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74" r:id="rId6"/>
    <p:sldId id="275" r:id="rId7"/>
    <p:sldId id="27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Darren Macey" initials="DM" lastIdx="1" clrIdx="0"/>
  <p:cmAuthor id="1" name="Bridget Norman" initials="BN" lastIdx="1" clrIdx="1">
    <p:extLst/>
  </p:cmAuthor>
  <p:cmAuthor id="2" name="Steven Walker" initials="SW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howGuides="1">
      <p:cViewPr>
        <p:scale>
          <a:sx n="107" d="100"/>
          <a:sy n="107" d="100"/>
        </p:scale>
        <p:origin x="-1192" y="-760"/>
      </p:cViewPr>
      <p:guideLst>
        <p:guide orient="horz" pos="1846"/>
        <p:guide pos="35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575CE958-62B6-4E55-8AF4-8735C7E3F95E}" type="datetimeFigureOut">
              <a:rPr lang="en-GB" smtClean="0"/>
              <a:pPr/>
              <a:t>4/10/15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64631A20-B00C-4C55-96A0-E8EC64D4FC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016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1) 34580  2) 3213  3) 22698  4)</a:t>
            </a:r>
            <a:r>
              <a:rPr lang="en-GB" baseline="0" dirty="0" smtClean="0"/>
              <a:t> </a:t>
            </a:r>
            <a:r>
              <a:rPr lang="en-GB" dirty="0" smtClean="0"/>
              <a:t>28660  5)1665</a:t>
            </a:r>
            <a:r>
              <a:rPr lang="en-GB" baseline="0" dirty="0" smtClean="0"/>
              <a:t> </a:t>
            </a:r>
            <a:r>
              <a:rPr lang="en-GB" dirty="0" smtClean="0"/>
              <a:t> 6) 5562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1A20-B00C-4C55-96A0-E8EC64D4FC6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319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1A20-B00C-4C55-96A0-E8EC64D4FC6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3233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1) 3471</a:t>
            </a:r>
            <a:r>
              <a:rPr lang="en-GB" baseline="0" dirty="0" smtClean="0"/>
              <a:t> </a:t>
            </a:r>
            <a:r>
              <a:rPr lang="en-GB" dirty="0" smtClean="0"/>
              <a:t> 2) 38.43  3) 105.3</a:t>
            </a:r>
            <a:r>
              <a:rPr lang="en-GB" baseline="0" dirty="0" smtClean="0"/>
              <a:t> </a:t>
            </a:r>
            <a:r>
              <a:rPr lang="en-GB" dirty="0" smtClean="0"/>
              <a:t> 4) 6.6</a:t>
            </a:r>
            <a:r>
              <a:rPr lang="en-GB" baseline="0" dirty="0" smtClean="0"/>
              <a:t> </a:t>
            </a:r>
            <a:r>
              <a:rPr lang="en-GB" dirty="0" smtClean="0"/>
              <a:t> 5) 15.96  6) 5.768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1A20-B00C-4C55-96A0-E8EC64D4FC6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377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BABEB57-AD60-4539-B31A-974B5D1E3C54}" type="datetime1">
              <a:rPr lang="en-GB" smtClean="0"/>
              <a:pPr/>
              <a:t>4/10/15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5F9BC371-638F-4BAC-B8A5-577985E273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187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9EE55438-3951-49AA-B8AE-699C94227B2D}" type="datetime1">
              <a:rPr lang="en-GB" smtClean="0"/>
              <a:pPr/>
              <a:t>4/10/15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5F9BC371-638F-4BAC-B8A5-577985E273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572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14CF751D-1DFC-4AA1-8A3F-D447E3214A30}" type="datetime1">
              <a:rPr lang="en-GB" smtClean="0"/>
              <a:pPr/>
              <a:t>4/10/15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5F9BC371-638F-4BAC-B8A5-577985E273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1660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FE8FD835-55FA-4A1E-BE74-4F43F5D07DA9}" type="datetime1">
              <a:rPr lang="en-GB" smtClean="0"/>
              <a:pPr/>
              <a:t>4/10/15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5F9BC371-638F-4BAC-B8A5-577985E273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466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GCSE_PPT_skin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2287588" y="2255838"/>
            <a:ext cx="6199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34F67DE1-8ECE-4FBF-92BD-730EE738475F}" type="datetime1">
              <a:rPr lang="en-GB" smtClean="0"/>
              <a:pPr/>
              <a:t>4/10/15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5F9BC371-638F-4BAC-B8A5-577985E273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904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CF079E0-8207-4398-92C3-05184FAFBD7C}" type="datetime1">
              <a:rPr lang="en-GB" smtClean="0"/>
              <a:pPr/>
              <a:t>4/10/15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5F9BC371-638F-4BAC-B8A5-577985E273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316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4B9066B2-6D65-465E-B093-896376937562}" type="datetime1">
              <a:rPr lang="en-GB" smtClean="0"/>
              <a:pPr/>
              <a:t>4/10/15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5F9BC371-638F-4BAC-B8A5-577985E273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296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45220928-2CED-4749-B70C-6F6548D6D2F3}" type="datetime1">
              <a:rPr lang="en-GB" smtClean="0"/>
              <a:pPr/>
              <a:t>4/10/15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5F9BC371-638F-4BAC-B8A5-577985E273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380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A9822E5D-FB17-41C1-8CB0-79E84885EE76}" type="datetime1">
              <a:rPr lang="en-GB" smtClean="0"/>
              <a:pPr/>
              <a:t>4/10/15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5F9BC371-638F-4BAC-B8A5-577985E273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962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D012F79A-817B-4DA1-8642-08FA2201B2B7}" type="datetime1">
              <a:rPr lang="en-GB" smtClean="0"/>
              <a:pPr/>
              <a:t>4/10/15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5F9BC371-638F-4BAC-B8A5-577985E273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433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7C27BACA-7BCE-4916-BF2F-8EE8EDECD525}" type="datetime1">
              <a:rPr lang="en-GB" smtClean="0"/>
              <a:pPr/>
              <a:t>4/10/15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5F9BC371-638F-4BAC-B8A5-577985E273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078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6" descr="GCSE_PPT_footer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196013"/>
            <a:ext cx="91440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295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0000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>Multiplication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4294967295"/>
          </p:nvPr>
        </p:nvSpPr>
        <p:spPr>
          <a:xfrm>
            <a:off x="1946604" y="3228975"/>
            <a:ext cx="6955554" cy="1752600"/>
          </a:xfrm>
        </p:spPr>
        <p:txBody>
          <a:bodyPr>
            <a:normAutofit/>
          </a:bodyPr>
          <a:lstStyle/>
          <a:p>
            <a:pPr marR="0" algn="ctr" eaLnBrk="1" hangingPunct="1">
              <a:buNone/>
            </a:pPr>
            <a:r>
              <a:rPr lang="en-GB" altLang="en-US" dirty="0" smtClean="0">
                <a:solidFill>
                  <a:srgbClr val="002060"/>
                </a:solidFill>
              </a:rPr>
              <a:t>Using the </a:t>
            </a:r>
            <a:r>
              <a:rPr lang="en-GB" altLang="en-US" dirty="0">
                <a:solidFill>
                  <a:srgbClr val="002060"/>
                </a:solidFill>
              </a:rPr>
              <a:t>L</a:t>
            </a:r>
            <a:r>
              <a:rPr lang="en-GB" altLang="en-US" dirty="0" smtClean="0">
                <a:solidFill>
                  <a:srgbClr val="002060"/>
                </a:solidFill>
              </a:rPr>
              <a:t>attice Method</a:t>
            </a:r>
          </a:p>
          <a:p>
            <a:pPr marR="0" algn="ctr" eaLnBrk="1" hangingPunct="1">
              <a:buNone/>
            </a:pPr>
            <a:r>
              <a:rPr lang="en-GB" altLang="en-US" dirty="0" smtClean="0">
                <a:solidFill>
                  <a:srgbClr val="002060"/>
                </a:solidFill>
              </a:rPr>
              <a:t>including multiplication of decimals</a:t>
            </a:r>
          </a:p>
          <a:p>
            <a:pPr marR="0" algn="ctr" eaLnBrk="1" hangingPunct="1">
              <a:buNone/>
            </a:pPr>
            <a:r>
              <a:rPr lang="en-GB" altLang="en-US" dirty="0" smtClean="0">
                <a:solidFill>
                  <a:srgbClr val="002060"/>
                </a:solidFill>
              </a:rPr>
              <a:t>by estimation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170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367213" y="3168650"/>
            <a:ext cx="1438275" cy="1420813"/>
          </a:xfrm>
          <a:custGeom>
            <a:avLst/>
            <a:gdLst>
              <a:gd name="connsiteX0" fmla="*/ 0 w 1438182"/>
              <a:gd name="connsiteY0" fmla="*/ 1420427 h 1420427"/>
              <a:gd name="connsiteX1" fmla="*/ 719091 w 1438182"/>
              <a:gd name="connsiteY1" fmla="*/ 1411550 h 1420427"/>
              <a:gd name="connsiteX2" fmla="*/ 1438182 w 1438182"/>
              <a:gd name="connsiteY2" fmla="*/ 701336 h 1420427"/>
              <a:gd name="connsiteX3" fmla="*/ 1420427 w 1438182"/>
              <a:gd name="connsiteY3" fmla="*/ 0 h 1420427"/>
              <a:gd name="connsiteX4" fmla="*/ 0 w 1438182"/>
              <a:gd name="connsiteY4" fmla="*/ 1420427 h 142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182" h="1420427">
                <a:moveTo>
                  <a:pt x="0" y="1420427"/>
                </a:moveTo>
                <a:lnTo>
                  <a:pt x="719091" y="1411550"/>
                </a:lnTo>
                <a:lnTo>
                  <a:pt x="1438182" y="701336"/>
                </a:lnTo>
                <a:lnTo>
                  <a:pt x="1420427" y="0"/>
                </a:lnTo>
                <a:lnTo>
                  <a:pt x="0" y="142042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630613" y="3143250"/>
            <a:ext cx="1455737" cy="1446213"/>
          </a:xfrm>
          <a:custGeom>
            <a:avLst/>
            <a:gdLst>
              <a:gd name="connsiteX0" fmla="*/ 17755 w 1455938"/>
              <a:gd name="connsiteY0" fmla="*/ 1447060 h 1447060"/>
              <a:gd name="connsiteX1" fmla="*/ 1455938 w 1455938"/>
              <a:gd name="connsiteY1" fmla="*/ 0 h 1447060"/>
              <a:gd name="connsiteX2" fmla="*/ 727969 w 1455938"/>
              <a:gd name="connsiteY2" fmla="*/ 0 h 1447060"/>
              <a:gd name="connsiteX3" fmla="*/ 0 w 1455938"/>
              <a:gd name="connsiteY3" fmla="*/ 736847 h 1447060"/>
              <a:gd name="connsiteX4" fmla="*/ 17755 w 1455938"/>
              <a:gd name="connsiteY4" fmla="*/ 1447060 h 144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5938" h="1447060">
                <a:moveTo>
                  <a:pt x="17755" y="1447060"/>
                </a:moveTo>
                <a:lnTo>
                  <a:pt x="1455938" y="0"/>
                </a:lnTo>
                <a:lnTo>
                  <a:pt x="727969" y="0"/>
                </a:lnTo>
                <a:lnTo>
                  <a:pt x="0" y="736847"/>
                </a:lnTo>
                <a:lnTo>
                  <a:pt x="17755" y="144706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900" dirty="0" smtClean="0"/>
              <a:t>Question 3 </a:t>
            </a:r>
            <a:br>
              <a:rPr lang="en-GB" sz="4900" dirty="0" smtClean="0"/>
            </a:br>
            <a:r>
              <a:rPr lang="en-GB" sz="3100" dirty="0" smtClean="0"/>
              <a:t>(with answer)</a:t>
            </a:r>
            <a:endParaRPr lang="en-GB" sz="3100" dirty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49238" y="1271588"/>
            <a:ext cx="8637587" cy="4481512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en-US" alt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</a:rPr>
              <a:t>Calculate 237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</a:rPr>
              <a:t> 14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rgbClr val="0000FF"/>
                </a:solidFill>
                <a:cs typeface="Times New Roman" pitchFamily="18" charset="0"/>
              </a:rPr>
              <a:t>                                                      </a:t>
            </a:r>
            <a:endParaRPr lang="en-US" altLang="en-US" sz="2000" dirty="0" smtClean="0">
              <a:cs typeface="Times New Roman" pitchFamily="18" charset="0"/>
            </a:endParaRPr>
          </a:p>
        </p:txBody>
      </p:sp>
      <p:sp>
        <p:nvSpPr>
          <p:cNvPr id="13319" name="Rectangle 39"/>
          <p:cNvSpPr>
            <a:spLocks noChangeArrowheads="1"/>
          </p:cNvSpPr>
          <p:nvPr/>
        </p:nvSpPr>
        <p:spPr bwMode="auto">
          <a:xfrm>
            <a:off x="280988" y="1304925"/>
            <a:ext cx="317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13320" name="Text Box 24"/>
          <p:cNvSpPr txBox="1">
            <a:spLocks noChangeArrowheads="1"/>
          </p:cNvSpPr>
          <p:nvPr/>
        </p:nvSpPr>
        <p:spPr bwMode="auto">
          <a:xfrm>
            <a:off x="3635375" y="2276475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2917825" y="2435225"/>
          <a:ext cx="3600450" cy="2879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90"/>
                <a:gridCol w="720090"/>
                <a:gridCol w="720090"/>
                <a:gridCol w="720090"/>
                <a:gridCol w="720090"/>
              </a:tblGrid>
              <a:tr h="719931"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931"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931"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931"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90950" y="2716213"/>
            <a:ext cx="2112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2      3       7</a:t>
            </a:r>
            <a:endParaRPr lang="en-GB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80088" y="3319463"/>
            <a:ext cx="35618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eaLnBrk="1" hangingPunct="1">
              <a:spcBef>
                <a:spcPts val="18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3681413" y="3151188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</a:t>
            </a:r>
            <a:r>
              <a:rPr lang="en-GB" altLang="en-US" sz="2000" dirty="0">
                <a:solidFill>
                  <a:srgbClr val="002060"/>
                </a:solidFill>
              </a:rPr>
              <a:t>      </a:t>
            </a: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4400550" y="3160713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</a:t>
            </a:r>
            <a:r>
              <a:rPr lang="en-GB" altLang="en-US" sz="2000" dirty="0">
                <a:solidFill>
                  <a:srgbClr val="002060"/>
                </a:solidFill>
              </a:rPr>
              <a:t>      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5102225" y="3151188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</a:t>
            </a:r>
            <a:r>
              <a:rPr lang="en-GB" altLang="en-US" sz="2000" dirty="0">
                <a:solidFill>
                  <a:srgbClr val="002060"/>
                </a:solidFill>
              </a:rPr>
              <a:t>      </a:t>
            </a: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3671888" y="3879850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8</a:t>
            </a:r>
            <a:r>
              <a:rPr lang="en-GB" altLang="en-US" sz="2000" dirty="0">
                <a:solidFill>
                  <a:srgbClr val="002060"/>
                </a:solidFill>
              </a:rPr>
              <a:t>      </a:t>
            </a: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4391025" y="3879850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</a:t>
            </a:r>
            <a:r>
              <a:rPr lang="en-GB" altLang="en-US" sz="2000" dirty="0">
                <a:solidFill>
                  <a:srgbClr val="002060"/>
                </a:solidFill>
              </a:rPr>
              <a:t>      </a:t>
            </a: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5127625" y="3870325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8</a:t>
            </a:r>
            <a:r>
              <a:rPr lang="en-GB" altLang="en-US" sz="2000" dirty="0">
                <a:solidFill>
                  <a:srgbClr val="002060"/>
                </a:solidFill>
              </a:rPr>
              <a:t>      </a:t>
            </a: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3284538" y="3305175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3259138" y="4076700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400" dirty="0">
                <a:solidFill>
                  <a:srgbClr val="C00000"/>
                </a:solidFill>
              </a:rPr>
              <a:t>  </a:t>
            </a:r>
            <a:endParaRPr lang="en-US" altLang="en-US" sz="2400" dirty="0">
              <a:solidFill>
                <a:srgbClr val="C00000"/>
              </a:solidFill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4518025" y="4724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237163" y="472440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790950" y="4716463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800475" y="4246563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5800725" y="5567363"/>
            <a:ext cx="2144713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237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14 = 3318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544888" y="4025900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013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4"/>
          <p:cNvSpPr txBox="1">
            <a:spLocks noChangeArrowheads="1"/>
          </p:cNvSpPr>
          <p:nvPr/>
        </p:nvSpPr>
        <p:spPr bwMode="auto">
          <a:xfrm>
            <a:off x="3635375" y="2276475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48575" y="550427"/>
            <a:ext cx="8637973" cy="2725444"/>
          </a:xfrm>
          <a:extLst/>
        </p:spPr>
        <p:txBody>
          <a:bodyPr anchor="t">
            <a:noAutofit/>
          </a:bodyPr>
          <a:lstStyle/>
          <a:p>
            <a:pPr eaLnBrk="1" hangingPunct="1">
              <a:defRPr/>
            </a:pPr>
            <a:r>
              <a:rPr lang="en-GB" dirty="0" smtClean="0"/>
              <a:t>Your Turn 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sz="1400" dirty="0"/>
              <a:t/>
            </a:r>
            <a:br>
              <a:rPr lang="en-GB" sz="1400" dirty="0"/>
            </a:br>
            <a:endParaRPr lang="en-GB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52413" y="1298575"/>
            <a:ext cx="8639175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639763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18745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46208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400" dirty="0" smtClean="0">
                <a:latin typeface="Arial"/>
                <a:cs typeface="Times New Roman" pitchFamily="18" charset="0"/>
              </a:rPr>
              <a:t>1</a:t>
            </a:r>
            <a:r>
              <a:rPr lang="en-US" altLang="en-US" sz="2400" dirty="0">
                <a:latin typeface="Arial"/>
                <a:cs typeface="Times New Roman" pitchFamily="18" charset="0"/>
              </a:rPr>
              <a:t>	</a:t>
            </a:r>
            <a:r>
              <a:rPr lang="en-US" altLang="en-US" sz="2400" dirty="0" smtClean="0">
                <a:latin typeface="Arial"/>
                <a:cs typeface="Times New Roman" pitchFamily="18" charset="0"/>
              </a:rPr>
              <a:t>532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400" dirty="0" smtClean="0">
                <a:latin typeface="Arial"/>
                <a:cs typeface="Times New Roman" pitchFamily="18" charset="0"/>
              </a:rPr>
              <a:t> 65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altLang="en-US" sz="2400" dirty="0" smtClean="0">
              <a:latin typeface="Arial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latin typeface="Arial"/>
                <a:cs typeface="Times New Roman" pitchFamily="18" charset="0"/>
              </a:rPr>
              <a:t>2</a:t>
            </a:r>
            <a:r>
              <a:rPr lang="en-US" altLang="en-US" sz="2400" dirty="0">
                <a:latin typeface="Arial"/>
                <a:cs typeface="Times New Roman" pitchFamily="18" charset="0"/>
              </a:rPr>
              <a:t>	</a:t>
            </a:r>
            <a:r>
              <a:rPr lang="en-US" altLang="en-US" sz="2400" dirty="0" smtClean="0">
                <a:latin typeface="Arial"/>
                <a:cs typeface="Times New Roman" pitchFamily="18" charset="0"/>
              </a:rPr>
              <a:t>63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400" dirty="0" smtClean="0">
                <a:latin typeface="Arial"/>
                <a:cs typeface="Times New Roman" pitchFamily="18" charset="0"/>
              </a:rPr>
              <a:t> 51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altLang="en-US" sz="2400" dirty="0" smtClean="0">
              <a:latin typeface="Arial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latin typeface="Arial"/>
                <a:cs typeface="Times New Roman" pitchFamily="18" charset="0"/>
              </a:rPr>
              <a:t>3</a:t>
            </a:r>
            <a:r>
              <a:rPr lang="en-US" altLang="en-US" sz="2400" dirty="0">
                <a:latin typeface="Arial"/>
                <a:cs typeface="Times New Roman" pitchFamily="18" charset="0"/>
              </a:rPr>
              <a:t>	</a:t>
            </a:r>
            <a:r>
              <a:rPr lang="en-US" altLang="en-US" sz="2400" dirty="0" smtClean="0">
                <a:latin typeface="Arial"/>
                <a:cs typeface="Times New Roman" pitchFamily="18" charset="0"/>
              </a:rPr>
              <a:t>234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400" dirty="0" smtClean="0">
                <a:latin typeface="Arial"/>
                <a:cs typeface="Times New Roman" pitchFamily="18" charset="0"/>
              </a:rPr>
              <a:t> 97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altLang="en-US" sz="2400" dirty="0" smtClean="0">
              <a:latin typeface="Arial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latin typeface="Arial"/>
                <a:cs typeface="Times New Roman" pitchFamily="18" charset="0"/>
              </a:rPr>
              <a:t>4 </a:t>
            </a:r>
            <a:r>
              <a:rPr lang="en-US" altLang="en-US" sz="2400" dirty="0">
                <a:latin typeface="Arial"/>
                <a:cs typeface="Times New Roman" pitchFamily="18" charset="0"/>
              </a:rPr>
              <a:t>	</a:t>
            </a:r>
            <a:r>
              <a:rPr lang="en-US" altLang="en-US" sz="2400" dirty="0" smtClean="0">
                <a:latin typeface="Arial"/>
                <a:cs typeface="Times New Roman" pitchFamily="18" charset="0"/>
              </a:rPr>
              <a:t>7165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400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/>
                <a:cs typeface="Times New Roman" pitchFamily="18" charset="0"/>
              </a:rPr>
              <a:t>4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altLang="en-US" sz="2400" dirty="0">
              <a:latin typeface="Arial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latin typeface="Arial"/>
                <a:cs typeface="Times New Roman" pitchFamily="18" charset="0"/>
              </a:rPr>
              <a:t>5	37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400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/>
                <a:cs typeface="Times New Roman" pitchFamily="18" charset="0"/>
              </a:rPr>
              <a:t>45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altLang="en-US" sz="2400" dirty="0" smtClean="0">
              <a:latin typeface="Arial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latin typeface="Arial"/>
                <a:cs typeface="Times New Roman" pitchFamily="18" charset="0"/>
              </a:rPr>
              <a:t>6</a:t>
            </a:r>
            <a:r>
              <a:rPr lang="en-US" altLang="en-US" sz="2400" dirty="0">
                <a:latin typeface="Arial"/>
                <a:cs typeface="Times New Roman" pitchFamily="18" charset="0"/>
              </a:rPr>
              <a:t>	</a:t>
            </a:r>
            <a:r>
              <a:rPr lang="en-US" altLang="en-US" sz="2400" dirty="0" smtClean="0">
                <a:latin typeface="Arial"/>
                <a:cs typeface="Times New Roman" pitchFamily="18" charset="0"/>
              </a:rPr>
              <a:t>103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400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/>
                <a:cs typeface="Times New Roman" pitchFamily="18" charset="0"/>
              </a:rPr>
              <a:t>54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altLang="en-US" sz="2400" dirty="0" smtClean="0">
              <a:solidFill>
                <a:srgbClr val="002060"/>
              </a:solidFill>
              <a:latin typeface="Arial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en-US" sz="2000" dirty="0" smtClean="0">
                <a:solidFill>
                  <a:srgbClr val="002060"/>
                </a:solidFill>
                <a:latin typeface="Arial"/>
                <a:cs typeface="Times New Roman" pitchFamily="18" charset="0"/>
              </a:rPr>
              <a:t>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21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rot="5400000" flipH="1">
            <a:off x="1704975" y="3278188"/>
            <a:ext cx="1438275" cy="1438275"/>
          </a:xfrm>
          <a:custGeom>
            <a:avLst/>
            <a:gdLst>
              <a:gd name="connsiteX0" fmla="*/ 0 w 1438182"/>
              <a:gd name="connsiteY0" fmla="*/ 719091 h 1438182"/>
              <a:gd name="connsiteX1" fmla="*/ 0 w 1438182"/>
              <a:gd name="connsiteY1" fmla="*/ 1438182 h 1438182"/>
              <a:gd name="connsiteX2" fmla="*/ 1438182 w 1438182"/>
              <a:gd name="connsiteY2" fmla="*/ 17755 h 1438182"/>
              <a:gd name="connsiteX3" fmla="*/ 719091 w 1438182"/>
              <a:gd name="connsiteY3" fmla="*/ 0 h 1438182"/>
              <a:gd name="connsiteX4" fmla="*/ 0 w 1438182"/>
              <a:gd name="connsiteY4" fmla="*/ 719091 h 143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182" h="1438182">
                <a:moveTo>
                  <a:pt x="0" y="719091"/>
                </a:moveTo>
                <a:lnTo>
                  <a:pt x="0" y="1438182"/>
                </a:lnTo>
                <a:lnTo>
                  <a:pt x="1438182" y="17755"/>
                </a:lnTo>
                <a:lnTo>
                  <a:pt x="719091" y="0"/>
                </a:lnTo>
                <a:lnTo>
                  <a:pt x="0" y="7190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666875" y="3275013"/>
            <a:ext cx="766763" cy="757237"/>
          </a:xfrm>
          <a:custGeom>
            <a:avLst/>
            <a:gdLst>
              <a:gd name="connsiteX0" fmla="*/ 0 w 719091"/>
              <a:gd name="connsiteY0" fmla="*/ 727969 h 727969"/>
              <a:gd name="connsiteX1" fmla="*/ 0 w 719091"/>
              <a:gd name="connsiteY1" fmla="*/ 727969 h 727969"/>
              <a:gd name="connsiteX2" fmla="*/ 44388 w 719091"/>
              <a:gd name="connsiteY2" fmla="*/ 639192 h 727969"/>
              <a:gd name="connsiteX3" fmla="*/ 719091 w 719091"/>
              <a:gd name="connsiteY3" fmla="*/ 26633 h 727969"/>
              <a:gd name="connsiteX4" fmla="*/ 8878 w 719091"/>
              <a:gd name="connsiteY4" fmla="*/ 0 h 727969"/>
              <a:gd name="connsiteX5" fmla="*/ 0 w 719091"/>
              <a:gd name="connsiteY5" fmla="*/ 727969 h 727969"/>
              <a:gd name="connsiteX0" fmla="*/ 19150 w 743265"/>
              <a:gd name="connsiteY0" fmla="*/ 727969 h 727969"/>
              <a:gd name="connsiteX1" fmla="*/ 19150 w 743265"/>
              <a:gd name="connsiteY1" fmla="*/ 727969 h 727969"/>
              <a:gd name="connsiteX2" fmla="*/ 63538 w 743265"/>
              <a:gd name="connsiteY2" fmla="*/ 639192 h 727969"/>
              <a:gd name="connsiteX3" fmla="*/ 743265 w 743265"/>
              <a:gd name="connsiteY3" fmla="*/ 16584 h 727969"/>
              <a:gd name="connsiteX4" fmla="*/ 28028 w 743265"/>
              <a:gd name="connsiteY4" fmla="*/ 0 h 727969"/>
              <a:gd name="connsiteX5" fmla="*/ 19150 w 743265"/>
              <a:gd name="connsiteY5" fmla="*/ 727969 h 727969"/>
              <a:gd name="connsiteX0" fmla="*/ 31997 w 746063"/>
              <a:gd name="connsiteY0" fmla="*/ 743041 h 743041"/>
              <a:gd name="connsiteX1" fmla="*/ 21948 w 746063"/>
              <a:gd name="connsiteY1" fmla="*/ 727969 h 743041"/>
              <a:gd name="connsiteX2" fmla="*/ 66336 w 746063"/>
              <a:gd name="connsiteY2" fmla="*/ 639192 h 743041"/>
              <a:gd name="connsiteX3" fmla="*/ 746063 w 746063"/>
              <a:gd name="connsiteY3" fmla="*/ 16584 h 743041"/>
              <a:gd name="connsiteX4" fmla="*/ 30826 w 746063"/>
              <a:gd name="connsiteY4" fmla="*/ 0 h 743041"/>
              <a:gd name="connsiteX5" fmla="*/ 31997 w 746063"/>
              <a:gd name="connsiteY5" fmla="*/ 743041 h 743041"/>
              <a:gd name="connsiteX0" fmla="*/ 53228 w 767294"/>
              <a:gd name="connsiteY0" fmla="*/ 743041 h 773618"/>
              <a:gd name="connsiteX1" fmla="*/ 43179 w 767294"/>
              <a:gd name="connsiteY1" fmla="*/ 727969 h 773618"/>
              <a:gd name="connsiteX2" fmla="*/ 57422 w 767294"/>
              <a:gd name="connsiteY2" fmla="*/ 719579 h 773618"/>
              <a:gd name="connsiteX3" fmla="*/ 767294 w 767294"/>
              <a:gd name="connsiteY3" fmla="*/ 16584 h 773618"/>
              <a:gd name="connsiteX4" fmla="*/ 52057 w 767294"/>
              <a:gd name="connsiteY4" fmla="*/ 0 h 773618"/>
              <a:gd name="connsiteX5" fmla="*/ 53228 w 767294"/>
              <a:gd name="connsiteY5" fmla="*/ 743041 h 773618"/>
              <a:gd name="connsiteX0" fmla="*/ 53228 w 767294"/>
              <a:gd name="connsiteY0" fmla="*/ 726457 h 757034"/>
              <a:gd name="connsiteX1" fmla="*/ 43179 w 767294"/>
              <a:gd name="connsiteY1" fmla="*/ 711385 h 757034"/>
              <a:gd name="connsiteX2" fmla="*/ 57422 w 767294"/>
              <a:gd name="connsiteY2" fmla="*/ 702995 h 757034"/>
              <a:gd name="connsiteX3" fmla="*/ 767294 w 767294"/>
              <a:gd name="connsiteY3" fmla="*/ 0 h 757034"/>
              <a:gd name="connsiteX4" fmla="*/ 52057 w 767294"/>
              <a:gd name="connsiteY4" fmla="*/ 3513 h 757034"/>
              <a:gd name="connsiteX5" fmla="*/ 53228 w 767294"/>
              <a:gd name="connsiteY5" fmla="*/ 726457 h 75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294" h="757034">
                <a:moveTo>
                  <a:pt x="53228" y="726457"/>
                </a:moveTo>
                <a:cubicBezTo>
                  <a:pt x="49878" y="721433"/>
                  <a:pt x="42480" y="715295"/>
                  <a:pt x="43179" y="711385"/>
                </a:cubicBezTo>
                <a:cubicBezTo>
                  <a:pt x="43878" y="707475"/>
                  <a:pt x="-63264" y="821559"/>
                  <a:pt x="57422" y="702995"/>
                </a:cubicBezTo>
                <a:cubicBezTo>
                  <a:pt x="178108" y="584431"/>
                  <a:pt x="540718" y="207536"/>
                  <a:pt x="767294" y="0"/>
                </a:cubicBezTo>
                <a:lnTo>
                  <a:pt x="52057" y="3513"/>
                </a:lnTo>
                <a:cubicBezTo>
                  <a:pt x="52447" y="251193"/>
                  <a:pt x="52838" y="478777"/>
                  <a:pt x="53228" y="72645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900" dirty="0" smtClean="0"/>
              <a:t>Decimal Multiplication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 smtClean="0"/>
              <a:t>(one decimal number)</a:t>
            </a:r>
            <a:endParaRPr lang="en-GB" sz="31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49238" y="1271588"/>
            <a:ext cx="8637587" cy="52562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>
              <a:buNone/>
            </a:pPr>
            <a:r>
              <a:rPr lang="en-GB" altLang="en-US" sz="2400" dirty="0" smtClean="0"/>
              <a:t>Calculate 3.5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400" dirty="0" smtClean="0">
                <a:cs typeface="Times New Roman" pitchFamily="18" charset="0"/>
              </a:rPr>
              <a:t> 31             </a:t>
            </a:r>
          </a:p>
          <a:p>
            <a:pPr marL="0" indent="0" eaLnBrk="1" hangingPunct="1">
              <a:buFontTx/>
              <a:buNone/>
            </a:pPr>
            <a:endParaRPr lang="en-US" altLang="en-US" sz="1000" dirty="0" smtClean="0">
              <a:cs typeface="Times New Roman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400" dirty="0" smtClean="0">
                <a:cs typeface="Times New Roman" pitchFamily="18" charset="0"/>
              </a:rPr>
              <a:t>First step is identical to whole numbers. 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692275" y="3284538"/>
            <a:ext cx="1439863" cy="1441450"/>
            <a:chOff x="1692275" y="3284538"/>
            <a:chExt cx="1439863" cy="1441450"/>
          </a:xfrm>
        </p:grpSpPr>
        <p:sp>
          <p:nvSpPr>
            <p:cNvPr id="15387" name="Rectangle 7"/>
            <p:cNvSpPr>
              <a:spLocks noChangeArrowheads="1"/>
            </p:cNvSpPr>
            <p:nvPr/>
          </p:nvSpPr>
          <p:spPr bwMode="auto">
            <a:xfrm>
              <a:off x="1692275" y="3284538"/>
              <a:ext cx="719138" cy="71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8" name="Rectangle 8"/>
            <p:cNvSpPr>
              <a:spLocks noChangeArrowheads="1"/>
            </p:cNvSpPr>
            <p:nvPr/>
          </p:nvSpPr>
          <p:spPr bwMode="auto">
            <a:xfrm>
              <a:off x="1692275" y="4005263"/>
              <a:ext cx="719138" cy="71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9" name="Rectangle 9"/>
            <p:cNvSpPr>
              <a:spLocks noChangeArrowheads="1"/>
            </p:cNvSpPr>
            <p:nvPr/>
          </p:nvSpPr>
          <p:spPr bwMode="auto">
            <a:xfrm>
              <a:off x="2411413" y="3284538"/>
              <a:ext cx="719137" cy="71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90" name="Rectangle 12"/>
            <p:cNvSpPr>
              <a:spLocks noChangeArrowheads="1"/>
            </p:cNvSpPr>
            <p:nvPr/>
          </p:nvSpPr>
          <p:spPr bwMode="auto">
            <a:xfrm>
              <a:off x="2411413" y="4005263"/>
              <a:ext cx="719137" cy="71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91" name="Line 15"/>
            <p:cNvSpPr>
              <a:spLocks noChangeShapeType="1"/>
            </p:cNvSpPr>
            <p:nvPr/>
          </p:nvSpPr>
          <p:spPr bwMode="auto">
            <a:xfrm flipV="1">
              <a:off x="2411413" y="3284538"/>
              <a:ext cx="720725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Arial"/>
              </a:endParaRPr>
            </a:p>
          </p:txBody>
        </p:sp>
        <p:sp>
          <p:nvSpPr>
            <p:cNvPr id="15392" name="Line 16"/>
            <p:cNvSpPr>
              <a:spLocks noChangeShapeType="1"/>
            </p:cNvSpPr>
            <p:nvPr/>
          </p:nvSpPr>
          <p:spPr bwMode="auto">
            <a:xfrm flipV="1">
              <a:off x="1692275" y="4005263"/>
              <a:ext cx="719138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Arial"/>
              </a:endParaRPr>
            </a:p>
          </p:txBody>
        </p:sp>
        <p:sp>
          <p:nvSpPr>
            <p:cNvPr id="15393" name="Line 17"/>
            <p:cNvSpPr>
              <a:spLocks noChangeShapeType="1"/>
            </p:cNvSpPr>
            <p:nvPr/>
          </p:nvSpPr>
          <p:spPr bwMode="auto">
            <a:xfrm flipV="1">
              <a:off x="2411413" y="4005263"/>
              <a:ext cx="720725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Arial"/>
              </a:endParaRPr>
            </a:p>
          </p:txBody>
        </p:sp>
      </p:grpSp>
      <p:sp>
        <p:nvSpPr>
          <p:cNvPr id="7181" name="Text Box 19"/>
          <p:cNvSpPr txBox="1">
            <a:spLocks noChangeArrowheads="1"/>
          </p:cNvSpPr>
          <p:nvPr/>
        </p:nvSpPr>
        <p:spPr bwMode="auto">
          <a:xfrm>
            <a:off x="1908175" y="2781300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400" dirty="0" smtClean="0">
                <a:solidFill>
                  <a:srgbClr val="000000"/>
                </a:solidFill>
              </a:rPr>
              <a:t>       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7182" name="Text Box 20"/>
          <p:cNvSpPr txBox="1">
            <a:spLocks noChangeArrowheads="1"/>
          </p:cNvSpPr>
          <p:nvPr/>
        </p:nvSpPr>
        <p:spPr bwMode="auto">
          <a:xfrm>
            <a:off x="3203575" y="3429000"/>
            <a:ext cx="360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3" name="Text Box 21"/>
          <p:cNvSpPr txBox="1">
            <a:spLocks noChangeArrowheads="1"/>
          </p:cNvSpPr>
          <p:nvPr/>
        </p:nvSpPr>
        <p:spPr bwMode="auto">
          <a:xfrm>
            <a:off x="3203575" y="4076700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9" name="Text Box 22"/>
          <p:cNvSpPr txBox="1">
            <a:spLocks noChangeArrowheads="1"/>
          </p:cNvSpPr>
          <p:nvPr/>
        </p:nvSpPr>
        <p:spPr bwMode="auto">
          <a:xfrm>
            <a:off x="1331913" y="3429000"/>
            <a:ext cx="358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0" name="Text Box 23"/>
          <p:cNvSpPr txBox="1">
            <a:spLocks noChangeArrowheads="1"/>
          </p:cNvSpPr>
          <p:nvPr/>
        </p:nvSpPr>
        <p:spPr bwMode="auto">
          <a:xfrm>
            <a:off x="1331913" y="4076700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altLang="en-US" sz="2400" dirty="0" smtClean="0">
                <a:solidFill>
                  <a:srgbClr val="C00000"/>
                </a:solidFill>
              </a:rPr>
              <a:t>  </a:t>
            </a:r>
            <a:endParaRPr lang="en-US" altLang="en-US" sz="2400" dirty="0">
              <a:solidFill>
                <a:srgbClr val="C00000"/>
              </a:solidFill>
            </a:endParaRPr>
          </a:p>
        </p:txBody>
      </p:sp>
      <p:sp>
        <p:nvSpPr>
          <p:cNvPr id="13331" name="Text Box 24"/>
          <p:cNvSpPr txBox="1">
            <a:spLocks noChangeArrowheads="1"/>
          </p:cNvSpPr>
          <p:nvPr/>
        </p:nvSpPr>
        <p:spPr bwMode="auto">
          <a:xfrm>
            <a:off x="1908175" y="4724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87" name="Text Box 31"/>
          <p:cNvSpPr txBox="1">
            <a:spLocks noChangeArrowheads="1"/>
          </p:cNvSpPr>
          <p:nvPr/>
        </p:nvSpPr>
        <p:spPr bwMode="auto">
          <a:xfrm>
            <a:off x="4086101" y="5185915"/>
            <a:ext cx="21463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= 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108.5</a:t>
            </a: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1728788" y="3284538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altLang="en-US" sz="2000" dirty="0" smtClean="0">
                <a:solidFill>
                  <a:srgbClr val="002060"/>
                </a:solidFill>
              </a:rPr>
              <a:t>      </a:t>
            </a:r>
            <a:endParaRPr lang="en-GB" altLang="en-US" sz="2000" dirty="0">
              <a:solidFill>
                <a:srgbClr val="002060"/>
              </a:solidFill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2457450" y="3275013"/>
            <a:ext cx="6492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000" dirty="0" smtClean="0">
                <a:solidFill>
                  <a:srgbClr val="002060"/>
                </a:solidFill>
              </a:rPr>
              <a:t>      </a:t>
            </a:r>
            <a:endParaRPr lang="en-GB" altLang="en-US" sz="2000" dirty="0">
              <a:solidFill>
                <a:srgbClr val="002060"/>
              </a:solidFill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1746250" y="3995738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solidFill>
                  <a:srgbClr val="002060"/>
                </a:solidFill>
              </a:rPr>
              <a:t>      </a:t>
            </a:r>
            <a:endParaRPr lang="en-GB" altLang="en-US" sz="2000" dirty="0">
              <a:solidFill>
                <a:srgbClr val="002060"/>
              </a:solidFill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2439988" y="3978275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000" dirty="0" smtClean="0">
                <a:solidFill>
                  <a:srgbClr val="002060"/>
                </a:solidFill>
              </a:rPr>
              <a:t>      </a:t>
            </a:r>
            <a:endParaRPr lang="en-GB" altLang="en-US" sz="2000" dirty="0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555875" y="472440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92275" y="3284538"/>
            <a:ext cx="1431925" cy="1428750"/>
            <a:chOff x="1692275" y="3284538"/>
            <a:chExt cx="1432665" cy="1429505"/>
          </a:xfrm>
        </p:grpSpPr>
        <p:sp>
          <p:nvSpPr>
            <p:cNvPr id="15385" name="Line 14"/>
            <p:cNvSpPr>
              <a:spLocks noChangeShapeType="1"/>
            </p:cNvSpPr>
            <p:nvPr/>
          </p:nvSpPr>
          <p:spPr bwMode="auto">
            <a:xfrm flipV="1">
              <a:off x="1692275" y="3284538"/>
              <a:ext cx="719138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Arial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695452" y="3284538"/>
              <a:ext cx="1429488" cy="1429505"/>
            </a:xfrm>
            <a:custGeom>
              <a:avLst/>
              <a:gdLst>
                <a:gd name="connsiteX0" fmla="*/ 0 w 1429305"/>
                <a:gd name="connsiteY0" fmla="*/ 719091 h 1429305"/>
                <a:gd name="connsiteX1" fmla="*/ 719091 w 1429305"/>
                <a:gd name="connsiteY1" fmla="*/ 0 h 1429305"/>
                <a:gd name="connsiteX2" fmla="*/ 1429305 w 1429305"/>
                <a:gd name="connsiteY2" fmla="*/ 0 h 1429305"/>
                <a:gd name="connsiteX3" fmla="*/ 17755 w 1429305"/>
                <a:gd name="connsiteY3" fmla="*/ 1429305 h 1429305"/>
                <a:gd name="connsiteX4" fmla="*/ 0 w 1429305"/>
                <a:gd name="connsiteY4" fmla="*/ 719091 h 142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305" h="1429305">
                  <a:moveTo>
                    <a:pt x="0" y="719091"/>
                  </a:moveTo>
                  <a:lnTo>
                    <a:pt x="719091" y="0"/>
                  </a:lnTo>
                  <a:lnTo>
                    <a:pt x="1429305" y="0"/>
                  </a:lnTo>
                  <a:lnTo>
                    <a:pt x="17755" y="1429305"/>
                  </a:lnTo>
                  <a:lnTo>
                    <a:pt x="0" y="719091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677988" y="3500129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35413" y="3294063"/>
            <a:ext cx="4342204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Arial"/>
              </a:rPr>
              <a:t>What about the decimal point?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Arial"/>
              </a:rPr>
              <a:t>4</a:t>
            </a:r>
            <a:r>
              <a:rPr lang="en-GB" altLang="en-US" sz="2400" dirty="0" smtClean="0">
                <a:latin typeface="Arial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GB" altLang="en-US" sz="2400" dirty="0" smtClean="0">
                <a:latin typeface="Arial"/>
                <a:sym typeface="Symbol" pitchFamily="18" charset="2"/>
              </a:rPr>
              <a:t> </a:t>
            </a:r>
            <a:r>
              <a:rPr lang="en-GB" altLang="en-US" sz="2400" dirty="0">
                <a:latin typeface="Arial"/>
                <a:sym typeface="Symbol" pitchFamily="18" charset="2"/>
              </a:rPr>
              <a:t>30 = </a:t>
            </a:r>
            <a:r>
              <a:rPr lang="en-GB" altLang="en-US" sz="2400" dirty="0" smtClean="0">
                <a:latin typeface="Arial"/>
                <a:sym typeface="Symbol" pitchFamily="18" charset="2"/>
              </a:rPr>
              <a:t>120 </a:t>
            </a:r>
            <a:endParaRPr lang="en-GB" altLang="en-US" sz="2400" dirty="0">
              <a:latin typeface="Arial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Arial"/>
                <a:sym typeface="Symbol" pitchFamily="18" charset="2"/>
              </a:rPr>
              <a:t>so </a:t>
            </a:r>
            <a:r>
              <a:rPr lang="en-GB" altLang="en-US" sz="2400" dirty="0" smtClean="0">
                <a:latin typeface="Arial"/>
                <a:sym typeface="Symbol" pitchFamily="18" charset="2"/>
              </a:rPr>
              <a:t>the answer </a:t>
            </a:r>
            <a:r>
              <a:rPr lang="en-GB" altLang="en-US" sz="2400" dirty="0">
                <a:latin typeface="Arial"/>
                <a:sym typeface="Symbol" pitchFamily="18" charset="2"/>
              </a:rPr>
              <a:t>is about </a:t>
            </a:r>
            <a:r>
              <a:rPr lang="en-GB" altLang="en-US" sz="2400" dirty="0" smtClean="0">
                <a:latin typeface="Arial"/>
                <a:sym typeface="Symbol" pitchFamily="18" charset="2"/>
              </a:rPr>
              <a:t>120</a:t>
            </a:r>
            <a:endParaRPr lang="en-GB" altLang="en-US" sz="2400" dirty="0">
              <a:latin typeface="Arial"/>
              <a:sym typeface="Symbol" pitchFamily="18" charset="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21138" y="4554538"/>
            <a:ext cx="1633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1 0 8  5</a:t>
            </a:r>
            <a:endParaRPr lang="en-GB" alt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64747" y="4749800"/>
            <a:ext cx="2792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dirty="0">
                <a:sym typeface="Symbol" pitchFamily="18" charset="2"/>
              </a:rPr>
              <a:t></a:t>
            </a: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785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2" grpId="0"/>
      <p:bldP spid="7183" grpId="0"/>
      <p:bldP spid="13329" grpId="0"/>
      <p:bldP spid="13330" grpId="0"/>
      <p:bldP spid="13331" grpId="0"/>
      <p:bldP spid="70687" grpId="0" animBg="1"/>
      <p:bldP spid="30" grpId="0"/>
      <p:bldP spid="31" grpId="0"/>
      <p:bldP spid="32" grpId="0"/>
      <p:bldP spid="28" grpId="0"/>
      <p:bldP spid="29" grpId="0"/>
      <p:bldP spid="33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367213" y="2527660"/>
            <a:ext cx="1438275" cy="1420813"/>
          </a:xfrm>
          <a:custGeom>
            <a:avLst/>
            <a:gdLst>
              <a:gd name="connsiteX0" fmla="*/ 0 w 1438182"/>
              <a:gd name="connsiteY0" fmla="*/ 1420427 h 1420427"/>
              <a:gd name="connsiteX1" fmla="*/ 719091 w 1438182"/>
              <a:gd name="connsiteY1" fmla="*/ 1411550 h 1420427"/>
              <a:gd name="connsiteX2" fmla="*/ 1438182 w 1438182"/>
              <a:gd name="connsiteY2" fmla="*/ 701336 h 1420427"/>
              <a:gd name="connsiteX3" fmla="*/ 1420427 w 1438182"/>
              <a:gd name="connsiteY3" fmla="*/ 0 h 1420427"/>
              <a:gd name="connsiteX4" fmla="*/ 0 w 1438182"/>
              <a:gd name="connsiteY4" fmla="*/ 1420427 h 142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182" h="1420427">
                <a:moveTo>
                  <a:pt x="0" y="1420427"/>
                </a:moveTo>
                <a:lnTo>
                  <a:pt x="719091" y="1411550"/>
                </a:lnTo>
                <a:lnTo>
                  <a:pt x="1438182" y="701336"/>
                </a:lnTo>
                <a:lnTo>
                  <a:pt x="1420427" y="0"/>
                </a:lnTo>
                <a:lnTo>
                  <a:pt x="0" y="142042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630613" y="2502260"/>
            <a:ext cx="1455737" cy="1446213"/>
          </a:xfrm>
          <a:custGeom>
            <a:avLst/>
            <a:gdLst>
              <a:gd name="connsiteX0" fmla="*/ 17755 w 1455938"/>
              <a:gd name="connsiteY0" fmla="*/ 1447060 h 1447060"/>
              <a:gd name="connsiteX1" fmla="*/ 1455938 w 1455938"/>
              <a:gd name="connsiteY1" fmla="*/ 0 h 1447060"/>
              <a:gd name="connsiteX2" fmla="*/ 727969 w 1455938"/>
              <a:gd name="connsiteY2" fmla="*/ 0 h 1447060"/>
              <a:gd name="connsiteX3" fmla="*/ 0 w 1455938"/>
              <a:gd name="connsiteY3" fmla="*/ 736847 h 1447060"/>
              <a:gd name="connsiteX4" fmla="*/ 17755 w 1455938"/>
              <a:gd name="connsiteY4" fmla="*/ 1447060 h 144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5938" h="1447060">
                <a:moveTo>
                  <a:pt x="17755" y="1447060"/>
                </a:moveTo>
                <a:lnTo>
                  <a:pt x="1455938" y="0"/>
                </a:lnTo>
                <a:lnTo>
                  <a:pt x="727969" y="0"/>
                </a:lnTo>
                <a:lnTo>
                  <a:pt x="0" y="736847"/>
                </a:lnTo>
                <a:lnTo>
                  <a:pt x="17755" y="144706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900" dirty="0" smtClean="0"/>
              <a:t>Decimal Multiplication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 smtClean="0"/>
              <a:t>(two decimal numbers)</a:t>
            </a:r>
            <a:endParaRPr lang="en-GB" sz="3100" dirty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49238" y="1271588"/>
            <a:ext cx="8637587" cy="44815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2400" dirty="0" smtClean="0"/>
              <a:t>Work out 15.6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400" dirty="0" smtClean="0">
                <a:cs typeface="Times New Roman" pitchFamily="18" charset="0"/>
              </a:rPr>
              <a:t> 7.4</a:t>
            </a:r>
            <a:endParaRPr lang="en-US" altLang="en-US" sz="24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rgbClr val="0000FF"/>
                </a:solidFill>
                <a:cs typeface="Times New Roman" pitchFamily="18" charset="0"/>
              </a:rPr>
              <a:t>                                                      </a:t>
            </a:r>
            <a:endParaRPr lang="en-US" altLang="en-US" sz="2000" dirty="0" smtClean="0">
              <a:cs typeface="Times New Roman" pitchFamily="18" charset="0"/>
            </a:endParaRPr>
          </a:p>
        </p:txBody>
      </p:sp>
      <p:sp>
        <p:nvSpPr>
          <p:cNvPr id="16391" name="Rectangle 39"/>
          <p:cNvSpPr>
            <a:spLocks noChangeArrowheads="1"/>
          </p:cNvSpPr>
          <p:nvPr/>
        </p:nvSpPr>
        <p:spPr bwMode="auto">
          <a:xfrm>
            <a:off x="280988" y="1304925"/>
            <a:ext cx="317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16392" name="Text Box 24"/>
          <p:cNvSpPr txBox="1">
            <a:spLocks noChangeArrowheads="1"/>
          </p:cNvSpPr>
          <p:nvPr/>
        </p:nvSpPr>
        <p:spPr bwMode="auto">
          <a:xfrm>
            <a:off x="3635375" y="2276475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2917825" y="1787345"/>
          <a:ext cx="3600450" cy="2879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90"/>
                <a:gridCol w="720090"/>
                <a:gridCol w="720090"/>
                <a:gridCol w="720090"/>
                <a:gridCol w="720090"/>
              </a:tblGrid>
              <a:tr h="719931"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931"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931"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931"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90950" y="2075223"/>
            <a:ext cx="2112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1      5       6</a:t>
            </a:r>
            <a:endParaRPr lang="en-GB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80088" y="2678473"/>
            <a:ext cx="35618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eaLnBrk="1" hangingPunct="1">
              <a:spcBef>
                <a:spcPts val="18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3681413" y="2510198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altLang="en-US" sz="2000" dirty="0" smtClean="0">
                <a:solidFill>
                  <a:srgbClr val="002060"/>
                </a:solidFill>
              </a:rPr>
              <a:t>      </a:t>
            </a:r>
            <a:endParaRPr lang="en-GB" altLang="en-US" sz="2000" dirty="0">
              <a:solidFill>
                <a:srgbClr val="002060"/>
              </a:solidFill>
            </a:endParaRP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4400550" y="2519723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5</a:t>
            </a:r>
            <a:r>
              <a:rPr lang="en-GB" altLang="en-US" sz="2000" dirty="0">
                <a:solidFill>
                  <a:srgbClr val="002060"/>
                </a:solidFill>
              </a:rPr>
              <a:t>      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5102225" y="2510198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 smtClean="0">
                <a:solidFill>
                  <a:srgbClr val="002060"/>
                </a:solidFill>
              </a:rPr>
              <a:t>      </a:t>
            </a:r>
            <a:endParaRPr lang="en-GB" altLang="en-US" sz="2000" dirty="0">
              <a:solidFill>
                <a:srgbClr val="002060"/>
              </a:solidFill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3671888" y="3238860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    </a:t>
            </a:r>
            <a:endParaRPr lang="en-GB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4391025" y="3238860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0</a:t>
            </a:r>
            <a:r>
              <a:rPr lang="en-GB" altLang="en-US" sz="2000" dirty="0">
                <a:solidFill>
                  <a:srgbClr val="002060"/>
                </a:solidFill>
              </a:rPr>
              <a:t>      </a:t>
            </a: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5127625" y="3229335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 smtClean="0">
                <a:solidFill>
                  <a:srgbClr val="002060"/>
                </a:solidFill>
              </a:rPr>
              <a:t>      </a:t>
            </a:r>
            <a:endParaRPr lang="en-GB" altLang="en-US" sz="2000" dirty="0">
              <a:solidFill>
                <a:srgbClr val="002060"/>
              </a:solidFill>
            </a:endParaRP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3284538" y="2664185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3259138" y="3435710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altLang="en-US" sz="2400" dirty="0" smtClean="0">
                <a:solidFill>
                  <a:srgbClr val="C00000"/>
                </a:solidFill>
              </a:rPr>
              <a:t>  </a:t>
            </a:r>
            <a:endParaRPr lang="en-US" altLang="en-US" sz="2400" dirty="0">
              <a:solidFill>
                <a:srgbClr val="C00000"/>
              </a:solidFill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4510088" y="403662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237163" y="4055688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790950" y="405801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551238" y="3410310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6425700" y="5136786"/>
            <a:ext cx="25273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15.6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7.4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115.44</a:t>
            </a: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39749" y="4648711"/>
            <a:ext cx="68230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Arial"/>
              </a:rPr>
              <a:t>What about the decimal point?</a:t>
            </a:r>
          </a:p>
          <a:p>
            <a:pPr lvl="0" eaLnBrk="1" hangingPunct="1">
              <a:spcBef>
                <a:spcPct val="0"/>
              </a:spcBef>
              <a:buClrTx/>
              <a:buSzTx/>
              <a:buNone/>
            </a:pPr>
            <a:r>
              <a:rPr lang="en-GB" altLang="en-US" sz="2400" dirty="0" smtClean="0">
                <a:latin typeface="Arial"/>
              </a:rPr>
              <a:t>10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GB" altLang="en-US" sz="2400" dirty="0" smtClean="0">
                <a:solidFill>
                  <a:prstClr val="black"/>
                </a:solidFill>
                <a:latin typeface="Arial"/>
                <a:sym typeface="Symbol" pitchFamily="18" charset="2"/>
              </a:rPr>
              <a:t> </a:t>
            </a:r>
            <a:r>
              <a:rPr lang="en-GB" altLang="en-US" sz="2400" dirty="0">
                <a:solidFill>
                  <a:prstClr val="black"/>
                </a:solidFill>
                <a:latin typeface="Arial"/>
                <a:sym typeface="Symbol" pitchFamily="18" charset="2"/>
              </a:rPr>
              <a:t>8 = </a:t>
            </a:r>
            <a:r>
              <a:rPr lang="en-GB" altLang="en-US" sz="2400" dirty="0" smtClean="0">
                <a:solidFill>
                  <a:prstClr val="black"/>
                </a:solidFill>
                <a:latin typeface="Arial"/>
                <a:sym typeface="Symbol" pitchFamily="18" charset="2"/>
              </a:rPr>
              <a:t>  80 </a:t>
            </a:r>
            <a:endParaRPr lang="en-GB" altLang="en-US" sz="2400" dirty="0">
              <a:solidFill>
                <a:prstClr val="black"/>
              </a:solidFill>
              <a:latin typeface="Arial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 smtClean="0">
                <a:latin typeface="Arial"/>
              </a:rPr>
              <a:t>20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GB" altLang="en-US" sz="2400" dirty="0" smtClean="0">
                <a:latin typeface="Arial"/>
                <a:sym typeface="Symbol" pitchFamily="18" charset="2"/>
              </a:rPr>
              <a:t> 8 </a:t>
            </a:r>
            <a:r>
              <a:rPr lang="en-GB" altLang="en-US" sz="2400" dirty="0">
                <a:latin typeface="Arial"/>
                <a:sym typeface="Symbol" pitchFamily="18" charset="2"/>
              </a:rPr>
              <a:t>= </a:t>
            </a:r>
            <a:r>
              <a:rPr lang="en-GB" altLang="en-US" sz="2400" dirty="0" smtClean="0">
                <a:latin typeface="Arial"/>
                <a:sym typeface="Symbol" pitchFamily="18" charset="2"/>
              </a:rPr>
              <a:t>160 </a:t>
            </a:r>
            <a:endParaRPr lang="en-GB" altLang="en-US" sz="2400" dirty="0">
              <a:latin typeface="Arial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Arial"/>
                <a:sym typeface="Symbol" pitchFamily="18" charset="2"/>
              </a:rPr>
              <a:t>so </a:t>
            </a:r>
            <a:r>
              <a:rPr lang="en-GB" altLang="en-US" sz="2400" dirty="0" smtClean="0">
                <a:latin typeface="Arial"/>
                <a:sym typeface="Symbol" pitchFamily="18" charset="2"/>
              </a:rPr>
              <a:t>the answer </a:t>
            </a:r>
            <a:r>
              <a:rPr lang="en-GB" altLang="en-US" sz="2400" dirty="0">
                <a:latin typeface="Arial"/>
                <a:sym typeface="Symbol" pitchFamily="18" charset="2"/>
              </a:rPr>
              <a:t>is </a:t>
            </a:r>
            <a:r>
              <a:rPr lang="en-GB" altLang="en-US" sz="2400" dirty="0" smtClean="0">
                <a:latin typeface="Arial"/>
                <a:sym typeface="Symbol" pitchFamily="18" charset="2"/>
              </a:rPr>
              <a:t>more than 80 and less than 160</a:t>
            </a:r>
            <a:endParaRPr lang="en-GB" altLang="en-US" sz="2400" dirty="0">
              <a:latin typeface="Arial"/>
              <a:sym typeface="Symbol" pitchFamily="18" charset="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425700" y="4536603"/>
            <a:ext cx="1962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alt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1 5  4 4</a:t>
            </a:r>
            <a:endParaRPr lang="en-GB" alt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245913" y="4721924"/>
            <a:ext cx="2792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dirty="0" smtClean="0">
                <a:sym typeface="Symbol" pitchFamily="18" charset="2"/>
              </a:rPr>
              <a:t></a:t>
            </a:r>
            <a:endParaRPr lang="en-GB" altLang="en-US" sz="1600" dirty="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588227" y="2692699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319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  <p:bldP spid="34" grpId="0"/>
      <p:bldP spid="48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379083" y="2722563"/>
            <a:ext cx="1438275" cy="1420813"/>
          </a:xfrm>
          <a:custGeom>
            <a:avLst/>
            <a:gdLst>
              <a:gd name="connsiteX0" fmla="*/ 0 w 1438182"/>
              <a:gd name="connsiteY0" fmla="*/ 1420427 h 1420427"/>
              <a:gd name="connsiteX1" fmla="*/ 719091 w 1438182"/>
              <a:gd name="connsiteY1" fmla="*/ 1411550 h 1420427"/>
              <a:gd name="connsiteX2" fmla="*/ 1438182 w 1438182"/>
              <a:gd name="connsiteY2" fmla="*/ 701336 h 1420427"/>
              <a:gd name="connsiteX3" fmla="*/ 1420427 w 1438182"/>
              <a:gd name="connsiteY3" fmla="*/ 0 h 1420427"/>
              <a:gd name="connsiteX4" fmla="*/ 0 w 1438182"/>
              <a:gd name="connsiteY4" fmla="*/ 1420427 h 142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182" h="1420427">
                <a:moveTo>
                  <a:pt x="0" y="1420427"/>
                </a:moveTo>
                <a:lnTo>
                  <a:pt x="719091" y="1411550"/>
                </a:lnTo>
                <a:lnTo>
                  <a:pt x="1438182" y="701336"/>
                </a:lnTo>
                <a:lnTo>
                  <a:pt x="1420427" y="0"/>
                </a:lnTo>
                <a:lnTo>
                  <a:pt x="0" y="142042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642483" y="2697163"/>
            <a:ext cx="1455737" cy="1446213"/>
          </a:xfrm>
          <a:custGeom>
            <a:avLst/>
            <a:gdLst>
              <a:gd name="connsiteX0" fmla="*/ 17755 w 1455938"/>
              <a:gd name="connsiteY0" fmla="*/ 1447060 h 1447060"/>
              <a:gd name="connsiteX1" fmla="*/ 1455938 w 1455938"/>
              <a:gd name="connsiteY1" fmla="*/ 0 h 1447060"/>
              <a:gd name="connsiteX2" fmla="*/ 727969 w 1455938"/>
              <a:gd name="connsiteY2" fmla="*/ 0 h 1447060"/>
              <a:gd name="connsiteX3" fmla="*/ 0 w 1455938"/>
              <a:gd name="connsiteY3" fmla="*/ 736847 h 1447060"/>
              <a:gd name="connsiteX4" fmla="*/ 17755 w 1455938"/>
              <a:gd name="connsiteY4" fmla="*/ 1447060 h 144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5938" h="1447060">
                <a:moveTo>
                  <a:pt x="17755" y="1447060"/>
                </a:moveTo>
                <a:lnTo>
                  <a:pt x="1455938" y="0"/>
                </a:lnTo>
                <a:lnTo>
                  <a:pt x="727969" y="0"/>
                </a:lnTo>
                <a:lnTo>
                  <a:pt x="0" y="736847"/>
                </a:lnTo>
                <a:lnTo>
                  <a:pt x="17755" y="144706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900" dirty="0" smtClean="0"/>
              <a:t>Question </a:t>
            </a:r>
            <a:r>
              <a:rPr lang="en-GB" sz="4900" dirty="0"/>
              <a:t>4</a:t>
            </a:r>
            <a:r>
              <a:rPr lang="en-GB" sz="4900" dirty="0" smtClean="0"/>
              <a:t> </a:t>
            </a:r>
            <a:br>
              <a:rPr lang="en-GB" sz="4900" dirty="0" smtClean="0"/>
            </a:br>
            <a:r>
              <a:rPr lang="en-GB" sz="3100" dirty="0" smtClean="0"/>
              <a:t>(with answer)</a:t>
            </a:r>
            <a:endParaRPr lang="en-GB" sz="3100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52413" y="1254125"/>
            <a:ext cx="8637587" cy="4481513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en-US" altLang="en-US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</a:rPr>
              <a:t>Calculate 9.37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</a:rPr>
              <a:t> 1.2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rgbClr val="0000FF"/>
                </a:solidFill>
                <a:cs typeface="Times New Roman" pitchFamily="18" charset="0"/>
              </a:rPr>
              <a:t>                                                      </a:t>
            </a:r>
            <a:endParaRPr lang="en-US" altLang="en-US" sz="2000" dirty="0" smtClean="0">
              <a:cs typeface="Times New Roman" pitchFamily="18" charset="0"/>
            </a:endParaRPr>
          </a:p>
        </p:txBody>
      </p:sp>
      <p:sp>
        <p:nvSpPr>
          <p:cNvPr id="17415" name="Rectangle 39"/>
          <p:cNvSpPr>
            <a:spLocks noChangeArrowheads="1"/>
          </p:cNvSpPr>
          <p:nvPr/>
        </p:nvSpPr>
        <p:spPr bwMode="auto">
          <a:xfrm>
            <a:off x="280988" y="1304925"/>
            <a:ext cx="317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17416" name="Text Box 24"/>
          <p:cNvSpPr txBox="1">
            <a:spLocks noChangeArrowheads="1"/>
          </p:cNvSpPr>
          <p:nvPr/>
        </p:nvSpPr>
        <p:spPr bwMode="auto">
          <a:xfrm>
            <a:off x="3647245" y="1830388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2929695" y="1989138"/>
          <a:ext cx="3600450" cy="2879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90"/>
                <a:gridCol w="720090"/>
                <a:gridCol w="720090"/>
                <a:gridCol w="720090"/>
                <a:gridCol w="720090"/>
              </a:tblGrid>
              <a:tr h="719931"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931"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931"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931"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02820" y="2270126"/>
            <a:ext cx="2112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3       7</a:t>
            </a:r>
            <a:endParaRPr lang="en-GB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91958" y="2873376"/>
            <a:ext cx="35618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eaLnBrk="1" hangingPunct="1">
              <a:spcBef>
                <a:spcPts val="18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3693283" y="2705101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altLang="en-US" sz="2000" dirty="0" smtClean="0">
                <a:solidFill>
                  <a:srgbClr val="002060"/>
                </a:solidFill>
              </a:rPr>
              <a:t>      </a:t>
            </a:r>
            <a:endParaRPr lang="en-GB" altLang="en-US" sz="2000" dirty="0">
              <a:solidFill>
                <a:srgbClr val="002060"/>
              </a:solidFill>
            </a:endParaRP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4412420" y="2714626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</a:t>
            </a:r>
            <a:r>
              <a:rPr lang="en-GB" altLang="en-US" sz="2000" dirty="0">
                <a:solidFill>
                  <a:srgbClr val="002060"/>
                </a:solidFill>
              </a:rPr>
              <a:t>      </a:t>
            </a: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5114095" y="2705101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</a:t>
            </a:r>
            <a:r>
              <a:rPr lang="en-GB" altLang="en-US" sz="2000" dirty="0">
                <a:solidFill>
                  <a:srgbClr val="002060"/>
                </a:solidFill>
              </a:rPr>
              <a:t>      </a:t>
            </a: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3683758" y="3433763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altLang="en-US" sz="2000" dirty="0" smtClean="0">
                <a:solidFill>
                  <a:srgbClr val="002060"/>
                </a:solidFill>
              </a:rPr>
              <a:t>      </a:t>
            </a:r>
            <a:endParaRPr lang="en-GB" altLang="en-US" sz="2000" dirty="0">
              <a:solidFill>
                <a:srgbClr val="002060"/>
              </a:solidFill>
            </a:endParaRP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4402895" y="3433763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en-US" sz="2000" dirty="0" smtClean="0">
                <a:solidFill>
                  <a:srgbClr val="002060"/>
                </a:solidFill>
              </a:rPr>
              <a:t>      </a:t>
            </a:r>
            <a:endParaRPr lang="en-GB" altLang="en-US" sz="2000" dirty="0">
              <a:solidFill>
                <a:srgbClr val="002060"/>
              </a:solidFill>
            </a:endParaRP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5139495" y="3424238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altLang="en-US" sz="2000" dirty="0" smtClean="0">
                <a:solidFill>
                  <a:srgbClr val="002060"/>
                </a:solidFill>
              </a:rPr>
              <a:t>      </a:t>
            </a:r>
            <a:endParaRPr lang="en-GB" altLang="en-US" sz="2000" dirty="0">
              <a:solidFill>
                <a:srgbClr val="002060"/>
              </a:solidFill>
            </a:endParaRP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3296408" y="2859088"/>
            <a:ext cx="358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3271008" y="3630613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altLang="en-US" sz="2400" dirty="0" smtClean="0">
                <a:solidFill>
                  <a:srgbClr val="C00000"/>
                </a:solidFill>
              </a:rPr>
              <a:t> </a:t>
            </a:r>
            <a:endParaRPr lang="en-US" altLang="en-US" sz="2400" dirty="0">
              <a:solidFill>
                <a:srgbClr val="C00000"/>
              </a:solidFill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4529895" y="427831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249033" y="4278313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802820" y="4270376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812345" y="380047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5599523" y="5600688"/>
            <a:ext cx="2393950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.37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1.2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11.244</a:t>
            </a: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50020" y="4795838"/>
            <a:ext cx="4342204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Arial"/>
              </a:rPr>
              <a:t>What about the decimal point?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 smtClean="0">
                <a:latin typeface="Arial"/>
              </a:rPr>
              <a:t>10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GB" altLang="en-US" sz="2400" dirty="0" smtClean="0">
                <a:latin typeface="Arial"/>
                <a:sym typeface="Symbol" pitchFamily="18" charset="2"/>
              </a:rPr>
              <a:t> 1 </a:t>
            </a:r>
            <a:r>
              <a:rPr lang="en-GB" altLang="en-US" sz="2400" dirty="0">
                <a:latin typeface="Arial"/>
                <a:sym typeface="Symbol" pitchFamily="18" charset="2"/>
              </a:rPr>
              <a:t>= </a:t>
            </a:r>
            <a:r>
              <a:rPr lang="en-GB" altLang="en-US" sz="2400" dirty="0" smtClean="0">
                <a:latin typeface="Arial"/>
                <a:sym typeface="Symbol" pitchFamily="18" charset="2"/>
              </a:rPr>
              <a:t>10 </a:t>
            </a:r>
            <a:endParaRPr lang="en-GB" altLang="en-US" sz="2400" dirty="0">
              <a:latin typeface="Arial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Arial"/>
                <a:sym typeface="Symbol" pitchFamily="18" charset="2"/>
              </a:rPr>
              <a:t>so </a:t>
            </a:r>
            <a:r>
              <a:rPr lang="en-GB" altLang="en-US" sz="2400" dirty="0" smtClean="0">
                <a:latin typeface="Arial"/>
                <a:sym typeface="Symbol" pitchFamily="18" charset="2"/>
              </a:rPr>
              <a:t>the answer </a:t>
            </a:r>
            <a:r>
              <a:rPr lang="en-GB" altLang="en-US" sz="2400" dirty="0">
                <a:latin typeface="Arial"/>
                <a:sym typeface="Symbol" pitchFamily="18" charset="2"/>
              </a:rPr>
              <a:t>is about </a:t>
            </a:r>
            <a:r>
              <a:rPr lang="en-GB" altLang="en-US" sz="2400" dirty="0" smtClean="0">
                <a:latin typeface="Arial"/>
                <a:sym typeface="Symbol" pitchFamily="18" charset="2"/>
              </a:rPr>
              <a:t>10</a:t>
            </a:r>
            <a:endParaRPr lang="en-GB" altLang="en-US" sz="2400" dirty="0">
              <a:latin typeface="Arial"/>
              <a:sym typeface="Symbol" pitchFamily="18" charset="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542806" y="4900600"/>
            <a:ext cx="1962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1 1  2 4 4</a:t>
            </a:r>
            <a:endParaRPr lang="en-GB" alt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86570" y="5057448"/>
            <a:ext cx="2792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dirty="0">
                <a:sym typeface="Symbol" pitchFamily="18" charset="2"/>
              </a:rPr>
              <a:t></a:t>
            </a:r>
            <a:endParaRPr lang="en-GB" altLang="en-US" sz="1600" dirty="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583005" y="3597769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583005" y="2889865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031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  <p:bldP spid="34" grpId="0"/>
      <p:bldP spid="48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rot="5400000" flipH="1">
            <a:off x="1704975" y="3278188"/>
            <a:ext cx="1438275" cy="1438275"/>
          </a:xfrm>
          <a:custGeom>
            <a:avLst/>
            <a:gdLst>
              <a:gd name="connsiteX0" fmla="*/ 0 w 1438182"/>
              <a:gd name="connsiteY0" fmla="*/ 719091 h 1438182"/>
              <a:gd name="connsiteX1" fmla="*/ 0 w 1438182"/>
              <a:gd name="connsiteY1" fmla="*/ 1438182 h 1438182"/>
              <a:gd name="connsiteX2" fmla="*/ 1438182 w 1438182"/>
              <a:gd name="connsiteY2" fmla="*/ 17755 h 1438182"/>
              <a:gd name="connsiteX3" fmla="*/ 719091 w 1438182"/>
              <a:gd name="connsiteY3" fmla="*/ 0 h 1438182"/>
              <a:gd name="connsiteX4" fmla="*/ 0 w 1438182"/>
              <a:gd name="connsiteY4" fmla="*/ 719091 h 143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182" h="1438182">
                <a:moveTo>
                  <a:pt x="0" y="719091"/>
                </a:moveTo>
                <a:lnTo>
                  <a:pt x="0" y="1438182"/>
                </a:lnTo>
                <a:lnTo>
                  <a:pt x="1438182" y="17755"/>
                </a:lnTo>
                <a:lnTo>
                  <a:pt x="719091" y="0"/>
                </a:lnTo>
                <a:lnTo>
                  <a:pt x="0" y="7190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666875" y="3275013"/>
            <a:ext cx="766763" cy="757237"/>
          </a:xfrm>
          <a:custGeom>
            <a:avLst/>
            <a:gdLst>
              <a:gd name="connsiteX0" fmla="*/ 0 w 719091"/>
              <a:gd name="connsiteY0" fmla="*/ 727969 h 727969"/>
              <a:gd name="connsiteX1" fmla="*/ 0 w 719091"/>
              <a:gd name="connsiteY1" fmla="*/ 727969 h 727969"/>
              <a:gd name="connsiteX2" fmla="*/ 44388 w 719091"/>
              <a:gd name="connsiteY2" fmla="*/ 639192 h 727969"/>
              <a:gd name="connsiteX3" fmla="*/ 719091 w 719091"/>
              <a:gd name="connsiteY3" fmla="*/ 26633 h 727969"/>
              <a:gd name="connsiteX4" fmla="*/ 8878 w 719091"/>
              <a:gd name="connsiteY4" fmla="*/ 0 h 727969"/>
              <a:gd name="connsiteX5" fmla="*/ 0 w 719091"/>
              <a:gd name="connsiteY5" fmla="*/ 727969 h 727969"/>
              <a:gd name="connsiteX0" fmla="*/ 19150 w 743265"/>
              <a:gd name="connsiteY0" fmla="*/ 727969 h 727969"/>
              <a:gd name="connsiteX1" fmla="*/ 19150 w 743265"/>
              <a:gd name="connsiteY1" fmla="*/ 727969 h 727969"/>
              <a:gd name="connsiteX2" fmla="*/ 63538 w 743265"/>
              <a:gd name="connsiteY2" fmla="*/ 639192 h 727969"/>
              <a:gd name="connsiteX3" fmla="*/ 743265 w 743265"/>
              <a:gd name="connsiteY3" fmla="*/ 16584 h 727969"/>
              <a:gd name="connsiteX4" fmla="*/ 28028 w 743265"/>
              <a:gd name="connsiteY4" fmla="*/ 0 h 727969"/>
              <a:gd name="connsiteX5" fmla="*/ 19150 w 743265"/>
              <a:gd name="connsiteY5" fmla="*/ 727969 h 727969"/>
              <a:gd name="connsiteX0" fmla="*/ 31997 w 746063"/>
              <a:gd name="connsiteY0" fmla="*/ 743041 h 743041"/>
              <a:gd name="connsiteX1" fmla="*/ 21948 w 746063"/>
              <a:gd name="connsiteY1" fmla="*/ 727969 h 743041"/>
              <a:gd name="connsiteX2" fmla="*/ 66336 w 746063"/>
              <a:gd name="connsiteY2" fmla="*/ 639192 h 743041"/>
              <a:gd name="connsiteX3" fmla="*/ 746063 w 746063"/>
              <a:gd name="connsiteY3" fmla="*/ 16584 h 743041"/>
              <a:gd name="connsiteX4" fmla="*/ 30826 w 746063"/>
              <a:gd name="connsiteY4" fmla="*/ 0 h 743041"/>
              <a:gd name="connsiteX5" fmla="*/ 31997 w 746063"/>
              <a:gd name="connsiteY5" fmla="*/ 743041 h 743041"/>
              <a:gd name="connsiteX0" fmla="*/ 53228 w 767294"/>
              <a:gd name="connsiteY0" fmla="*/ 743041 h 773618"/>
              <a:gd name="connsiteX1" fmla="*/ 43179 w 767294"/>
              <a:gd name="connsiteY1" fmla="*/ 727969 h 773618"/>
              <a:gd name="connsiteX2" fmla="*/ 57422 w 767294"/>
              <a:gd name="connsiteY2" fmla="*/ 719579 h 773618"/>
              <a:gd name="connsiteX3" fmla="*/ 767294 w 767294"/>
              <a:gd name="connsiteY3" fmla="*/ 16584 h 773618"/>
              <a:gd name="connsiteX4" fmla="*/ 52057 w 767294"/>
              <a:gd name="connsiteY4" fmla="*/ 0 h 773618"/>
              <a:gd name="connsiteX5" fmla="*/ 53228 w 767294"/>
              <a:gd name="connsiteY5" fmla="*/ 743041 h 773618"/>
              <a:gd name="connsiteX0" fmla="*/ 53228 w 767294"/>
              <a:gd name="connsiteY0" fmla="*/ 726457 h 757034"/>
              <a:gd name="connsiteX1" fmla="*/ 43179 w 767294"/>
              <a:gd name="connsiteY1" fmla="*/ 711385 h 757034"/>
              <a:gd name="connsiteX2" fmla="*/ 57422 w 767294"/>
              <a:gd name="connsiteY2" fmla="*/ 702995 h 757034"/>
              <a:gd name="connsiteX3" fmla="*/ 767294 w 767294"/>
              <a:gd name="connsiteY3" fmla="*/ 0 h 757034"/>
              <a:gd name="connsiteX4" fmla="*/ 52057 w 767294"/>
              <a:gd name="connsiteY4" fmla="*/ 3513 h 757034"/>
              <a:gd name="connsiteX5" fmla="*/ 53228 w 767294"/>
              <a:gd name="connsiteY5" fmla="*/ 726457 h 75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294" h="757034">
                <a:moveTo>
                  <a:pt x="53228" y="726457"/>
                </a:moveTo>
                <a:cubicBezTo>
                  <a:pt x="49878" y="721433"/>
                  <a:pt x="42480" y="715295"/>
                  <a:pt x="43179" y="711385"/>
                </a:cubicBezTo>
                <a:cubicBezTo>
                  <a:pt x="43878" y="707475"/>
                  <a:pt x="-63264" y="821559"/>
                  <a:pt x="57422" y="702995"/>
                </a:cubicBezTo>
                <a:cubicBezTo>
                  <a:pt x="178108" y="584431"/>
                  <a:pt x="540718" y="207536"/>
                  <a:pt x="767294" y="0"/>
                </a:cubicBezTo>
                <a:lnTo>
                  <a:pt x="52057" y="3513"/>
                </a:lnTo>
                <a:cubicBezTo>
                  <a:pt x="52447" y="251193"/>
                  <a:pt x="52838" y="478777"/>
                  <a:pt x="53228" y="72645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900" dirty="0" smtClean="0"/>
              <a:t>Question 5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sz="3100" dirty="0" smtClean="0"/>
              <a:t>(with answer)</a:t>
            </a:r>
            <a:endParaRPr lang="en-GB" sz="3100" dirty="0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49238" y="1271588"/>
            <a:ext cx="8637587" cy="52562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>
              <a:buNone/>
            </a:pPr>
            <a:r>
              <a:rPr lang="en-GB" altLang="en-US" sz="2400" dirty="0" smtClean="0"/>
              <a:t>Calculate </a:t>
            </a:r>
            <a:r>
              <a:rPr lang="en-US" altLang="en-US" sz="2400" dirty="0">
                <a:cs typeface="Times New Roman" pitchFamily="18" charset="0"/>
              </a:rPr>
              <a:t>6</a:t>
            </a:r>
            <a:r>
              <a:rPr lang="en-US" altLang="en-US" sz="2400" dirty="0" smtClean="0">
                <a:cs typeface="Times New Roman" pitchFamily="18" charset="0"/>
              </a:rPr>
              <a:t>1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GB" altLang="en-US" sz="2400" dirty="0" smtClean="0"/>
              <a:t>9.8</a:t>
            </a:r>
            <a:endParaRPr lang="en-US" altLang="en-US" sz="2400" dirty="0" smtClean="0">
              <a:cs typeface="Times New Roman" pitchFamily="18" charset="0"/>
            </a:endParaRPr>
          </a:p>
          <a:p>
            <a:pPr marL="0" indent="0" eaLnBrk="1" hangingPunct="1">
              <a:buFontTx/>
              <a:buNone/>
            </a:pPr>
            <a:endParaRPr lang="en-US" altLang="en-US" sz="1000" dirty="0" smtClean="0">
              <a:cs typeface="Times New Roman" pitchFamily="18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692275" y="3284538"/>
            <a:ext cx="1439863" cy="1441450"/>
            <a:chOff x="1692275" y="3284538"/>
            <a:chExt cx="1439863" cy="1441450"/>
          </a:xfrm>
        </p:grpSpPr>
        <p:sp>
          <p:nvSpPr>
            <p:cNvPr id="18459" name="Rectangle 7"/>
            <p:cNvSpPr>
              <a:spLocks noChangeArrowheads="1"/>
            </p:cNvSpPr>
            <p:nvPr/>
          </p:nvSpPr>
          <p:spPr bwMode="auto">
            <a:xfrm>
              <a:off x="1692275" y="3284538"/>
              <a:ext cx="719138" cy="71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60" name="Rectangle 8"/>
            <p:cNvSpPr>
              <a:spLocks noChangeArrowheads="1"/>
            </p:cNvSpPr>
            <p:nvPr/>
          </p:nvSpPr>
          <p:spPr bwMode="auto">
            <a:xfrm>
              <a:off x="1692275" y="4005263"/>
              <a:ext cx="719138" cy="71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61" name="Rectangle 9"/>
            <p:cNvSpPr>
              <a:spLocks noChangeArrowheads="1"/>
            </p:cNvSpPr>
            <p:nvPr/>
          </p:nvSpPr>
          <p:spPr bwMode="auto">
            <a:xfrm>
              <a:off x="2411413" y="3284538"/>
              <a:ext cx="719137" cy="71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62" name="Rectangle 12"/>
            <p:cNvSpPr>
              <a:spLocks noChangeArrowheads="1"/>
            </p:cNvSpPr>
            <p:nvPr/>
          </p:nvSpPr>
          <p:spPr bwMode="auto">
            <a:xfrm>
              <a:off x="2411413" y="4005263"/>
              <a:ext cx="719137" cy="71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63" name="Line 15"/>
            <p:cNvSpPr>
              <a:spLocks noChangeShapeType="1"/>
            </p:cNvSpPr>
            <p:nvPr/>
          </p:nvSpPr>
          <p:spPr bwMode="auto">
            <a:xfrm flipV="1">
              <a:off x="2411413" y="3284538"/>
              <a:ext cx="720725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Arial"/>
              </a:endParaRPr>
            </a:p>
          </p:txBody>
        </p:sp>
        <p:sp>
          <p:nvSpPr>
            <p:cNvPr id="18464" name="Line 16"/>
            <p:cNvSpPr>
              <a:spLocks noChangeShapeType="1"/>
            </p:cNvSpPr>
            <p:nvPr/>
          </p:nvSpPr>
          <p:spPr bwMode="auto">
            <a:xfrm flipV="1">
              <a:off x="1692275" y="4005263"/>
              <a:ext cx="719138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Arial"/>
              </a:endParaRPr>
            </a:p>
          </p:txBody>
        </p:sp>
        <p:sp>
          <p:nvSpPr>
            <p:cNvPr id="18465" name="Line 17"/>
            <p:cNvSpPr>
              <a:spLocks noChangeShapeType="1"/>
            </p:cNvSpPr>
            <p:nvPr/>
          </p:nvSpPr>
          <p:spPr bwMode="auto">
            <a:xfrm flipV="1">
              <a:off x="2411413" y="4005263"/>
              <a:ext cx="720725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Arial"/>
              </a:endParaRPr>
            </a:p>
          </p:txBody>
        </p:sp>
      </p:grpSp>
      <p:sp>
        <p:nvSpPr>
          <p:cNvPr id="7181" name="Text Box 19"/>
          <p:cNvSpPr txBox="1">
            <a:spLocks noChangeArrowheads="1"/>
          </p:cNvSpPr>
          <p:nvPr/>
        </p:nvSpPr>
        <p:spPr bwMode="auto">
          <a:xfrm>
            <a:off x="1908175" y="2781300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8</a:t>
            </a:r>
            <a:r>
              <a:rPr lang="en-GB" altLang="en-US" sz="2400" dirty="0" smtClean="0">
                <a:solidFill>
                  <a:srgbClr val="000000"/>
                </a:solidFill>
              </a:rPr>
              <a:t>       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7182" name="Text Box 20"/>
          <p:cNvSpPr txBox="1">
            <a:spLocks noChangeArrowheads="1"/>
          </p:cNvSpPr>
          <p:nvPr/>
        </p:nvSpPr>
        <p:spPr bwMode="auto">
          <a:xfrm>
            <a:off x="3203575" y="3429000"/>
            <a:ext cx="360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3" name="Text Box 21"/>
          <p:cNvSpPr txBox="1">
            <a:spLocks noChangeArrowheads="1"/>
          </p:cNvSpPr>
          <p:nvPr/>
        </p:nvSpPr>
        <p:spPr bwMode="auto">
          <a:xfrm>
            <a:off x="3203575" y="4076700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9" name="Text Box 22"/>
          <p:cNvSpPr txBox="1">
            <a:spLocks noChangeArrowheads="1"/>
          </p:cNvSpPr>
          <p:nvPr/>
        </p:nvSpPr>
        <p:spPr bwMode="auto">
          <a:xfrm>
            <a:off x="1331913" y="3429000"/>
            <a:ext cx="358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0" name="Text Box 23"/>
          <p:cNvSpPr txBox="1">
            <a:spLocks noChangeArrowheads="1"/>
          </p:cNvSpPr>
          <p:nvPr/>
        </p:nvSpPr>
        <p:spPr bwMode="auto">
          <a:xfrm>
            <a:off x="1331913" y="4076700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altLang="en-US" sz="2400" dirty="0" smtClean="0">
                <a:solidFill>
                  <a:srgbClr val="C00000"/>
                </a:solidFill>
              </a:rPr>
              <a:t>  </a:t>
            </a:r>
            <a:endParaRPr lang="en-US" altLang="en-US" sz="2400" dirty="0">
              <a:solidFill>
                <a:srgbClr val="C00000"/>
              </a:solidFill>
            </a:endParaRPr>
          </a:p>
        </p:txBody>
      </p:sp>
      <p:sp>
        <p:nvSpPr>
          <p:cNvPr id="13331" name="Text Box 24"/>
          <p:cNvSpPr txBox="1">
            <a:spLocks noChangeArrowheads="1"/>
          </p:cNvSpPr>
          <p:nvPr/>
        </p:nvSpPr>
        <p:spPr bwMode="auto">
          <a:xfrm>
            <a:off x="1908175" y="4724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87" name="Text Box 31"/>
          <p:cNvSpPr txBox="1">
            <a:spLocks noChangeArrowheads="1"/>
          </p:cNvSpPr>
          <p:nvPr/>
        </p:nvSpPr>
        <p:spPr bwMode="auto">
          <a:xfrm>
            <a:off x="4361325" y="5185130"/>
            <a:ext cx="21463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9.8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597.8</a:t>
            </a: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1728788" y="3284538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    </a:t>
            </a:r>
            <a:endParaRPr lang="en-GB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2457450" y="3275013"/>
            <a:ext cx="6492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   </a:t>
            </a:r>
            <a:endParaRPr lang="en-GB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1746250" y="3995738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     </a:t>
            </a:r>
            <a:endParaRPr lang="en-GB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2439988" y="3978275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   </a:t>
            </a:r>
            <a:endParaRPr lang="en-GB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555875" y="472440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92275" y="3284538"/>
            <a:ext cx="1431925" cy="1428750"/>
            <a:chOff x="1692275" y="3284538"/>
            <a:chExt cx="1432665" cy="1429505"/>
          </a:xfrm>
        </p:grpSpPr>
        <p:sp>
          <p:nvSpPr>
            <p:cNvPr id="18457" name="Line 14"/>
            <p:cNvSpPr>
              <a:spLocks noChangeShapeType="1"/>
            </p:cNvSpPr>
            <p:nvPr/>
          </p:nvSpPr>
          <p:spPr bwMode="auto">
            <a:xfrm flipV="1">
              <a:off x="1692275" y="3284538"/>
              <a:ext cx="719138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Arial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695452" y="3284538"/>
              <a:ext cx="1429488" cy="1429505"/>
            </a:xfrm>
            <a:custGeom>
              <a:avLst/>
              <a:gdLst>
                <a:gd name="connsiteX0" fmla="*/ 0 w 1429305"/>
                <a:gd name="connsiteY0" fmla="*/ 719091 h 1429305"/>
                <a:gd name="connsiteX1" fmla="*/ 719091 w 1429305"/>
                <a:gd name="connsiteY1" fmla="*/ 0 h 1429305"/>
                <a:gd name="connsiteX2" fmla="*/ 1429305 w 1429305"/>
                <a:gd name="connsiteY2" fmla="*/ 0 h 1429305"/>
                <a:gd name="connsiteX3" fmla="*/ 17755 w 1429305"/>
                <a:gd name="connsiteY3" fmla="*/ 1429305 h 1429305"/>
                <a:gd name="connsiteX4" fmla="*/ 0 w 1429305"/>
                <a:gd name="connsiteY4" fmla="*/ 719091 h 142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305" h="1429305">
                  <a:moveTo>
                    <a:pt x="0" y="719091"/>
                  </a:moveTo>
                  <a:lnTo>
                    <a:pt x="719091" y="0"/>
                  </a:lnTo>
                  <a:lnTo>
                    <a:pt x="1429305" y="0"/>
                  </a:lnTo>
                  <a:lnTo>
                    <a:pt x="17755" y="1429305"/>
                  </a:lnTo>
                  <a:lnTo>
                    <a:pt x="0" y="719091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244898" y="2828835"/>
            <a:ext cx="4342204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Arial"/>
              </a:rPr>
              <a:t>What about the decimal point?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 smtClean="0">
                <a:latin typeface="Arial"/>
              </a:rPr>
              <a:t>60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GB" altLang="en-US" sz="2400" dirty="0" smtClean="0">
                <a:latin typeface="Arial"/>
                <a:sym typeface="Symbol" pitchFamily="18" charset="2"/>
              </a:rPr>
              <a:t> </a:t>
            </a:r>
            <a:r>
              <a:rPr lang="en-GB" altLang="en-US" sz="2400" dirty="0">
                <a:latin typeface="Arial"/>
                <a:sym typeface="Symbol" pitchFamily="18" charset="2"/>
              </a:rPr>
              <a:t>10 = </a:t>
            </a:r>
            <a:r>
              <a:rPr lang="en-GB" altLang="en-US" sz="2400" dirty="0" smtClean="0">
                <a:latin typeface="Arial"/>
                <a:sym typeface="Symbol" pitchFamily="18" charset="2"/>
              </a:rPr>
              <a:t>600 </a:t>
            </a:r>
            <a:endParaRPr lang="en-GB" altLang="en-US" sz="2400" dirty="0">
              <a:latin typeface="Arial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Arial"/>
                <a:sym typeface="Symbol" pitchFamily="18" charset="2"/>
              </a:rPr>
              <a:t>so </a:t>
            </a:r>
            <a:r>
              <a:rPr lang="en-GB" altLang="en-US" sz="2400" dirty="0" smtClean="0">
                <a:latin typeface="Arial"/>
                <a:sym typeface="Symbol" pitchFamily="18" charset="2"/>
              </a:rPr>
              <a:t>the answer </a:t>
            </a:r>
            <a:r>
              <a:rPr lang="en-GB" altLang="en-US" sz="2400" dirty="0">
                <a:latin typeface="Arial"/>
                <a:sym typeface="Symbol" pitchFamily="18" charset="2"/>
              </a:rPr>
              <a:t>is about </a:t>
            </a:r>
            <a:r>
              <a:rPr lang="en-GB" altLang="en-US" sz="2400" dirty="0" smtClean="0">
                <a:latin typeface="Arial"/>
                <a:sym typeface="Symbol" pitchFamily="18" charset="2"/>
              </a:rPr>
              <a:t>600</a:t>
            </a:r>
            <a:endParaRPr lang="en-GB" altLang="en-US" sz="2400" dirty="0">
              <a:latin typeface="Arial"/>
              <a:sym typeface="Symbol" pitchFamily="18" charset="2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265767" y="4355315"/>
            <a:ext cx="1962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5 9 7  8</a:t>
            </a:r>
            <a:endParaRPr lang="en-GB" alt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098342" y="4531711"/>
            <a:ext cx="2792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dirty="0">
                <a:sym typeface="Symbol" pitchFamily="18" charset="2"/>
              </a:rPr>
              <a:t></a:t>
            </a:r>
            <a:endParaRPr lang="en-GB" altLang="en-US" sz="1600" dirty="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662590" y="4185791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72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2" grpId="0"/>
      <p:bldP spid="7183" grpId="0"/>
      <p:bldP spid="13329" grpId="0"/>
      <p:bldP spid="13330" grpId="0"/>
      <p:bldP spid="13331" grpId="0"/>
      <p:bldP spid="70687" grpId="0" animBg="1"/>
      <p:bldP spid="30" grpId="0"/>
      <p:bldP spid="31" grpId="0"/>
      <p:bldP spid="32" grpId="0"/>
      <p:bldP spid="28" grpId="0"/>
      <p:bldP spid="29" grpId="0"/>
      <p:bldP spid="37" grpId="0"/>
      <p:bldP spid="38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rot="5400000" flipH="1">
            <a:off x="1704975" y="3278188"/>
            <a:ext cx="1438275" cy="1438275"/>
          </a:xfrm>
          <a:custGeom>
            <a:avLst/>
            <a:gdLst>
              <a:gd name="connsiteX0" fmla="*/ 0 w 1438182"/>
              <a:gd name="connsiteY0" fmla="*/ 719091 h 1438182"/>
              <a:gd name="connsiteX1" fmla="*/ 0 w 1438182"/>
              <a:gd name="connsiteY1" fmla="*/ 1438182 h 1438182"/>
              <a:gd name="connsiteX2" fmla="*/ 1438182 w 1438182"/>
              <a:gd name="connsiteY2" fmla="*/ 17755 h 1438182"/>
              <a:gd name="connsiteX3" fmla="*/ 719091 w 1438182"/>
              <a:gd name="connsiteY3" fmla="*/ 0 h 1438182"/>
              <a:gd name="connsiteX4" fmla="*/ 0 w 1438182"/>
              <a:gd name="connsiteY4" fmla="*/ 719091 h 143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182" h="1438182">
                <a:moveTo>
                  <a:pt x="0" y="719091"/>
                </a:moveTo>
                <a:lnTo>
                  <a:pt x="0" y="1438182"/>
                </a:lnTo>
                <a:lnTo>
                  <a:pt x="1438182" y="17755"/>
                </a:lnTo>
                <a:lnTo>
                  <a:pt x="719091" y="0"/>
                </a:lnTo>
                <a:lnTo>
                  <a:pt x="0" y="7190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666875" y="3275013"/>
            <a:ext cx="766763" cy="757237"/>
          </a:xfrm>
          <a:custGeom>
            <a:avLst/>
            <a:gdLst>
              <a:gd name="connsiteX0" fmla="*/ 0 w 719091"/>
              <a:gd name="connsiteY0" fmla="*/ 727969 h 727969"/>
              <a:gd name="connsiteX1" fmla="*/ 0 w 719091"/>
              <a:gd name="connsiteY1" fmla="*/ 727969 h 727969"/>
              <a:gd name="connsiteX2" fmla="*/ 44388 w 719091"/>
              <a:gd name="connsiteY2" fmla="*/ 639192 h 727969"/>
              <a:gd name="connsiteX3" fmla="*/ 719091 w 719091"/>
              <a:gd name="connsiteY3" fmla="*/ 26633 h 727969"/>
              <a:gd name="connsiteX4" fmla="*/ 8878 w 719091"/>
              <a:gd name="connsiteY4" fmla="*/ 0 h 727969"/>
              <a:gd name="connsiteX5" fmla="*/ 0 w 719091"/>
              <a:gd name="connsiteY5" fmla="*/ 727969 h 727969"/>
              <a:gd name="connsiteX0" fmla="*/ 19150 w 743265"/>
              <a:gd name="connsiteY0" fmla="*/ 727969 h 727969"/>
              <a:gd name="connsiteX1" fmla="*/ 19150 w 743265"/>
              <a:gd name="connsiteY1" fmla="*/ 727969 h 727969"/>
              <a:gd name="connsiteX2" fmla="*/ 63538 w 743265"/>
              <a:gd name="connsiteY2" fmla="*/ 639192 h 727969"/>
              <a:gd name="connsiteX3" fmla="*/ 743265 w 743265"/>
              <a:gd name="connsiteY3" fmla="*/ 16584 h 727969"/>
              <a:gd name="connsiteX4" fmla="*/ 28028 w 743265"/>
              <a:gd name="connsiteY4" fmla="*/ 0 h 727969"/>
              <a:gd name="connsiteX5" fmla="*/ 19150 w 743265"/>
              <a:gd name="connsiteY5" fmla="*/ 727969 h 727969"/>
              <a:gd name="connsiteX0" fmla="*/ 31997 w 746063"/>
              <a:gd name="connsiteY0" fmla="*/ 743041 h 743041"/>
              <a:gd name="connsiteX1" fmla="*/ 21948 w 746063"/>
              <a:gd name="connsiteY1" fmla="*/ 727969 h 743041"/>
              <a:gd name="connsiteX2" fmla="*/ 66336 w 746063"/>
              <a:gd name="connsiteY2" fmla="*/ 639192 h 743041"/>
              <a:gd name="connsiteX3" fmla="*/ 746063 w 746063"/>
              <a:gd name="connsiteY3" fmla="*/ 16584 h 743041"/>
              <a:gd name="connsiteX4" fmla="*/ 30826 w 746063"/>
              <a:gd name="connsiteY4" fmla="*/ 0 h 743041"/>
              <a:gd name="connsiteX5" fmla="*/ 31997 w 746063"/>
              <a:gd name="connsiteY5" fmla="*/ 743041 h 743041"/>
              <a:gd name="connsiteX0" fmla="*/ 53228 w 767294"/>
              <a:gd name="connsiteY0" fmla="*/ 743041 h 773618"/>
              <a:gd name="connsiteX1" fmla="*/ 43179 w 767294"/>
              <a:gd name="connsiteY1" fmla="*/ 727969 h 773618"/>
              <a:gd name="connsiteX2" fmla="*/ 57422 w 767294"/>
              <a:gd name="connsiteY2" fmla="*/ 719579 h 773618"/>
              <a:gd name="connsiteX3" fmla="*/ 767294 w 767294"/>
              <a:gd name="connsiteY3" fmla="*/ 16584 h 773618"/>
              <a:gd name="connsiteX4" fmla="*/ 52057 w 767294"/>
              <a:gd name="connsiteY4" fmla="*/ 0 h 773618"/>
              <a:gd name="connsiteX5" fmla="*/ 53228 w 767294"/>
              <a:gd name="connsiteY5" fmla="*/ 743041 h 773618"/>
              <a:gd name="connsiteX0" fmla="*/ 53228 w 767294"/>
              <a:gd name="connsiteY0" fmla="*/ 726457 h 757034"/>
              <a:gd name="connsiteX1" fmla="*/ 43179 w 767294"/>
              <a:gd name="connsiteY1" fmla="*/ 711385 h 757034"/>
              <a:gd name="connsiteX2" fmla="*/ 57422 w 767294"/>
              <a:gd name="connsiteY2" fmla="*/ 702995 h 757034"/>
              <a:gd name="connsiteX3" fmla="*/ 767294 w 767294"/>
              <a:gd name="connsiteY3" fmla="*/ 0 h 757034"/>
              <a:gd name="connsiteX4" fmla="*/ 52057 w 767294"/>
              <a:gd name="connsiteY4" fmla="*/ 3513 h 757034"/>
              <a:gd name="connsiteX5" fmla="*/ 53228 w 767294"/>
              <a:gd name="connsiteY5" fmla="*/ 726457 h 75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294" h="757034">
                <a:moveTo>
                  <a:pt x="53228" y="726457"/>
                </a:moveTo>
                <a:cubicBezTo>
                  <a:pt x="49878" y="721433"/>
                  <a:pt x="42480" y="715295"/>
                  <a:pt x="43179" y="711385"/>
                </a:cubicBezTo>
                <a:cubicBezTo>
                  <a:pt x="43878" y="707475"/>
                  <a:pt x="-63264" y="821559"/>
                  <a:pt x="57422" y="702995"/>
                </a:cubicBezTo>
                <a:cubicBezTo>
                  <a:pt x="178108" y="584431"/>
                  <a:pt x="540718" y="207536"/>
                  <a:pt x="767294" y="0"/>
                </a:cubicBezTo>
                <a:lnTo>
                  <a:pt x="52057" y="3513"/>
                </a:lnTo>
                <a:cubicBezTo>
                  <a:pt x="52447" y="251193"/>
                  <a:pt x="52838" y="478777"/>
                  <a:pt x="53228" y="72645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>Question 6 </a:t>
            </a:r>
            <a:br>
              <a:rPr lang="en-GB" dirty="0" smtClean="0"/>
            </a:br>
            <a:r>
              <a:rPr lang="en-GB" sz="3100" dirty="0" smtClean="0"/>
              <a:t>(with answer)</a:t>
            </a:r>
            <a:endParaRPr lang="en-GB" sz="3100" dirty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49238" y="1271588"/>
            <a:ext cx="8637587" cy="52562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>
              <a:buNone/>
            </a:pPr>
            <a:r>
              <a:rPr lang="en-GB" altLang="en-US" sz="2400" dirty="0" smtClean="0"/>
              <a:t>Calculate </a:t>
            </a:r>
            <a:r>
              <a:rPr lang="en-US" altLang="en-US" sz="2400" dirty="0">
                <a:cs typeface="Times New Roman" pitchFamily="18" charset="0"/>
              </a:rPr>
              <a:t>7</a:t>
            </a:r>
            <a:r>
              <a:rPr lang="en-US" altLang="en-US" sz="2400" dirty="0" smtClean="0">
                <a:cs typeface="Times New Roman" pitchFamily="18" charset="0"/>
              </a:rPr>
              <a:t>.5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GB" altLang="en-US" sz="2400" dirty="0"/>
              <a:t>0</a:t>
            </a:r>
            <a:r>
              <a:rPr lang="en-GB" altLang="en-US" sz="2400" dirty="0" smtClean="0"/>
              <a:t>.3</a:t>
            </a:r>
            <a:endParaRPr lang="en-US" altLang="en-US" sz="2400" dirty="0" smtClean="0">
              <a:cs typeface="Times New Roman" pitchFamily="18" charset="0"/>
            </a:endParaRPr>
          </a:p>
          <a:p>
            <a:pPr marL="0" indent="0" eaLnBrk="1" hangingPunct="1">
              <a:buFontTx/>
              <a:buNone/>
            </a:pPr>
            <a:endParaRPr lang="en-US" altLang="en-US" sz="1000" dirty="0" smtClean="0">
              <a:cs typeface="Times New Roman" pitchFamily="18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692275" y="3284538"/>
            <a:ext cx="1439863" cy="1441450"/>
            <a:chOff x="1692275" y="3284538"/>
            <a:chExt cx="1439863" cy="1441450"/>
          </a:xfrm>
        </p:grpSpPr>
        <p:sp>
          <p:nvSpPr>
            <p:cNvPr id="19482" name="Rectangle 7"/>
            <p:cNvSpPr>
              <a:spLocks noChangeArrowheads="1"/>
            </p:cNvSpPr>
            <p:nvPr/>
          </p:nvSpPr>
          <p:spPr bwMode="auto">
            <a:xfrm>
              <a:off x="1692275" y="3284538"/>
              <a:ext cx="719138" cy="71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483" name="Rectangle 8"/>
            <p:cNvSpPr>
              <a:spLocks noChangeArrowheads="1"/>
            </p:cNvSpPr>
            <p:nvPr/>
          </p:nvSpPr>
          <p:spPr bwMode="auto">
            <a:xfrm>
              <a:off x="1692275" y="4005263"/>
              <a:ext cx="719138" cy="71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484" name="Rectangle 9"/>
            <p:cNvSpPr>
              <a:spLocks noChangeArrowheads="1"/>
            </p:cNvSpPr>
            <p:nvPr/>
          </p:nvSpPr>
          <p:spPr bwMode="auto">
            <a:xfrm>
              <a:off x="2411413" y="3284538"/>
              <a:ext cx="719137" cy="71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485" name="Rectangle 12"/>
            <p:cNvSpPr>
              <a:spLocks noChangeArrowheads="1"/>
            </p:cNvSpPr>
            <p:nvPr/>
          </p:nvSpPr>
          <p:spPr bwMode="auto">
            <a:xfrm>
              <a:off x="2411413" y="4005263"/>
              <a:ext cx="719137" cy="71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486" name="Line 15"/>
            <p:cNvSpPr>
              <a:spLocks noChangeShapeType="1"/>
            </p:cNvSpPr>
            <p:nvPr/>
          </p:nvSpPr>
          <p:spPr bwMode="auto">
            <a:xfrm flipV="1">
              <a:off x="2411413" y="3284538"/>
              <a:ext cx="720725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Arial"/>
              </a:endParaRPr>
            </a:p>
          </p:txBody>
        </p:sp>
        <p:sp>
          <p:nvSpPr>
            <p:cNvPr id="19487" name="Line 16"/>
            <p:cNvSpPr>
              <a:spLocks noChangeShapeType="1"/>
            </p:cNvSpPr>
            <p:nvPr/>
          </p:nvSpPr>
          <p:spPr bwMode="auto">
            <a:xfrm flipV="1">
              <a:off x="1692275" y="4005263"/>
              <a:ext cx="719138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Arial"/>
              </a:endParaRPr>
            </a:p>
          </p:txBody>
        </p:sp>
        <p:sp>
          <p:nvSpPr>
            <p:cNvPr id="19488" name="Line 17"/>
            <p:cNvSpPr>
              <a:spLocks noChangeShapeType="1"/>
            </p:cNvSpPr>
            <p:nvPr/>
          </p:nvSpPr>
          <p:spPr bwMode="auto">
            <a:xfrm flipV="1">
              <a:off x="2411413" y="4005263"/>
              <a:ext cx="720725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Arial"/>
              </a:endParaRPr>
            </a:p>
          </p:txBody>
        </p:sp>
      </p:grpSp>
      <p:sp>
        <p:nvSpPr>
          <p:cNvPr id="7181" name="Text Box 19"/>
          <p:cNvSpPr txBox="1">
            <a:spLocks noChangeArrowheads="1"/>
          </p:cNvSpPr>
          <p:nvPr/>
        </p:nvSpPr>
        <p:spPr bwMode="auto">
          <a:xfrm>
            <a:off x="1908175" y="2781300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400" dirty="0">
                <a:solidFill>
                  <a:srgbClr val="000000"/>
                </a:solidFill>
              </a:rPr>
              <a:t>       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7182" name="Text Box 20"/>
          <p:cNvSpPr txBox="1">
            <a:spLocks noChangeArrowheads="1"/>
          </p:cNvSpPr>
          <p:nvPr/>
        </p:nvSpPr>
        <p:spPr bwMode="auto">
          <a:xfrm>
            <a:off x="3203575" y="3429000"/>
            <a:ext cx="360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3" name="Text Box 21"/>
          <p:cNvSpPr txBox="1">
            <a:spLocks noChangeArrowheads="1"/>
          </p:cNvSpPr>
          <p:nvPr/>
        </p:nvSpPr>
        <p:spPr bwMode="auto">
          <a:xfrm>
            <a:off x="3203575" y="4076700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9" name="Text Box 22"/>
          <p:cNvSpPr txBox="1">
            <a:spLocks noChangeArrowheads="1"/>
          </p:cNvSpPr>
          <p:nvPr/>
        </p:nvSpPr>
        <p:spPr bwMode="auto">
          <a:xfrm>
            <a:off x="1331913" y="3429000"/>
            <a:ext cx="358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330" name="Text Box 23"/>
          <p:cNvSpPr txBox="1">
            <a:spLocks noChangeArrowheads="1"/>
          </p:cNvSpPr>
          <p:nvPr/>
        </p:nvSpPr>
        <p:spPr bwMode="auto">
          <a:xfrm>
            <a:off x="1331913" y="4076700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400" dirty="0" smtClean="0">
                <a:solidFill>
                  <a:srgbClr val="C00000"/>
                </a:solidFill>
              </a:rPr>
              <a:t>  </a:t>
            </a:r>
            <a:endParaRPr lang="en-US" altLang="en-US" sz="2400" dirty="0">
              <a:solidFill>
                <a:srgbClr val="C00000"/>
              </a:solidFill>
            </a:endParaRPr>
          </a:p>
        </p:txBody>
      </p:sp>
      <p:sp>
        <p:nvSpPr>
          <p:cNvPr id="13331" name="Text Box 24"/>
          <p:cNvSpPr txBox="1">
            <a:spLocks noChangeArrowheads="1"/>
          </p:cNvSpPr>
          <p:nvPr/>
        </p:nvSpPr>
        <p:spPr bwMode="auto">
          <a:xfrm>
            <a:off x="1908175" y="4724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687" name="Text Box 31"/>
          <p:cNvSpPr txBox="1">
            <a:spLocks noChangeArrowheads="1"/>
          </p:cNvSpPr>
          <p:nvPr/>
        </p:nvSpPr>
        <p:spPr bwMode="auto">
          <a:xfrm>
            <a:off x="5497652" y="4839686"/>
            <a:ext cx="21463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.5</a:t>
            </a:r>
            <a:r>
              <a:rPr lang="en-GB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2.25</a:t>
            </a: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1728788" y="3284538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altLang="en-US" sz="2000" dirty="0" smtClean="0">
                <a:solidFill>
                  <a:srgbClr val="002060"/>
                </a:solidFill>
              </a:rPr>
              <a:t>      </a:t>
            </a:r>
            <a:endParaRPr lang="en-GB" altLang="en-US" sz="2000" dirty="0">
              <a:solidFill>
                <a:srgbClr val="002060"/>
              </a:solidFill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2457450" y="3275013"/>
            <a:ext cx="6492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0      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1746250" y="3995738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altLang="en-US" sz="2000" dirty="0" smtClean="0">
                <a:solidFill>
                  <a:srgbClr val="002060"/>
                </a:solidFill>
              </a:rPr>
              <a:t>      </a:t>
            </a:r>
            <a:endParaRPr lang="en-GB" altLang="en-US" sz="2000" dirty="0">
              <a:solidFill>
                <a:srgbClr val="002060"/>
              </a:solidFill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2439988" y="3978275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5      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555875" y="472440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92275" y="3284538"/>
            <a:ext cx="1431925" cy="1428750"/>
            <a:chOff x="1692275" y="3284538"/>
            <a:chExt cx="1432665" cy="1429505"/>
          </a:xfrm>
        </p:grpSpPr>
        <p:sp>
          <p:nvSpPr>
            <p:cNvPr id="19480" name="Line 14"/>
            <p:cNvSpPr>
              <a:spLocks noChangeShapeType="1"/>
            </p:cNvSpPr>
            <p:nvPr/>
          </p:nvSpPr>
          <p:spPr bwMode="auto">
            <a:xfrm flipV="1">
              <a:off x="1692275" y="3284538"/>
              <a:ext cx="719138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Arial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695452" y="3284538"/>
              <a:ext cx="1429488" cy="1429505"/>
            </a:xfrm>
            <a:custGeom>
              <a:avLst/>
              <a:gdLst>
                <a:gd name="connsiteX0" fmla="*/ 0 w 1429305"/>
                <a:gd name="connsiteY0" fmla="*/ 719091 h 1429305"/>
                <a:gd name="connsiteX1" fmla="*/ 719091 w 1429305"/>
                <a:gd name="connsiteY1" fmla="*/ 0 h 1429305"/>
                <a:gd name="connsiteX2" fmla="*/ 1429305 w 1429305"/>
                <a:gd name="connsiteY2" fmla="*/ 0 h 1429305"/>
                <a:gd name="connsiteX3" fmla="*/ 17755 w 1429305"/>
                <a:gd name="connsiteY3" fmla="*/ 1429305 h 1429305"/>
                <a:gd name="connsiteX4" fmla="*/ 0 w 1429305"/>
                <a:gd name="connsiteY4" fmla="*/ 719091 h 142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305" h="1429305">
                  <a:moveTo>
                    <a:pt x="0" y="719091"/>
                  </a:moveTo>
                  <a:lnTo>
                    <a:pt x="719091" y="0"/>
                  </a:lnTo>
                  <a:lnTo>
                    <a:pt x="1429305" y="0"/>
                  </a:lnTo>
                  <a:lnTo>
                    <a:pt x="17755" y="1429305"/>
                  </a:lnTo>
                  <a:lnTo>
                    <a:pt x="0" y="719091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086225" y="2632075"/>
            <a:ext cx="4342204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Arial"/>
              </a:rPr>
              <a:t>What about the decimal point?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Arial"/>
              </a:rPr>
              <a:t>8</a:t>
            </a:r>
            <a:r>
              <a:rPr lang="en-GB" altLang="en-US" sz="2400" dirty="0" smtClean="0">
                <a:latin typeface="Arial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GB" altLang="en-US" sz="2400" dirty="0" smtClean="0">
                <a:latin typeface="Arial"/>
                <a:sym typeface="Symbol" pitchFamily="18" charset="2"/>
              </a:rPr>
              <a:t> 0.5 </a:t>
            </a:r>
            <a:r>
              <a:rPr lang="en-GB" altLang="en-US" sz="2400" dirty="0">
                <a:latin typeface="Arial"/>
                <a:sym typeface="Symbol" pitchFamily="18" charset="2"/>
              </a:rPr>
              <a:t>= 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Arial"/>
                <a:sym typeface="Symbol" pitchFamily="18" charset="2"/>
              </a:rPr>
              <a:t>so </a:t>
            </a:r>
            <a:r>
              <a:rPr lang="en-GB" altLang="en-US" sz="2400" dirty="0" smtClean="0">
                <a:latin typeface="Arial"/>
                <a:sym typeface="Symbol" pitchFamily="18" charset="2"/>
              </a:rPr>
              <a:t>the answer </a:t>
            </a:r>
            <a:r>
              <a:rPr lang="en-GB" altLang="en-US" sz="2400" dirty="0">
                <a:latin typeface="Arial"/>
                <a:sym typeface="Symbol" pitchFamily="18" charset="2"/>
              </a:rPr>
              <a:t>is about 4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219700" y="4130675"/>
            <a:ext cx="1482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altLang="en-US" sz="2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alt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2  2 5 </a:t>
            </a:r>
            <a:endParaRPr lang="en-GB" alt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681818" y="4315996"/>
            <a:ext cx="2792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600" dirty="0">
                <a:sym typeface="Symbol" pitchFamily="18" charset="2"/>
              </a:rPr>
              <a:t></a:t>
            </a: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146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2" grpId="0"/>
      <p:bldP spid="7183" grpId="0"/>
      <p:bldP spid="13329" grpId="0"/>
      <p:bldP spid="13330" grpId="0"/>
      <p:bldP spid="13331" grpId="0"/>
      <p:bldP spid="70687" grpId="0" animBg="1"/>
      <p:bldP spid="30" grpId="0"/>
      <p:bldP spid="31" grpId="0"/>
      <p:bldP spid="32" grpId="0"/>
      <p:bldP spid="28" grpId="0"/>
      <p:bldP spid="2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4"/>
          <p:cNvSpPr txBox="1">
            <a:spLocks noChangeArrowheads="1"/>
          </p:cNvSpPr>
          <p:nvPr/>
        </p:nvSpPr>
        <p:spPr bwMode="auto">
          <a:xfrm>
            <a:off x="3635375" y="2276475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84" name="Rectangle 6"/>
          <p:cNvSpPr txBox="1">
            <a:spLocks noChangeArrowheads="1"/>
          </p:cNvSpPr>
          <p:nvPr/>
        </p:nvSpPr>
        <p:spPr bwMode="auto">
          <a:xfrm>
            <a:off x="252413" y="1221368"/>
            <a:ext cx="86391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None/>
            </a:pPr>
            <a:r>
              <a:rPr lang="en-US" altLang="en-US" sz="2400" dirty="0">
                <a:latin typeface="Arial"/>
                <a:cs typeface="Times New Roman" pitchFamily="18" charset="0"/>
              </a:rPr>
              <a:t>1	53.4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400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/>
                <a:cs typeface="Times New Roman" pitchFamily="18" charset="0"/>
              </a:rPr>
              <a:t>65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400" dirty="0">
              <a:latin typeface="Arial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US" altLang="en-US" sz="2400" dirty="0">
                <a:latin typeface="Arial"/>
                <a:cs typeface="Times New Roman" pitchFamily="18" charset="0"/>
              </a:rPr>
              <a:t>2	6.3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400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/>
                <a:cs typeface="Times New Roman" pitchFamily="18" charset="0"/>
              </a:rPr>
              <a:t>6.1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400" dirty="0">
              <a:latin typeface="Arial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US" altLang="en-US" sz="2400" dirty="0">
                <a:latin typeface="Arial"/>
                <a:cs typeface="Times New Roman" pitchFamily="18" charset="0"/>
              </a:rPr>
              <a:t>3	2.34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400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/>
                <a:cs typeface="Times New Roman" pitchFamily="18" charset="0"/>
              </a:rPr>
              <a:t>45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400" dirty="0">
              <a:latin typeface="Arial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US" altLang="en-US" sz="2400" dirty="0">
                <a:latin typeface="Arial"/>
                <a:cs typeface="Times New Roman" pitchFamily="18" charset="0"/>
              </a:rPr>
              <a:t>4	1.65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400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/>
                <a:cs typeface="Times New Roman" pitchFamily="18" charset="0"/>
              </a:rPr>
              <a:t>4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400" dirty="0">
              <a:latin typeface="Arial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US" altLang="en-US" sz="2400" dirty="0">
                <a:latin typeface="Arial"/>
                <a:cs typeface="Times New Roman" pitchFamily="18" charset="0"/>
              </a:rPr>
              <a:t>5	3.8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400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/>
                <a:cs typeface="Times New Roman" pitchFamily="18" charset="0"/>
              </a:rPr>
              <a:t>4.2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400" dirty="0">
              <a:latin typeface="Arial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US" altLang="en-US" sz="2400" dirty="0">
                <a:latin typeface="Arial"/>
                <a:cs typeface="Times New Roman" pitchFamily="18" charset="0"/>
              </a:rPr>
              <a:t>6	1.03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400" dirty="0" smtClean="0">
                <a:latin typeface="Arial"/>
                <a:cs typeface="Times New Roman" pitchFamily="18" charset="0"/>
              </a:rPr>
              <a:t> </a:t>
            </a:r>
            <a:r>
              <a:rPr lang="en-US" altLang="en-US" sz="2400" dirty="0">
                <a:latin typeface="Arial"/>
                <a:cs typeface="Times New Roman" pitchFamily="18" charset="0"/>
              </a:rPr>
              <a:t>5.6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400" dirty="0">
              <a:solidFill>
                <a:srgbClr val="002060"/>
              </a:solidFill>
              <a:latin typeface="Arial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altLang="en-US" sz="2400" dirty="0">
              <a:solidFill>
                <a:srgbClr val="002060"/>
              </a:solidFill>
              <a:latin typeface="Arial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                                      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GB" dirty="0" smtClean="0"/>
              <a:t>Your Turn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350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3822" y="2923022"/>
            <a:ext cx="8511330" cy="505978"/>
          </a:xfrm>
          <a:extLst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dirty="0" smtClean="0"/>
              <a:t>End</a:t>
            </a:r>
            <a:endParaRPr lang="en-GB" dirty="0"/>
          </a:p>
        </p:txBody>
      </p:sp>
      <p:sp>
        <p:nvSpPr>
          <p:cNvPr id="21508" name="Rectangle 39"/>
          <p:cNvSpPr>
            <a:spLocks noChangeArrowheads="1"/>
          </p:cNvSpPr>
          <p:nvPr/>
        </p:nvSpPr>
        <p:spPr bwMode="auto">
          <a:xfrm>
            <a:off x="280988" y="1304925"/>
            <a:ext cx="317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21509" name="Text Box 24"/>
          <p:cNvSpPr txBox="1">
            <a:spLocks noChangeArrowheads="1"/>
          </p:cNvSpPr>
          <p:nvPr/>
        </p:nvSpPr>
        <p:spPr bwMode="auto">
          <a:xfrm>
            <a:off x="3635375" y="2276475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90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>
          <a:xfrm>
            <a:off x="260350" y="687388"/>
            <a:ext cx="8631238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 smtClean="0">
                <a:cs typeface="Arial" charset="0"/>
              </a:rPr>
              <a:t>What’s It All About?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0350" y="1381125"/>
            <a:ext cx="8631238" cy="4868863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altLang="en-US" sz="2800" dirty="0" smtClean="0"/>
              <a:t>You are going to learn: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GB" altLang="en-US" sz="2800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en-GB" altLang="en-US" sz="2800" dirty="0" smtClean="0"/>
              <a:t>How to </a:t>
            </a:r>
            <a:r>
              <a:rPr lang="en-GB" altLang="en-US" sz="2800" dirty="0"/>
              <a:t>multiply two </a:t>
            </a:r>
            <a:r>
              <a:rPr lang="en-GB" altLang="en-US" sz="2800" dirty="0" smtClean="0"/>
              <a:t>whole numbers.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GB" altLang="en-US" sz="2800" dirty="0"/>
          </a:p>
          <a:p>
            <a:pPr marL="0" indent="0">
              <a:buNone/>
              <a:defRPr/>
            </a:pPr>
            <a:r>
              <a:rPr lang="en-GB" sz="2800" dirty="0" smtClean="0"/>
              <a:t>What skills should you </a:t>
            </a:r>
            <a:r>
              <a:rPr lang="en-GB" sz="2800" dirty="0"/>
              <a:t>have </a:t>
            </a:r>
            <a:r>
              <a:rPr lang="en-GB" sz="2800" dirty="0" smtClean="0"/>
              <a:t>already?</a:t>
            </a:r>
          </a:p>
          <a:p>
            <a:pPr marL="0" indent="0" eaLnBrk="1" hangingPunct="1">
              <a:buNone/>
              <a:defRPr/>
            </a:pPr>
            <a:endParaRPr lang="en-GB" sz="2800" dirty="0"/>
          </a:p>
          <a:p>
            <a:pPr marL="0" indent="0">
              <a:buNone/>
              <a:defRPr/>
            </a:pPr>
            <a:r>
              <a:rPr lang="en-GB" sz="2800" dirty="0" smtClean="0"/>
              <a:t>You need to be able to multiply up to 9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GB" sz="2800" dirty="0" smtClean="0">
                <a:sym typeface="Symbol"/>
              </a:rPr>
              <a:t> 9 and add single digit numbers.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509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566" y="274638"/>
            <a:ext cx="8280000" cy="1143000"/>
          </a:xfrm>
          <a:ex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dirty="0" smtClean="0"/>
              <a:t>Multiplication Using Lattice Demo</a:t>
            </a:r>
            <a:endParaRPr lang="en-GB" sz="3600" dirty="0"/>
          </a:p>
        </p:txBody>
      </p:sp>
      <p:sp>
        <p:nvSpPr>
          <p:cNvPr id="123910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454025" y="1336675"/>
            <a:ext cx="8228013" cy="38258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2400" dirty="0" smtClean="0"/>
              <a:t>Calculate 572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400" dirty="0" smtClean="0">
                <a:cs typeface="Times New Roman" pitchFamily="18" charset="0"/>
              </a:rPr>
              <a:t> 14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12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 smtClean="0">
                <a:cs typeface="Times New Roman" pitchFamily="18" charset="0"/>
              </a:rPr>
              <a:t>Draw a box.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12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 smtClean="0">
                <a:cs typeface="Times New Roman" pitchFamily="18" charset="0"/>
              </a:rPr>
              <a:t>You need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 smtClean="0">
                <a:cs typeface="Times New Roman" pitchFamily="18" charset="0"/>
              </a:rPr>
              <a:t>three squares across and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 smtClean="0">
                <a:cs typeface="Times New Roman" pitchFamily="18" charset="0"/>
              </a:rPr>
              <a:t>two squares down.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en-US" sz="2400" dirty="0" smtClean="0">
                <a:cs typeface="Times New Roman" pitchFamily="18" charset="0"/>
              </a:rPr>
              <a:t>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400" dirty="0" smtClean="0">
              <a:solidFill>
                <a:srgbClr val="0000FF"/>
              </a:solidFill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75313" y="2930525"/>
            <a:ext cx="2160587" cy="1439863"/>
            <a:chOff x="5146759" y="2708275"/>
            <a:chExt cx="2160587" cy="1439863"/>
          </a:xfrm>
        </p:grpSpPr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5146759" y="2708275"/>
              <a:ext cx="719137" cy="7191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146759" y="2708275"/>
              <a:ext cx="2160587" cy="1439863"/>
              <a:chOff x="5146759" y="2708275"/>
              <a:chExt cx="2160587" cy="1439863"/>
            </a:xfrm>
          </p:grpSpPr>
          <p:sp>
            <p:nvSpPr>
              <p:cNvPr id="15368" name="Rectangle 8"/>
              <p:cNvSpPr>
                <a:spLocks noChangeArrowheads="1"/>
              </p:cNvSpPr>
              <p:nvPr/>
            </p:nvSpPr>
            <p:spPr bwMode="auto">
              <a:xfrm>
                <a:off x="5867484" y="2708275"/>
                <a:ext cx="719137" cy="7191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itchFamily="18" charset="2"/>
                  <a:buChar char=""/>
                  <a:defRPr sz="26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1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5369" name="Rectangle 9"/>
              <p:cNvSpPr>
                <a:spLocks noChangeArrowheads="1"/>
              </p:cNvSpPr>
              <p:nvPr/>
            </p:nvSpPr>
            <p:spPr bwMode="auto">
              <a:xfrm>
                <a:off x="6588209" y="2708275"/>
                <a:ext cx="719137" cy="7191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itchFamily="18" charset="2"/>
                  <a:buChar char=""/>
                  <a:defRPr sz="26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1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5371" name="Rectangle 11"/>
              <p:cNvSpPr>
                <a:spLocks noChangeArrowheads="1"/>
              </p:cNvSpPr>
              <p:nvPr/>
            </p:nvSpPr>
            <p:spPr bwMode="auto">
              <a:xfrm>
                <a:off x="5146759" y="3429000"/>
                <a:ext cx="719137" cy="7191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itchFamily="18" charset="2"/>
                  <a:buChar char=""/>
                  <a:defRPr sz="26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1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5372" name="Rectangle 12"/>
              <p:cNvSpPr>
                <a:spLocks noChangeArrowheads="1"/>
              </p:cNvSpPr>
              <p:nvPr/>
            </p:nvSpPr>
            <p:spPr bwMode="auto">
              <a:xfrm>
                <a:off x="5867484" y="3429000"/>
                <a:ext cx="719137" cy="7191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itchFamily="18" charset="2"/>
                  <a:buChar char=""/>
                  <a:defRPr sz="26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1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5373" name="Rectangle 13"/>
              <p:cNvSpPr>
                <a:spLocks noChangeArrowheads="1"/>
              </p:cNvSpPr>
              <p:nvPr/>
            </p:nvSpPr>
            <p:spPr bwMode="auto">
              <a:xfrm>
                <a:off x="6588209" y="3429000"/>
                <a:ext cx="719137" cy="7191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BD0D9"/>
                  </a:buClr>
                  <a:buSzPct val="95000"/>
                  <a:buFont typeface="Wingdings 2" pitchFamily="18" charset="2"/>
                  <a:buChar char=""/>
                  <a:defRPr sz="26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1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BD0D9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6" name="Rounded Rectangle 5"/>
          <p:cNvSpPr/>
          <p:nvPr/>
        </p:nvSpPr>
        <p:spPr>
          <a:xfrm>
            <a:off x="559293" y="4750148"/>
            <a:ext cx="4012707" cy="110083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"/>
              </a:rPr>
              <a:t>Because 5 7 2 has three digits and 1 4 has two digits …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103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5674764" y="2938590"/>
            <a:ext cx="1447061" cy="1429305"/>
          </a:xfrm>
          <a:custGeom>
            <a:avLst/>
            <a:gdLst>
              <a:gd name="connsiteX0" fmla="*/ 727969 w 1429305"/>
              <a:gd name="connsiteY0" fmla="*/ 1438183 h 1438183"/>
              <a:gd name="connsiteX1" fmla="*/ 0 w 1429305"/>
              <a:gd name="connsiteY1" fmla="*/ 1420427 h 1438183"/>
              <a:gd name="connsiteX2" fmla="*/ 1420427 w 1429305"/>
              <a:gd name="connsiteY2" fmla="*/ 0 h 1438183"/>
              <a:gd name="connsiteX3" fmla="*/ 1429305 w 1429305"/>
              <a:gd name="connsiteY3" fmla="*/ 692459 h 1438183"/>
              <a:gd name="connsiteX4" fmla="*/ 727969 w 1429305"/>
              <a:gd name="connsiteY4" fmla="*/ 1438183 h 1438183"/>
              <a:gd name="connsiteX0" fmla="*/ 727969 w 1429305"/>
              <a:gd name="connsiteY0" fmla="*/ 1127464 h 1127464"/>
              <a:gd name="connsiteX1" fmla="*/ 0 w 1429305"/>
              <a:gd name="connsiteY1" fmla="*/ 1109708 h 1127464"/>
              <a:gd name="connsiteX2" fmla="*/ 1109708 w 1429305"/>
              <a:gd name="connsiteY2" fmla="*/ 0 h 1127464"/>
              <a:gd name="connsiteX3" fmla="*/ 1429305 w 1429305"/>
              <a:gd name="connsiteY3" fmla="*/ 381740 h 1127464"/>
              <a:gd name="connsiteX4" fmla="*/ 727969 w 1429305"/>
              <a:gd name="connsiteY4" fmla="*/ 1127464 h 1127464"/>
              <a:gd name="connsiteX0" fmla="*/ 727969 w 1828801"/>
              <a:gd name="connsiteY0" fmla="*/ 1127464 h 1127464"/>
              <a:gd name="connsiteX1" fmla="*/ 0 w 1828801"/>
              <a:gd name="connsiteY1" fmla="*/ 1109708 h 1127464"/>
              <a:gd name="connsiteX2" fmla="*/ 1109708 w 1828801"/>
              <a:gd name="connsiteY2" fmla="*/ 0 h 1127464"/>
              <a:gd name="connsiteX3" fmla="*/ 1828801 w 1828801"/>
              <a:gd name="connsiteY3" fmla="*/ 8878 h 1127464"/>
              <a:gd name="connsiteX4" fmla="*/ 727969 w 1828801"/>
              <a:gd name="connsiteY4" fmla="*/ 1127464 h 1127464"/>
              <a:gd name="connsiteX0" fmla="*/ 408373 w 1828801"/>
              <a:gd name="connsiteY0" fmla="*/ 1447060 h 1447060"/>
              <a:gd name="connsiteX1" fmla="*/ 0 w 1828801"/>
              <a:gd name="connsiteY1" fmla="*/ 1109708 h 1447060"/>
              <a:gd name="connsiteX2" fmla="*/ 1109708 w 1828801"/>
              <a:gd name="connsiteY2" fmla="*/ 0 h 1447060"/>
              <a:gd name="connsiteX3" fmla="*/ 1828801 w 1828801"/>
              <a:gd name="connsiteY3" fmla="*/ 8878 h 1447060"/>
              <a:gd name="connsiteX4" fmla="*/ 408373 w 1828801"/>
              <a:gd name="connsiteY4" fmla="*/ 1447060 h 1447060"/>
              <a:gd name="connsiteX0" fmla="*/ 8878 w 1429306"/>
              <a:gd name="connsiteY0" fmla="*/ 1447060 h 1447060"/>
              <a:gd name="connsiteX1" fmla="*/ 0 w 1429306"/>
              <a:gd name="connsiteY1" fmla="*/ 701335 h 1447060"/>
              <a:gd name="connsiteX2" fmla="*/ 710213 w 1429306"/>
              <a:gd name="connsiteY2" fmla="*/ 0 h 1447060"/>
              <a:gd name="connsiteX3" fmla="*/ 1429306 w 1429306"/>
              <a:gd name="connsiteY3" fmla="*/ 8878 h 1447060"/>
              <a:gd name="connsiteX4" fmla="*/ 8878 w 1429306"/>
              <a:gd name="connsiteY4" fmla="*/ 1447060 h 1447060"/>
              <a:gd name="connsiteX0" fmla="*/ 0 w 1447061"/>
              <a:gd name="connsiteY0" fmla="*/ 1429305 h 1429305"/>
              <a:gd name="connsiteX1" fmla="*/ 17755 w 1447061"/>
              <a:gd name="connsiteY1" fmla="*/ 701335 h 1429305"/>
              <a:gd name="connsiteX2" fmla="*/ 727968 w 1447061"/>
              <a:gd name="connsiteY2" fmla="*/ 0 h 1429305"/>
              <a:gd name="connsiteX3" fmla="*/ 1447061 w 1447061"/>
              <a:gd name="connsiteY3" fmla="*/ 8878 h 1429305"/>
              <a:gd name="connsiteX4" fmla="*/ 0 w 1447061"/>
              <a:gd name="connsiteY4" fmla="*/ 1429305 h 142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061" h="1429305">
                <a:moveTo>
                  <a:pt x="0" y="1429305"/>
                </a:moveTo>
                <a:lnTo>
                  <a:pt x="17755" y="701335"/>
                </a:lnTo>
                <a:lnTo>
                  <a:pt x="727968" y="0"/>
                </a:lnTo>
                <a:lnTo>
                  <a:pt x="1447061" y="8878"/>
                </a:lnTo>
                <a:lnTo>
                  <a:pt x="0" y="142930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410131" y="2937110"/>
            <a:ext cx="1429305" cy="1438183"/>
          </a:xfrm>
          <a:custGeom>
            <a:avLst/>
            <a:gdLst>
              <a:gd name="connsiteX0" fmla="*/ 727969 w 1429305"/>
              <a:gd name="connsiteY0" fmla="*/ 1438183 h 1438183"/>
              <a:gd name="connsiteX1" fmla="*/ 0 w 1429305"/>
              <a:gd name="connsiteY1" fmla="*/ 1420427 h 1438183"/>
              <a:gd name="connsiteX2" fmla="*/ 1420427 w 1429305"/>
              <a:gd name="connsiteY2" fmla="*/ 0 h 1438183"/>
              <a:gd name="connsiteX3" fmla="*/ 1429305 w 1429305"/>
              <a:gd name="connsiteY3" fmla="*/ 692459 h 1438183"/>
              <a:gd name="connsiteX4" fmla="*/ 727969 w 1429305"/>
              <a:gd name="connsiteY4" fmla="*/ 1438183 h 143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305" h="1438183">
                <a:moveTo>
                  <a:pt x="727969" y="1438183"/>
                </a:moveTo>
                <a:lnTo>
                  <a:pt x="0" y="1420427"/>
                </a:lnTo>
                <a:lnTo>
                  <a:pt x="1420427" y="0"/>
                </a:lnTo>
                <a:lnTo>
                  <a:pt x="1429305" y="692459"/>
                </a:lnTo>
                <a:lnTo>
                  <a:pt x="727969" y="1438183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/>
            </a:endParaRP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39713" y="1281113"/>
            <a:ext cx="8655050" cy="52657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buFontTx/>
              <a:buNone/>
            </a:pPr>
            <a:r>
              <a:rPr lang="en-GB" altLang="en-US" sz="2400" dirty="0" smtClean="0"/>
              <a:t>Cut each square diagonally in half. </a:t>
            </a:r>
          </a:p>
          <a:p>
            <a:pPr marL="0" indent="0" eaLnBrk="1" hangingPunct="1">
              <a:buFontTx/>
              <a:buNone/>
            </a:pPr>
            <a:r>
              <a:rPr lang="en-GB" altLang="en-US" sz="2400" dirty="0" smtClean="0"/>
              <a:t>Write the numbers to be multiplied</a:t>
            </a:r>
            <a:r>
              <a:rPr lang="en-GB" altLang="en-US" sz="2400" dirty="0" smtClean="0"/>
              <a:t> </a:t>
            </a:r>
            <a:br>
              <a:rPr lang="en-GB" altLang="en-US" sz="2400" dirty="0" smtClean="0"/>
            </a:br>
            <a:r>
              <a:rPr lang="en-GB" altLang="en-US" sz="2400" dirty="0" smtClean="0"/>
              <a:t>around </a:t>
            </a:r>
            <a:r>
              <a:rPr lang="en-GB" altLang="en-US" sz="2400" dirty="0" smtClean="0"/>
              <a:t>the top and right edges.</a:t>
            </a:r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buFontTx/>
              <a:buNone/>
            </a:pPr>
            <a:r>
              <a:rPr lang="en-GB" altLang="en-US" sz="2400" dirty="0" smtClean="0">
                <a:cs typeface="Times New Roman" pitchFamily="18" charset="0"/>
              </a:rPr>
              <a:t>Use a highlighter pen to highlight every other diagonal stripe.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566" y="274638"/>
            <a:ext cx="8280000" cy="1143000"/>
          </a:xfrm>
          <a:ex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dirty="0" smtClean="0"/>
              <a:t>Multiplication Using Lattice Demo</a:t>
            </a:r>
            <a:endParaRPr lang="en-GB" sz="3600" dirty="0"/>
          </a:p>
        </p:txBody>
      </p:sp>
      <p:grpSp>
        <p:nvGrpSpPr>
          <p:cNvPr id="8" name="Group 7"/>
          <p:cNvGrpSpPr/>
          <p:nvPr/>
        </p:nvGrpSpPr>
        <p:grpSpPr>
          <a:xfrm>
            <a:off x="5675313" y="2513587"/>
            <a:ext cx="2772362" cy="1854308"/>
            <a:chOff x="4565151" y="3012135"/>
            <a:chExt cx="2772362" cy="1854308"/>
          </a:xfrm>
        </p:grpSpPr>
        <p:sp>
          <p:nvSpPr>
            <p:cNvPr id="67613" name="Text Box 29"/>
            <p:cNvSpPr txBox="1">
              <a:spLocks noChangeArrowheads="1"/>
            </p:cNvSpPr>
            <p:nvPr/>
          </p:nvSpPr>
          <p:spPr bwMode="auto">
            <a:xfrm>
              <a:off x="6798763" y="4209110"/>
              <a:ext cx="431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24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4572000" y="3429000"/>
              <a:ext cx="701336" cy="707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572000" y="3429000"/>
              <a:ext cx="1447060" cy="14285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611" name="Text Box 27"/>
            <p:cNvSpPr txBox="1">
              <a:spLocks noChangeArrowheads="1"/>
            </p:cNvSpPr>
            <p:nvPr/>
          </p:nvSpPr>
          <p:spPr bwMode="auto">
            <a:xfrm>
              <a:off x="4666751" y="3012135"/>
              <a:ext cx="20875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5       7      2 </a:t>
              </a:r>
              <a:endParaRPr lang="en-US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12" name="Text Box 28"/>
            <p:cNvSpPr txBox="1">
              <a:spLocks noChangeArrowheads="1"/>
            </p:cNvSpPr>
            <p:nvPr/>
          </p:nvSpPr>
          <p:spPr bwMode="auto">
            <a:xfrm>
              <a:off x="6834275" y="3561410"/>
              <a:ext cx="5032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4565151" y="3420122"/>
              <a:ext cx="719137" cy="7191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5285876" y="3420122"/>
              <a:ext cx="719137" cy="7191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6006601" y="3420122"/>
              <a:ext cx="719137" cy="7191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4565151" y="4140847"/>
              <a:ext cx="719137" cy="7191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5285876" y="4140847"/>
              <a:ext cx="719137" cy="7191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6006601" y="4140847"/>
              <a:ext cx="719137" cy="7191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5285232" y="3429000"/>
              <a:ext cx="1427766" cy="14356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6011662" y="4158449"/>
              <a:ext cx="701336" cy="7079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548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5692209" y="2986071"/>
            <a:ext cx="1447061" cy="1429305"/>
          </a:xfrm>
          <a:custGeom>
            <a:avLst/>
            <a:gdLst>
              <a:gd name="connsiteX0" fmla="*/ 727969 w 1429305"/>
              <a:gd name="connsiteY0" fmla="*/ 1438183 h 1438183"/>
              <a:gd name="connsiteX1" fmla="*/ 0 w 1429305"/>
              <a:gd name="connsiteY1" fmla="*/ 1420427 h 1438183"/>
              <a:gd name="connsiteX2" fmla="*/ 1420427 w 1429305"/>
              <a:gd name="connsiteY2" fmla="*/ 0 h 1438183"/>
              <a:gd name="connsiteX3" fmla="*/ 1429305 w 1429305"/>
              <a:gd name="connsiteY3" fmla="*/ 692459 h 1438183"/>
              <a:gd name="connsiteX4" fmla="*/ 727969 w 1429305"/>
              <a:gd name="connsiteY4" fmla="*/ 1438183 h 1438183"/>
              <a:gd name="connsiteX0" fmla="*/ 727969 w 1429305"/>
              <a:gd name="connsiteY0" fmla="*/ 1127464 h 1127464"/>
              <a:gd name="connsiteX1" fmla="*/ 0 w 1429305"/>
              <a:gd name="connsiteY1" fmla="*/ 1109708 h 1127464"/>
              <a:gd name="connsiteX2" fmla="*/ 1109708 w 1429305"/>
              <a:gd name="connsiteY2" fmla="*/ 0 h 1127464"/>
              <a:gd name="connsiteX3" fmla="*/ 1429305 w 1429305"/>
              <a:gd name="connsiteY3" fmla="*/ 381740 h 1127464"/>
              <a:gd name="connsiteX4" fmla="*/ 727969 w 1429305"/>
              <a:gd name="connsiteY4" fmla="*/ 1127464 h 1127464"/>
              <a:gd name="connsiteX0" fmla="*/ 727969 w 1828801"/>
              <a:gd name="connsiteY0" fmla="*/ 1127464 h 1127464"/>
              <a:gd name="connsiteX1" fmla="*/ 0 w 1828801"/>
              <a:gd name="connsiteY1" fmla="*/ 1109708 h 1127464"/>
              <a:gd name="connsiteX2" fmla="*/ 1109708 w 1828801"/>
              <a:gd name="connsiteY2" fmla="*/ 0 h 1127464"/>
              <a:gd name="connsiteX3" fmla="*/ 1828801 w 1828801"/>
              <a:gd name="connsiteY3" fmla="*/ 8878 h 1127464"/>
              <a:gd name="connsiteX4" fmla="*/ 727969 w 1828801"/>
              <a:gd name="connsiteY4" fmla="*/ 1127464 h 1127464"/>
              <a:gd name="connsiteX0" fmla="*/ 408373 w 1828801"/>
              <a:gd name="connsiteY0" fmla="*/ 1447060 h 1447060"/>
              <a:gd name="connsiteX1" fmla="*/ 0 w 1828801"/>
              <a:gd name="connsiteY1" fmla="*/ 1109708 h 1447060"/>
              <a:gd name="connsiteX2" fmla="*/ 1109708 w 1828801"/>
              <a:gd name="connsiteY2" fmla="*/ 0 h 1447060"/>
              <a:gd name="connsiteX3" fmla="*/ 1828801 w 1828801"/>
              <a:gd name="connsiteY3" fmla="*/ 8878 h 1447060"/>
              <a:gd name="connsiteX4" fmla="*/ 408373 w 1828801"/>
              <a:gd name="connsiteY4" fmla="*/ 1447060 h 1447060"/>
              <a:gd name="connsiteX0" fmla="*/ 8878 w 1429306"/>
              <a:gd name="connsiteY0" fmla="*/ 1447060 h 1447060"/>
              <a:gd name="connsiteX1" fmla="*/ 0 w 1429306"/>
              <a:gd name="connsiteY1" fmla="*/ 701335 h 1447060"/>
              <a:gd name="connsiteX2" fmla="*/ 710213 w 1429306"/>
              <a:gd name="connsiteY2" fmla="*/ 0 h 1447060"/>
              <a:gd name="connsiteX3" fmla="*/ 1429306 w 1429306"/>
              <a:gd name="connsiteY3" fmla="*/ 8878 h 1447060"/>
              <a:gd name="connsiteX4" fmla="*/ 8878 w 1429306"/>
              <a:gd name="connsiteY4" fmla="*/ 1447060 h 1447060"/>
              <a:gd name="connsiteX0" fmla="*/ 0 w 1447061"/>
              <a:gd name="connsiteY0" fmla="*/ 1429305 h 1429305"/>
              <a:gd name="connsiteX1" fmla="*/ 17755 w 1447061"/>
              <a:gd name="connsiteY1" fmla="*/ 701335 h 1429305"/>
              <a:gd name="connsiteX2" fmla="*/ 727968 w 1447061"/>
              <a:gd name="connsiteY2" fmla="*/ 0 h 1429305"/>
              <a:gd name="connsiteX3" fmla="*/ 1447061 w 1447061"/>
              <a:gd name="connsiteY3" fmla="*/ 8878 h 1429305"/>
              <a:gd name="connsiteX4" fmla="*/ 0 w 1447061"/>
              <a:gd name="connsiteY4" fmla="*/ 1429305 h 142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061" h="1429305">
                <a:moveTo>
                  <a:pt x="0" y="1429305"/>
                </a:moveTo>
                <a:lnTo>
                  <a:pt x="17755" y="701335"/>
                </a:lnTo>
                <a:lnTo>
                  <a:pt x="727968" y="0"/>
                </a:lnTo>
                <a:lnTo>
                  <a:pt x="1447061" y="8878"/>
                </a:lnTo>
                <a:lnTo>
                  <a:pt x="0" y="142930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427576" y="2984591"/>
            <a:ext cx="1429305" cy="1438183"/>
          </a:xfrm>
          <a:custGeom>
            <a:avLst/>
            <a:gdLst>
              <a:gd name="connsiteX0" fmla="*/ 727969 w 1429305"/>
              <a:gd name="connsiteY0" fmla="*/ 1438183 h 1438183"/>
              <a:gd name="connsiteX1" fmla="*/ 0 w 1429305"/>
              <a:gd name="connsiteY1" fmla="*/ 1420427 h 1438183"/>
              <a:gd name="connsiteX2" fmla="*/ 1420427 w 1429305"/>
              <a:gd name="connsiteY2" fmla="*/ 0 h 1438183"/>
              <a:gd name="connsiteX3" fmla="*/ 1429305 w 1429305"/>
              <a:gd name="connsiteY3" fmla="*/ 692459 h 1438183"/>
              <a:gd name="connsiteX4" fmla="*/ 727969 w 1429305"/>
              <a:gd name="connsiteY4" fmla="*/ 1438183 h 143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305" h="1438183">
                <a:moveTo>
                  <a:pt x="727969" y="1438183"/>
                </a:moveTo>
                <a:lnTo>
                  <a:pt x="0" y="1420427"/>
                </a:lnTo>
                <a:lnTo>
                  <a:pt x="1420427" y="0"/>
                </a:lnTo>
                <a:lnTo>
                  <a:pt x="1429305" y="692459"/>
                </a:lnTo>
                <a:lnTo>
                  <a:pt x="727969" y="1438183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39713" y="1281113"/>
            <a:ext cx="8655050" cy="52657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lvl="0" indent="0"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Multiply the digits at the top and right of each cell and write </a:t>
            </a:r>
            <a:r>
              <a:rPr lang="en-GB" altLang="en-US" sz="2400" dirty="0" smtClean="0">
                <a:solidFill>
                  <a:srgbClr val="000000"/>
                </a:solidFill>
              </a:rPr>
              <a:t>the answer </a:t>
            </a:r>
            <a:r>
              <a:rPr lang="en-GB" altLang="en-US" sz="2400" dirty="0">
                <a:solidFill>
                  <a:srgbClr val="000000"/>
                </a:solidFill>
              </a:rPr>
              <a:t>in the cell.</a:t>
            </a:r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566" y="274638"/>
            <a:ext cx="8280000" cy="1143000"/>
          </a:xfrm>
          <a:ex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dirty="0" smtClean="0"/>
              <a:t>Multiplication Using Lattice Demo</a:t>
            </a:r>
            <a:endParaRPr lang="en-GB" sz="3600" dirty="0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692758" y="2969055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7134208" y="2969055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5692758" y="3689780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6413483" y="3689780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7134208" y="3689780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699607" y="2977933"/>
            <a:ext cx="701336" cy="707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699607" y="2977933"/>
            <a:ext cx="1447060" cy="14285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412839" y="2997164"/>
            <a:ext cx="1427786" cy="14085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7139269" y="3707382"/>
            <a:ext cx="701336" cy="707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5752875" y="2977933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GB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5</a:t>
            </a:r>
            <a:r>
              <a:rPr lang="en-GB" altLang="en-US" sz="2000" dirty="0">
                <a:solidFill>
                  <a:srgbClr val="FF0000"/>
                </a:solidFill>
              </a:rPr>
              <a:t>      </a:t>
            </a: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6468714" y="2977933"/>
            <a:ext cx="6477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altLang="en-US" sz="2000" dirty="0" smtClean="0">
                <a:solidFill>
                  <a:srgbClr val="FF0000"/>
                </a:solidFill>
              </a:rPr>
              <a:t>      </a:t>
            </a:r>
            <a:endParaRPr lang="en-GB" altLang="en-US" sz="20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04854" y="2424142"/>
            <a:ext cx="4775847" cy="2542989"/>
            <a:chOff x="3704854" y="2424142"/>
            <a:chExt cx="4775847" cy="2542989"/>
          </a:xfrm>
        </p:grpSpPr>
        <p:sp>
          <p:nvSpPr>
            <p:cNvPr id="67611" name="Text Box 27"/>
            <p:cNvSpPr txBox="1">
              <a:spLocks noChangeArrowheads="1"/>
            </p:cNvSpPr>
            <p:nvPr/>
          </p:nvSpPr>
          <p:spPr bwMode="auto">
            <a:xfrm>
              <a:off x="5794358" y="2561068"/>
              <a:ext cx="20875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2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5       7       2</a:t>
              </a:r>
              <a:endPara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12" name="Text Box 28"/>
            <p:cNvSpPr txBox="1">
              <a:spLocks noChangeArrowheads="1"/>
            </p:cNvSpPr>
            <p:nvPr/>
          </p:nvSpPr>
          <p:spPr bwMode="auto">
            <a:xfrm>
              <a:off x="7961882" y="3110343"/>
              <a:ext cx="5032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2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13" name="Text Box 29"/>
            <p:cNvSpPr txBox="1">
              <a:spLocks noChangeArrowheads="1"/>
            </p:cNvSpPr>
            <p:nvPr/>
          </p:nvSpPr>
          <p:spPr bwMode="auto">
            <a:xfrm>
              <a:off x="7926370" y="3758043"/>
              <a:ext cx="431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6413483" y="2969055"/>
              <a:ext cx="719137" cy="7191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638196" y="2427071"/>
              <a:ext cx="719137" cy="72072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Arial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759976" y="2969996"/>
              <a:ext cx="720725" cy="72072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Arial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427576" y="2424142"/>
              <a:ext cx="719137" cy="72072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Arial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7169926" y="2438897"/>
              <a:ext cx="719137" cy="72072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Arial"/>
              </a:endParaRP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7152339" y="2977933"/>
              <a:ext cx="647700" cy="77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ts val="475"/>
                </a:spcBef>
                <a:buClrTx/>
                <a:buSzTx/>
                <a:buFontTx/>
                <a:buNone/>
              </a:pPr>
              <a:r>
                <a:rPr lang="en-GB" altLang="en-US" sz="20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pPr eaLnBrk="1" hangingPunct="1">
                <a:spcBef>
                  <a:spcPts val="475"/>
                </a:spcBef>
                <a:buClrTx/>
                <a:buSzTx/>
                <a:buFontTx/>
                <a:buNone/>
              </a:pPr>
              <a:r>
                <a:rPr lang="en-GB" alt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GB" alt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altLang="en-US" sz="2000" dirty="0" smtClean="0">
                  <a:solidFill>
                    <a:srgbClr val="99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GB" altLang="en-US" sz="2000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endParaRPr lang="en-GB" alt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5694345" y="3695483"/>
              <a:ext cx="647700" cy="77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ts val="475"/>
                </a:spcBef>
                <a:buClrTx/>
                <a:buSzTx/>
                <a:buFontTx/>
                <a:buNone/>
              </a:pPr>
              <a:r>
                <a:rPr lang="en-GB" alt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pPr eaLnBrk="1" hangingPunct="1">
                <a:spcBef>
                  <a:spcPts val="475"/>
                </a:spcBef>
                <a:buClrTx/>
                <a:buSzTx/>
                <a:buFontTx/>
                <a:buNone/>
              </a:pPr>
              <a:r>
                <a:rPr lang="en-GB" altLang="en-US" sz="20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0</a:t>
              </a:r>
              <a:r>
                <a:rPr lang="en-GB" alt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altLang="en-US" sz="2000" dirty="0">
                  <a:solidFill>
                    <a:srgbClr val="FF0000"/>
                  </a:solidFill>
                </a:rPr>
                <a:t>     </a:t>
              </a:r>
            </a:p>
          </p:txBody>
        </p:sp>
        <p:sp>
          <p:nvSpPr>
            <p:cNvPr id="40" name="Text Box 26"/>
            <p:cNvSpPr txBox="1">
              <a:spLocks noChangeArrowheads="1"/>
            </p:cNvSpPr>
            <p:nvPr/>
          </p:nvSpPr>
          <p:spPr bwMode="auto">
            <a:xfrm>
              <a:off x="6486508" y="3695483"/>
              <a:ext cx="647700" cy="77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ts val="475"/>
                </a:spcBef>
                <a:buClrTx/>
                <a:buSzTx/>
                <a:buFontTx/>
                <a:buNone/>
              </a:pPr>
              <a:r>
                <a:rPr lang="en-GB" altLang="en-US" sz="2000" dirty="0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GB" alt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ts val="475"/>
                </a:spcBef>
                <a:buClrTx/>
                <a:buSzTx/>
                <a:buFontTx/>
                <a:buNone/>
              </a:pPr>
              <a:r>
                <a:rPr lang="en-GB" alt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GB" altLang="en-US" sz="2000" dirty="0" smtClean="0">
                  <a:solidFill>
                    <a:srgbClr val="99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n-GB" altLang="en-US" sz="2000" dirty="0" smtClean="0">
                  <a:solidFill>
                    <a:srgbClr val="FF0000"/>
                  </a:solidFill>
                </a:rPr>
                <a:t>      </a:t>
              </a:r>
              <a:endParaRPr lang="en-GB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 Box 26"/>
            <p:cNvSpPr txBox="1">
              <a:spLocks noChangeArrowheads="1"/>
            </p:cNvSpPr>
            <p:nvPr/>
          </p:nvSpPr>
          <p:spPr bwMode="auto">
            <a:xfrm>
              <a:off x="7205645" y="3695483"/>
              <a:ext cx="647700" cy="77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ts val="475"/>
                </a:spcBef>
                <a:buClrTx/>
                <a:buSzTx/>
                <a:buFontTx/>
                <a:buNone/>
              </a:pPr>
              <a:r>
                <a:rPr lang="en-GB" altLang="en-US" sz="2000" dirty="0">
                  <a:solidFill>
                    <a:srgbClr val="99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  <a:p>
              <a:pPr eaLnBrk="1" hangingPunct="1">
                <a:spcBef>
                  <a:spcPts val="475"/>
                </a:spcBef>
                <a:buClrTx/>
                <a:buSzTx/>
                <a:buFontTx/>
                <a:buNone/>
              </a:pPr>
              <a:r>
                <a:rPr lang="en-GB" alt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GB" altLang="en-US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en-GB" altLang="en-US" sz="2000" dirty="0">
                  <a:solidFill>
                    <a:schemeClr val="accent2"/>
                  </a:solidFill>
                </a:rPr>
                <a:t> </a:t>
              </a:r>
              <a:r>
                <a:rPr lang="en-GB" altLang="en-US" sz="2000" dirty="0"/>
                <a:t>  </a:t>
              </a:r>
              <a:r>
                <a:rPr lang="en-GB" altLang="en-US" sz="2000" dirty="0">
                  <a:solidFill>
                    <a:srgbClr val="FF0000"/>
                  </a:solidFill>
                </a:rPr>
                <a:t>   </a:t>
              </a:r>
            </a:p>
          </p:txBody>
        </p:sp>
        <p:sp>
          <p:nvSpPr>
            <p:cNvPr id="42" name="Text Box 23"/>
            <p:cNvSpPr txBox="1">
              <a:spLocks noChangeArrowheads="1"/>
            </p:cNvSpPr>
            <p:nvPr/>
          </p:nvSpPr>
          <p:spPr bwMode="auto">
            <a:xfrm>
              <a:off x="3704854" y="3147329"/>
              <a:ext cx="201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Ten</a:t>
              </a:r>
              <a:r>
                <a:rPr lang="en-GB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alt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Thousands</a:t>
              </a:r>
              <a:endPara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 Box 24"/>
            <p:cNvSpPr txBox="1">
              <a:spLocks noChangeArrowheads="1"/>
            </p:cNvSpPr>
            <p:nvPr/>
          </p:nvSpPr>
          <p:spPr bwMode="auto">
            <a:xfrm>
              <a:off x="4246018" y="3919321"/>
              <a:ext cx="201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Thousands</a:t>
              </a:r>
              <a:r>
                <a:rPr lang="en-GB" altLang="en-US" sz="2000" dirty="0">
                  <a:solidFill>
                    <a:srgbClr val="0000FF"/>
                  </a:solidFill>
                </a:rPr>
                <a:t>  </a:t>
              </a:r>
              <a:endParaRPr lang="en-US" alt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44" name="Text Box 25"/>
            <p:cNvSpPr txBox="1">
              <a:spLocks noChangeArrowheads="1"/>
            </p:cNvSpPr>
            <p:nvPr/>
          </p:nvSpPr>
          <p:spPr bwMode="auto">
            <a:xfrm>
              <a:off x="7054306" y="4567021"/>
              <a:ext cx="93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Units</a:t>
              </a:r>
              <a:endPara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 Box 36"/>
            <p:cNvSpPr txBox="1">
              <a:spLocks noChangeArrowheads="1"/>
            </p:cNvSpPr>
            <p:nvPr/>
          </p:nvSpPr>
          <p:spPr bwMode="auto">
            <a:xfrm>
              <a:off x="5109618" y="4567021"/>
              <a:ext cx="129715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0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Hundreds</a:t>
              </a:r>
              <a:endParaRPr lang="en-US" alt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 Box 33"/>
            <p:cNvSpPr txBox="1">
              <a:spLocks noChangeArrowheads="1"/>
            </p:cNvSpPr>
            <p:nvPr/>
          </p:nvSpPr>
          <p:spPr bwMode="auto">
            <a:xfrm>
              <a:off x="6372448" y="4566324"/>
              <a:ext cx="80120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GB" altLang="en-US" sz="2000" dirty="0">
                  <a:solidFill>
                    <a:srgbClr val="99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Tens</a:t>
              </a:r>
              <a:endParaRPr lang="en-US" altLang="en-US" sz="20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Rounded Rectangle 46"/>
          <p:cNvSpPr/>
          <p:nvPr/>
        </p:nvSpPr>
        <p:spPr>
          <a:xfrm>
            <a:off x="251665" y="4729400"/>
            <a:ext cx="4012707" cy="110083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400" dirty="0" smtClean="0">
                <a:latin typeface="Arial"/>
              </a:rPr>
              <a:t>The digits in each diagonal stripe all have the same place value...</a:t>
            </a:r>
            <a:endParaRPr lang="en-GB" sz="24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75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6" grpId="0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5697737" y="2938663"/>
            <a:ext cx="1447061" cy="1429305"/>
          </a:xfrm>
          <a:custGeom>
            <a:avLst/>
            <a:gdLst>
              <a:gd name="connsiteX0" fmla="*/ 727969 w 1429305"/>
              <a:gd name="connsiteY0" fmla="*/ 1438183 h 1438183"/>
              <a:gd name="connsiteX1" fmla="*/ 0 w 1429305"/>
              <a:gd name="connsiteY1" fmla="*/ 1420427 h 1438183"/>
              <a:gd name="connsiteX2" fmla="*/ 1420427 w 1429305"/>
              <a:gd name="connsiteY2" fmla="*/ 0 h 1438183"/>
              <a:gd name="connsiteX3" fmla="*/ 1429305 w 1429305"/>
              <a:gd name="connsiteY3" fmla="*/ 692459 h 1438183"/>
              <a:gd name="connsiteX4" fmla="*/ 727969 w 1429305"/>
              <a:gd name="connsiteY4" fmla="*/ 1438183 h 1438183"/>
              <a:gd name="connsiteX0" fmla="*/ 727969 w 1429305"/>
              <a:gd name="connsiteY0" fmla="*/ 1127464 h 1127464"/>
              <a:gd name="connsiteX1" fmla="*/ 0 w 1429305"/>
              <a:gd name="connsiteY1" fmla="*/ 1109708 h 1127464"/>
              <a:gd name="connsiteX2" fmla="*/ 1109708 w 1429305"/>
              <a:gd name="connsiteY2" fmla="*/ 0 h 1127464"/>
              <a:gd name="connsiteX3" fmla="*/ 1429305 w 1429305"/>
              <a:gd name="connsiteY3" fmla="*/ 381740 h 1127464"/>
              <a:gd name="connsiteX4" fmla="*/ 727969 w 1429305"/>
              <a:gd name="connsiteY4" fmla="*/ 1127464 h 1127464"/>
              <a:gd name="connsiteX0" fmla="*/ 727969 w 1828801"/>
              <a:gd name="connsiteY0" fmla="*/ 1127464 h 1127464"/>
              <a:gd name="connsiteX1" fmla="*/ 0 w 1828801"/>
              <a:gd name="connsiteY1" fmla="*/ 1109708 h 1127464"/>
              <a:gd name="connsiteX2" fmla="*/ 1109708 w 1828801"/>
              <a:gd name="connsiteY2" fmla="*/ 0 h 1127464"/>
              <a:gd name="connsiteX3" fmla="*/ 1828801 w 1828801"/>
              <a:gd name="connsiteY3" fmla="*/ 8878 h 1127464"/>
              <a:gd name="connsiteX4" fmla="*/ 727969 w 1828801"/>
              <a:gd name="connsiteY4" fmla="*/ 1127464 h 1127464"/>
              <a:gd name="connsiteX0" fmla="*/ 408373 w 1828801"/>
              <a:gd name="connsiteY0" fmla="*/ 1447060 h 1447060"/>
              <a:gd name="connsiteX1" fmla="*/ 0 w 1828801"/>
              <a:gd name="connsiteY1" fmla="*/ 1109708 h 1447060"/>
              <a:gd name="connsiteX2" fmla="*/ 1109708 w 1828801"/>
              <a:gd name="connsiteY2" fmla="*/ 0 h 1447060"/>
              <a:gd name="connsiteX3" fmla="*/ 1828801 w 1828801"/>
              <a:gd name="connsiteY3" fmla="*/ 8878 h 1447060"/>
              <a:gd name="connsiteX4" fmla="*/ 408373 w 1828801"/>
              <a:gd name="connsiteY4" fmla="*/ 1447060 h 1447060"/>
              <a:gd name="connsiteX0" fmla="*/ 8878 w 1429306"/>
              <a:gd name="connsiteY0" fmla="*/ 1447060 h 1447060"/>
              <a:gd name="connsiteX1" fmla="*/ 0 w 1429306"/>
              <a:gd name="connsiteY1" fmla="*/ 701335 h 1447060"/>
              <a:gd name="connsiteX2" fmla="*/ 710213 w 1429306"/>
              <a:gd name="connsiteY2" fmla="*/ 0 h 1447060"/>
              <a:gd name="connsiteX3" fmla="*/ 1429306 w 1429306"/>
              <a:gd name="connsiteY3" fmla="*/ 8878 h 1447060"/>
              <a:gd name="connsiteX4" fmla="*/ 8878 w 1429306"/>
              <a:gd name="connsiteY4" fmla="*/ 1447060 h 1447060"/>
              <a:gd name="connsiteX0" fmla="*/ 0 w 1447061"/>
              <a:gd name="connsiteY0" fmla="*/ 1429305 h 1429305"/>
              <a:gd name="connsiteX1" fmla="*/ 17755 w 1447061"/>
              <a:gd name="connsiteY1" fmla="*/ 701335 h 1429305"/>
              <a:gd name="connsiteX2" fmla="*/ 727968 w 1447061"/>
              <a:gd name="connsiteY2" fmla="*/ 0 h 1429305"/>
              <a:gd name="connsiteX3" fmla="*/ 1447061 w 1447061"/>
              <a:gd name="connsiteY3" fmla="*/ 8878 h 1429305"/>
              <a:gd name="connsiteX4" fmla="*/ 0 w 1447061"/>
              <a:gd name="connsiteY4" fmla="*/ 1429305 h 142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061" h="1429305">
                <a:moveTo>
                  <a:pt x="0" y="1429305"/>
                </a:moveTo>
                <a:lnTo>
                  <a:pt x="17755" y="701335"/>
                </a:lnTo>
                <a:lnTo>
                  <a:pt x="727968" y="0"/>
                </a:lnTo>
                <a:lnTo>
                  <a:pt x="1447061" y="8878"/>
                </a:lnTo>
                <a:lnTo>
                  <a:pt x="0" y="142930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433104" y="2937183"/>
            <a:ext cx="1429305" cy="1438183"/>
          </a:xfrm>
          <a:custGeom>
            <a:avLst/>
            <a:gdLst>
              <a:gd name="connsiteX0" fmla="*/ 727969 w 1429305"/>
              <a:gd name="connsiteY0" fmla="*/ 1438183 h 1438183"/>
              <a:gd name="connsiteX1" fmla="*/ 0 w 1429305"/>
              <a:gd name="connsiteY1" fmla="*/ 1420427 h 1438183"/>
              <a:gd name="connsiteX2" fmla="*/ 1420427 w 1429305"/>
              <a:gd name="connsiteY2" fmla="*/ 0 h 1438183"/>
              <a:gd name="connsiteX3" fmla="*/ 1429305 w 1429305"/>
              <a:gd name="connsiteY3" fmla="*/ 692459 h 1438183"/>
              <a:gd name="connsiteX4" fmla="*/ 727969 w 1429305"/>
              <a:gd name="connsiteY4" fmla="*/ 1438183 h 143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305" h="1438183">
                <a:moveTo>
                  <a:pt x="727969" y="1438183"/>
                </a:moveTo>
                <a:lnTo>
                  <a:pt x="0" y="1420427"/>
                </a:lnTo>
                <a:lnTo>
                  <a:pt x="1420427" y="0"/>
                </a:lnTo>
                <a:lnTo>
                  <a:pt x="1429305" y="692459"/>
                </a:lnTo>
                <a:lnTo>
                  <a:pt x="727969" y="1438183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39713" y="1281113"/>
            <a:ext cx="8655050" cy="52657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lvl="0" indent="0">
              <a:lnSpc>
                <a:spcPct val="90000"/>
              </a:lnSpc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Add up each stripe.                                                                         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Write the total for each stripe at </a:t>
            </a:r>
            <a:r>
              <a:rPr lang="en-GB" altLang="en-US" sz="2400" dirty="0" smtClean="0">
                <a:solidFill>
                  <a:srgbClr val="000000"/>
                </a:solidFill>
              </a:rPr>
              <a:t>the</a:t>
            </a:r>
            <a:br>
              <a:rPr lang="en-GB" altLang="en-US" sz="2400" dirty="0" smtClean="0">
                <a:solidFill>
                  <a:srgbClr val="000000"/>
                </a:solidFill>
              </a:rPr>
            </a:br>
            <a:r>
              <a:rPr lang="en-GB" altLang="en-US" sz="2400" dirty="0" smtClean="0">
                <a:solidFill>
                  <a:srgbClr val="000000"/>
                </a:solidFill>
              </a:rPr>
              <a:t> end </a:t>
            </a:r>
            <a:r>
              <a:rPr lang="en-GB" altLang="en-US" sz="2400" dirty="0" smtClean="0">
                <a:solidFill>
                  <a:srgbClr val="000000"/>
                </a:solidFill>
              </a:rPr>
              <a:t>of the stripe.</a:t>
            </a:r>
            <a:endParaRPr lang="en-GB" altLang="en-US" sz="2400" dirty="0">
              <a:solidFill>
                <a:srgbClr val="000000"/>
              </a:solidFill>
            </a:endParaRPr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5799886" y="2513660"/>
            <a:ext cx="208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      </a:t>
            </a: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7      2</a:t>
            </a: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566" y="274638"/>
            <a:ext cx="8280000" cy="1143000"/>
          </a:xfrm>
          <a:ex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dirty="0" smtClean="0"/>
              <a:t>Multiplication Using Lattice Demo</a:t>
            </a:r>
            <a:endParaRPr lang="en-GB" sz="3600" dirty="0"/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7967410" y="3062935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7931898" y="371063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698286" y="2921647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6419011" y="2921647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7139736" y="2921647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5698286" y="3642372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6419011" y="3642372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7139736" y="3642372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705135" y="2930525"/>
            <a:ext cx="701336" cy="707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705135" y="2930525"/>
            <a:ext cx="1447060" cy="14285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414777" y="2949756"/>
            <a:ext cx="1431376" cy="14154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7144797" y="3659974"/>
            <a:ext cx="701336" cy="707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5758403" y="2930525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5</a:t>
            </a:r>
            <a:r>
              <a:rPr lang="en-GB" altLang="en-US" sz="2000" dirty="0">
                <a:solidFill>
                  <a:srgbClr val="FF0000"/>
                </a:solidFill>
              </a:rPr>
              <a:t>      </a:t>
            </a: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6474242" y="2930525"/>
            <a:ext cx="6477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altLang="en-US" sz="2000" dirty="0">
                <a:solidFill>
                  <a:srgbClr val="FF0000"/>
                </a:solidFill>
              </a:rPr>
              <a:t>      </a:t>
            </a: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7157867" y="2930525"/>
            <a:ext cx="6477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alt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solidFill>
                  <a:srgbClr val="7030A0"/>
                </a:solidFill>
              </a:rPr>
              <a:t>      </a:t>
            </a: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5699873" y="3648075"/>
            <a:ext cx="6477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0</a:t>
            </a:r>
            <a:r>
              <a:rPr lang="en-GB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6492036" y="3648075"/>
            <a:ext cx="6477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alt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altLang="en-US" sz="2000" dirty="0" smtClean="0">
                <a:solidFill>
                  <a:srgbClr val="FF0000"/>
                </a:solidFill>
              </a:rPr>
              <a:t>      </a:t>
            </a:r>
            <a:endParaRPr lang="en-GB" altLang="en-US" sz="2000" dirty="0">
              <a:solidFill>
                <a:srgbClr val="FF0000"/>
              </a:solidFill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7211173" y="3648075"/>
            <a:ext cx="6477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altLang="en-US" sz="2000" dirty="0">
                <a:solidFill>
                  <a:srgbClr val="C0504D"/>
                </a:solidFill>
              </a:rPr>
              <a:t> </a:t>
            </a:r>
            <a:r>
              <a:rPr lang="en-GB" altLang="en-US" sz="2000" dirty="0">
                <a:solidFill>
                  <a:prstClr val="black"/>
                </a:solidFill>
              </a:rPr>
              <a:t>  </a:t>
            </a:r>
            <a:r>
              <a:rPr lang="en-GB" altLang="en-US" sz="2000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3710382" y="3099921"/>
            <a:ext cx="201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Thousands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4251546" y="3871913"/>
            <a:ext cx="201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Thousands  </a:t>
            </a:r>
            <a:endParaRPr lang="en-US" alt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7059834" y="4519613"/>
            <a:ext cx="93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endParaRPr lang="en-US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Box 36"/>
          <p:cNvSpPr txBox="1">
            <a:spLocks noChangeArrowheads="1"/>
          </p:cNvSpPr>
          <p:nvPr/>
        </p:nvSpPr>
        <p:spPr bwMode="auto">
          <a:xfrm>
            <a:off x="5115146" y="4519613"/>
            <a:ext cx="12971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Hundreds</a:t>
            </a:r>
            <a:endParaRPr lang="en-US" alt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6349513" y="4505678"/>
            <a:ext cx="7724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</a:t>
            </a:r>
            <a:endParaRPr lang="en-US" altLang="en-US" sz="20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16057" y="4812492"/>
            <a:ext cx="4012707" cy="110083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400" dirty="0" smtClean="0">
                <a:solidFill>
                  <a:prstClr val="white"/>
                </a:solidFill>
                <a:latin typeface="Arial"/>
              </a:rPr>
              <a:t>Now we add up the digits, starting with the units corner...</a:t>
            </a:r>
            <a:endParaRPr lang="en-GB" sz="2400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18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3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5692209" y="2938663"/>
            <a:ext cx="1447061" cy="1429305"/>
          </a:xfrm>
          <a:custGeom>
            <a:avLst/>
            <a:gdLst>
              <a:gd name="connsiteX0" fmla="*/ 727969 w 1429305"/>
              <a:gd name="connsiteY0" fmla="*/ 1438183 h 1438183"/>
              <a:gd name="connsiteX1" fmla="*/ 0 w 1429305"/>
              <a:gd name="connsiteY1" fmla="*/ 1420427 h 1438183"/>
              <a:gd name="connsiteX2" fmla="*/ 1420427 w 1429305"/>
              <a:gd name="connsiteY2" fmla="*/ 0 h 1438183"/>
              <a:gd name="connsiteX3" fmla="*/ 1429305 w 1429305"/>
              <a:gd name="connsiteY3" fmla="*/ 692459 h 1438183"/>
              <a:gd name="connsiteX4" fmla="*/ 727969 w 1429305"/>
              <a:gd name="connsiteY4" fmla="*/ 1438183 h 1438183"/>
              <a:gd name="connsiteX0" fmla="*/ 727969 w 1429305"/>
              <a:gd name="connsiteY0" fmla="*/ 1127464 h 1127464"/>
              <a:gd name="connsiteX1" fmla="*/ 0 w 1429305"/>
              <a:gd name="connsiteY1" fmla="*/ 1109708 h 1127464"/>
              <a:gd name="connsiteX2" fmla="*/ 1109708 w 1429305"/>
              <a:gd name="connsiteY2" fmla="*/ 0 h 1127464"/>
              <a:gd name="connsiteX3" fmla="*/ 1429305 w 1429305"/>
              <a:gd name="connsiteY3" fmla="*/ 381740 h 1127464"/>
              <a:gd name="connsiteX4" fmla="*/ 727969 w 1429305"/>
              <a:gd name="connsiteY4" fmla="*/ 1127464 h 1127464"/>
              <a:gd name="connsiteX0" fmla="*/ 727969 w 1828801"/>
              <a:gd name="connsiteY0" fmla="*/ 1127464 h 1127464"/>
              <a:gd name="connsiteX1" fmla="*/ 0 w 1828801"/>
              <a:gd name="connsiteY1" fmla="*/ 1109708 h 1127464"/>
              <a:gd name="connsiteX2" fmla="*/ 1109708 w 1828801"/>
              <a:gd name="connsiteY2" fmla="*/ 0 h 1127464"/>
              <a:gd name="connsiteX3" fmla="*/ 1828801 w 1828801"/>
              <a:gd name="connsiteY3" fmla="*/ 8878 h 1127464"/>
              <a:gd name="connsiteX4" fmla="*/ 727969 w 1828801"/>
              <a:gd name="connsiteY4" fmla="*/ 1127464 h 1127464"/>
              <a:gd name="connsiteX0" fmla="*/ 408373 w 1828801"/>
              <a:gd name="connsiteY0" fmla="*/ 1447060 h 1447060"/>
              <a:gd name="connsiteX1" fmla="*/ 0 w 1828801"/>
              <a:gd name="connsiteY1" fmla="*/ 1109708 h 1447060"/>
              <a:gd name="connsiteX2" fmla="*/ 1109708 w 1828801"/>
              <a:gd name="connsiteY2" fmla="*/ 0 h 1447060"/>
              <a:gd name="connsiteX3" fmla="*/ 1828801 w 1828801"/>
              <a:gd name="connsiteY3" fmla="*/ 8878 h 1447060"/>
              <a:gd name="connsiteX4" fmla="*/ 408373 w 1828801"/>
              <a:gd name="connsiteY4" fmla="*/ 1447060 h 1447060"/>
              <a:gd name="connsiteX0" fmla="*/ 8878 w 1429306"/>
              <a:gd name="connsiteY0" fmla="*/ 1447060 h 1447060"/>
              <a:gd name="connsiteX1" fmla="*/ 0 w 1429306"/>
              <a:gd name="connsiteY1" fmla="*/ 701335 h 1447060"/>
              <a:gd name="connsiteX2" fmla="*/ 710213 w 1429306"/>
              <a:gd name="connsiteY2" fmla="*/ 0 h 1447060"/>
              <a:gd name="connsiteX3" fmla="*/ 1429306 w 1429306"/>
              <a:gd name="connsiteY3" fmla="*/ 8878 h 1447060"/>
              <a:gd name="connsiteX4" fmla="*/ 8878 w 1429306"/>
              <a:gd name="connsiteY4" fmla="*/ 1447060 h 1447060"/>
              <a:gd name="connsiteX0" fmla="*/ 0 w 1447061"/>
              <a:gd name="connsiteY0" fmla="*/ 1429305 h 1429305"/>
              <a:gd name="connsiteX1" fmla="*/ 17755 w 1447061"/>
              <a:gd name="connsiteY1" fmla="*/ 701335 h 1429305"/>
              <a:gd name="connsiteX2" fmla="*/ 727968 w 1447061"/>
              <a:gd name="connsiteY2" fmla="*/ 0 h 1429305"/>
              <a:gd name="connsiteX3" fmla="*/ 1447061 w 1447061"/>
              <a:gd name="connsiteY3" fmla="*/ 8878 h 1429305"/>
              <a:gd name="connsiteX4" fmla="*/ 0 w 1447061"/>
              <a:gd name="connsiteY4" fmla="*/ 1429305 h 142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061" h="1429305">
                <a:moveTo>
                  <a:pt x="0" y="1429305"/>
                </a:moveTo>
                <a:lnTo>
                  <a:pt x="17755" y="701335"/>
                </a:lnTo>
                <a:lnTo>
                  <a:pt x="727968" y="0"/>
                </a:lnTo>
                <a:lnTo>
                  <a:pt x="1447061" y="8878"/>
                </a:lnTo>
                <a:lnTo>
                  <a:pt x="0" y="142930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427576" y="2937183"/>
            <a:ext cx="1429305" cy="1438183"/>
          </a:xfrm>
          <a:custGeom>
            <a:avLst/>
            <a:gdLst>
              <a:gd name="connsiteX0" fmla="*/ 727969 w 1429305"/>
              <a:gd name="connsiteY0" fmla="*/ 1438183 h 1438183"/>
              <a:gd name="connsiteX1" fmla="*/ 0 w 1429305"/>
              <a:gd name="connsiteY1" fmla="*/ 1420427 h 1438183"/>
              <a:gd name="connsiteX2" fmla="*/ 1420427 w 1429305"/>
              <a:gd name="connsiteY2" fmla="*/ 0 h 1438183"/>
              <a:gd name="connsiteX3" fmla="*/ 1429305 w 1429305"/>
              <a:gd name="connsiteY3" fmla="*/ 692459 h 1438183"/>
              <a:gd name="connsiteX4" fmla="*/ 727969 w 1429305"/>
              <a:gd name="connsiteY4" fmla="*/ 1438183 h 143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305" h="1438183">
                <a:moveTo>
                  <a:pt x="727969" y="1438183"/>
                </a:moveTo>
                <a:lnTo>
                  <a:pt x="0" y="1420427"/>
                </a:lnTo>
                <a:lnTo>
                  <a:pt x="1420427" y="0"/>
                </a:lnTo>
                <a:lnTo>
                  <a:pt x="1429305" y="692459"/>
                </a:lnTo>
                <a:lnTo>
                  <a:pt x="727969" y="1438183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39713" y="1281113"/>
            <a:ext cx="8655050" cy="52657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lvl="0" indent="0">
              <a:lnSpc>
                <a:spcPct val="90000"/>
              </a:lnSpc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Add up each stripe.                                                                         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GB" altLang="en-US" sz="2400" dirty="0">
                <a:solidFill>
                  <a:srgbClr val="000000"/>
                </a:solidFill>
              </a:rPr>
              <a:t>Write the total for each stripe at the</a:t>
            </a:r>
            <a:r>
              <a:rPr lang="en-GB" altLang="en-US" sz="2400" dirty="0" smtClean="0">
                <a:solidFill>
                  <a:srgbClr val="000000"/>
                </a:solidFill>
              </a:rPr>
              <a:t> </a:t>
            </a:r>
            <a:br>
              <a:rPr lang="en-GB" altLang="en-US" sz="2400" dirty="0" smtClean="0">
                <a:solidFill>
                  <a:srgbClr val="000000"/>
                </a:solidFill>
              </a:rPr>
            </a:br>
            <a:r>
              <a:rPr lang="en-GB" altLang="en-US" sz="2400" dirty="0" smtClean="0">
                <a:solidFill>
                  <a:srgbClr val="000000"/>
                </a:solidFill>
              </a:rPr>
              <a:t>end </a:t>
            </a:r>
            <a:r>
              <a:rPr lang="en-GB" altLang="en-US" sz="2400" dirty="0" smtClean="0">
                <a:solidFill>
                  <a:srgbClr val="000000"/>
                </a:solidFill>
              </a:rPr>
              <a:t>of the stripe.</a:t>
            </a:r>
            <a:endParaRPr lang="en-GB" altLang="en-US" sz="2400" dirty="0">
              <a:solidFill>
                <a:srgbClr val="000000"/>
              </a:solidFill>
            </a:endParaRPr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buFontTx/>
              <a:buNone/>
            </a:pPr>
            <a:endParaRPr lang="en-GB" altLang="en-US" sz="2400" dirty="0" smtClean="0"/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5794358" y="2513660"/>
            <a:ext cx="208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      </a:t>
            </a: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7      2</a:t>
            </a: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0566" y="274638"/>
            <a:ext cx="8280000" cy="1143000"/>
          </a:xfrm>
          <a:ex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dirty="0" smtClean="0"/>
              <a:t>Multiplication Using Lattice Demo</a:t>
            </a:r>
            <a:endParaRPr lang="en-GB" sz="3600" dirty="0"/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7961882" y="3062935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7926370" y="371063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692758" y="2921647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6413483" y="2921647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7134208" y="2921647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5692758" y="3642372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6413483" y="3642372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7134208" y="3642372"/>
            <a:ext cx="719137" cy="719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699607" y="2930525"/>
            <a:ext cx="701336" cy="707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699607" y="2930525"/>
            <a:ext cx="1447060" cy="14285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409220" y="2949756"/>
            <a:ext cx="1431405" cy="1416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7139269" y="3659974"/>
            <a:ext cx="701336" cy="7079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5752875" y="2930525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5</a:t>
            </a:r>
            <a:r>
              <a:rPr lang="en-GB" altLang="en-US" sz="2000" dirty="0">
                <a:solidFill>
                  <a:srgbClr val="FF0000"/>
                </a:solidFill>
              </a:rPr>
              <a:t>      </a:t>
            </a: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6468714" y="2930525"/>
            <a:ext cx="6477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altLang="en-US" sz="2000" dirty="0">
                <a:solidFill>
                  <a:srgbClr val="FF0000"/>
                </a:solidFill>
              </a:rPr>
              <a:t>      </a:t>
            </a: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7152339" y="2930525"/>
            <a:ext cx="6477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alt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2000" dirty="0">
                <a:solidFill>
                  <a:srgbClr val="7030A0"/>
                </a:solidFill>
              </a:rPr>
              <a:t>      </a:t>
            </a: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5694345" y="3648075"/>
            <a:ext cx="6477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8000"/>
                </a:solidFill>
              </a:rPr>
              <a:t>    </a:t>
            </a:r>
            <a:r>
              <a:rPr lang="en-GB" alt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altLang="en-US" sz="2000" dirty="0">
                <a:solidFill>
                  <a:srgbClr val="FF0000"/>
                </a:solidFill>
              </a:rPr>
              <a:t>      </a:t>
            </a: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6486508" y="3648075"/>
            <a:ext cx="6477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alt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altLang="en-US" sz="2000" dirty="0" smtClean="0">
                <a:solidFill>
                  <a:srgbClr val="FF0000"/>
                </a:solidFill>
              </a:rPr>
              <a:t>      </a:t>
            </a:r>
            <a:endParaRPr lang="en-GB" altLang="en-US" sz="2000" dirty="0">
              <a:solidFill>
                <a:srgbClr val="FF0000"/>
              </a:solidFill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7205645" y="3648075"/>
            <a:ext cx="6477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eaLnBrk="1" hangingPunct="1">
              <a:spcBef>
                <a:spcPts val="475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altLang="en-US" sz="2000" dirty="0">
                <a:solidFill>
                  <a:srgbClr val="C0504D"/>
                </a:solidFill>
              </a:rPr>
              <a:t> </a:t>
            </a:r>
            <a:r>
              <a:rPr lang="en-GB" altLang="en-US" sz="2000" dirty="0">
                <a:solidFill>
                  <a:prstClr val="black"/>
                </a:solidFill>
              </a:rPr>
              <a:t>  </a:t>
            </a:r>
            <a:r>
              <a:rPr lang="en-GB" altLang="en-US" sz="2000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655997" y="4359275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375135" y="4359275"/>
            <a:ext cx="463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altLang="en-US" sz="2400" dirty="0" smtClean="0">
                <a:solidFill>
                  <a:srgbClr val="C00000"/>
                </a:solidFill>
              </a:rPr>
              <a:t> </a:t>
            </a:r>
            <a:endParaRPr lang="en-US" altLang="en-US" sz="2400" dirty="0">
              <a:solidFill>
                <a:srgbClr val="C00000"/>
              </a:solidFill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938353" y="435187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327389" y="374966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5327389" y="3066088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161031" y="380235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699607" y="3901489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39796" y="4907453"/>
            <a:ext cx="4012707" cy="110083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400" dirty="0" smtClean="0">
                <a:solidFill>
                  <a:prstClr val="white"/>
                </a:solidFill>
                <a:latin typeface="Arial"/>
              </a:rPr>
              <a:t>Always write down your answer ...</a:t>
            </a:r>
            <a:endParaRPr lang="en-GB" sz="24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5699607" y="4877866"/>
            <a:ext cx="2146300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572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8008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317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7" grpId="0"/>
      <p:bldP spid="48" grpId="0"/>
      <p:bldP spid="49" grpId="0"/>
      <p:bldP spid="50" grpId="0"/>
      <p:bldP spid="51" grpId="0"/>
      <p:bldP spid="52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rot="5400000" flipH="1">
            <a:off x="1704975" y="3278188"/>
            <a:ext cx="1438275" cy="1438275"/>
          </a:xfrm>
          <a:custGeom>
            <a:avLst/>
            <a:gdLst>
              <a:gd name="connsiteX0" fmla="*/ 0 w 1438182"/>
              <a:gd name="connsiteY0" fmla="*/ 719091 h 1438182"/>
              <a:gd name="connsiteX1" fmla="*/ 0 w 1438182"/>
              <a:gd name="connsiteY1" fmla="*/ 1438182 h 1438182"/>
              <a:gd name="connsiteX2" fmla="*/ 1438182 w 1438182"/>
              <a:gd name="connsiteY2" fmla="*/ 17755 h 1438182"/>
              <a:gd name="connsiteX3" fmla="*/ 719091 w 1438182"/>
              <a:gd name="connsiteY3" fmla="*/ 0 h 1438182"/>
              <a:gd name="connsiteX4" fmla="*/ 0 w 1438182"/>
              <a:gd name="connsiteY4" fmla="*/ 719091 h 1438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182" h="1438182">
                <a:moveTo>
                  <a:pt x="0" y="719091"/>
                </a:moveTo>
                <a:lnTo>
                  <a:pt x="0" y="1438182"/>
                </a:lnTo>
                <a:lnTo>
                  <a:pt x="1438182" y="17755"/>
                </a:lnTo>
                <a:lnTo>
                  <a:pt x="719091" y="0"/>
                </a:lnTo>
                <a:lnTo>
                  <a:pt x="0" y="71909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Arial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666875" y="3275013"/>
            <a:ext cx="766763" cy="757237"/>
          </a:xfrm>
          <a:custGeom>
            <a:avLst/>
            <a:gdLst>
              <a:gd name="connsiteX0" fmla="*/ 0 w 719091"/>
              <a:gd name="connsiteY0" fmla="*/ 727969 h 727969"/>
              <a:gd name="connsiteX1" fmla="*/ 0 w 719091"/>
              <a:gd name="connsiteY1" fmla="*/ 727969 h 727969"/>
              <a:gd name="connsiteX2" fmla="*/ 44388 w 719091"/>
              <a:gd name="connsiteY2" fmla="*/ 639192 h 727969"/>
              <a:gd name="connsiteX3" fmla="*/ 719091 w 719091"/>
              <a:gd name="connsiteY3" fmla="*/ 26633 h 727969"/>
              <a:gd name="connsiteX4" fmla="*/ 8878 w 719091"/>
              <a:gd name="connsiteY4" fmla="*/ 0 h 727969"/>
              <a:gd name="connsiteX5" fmla="*/ 0 w 719091"/>
              <a:gd name="connsiteY5" fmla="*/ 727969 h 727969"/>
              <a:gd name="connsiteX0" fmla="*/ 19150 w 743265"/>
              <a:gd name="connsiteY0" fmla="*/ 727969 h 727969"/>
              <a:gd name="connsiteX1" fmla="*/ 19150 w 743265"/>
              <a:gd name="connsiteY1" fmla="*/ 727969 h 727969"/>
              <a:gd name="connsiteX2" fmla="*/ 63538 w 743265"/>
              <a:gd name="connsiteY2" fmla="*/ 639192 h 727969"/>
              <a:gd name="connsiteX3" fmla="*/ 743265 w 743265"/>
              <a:gd name="connsiteY3" fmla="*/ 16584 h 727969"/>
              <a:gd name="connsiteX4" fmla="*/ 28028 w 743265"/>
              <a:gd name="connsiteY4" fmla="*/ 0 h 727969"/>
              <a:gd name="connsiteX5" fmla="*/ 19150 w 743265"/>
              <a:gd name="connsiteY5" fmla="*/ 727969 h 727969"/>
              <a:gd name="connsiteX0" fmla="*/ 31997 w 746063"/>
              <a:gd name="connsiteY0" fmla="*/ 743041 h 743041"/>
              <a:gd name="connsiteX1" fmla="*/ 21948 w 746063"/>
              <a:gd name="connsiteY1" fmla="*/ 727969 h 743041"/>
              <a:gd name="connsiteX2" fmla="*/ 66336 w 746063"/>
              <a:gd name="connsiteY2" fmla="*/ 639192 h 743041"/>
              <a:gd name="connsiteX3" fmla="*/ 746063 w 746063"/>
              <a:gd name="connsiteY3" fmla="*/ 16584 h 743041"/>
              <a:gd name="connsiteX4" fmla="*/ 30826 w 746063"/>
              <a:gd name="connsiteY4" fmla="*/ 0 h 743041"/>
              <a:gd name="connsiteX5" fmla="*/ 31997 w 746063"/>
              <a:gd name="connsiteY5" fmla="*/ 743041 h 743041"/>
              <a:gd name="connsiteX0" fmla="*/ 53228 w 767294"/>
              <a:gd name="connsiteY0" fmla="*/ 743041 h 773618"/>
              <a:gd name="connsiteX1" fmla="*/ 43179 w 767294"/>
              <a:gd name="connsiteY1" fmla="*/ 727969 h 773618"/>
              <a:gd name="connsiteX2" fmla="*/ 57422 w 767294"/>
              <a:gd name="connsiteY2" fmla="*/ 719579 h 773618"/>
              <a:gd name="connsiteX3" fmla="*/ 767294 w 767294"/>
              <a:gd name="connsiteY3" fmla="*/ 16584 h 773618"/>
              <a:gd name="connsiteX4" fmla="*/ 52057 w 767294"/>
              <a:gd name="connsiteY4" fmla="*/ 0 h 773618"/>
              <a:gd name="connsiteX5" fmla="*/ 53228 w 767294"/>
              <a:gd name="connsiteY5" fmla="*/ 743041 h 773618"/>
              <a:gd name="connsiteX0" fmla="*/ 53228 w 767294"/>
              <a:gd name="connsiteY0" fmla="*/ 726457 h 757034"/>
              <a:gd name="connsiteX1" fmla="*/ 43179 w 767294"/>
              <a:gd name="connsiteY1" fmla="*/ 711385 h 757034"/>
              <a:gd name="connsiteX2" fmla="*/ 57422 w 767294"/>
              <a:gd name="connsiteY2" fmla="*/ 702995 h 757034"/>
              <a:gd name="connsiteX3" fmla="*/ 767294 w 767294"/>
              <a:gd name="connsiteY3" fmla="*/ 0 h 757034"/>
              <a:gd name="connsiteX4" fmla="*/ 52057 w 767294"/>
              <a:gd name="connsiteY4" fmla="*/ 3513 h 757034"/>
              <a:gd name="connsiteX5" fmla="*/ 53228 w 767294"/>
              <a:gd name="connsiteY5" fmla="*/ 726457 h 75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294" h="757034">
                <a:moveTo>
                  <a:pt x="53228" y="726457"/>
                </a:moveTo>
                <a:cubicBezTo>
                  <a:pt x="49878" y="721433"/>
                  <a:pt x="42480" y="715295"/>
                  <a:pt x="43179" y="711385"/>
                </a:cubicBezTo>
                <a:cubicBezTo>
                  <a:pt x="43878" y="707475"/>
                  <a:pt x="-63264" y="821559"/>
                  <a:pt x="57422" y="702995"/>
                </a:cubicBezTo>
                <a:cubicBezTo>
                  <a:pt x="178108" y="584431"/>
                  <a:pt x="540718" y="207536"/>
                  <a:pt x="767294" y="0"/>
                </a:cubicBezTo>
                <a:lnTo>
                  <a:pt x="52057" y="3513"/>
                </a:lnTo>
                <a:cubicBezTo>
                  <a:pt x="52447" y="251193"/>
                  <a:pt x="52838" y="478777"/>
                  <a:pt x="53228" y="72645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900" dirty="0" smtClean="0"/>
              <a:t>Question 1 </a:t>
            </a:r>
            <a:br>
              <a:rPr lang="en-GB" sz="4900" dirty="0" smtClean="0"/>
            </a:br>
            <a:r>
              <a:rPr lang="en-GB" sz="3100" dirty="0" smtClean="0"/>
              <a:t>(with answer)</a:t>
            </a:r>
            <a:endParaRPr lang="en-GB" sz="3100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49238" y="1271588"/>
            <a:ext cx="8637587" cy="52562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altLang="en-US" sz="2400" dirty="0" smtClean="0"/>
          </a:p>
          <a:p>
            <a:pPr marL="0" indent="0">
              <a:buNone/>
            </a:pPr>
            <a:r>
              <a:rPr lang="en-GB" altLang="en-US" sz="2400" dirty="0" smtClean="0"/>
              <a:t>Calculate 76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400" dirty="0" smtClean="0">
                <a:cs typeface="Times New Roman" pitchFamily="18" charset="0"/>
              </a:rPr>
              <a:t> 21             </a:t>
            </a:r>
          </a:p>
          <a:p>
            <a:pPr marL="0" indent="0" eaLnBrk="1" hangingPunct="1">
              <a:buFontTx/>
              <a:buNone/>
            </a:pPr>
            <a:endParaRPr lang="en-US" altLang="en-US" sz="2000" dirty="0" smtClean="0">
              <a:cs typeface="Times New Roman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000" dirty="0" smtClean="0">
                <a:cs typeface="Times New Roman" pitchFamily="18" charset="0"/>
              </a:rPr>
              <a:t>                                                                  </a:t>
            </a:r>
            <a:endParaRPr lang="en-US" altLang="en-US" sz="2400" dirty="0" smtClean="0">
              <a:cs typeface="Times New Roman" pitchFamily="18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692275" y="3284538"/>
            <a:ext cx="1439863" cy="1441450"/>
            <a:chOff x="1692275" y="3284538"/>
            <a:chExt cx="1439863" cy="1441450"/>
          </a:xfrm>
        </p:grpSpPr>
        <p:sp>
          <p:nvSpPr>
            <p:cNvPr id="11287" name="Rectangle 7"/>
            <p:cNvSpPr>
              <a:spLocks noChangeArrowheads="1"/>
            </p:cNvSpPr>
            <p:nvPr/>
          </p:nvSpPr>
          <p:spPr bwMode="auto">
            <a:xfrm>
              <a:off x="1692275" y="3284538"/>
              <a:ext cx="719138" cy="71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288" name="Rectangle 8"/>
            <p:cNvSpPr>
              <a:spLocks noChangeArrowheads="1"/>
            </p:cNvSpPr>
            <p:nvPr/>
          </p:nvSpPr>
          <p:spPr bwMode="auto">
            <a:xfrm>
              <a:off x="1692275" y="4005263"/>
              <a:ext cx="719138" cy="71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289" name="Rectangle 9"/>
            <p:cNvSpPr>
              <a:spLocks noChangeArrowheads="1"/>
            </p:cNvSpPr>
            <p:nvPr/>
          </p:nvSpPr>
          <p:spPr bwMode="auto">
            <a:xfrm>
              <a:off x="2411413" y="3284538"/>
              <a:ext cx="719137" cy="71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290" name="Rectangle 12"/>
            <p:cNvSpPr>
              <a:spLocks noChangeArrowheads="1"/>
            </p:cNvSpPr>
            <p:nvPr/>
          </p:nvSpPr>
          <p:spPr bwMode="auto">
            <a:xfrm>
              <a:off x="2411413" y="4005263"/>
              <a:ext cx="719137" cy="71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1291" name="Line 15"/>
            <p:cNvSpPr>
              <a:spLocks noChangeShapeType="1"/>
            </p:cNvSpPr>
            <p:nvPr/>
          </p:nvSpPr>
          <p:spPr bwMode="auto">
            <a:xfrm flipV="1">
              <a:off x="2411413" y="3284538"/>
              <a:ext cx="720725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Arial"/>
              </a:endParaRPr>
            </a:p>
          </p:txBody>
        </p:sp>
        <p:sp>
          <p:nvSpPr>
            <p:cNvPr id="11292" name="Line 16"/>
            <p:cNvSpPr>
              <a:spLocks noChangeShapeType="1"/>
            </p:cNvSpPr>
            <p:nvPr/>
          </p:nvSpPr>
          <p:spPr bwMode="auto">
            <a:xfrm flipV="1">
              <a:off x="1692275" y="4005263"/>
              <a:ext cx="719138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Arial"/>
              </a:endParaRPr>
            </a:p>
          </p:txBody>
        </p:sp>
        <p:sp>
          <p:nvSpPr>
            <p:cNvPr id="11293" name="Line 17"/>
            <p:cNvSpPr>
              <a:spLocks noChangeShapeType="1"/>
            </p:cNvSpPr>
            <p:nvPr/>
          </p:nvSpPr>
          <p:spPr bwMode="auto">
            <a:xfrm flipV="1">
              <a:off x="2411413" y="4005263"/>
              <a:ext cx="720725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Arial"/>
              </a:endParaRPr>
            </a:p>
          </p:txBody>
        </p:sp>
      </p:grpSp>
      <p:sp>
        <p:nvSpPr>
          <p:cNvPr id="7181" name="Text Box 19"/>
          <p:cNvSpPr txBox="1">
            <a:spLocks noChangeArrowheads="1"/>
          </p:cNvSpPr>
          <p:nvPr/>
        </p:nvSpPr>
        <p:spPr bwMode="auto">
          <a:xfrm>
            <a:off x="1908175" y="2781300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7       6</a:t>
            </a:r>
            <a:r>
              <a:rPr lang="en-GB" altLang="en-US" sz="2400" dirty="0"/>
              <a:t>       </a:t>
            </a:r>
            <a:endParaRPr lang="en-US" altLang="en-US" sz="2400" dirty="0"/>
          </a:p>
        </p:txBody>
      </p:sp>
      <p:sp>
        <p:nvSpPr>
          <p:cNvPr id="7182" name="Text Box 20"/>
          <p:cNvSpPr txBox="1">
            <a:spLocks noChangeArrowheads="1"/>
          </p:cNvSpPr>
          <p:nvPr/>
        </p:nvSpPr>
        <p:spPr bwMode="auto">
          <a:xfrm>
            <a:off x="3203575" y="3429000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3" name="Text Box 21"/>
          <p:cNvSpPr txBox="1">
            <a:spLocks noChangeArrowheads="1"/>
          </p:cNvSpPr>
          <p:nvPr/>
        </p:nvSpPr>
        <p:spPr bwMode="auto">
          <a:xfrm>
            <a:off x="3203575" y="4076700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9" name="Text Box 22"/>
          <p:cNvSpPr txBox="1">
            <a:spLocks noChangeArrowheads="1"/>
          </p:cNvSpPr>
          <p:nvPr/>
        </p:nvSpPr>
        <p:spPr bwMode="auto">
          <a:xfrm>
            <a:off x="1331913" y="3429000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0" name="Text Box 23"/>
          <p:cNvSpPr txBox="1">
            <a:spLocks noChangeArrowheads="1"/>
          </p:cNvSpPr>
          <p:nvPr/>
        </p:nvSpPr>
        <p:spPr bwMode="auto">
          <a:xfrm>
            <a:off x="1331913" y="4076700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400" dirty="0">
                <a:solidFill>
                  <a:srgbClr val="C00000"/>
                </a:solidFill>
              </a:rPr>
              <a:t>  </a:t>
            </a:r>
            <a:endParaRPr lang="en-US" altLang="en-US" sz="2400" dirty="0">
              <a:solidFill>
                <a:srgbClr val="C00000"/>
              </a:solidFill>
            </a:endParaRPr>
          </a:p>
        </p:txBody>
      </p:sp>
      <p:sp>
        <p:nvSpPr>
          <p:cNvPr id="13331" name="Text Box 24"/>
          <p:cNvSpPr txBox="1">
            <a:spLocks noChangeArrowheads="1"/>
          </p:cNvSpPr>
          <p:nvPr/>
        </p:nvSpPr>
        <p:spPr bwMode="auto">
          <a:xfrm>
            <a:off x="1908175" y="4724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87" name="Text Box 31"/>
          <p:cNvSpPr txBox="1">
            <a:spLocks noChangeArrowheads="1"/>
          </p:cNvSpPr>
          <p:nvPr/>
        </p:nvSpPr>
        <p:spPr bwMode="auto">
          <a:xfrm>
            <a:off x="4787900" y="4652963"/>
            <a:ext cx="2146300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76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× 21 = 1596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1728788" y="3284538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4</a:t>
            </a:r>
            <a:r>
              <a:rPr lang="en-GB" alt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     </a:t>
            </a: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2457450" y="3275013"/>
            <a:ext cx="6492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</a:t>
            </a:r>
            <a:r>
              <a:rPr lang="en-GB" alt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     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1746250" y="3995738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</a:t>
            </a:r>
            <a:r>
              <a:rPr lang="en-GB" alt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     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2439988" y="3978275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6</a:t>
            </a:r>
            <a:r>
              <a:rPr lang="en-GB" alt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     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555875" y="472440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92275" y="3284538"/>
            <a:ext cx="1431925" cy="1428750"/>
            <a:chOff x="1692275" y="3284538"/>
            <a:chExt cx="1432665" cy="1429505"/>
          </a:xfrm>
        </p:grpSpPr>
        <p:sp>
          <p:nvSpPr>
            <p:cNvPr id="11285" name="Line 14"/>
            <p:cNvSpPr>
              <a:spLocks noChangeShapeType="1"/>
            </p:cNvSpPr>
            <p:nvPr/>
          </p:nvSpPr>
          <p:spPr bwMode="auto">
            <a:xfrm flipV="1">
              <a:off x="1692275" y="3284538"/>
              <a:ext cx="719138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Arial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695452" y="3284538"/>
              <a:ext cx="1429488" cy="1429505"/>
            </a:xfrm>
            <a:custGeom>
              <a:avLst/>
              <a:gdLst>
                <a:gd name="connsiteX0" fmla="*/ 0 w 1429305"/>
                <a:gd name="connsiteY0" fmla="*/ 719091 h 1429305"/>
                <a:gd name="connsiteX1" fmla="*/ 719091 w 1429305"/>
                <a:gd name="connsiteY1" fmla="*/ 0 h 1429305"/>
                <a:gd name="connsiteX2" fmla="*/ 1429305 w 1429305"/>
                <a:gd name="connsiteY2" fmla="*/ 0 h 1429305"/>
                <a:gd name="connsiteX3" fmla="*/ 17755 w 1429305"/>
                <a:gd name="connsiteY3" fmla="*/ 1429305 h 1429305"/>
                <a:gd name="connsiteX4" fmla="*/ 0 w 1429305"/>
                <a:gd name="connsiteY4" fmla="*/ 719091 h 142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305" h="1429305">
                  <a:moveTo>
                    <a:pt x="0" y="719091"/>
                  </a:moveTo>
                  <a:lnTo>
                    <a:pt x="719091" y="0"/>
                  </a:lnTo>
                  <a:lnTo>
                    <a:pt x="1429305" y="0"/>
                  </a:lnTo>
                  <a:lnTo>
                    <a:pt x="17755" y="1429305"/>
                  </a:lnTo>
                  <a:lnTo>
                    <a:pt x="0" y="719091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251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2" grpId="0"/>
      <p:bldP spid="7183" grpId="0"/>
      <p:bldP spid="13329" grpId="0"/>
      <p:bldP spid="13330" grpId="0"/>
      <p:bldP spid="13331" grpId="0"/>
      <p:bldP spid="70687" grpId="0" animBg="1"/>
      <p:bldP spid="30" grpId="0"/>
      <p:bldP spid="31" grpId="0"/>
      <p:bldP spid="32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367213" y="3168650"/>
            <a:ext cx="1438275" cy="1420813"/>
          </a:xfrm>
          <a:custGeom>
            <a:avLst/>
            <a:gdLst>
              <a:gd name="connsiteX0" fmla="*/ 0 w 1438182"/>
              <a:gd name="connsiteY0" fmla="*/ 1420427 h 1420427"/>
              <a:gd name="connsiteX1" fmla="*/ 719091 w 1438182"/>
              <a:gd name="connsiteY1" fmla="*/ 1411550 h 1420427"/>
              <a:gd name="connsiteX2" fmla="*/ 1438182 w 1438182"/>
              <a:gd name="connsiteY2" fmla="*/ 701336 h 1420427"/>
              <a:gd name="connsiteX3" fmla="*/ 1420427 w 1438182"/>
              <a:gd name="connsiteY3" fmla="*/ 0 h 1420427"/>
              <a:gd name="connsiteX4" fmla="*/ 0 w 1438182"/>
              <a:gd name="connsiteY4" fmla="*/ 1420427 h 142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182" h="1420427">
                <a:moveTo>
                  <a:pt x="0" y="1420427"/>
                </a:moveTo>
                <a:lnTo>
                  <a:pt x="719091" y="1411550"/>
                </a:lnTo>
                <a:lnTo>
                  <a:pt x="1438182" y="701336"/>
                </a:lnTo>
                <a:lnTo>
                  <a:pt x="1420427" y="0"/>
                </a:lnTo>
                <a:lnTo>
                  <a:pt x="0" y="142042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630613" y="3143250"/>
            <a:ext cx="1455737" cy="1446213"/>
          </a:xfrm>
          <a:custGeom>
            <a:avLst/>
            <a:gdLst>
              <a:gd name="connsiteX0" fmla="*/ 17755 w 1455938"/>
              <a:gd name="connsiteY0" fmla="*/ 1447060 h 1447060"/>
              <a:gd name="connsiteX1" fmla="*/ 1455938 w 1455938"/>
              <a:gd name="connsiteY1" fmla="*/ 0 h 1447060"/>
              <a:gd name="connsiteX2" fmla="*/ 727969 w 1455938"/>
              <a:gd name="connsiteY2" fmla="*/ 0 h 1447060"/>
              <a:gd name="connsiteX3" fmla="*/ 0 w 1455938"/>
              <a:gd name="connsiteY3" fmla="*/ 736847 h 1447060"/>
              <a:gd name="connsiteX4" fmla="*/ 17755 w 1455938"/>
              <a:gd name="connsiteY4" fmla="*/ 1447060 h 144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5938" h="1447060">
                <a:moveTo>
                  <a:pt x="17755" y="1447060"/>
                </a:moveTo>
                <a:lnTo>
                  <a:pt x="1455938" y="0"/>
                </a:lnTo>
                <a:lnTo>
                  <a:pt x="727969" y="0"/>
                </a:lnTo>
                <a:lnTo>
                  <a:pt x="0" y="736847"/>
                </a:lnTo>
                <a:lnTo>
                  <a:pt x="17755" y="144706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900" dirty="0" smtClean="0"/>
              <a:t>Question 2 </a:t>
            </a:r>
            <a:br>
              <a:rPr lang="en-GB" sz="4900" dirty="0" smtClean="0"/>
            </a:br>
            <a:r>
              <a:rPr lang="en-GB" sz="3100" dirty="0" smtClean="0"/>
              <a:t>(with answer)</a:t>
            </a:r>
            <a:endParaRPr lang="en-GB" sz="3100" dirty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49238" y="1271588"/>
            <a:ext cx="8637587" cy="44815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2400" dirty="0" smtClean="0"/>
              <a:t>Work out 152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400" dirty="0" smtClean="0">
                <a:cs typeface="Times New Roman" pitchFamily="18" charset="0"/>
              </a:rPr>
              <a:t> 34</a:t>
            </a:r>
            <a:endParaRPr lang="en-US" altLang="en-US" sz="24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GB" altLang="en-US" sz="24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rgbClr val="0000FF"/>
                </a:solidFill>
                <a:cs typeface="Times New Roman" pitchFamily="18" charset="0"/>
              </a:rPr>
              <a:t>                                                      </a:t>
            </a:r>
            <a:endParaRPr lang="en-US" altLang="en-US" sz="2000" dirty="0" smtClean="0">
              <a:cs typeface="Times New Roman" pitchFamily="18" charset="0"/>
            </a:endParaRPr>
          </a:p>
        </p:txBody>
      </p:sp>
      <p:sp>
        <p:nvSpPr>
          <p:cNvPr id="12295" name="Rectangle 39"/>
          <p:cNvSpPr>
            <a:spLocks noChangeArrowheads="1"/>
          </p:cNvSpPr>
          <p:nvPr/>
        </p:nvSpPr>
        <p:spPr bwMode="auto">
          <a:xfrm>
            <a:off x="280988" y="1304925"/>
            <a:ext cx="317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2296" name="Text Box 24"/>
          <p:cNvSpPr txBox="1">
            <a:spLocks noChangeArrowheads="1"/>
          </p:cNvSpPr>
          <p:nvPr/>
        </p:nvSpPr>
        <p:spPr bwMode="auto">
          <a:xfrm>
            <a:off x="3635375" y="2276475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2917825" y="2435225"/>
          <a:ext cx="3600450" cy="2879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90"/>
                <a:gridCol w="720090"/>
                <a:gridCol w="720090"/>
                <a:gridCol w="720090"/>
                <a:gridCol w="720090"/>
              </a:tblGrid>
              <a:tr h="719931"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931"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931"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9931"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/>
                      </a:endParaRPr>
                    </a:p>
                  </a:txBody>
                  <a:tcPr marL="91451" marR="91451" marT="45716" marB="45716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90950" y="2716213"/>
            <a:ext cx="2112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1      5       2</a:t>
            </a: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80088" y="3319463"/>
            <a:ext cx="35618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eaLnBrk="1" hangingPunct="1">
              <a:spcBef>
                <a:spcPts val="1800"/>
              </a:spcBef>
              <a:buClrTx/>
              <a:buSzTx/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3681413" y="3151188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GB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</a:t>
            </a:r>
            <a:endParaRPr lang="en-GB" altLang="en-US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4400550" y="3160713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</a:t>
            </a:r>
            <a:endParaRPr lang="en-GB" altLang="en-US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5102225" y="3151188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GB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altLang="en-US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</a:t>
            </a:r>
            <a:endParaRPr lang="en-GB" altLang="en-US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3671888" y="3879850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GB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4</a:t>
            </a:r>
            <a:r>
              <a:rPr lang="en-GB" alt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     </a:t>
            </a: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4391025" y="3879850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GB" altLang="en-US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</a:t>
            </a:r>
            <a:endParaRPr lang="en-GB" altLang="en-US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5127625" y="3870325"/>
            <a:ext cx="647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GB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475"/>
              </a:spcBef>
              <a:defRPr/>
            </a:pPr>
            <a:r>
              <a:rPr lang="en-GB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altLang="en-US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 </a:t>
            </a:r>
            <a:endParaRPr lang="en-GB" altLang="en-US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3284538" y="3305175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3259138" y="4076700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altLang="en-US" sz="2400" dirty="0">
                <a:solidFill>
                  <a:srgbClr val="C00000"/>
                </a:solidFill>
              </a:rPr>
              <a:t>  </a:t>
            </a:r>
            <a:endParaRPr lang="en-US" altLang="en-US" sz="2400" dirty="0">
              <a:solidFill>
                <a:srgbClr val="C00000"/>
              </a:solidFill>
            </a:endParaRP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4518025" y="4724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237163" y="472440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790950" y="469900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551238" y="4051300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5800725" y="5567363"/>
            <a:ext cx="2144713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152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× 34 = 5168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971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917</Words>
  <Application>Microsoft Macintosh PowerPoint</Application>
  <PresentationFormat>On-screen Show (4:3)</PresentationFormat>
  <Paragraphs>380</Paragraphs>
  <Slides>18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Multiplication  </vt:lpstr>
      <vt:lpstr>What’s It All About?</vt:lpstr>
      <vt:lpstr>Multiplication Using Lattice Demo</vt:lpstr>
      <vt:lpstr>Multiplication Using Lattice Demo</vt:lpstr>
      <vt:lpstr>Multiplication Using Lattice Demo</vt:lpstr>
      <vt:lpstr>Multiplication Using Lattice Demo</vt:lpstr>
      <vt:lpstr>Multiplication Using Lattice Demo</vt:lpstr>
      <vt:lpstr>Question 1  (with answer)</vt:lpstr>
      <vt:lpstr>Question 2  (with answer)</vt:lpstr>
      <vt:lpstr>Question 3  (with answer)</vt:lpstr>
      <vt:lpstr>Your Turn   </vt:lpstr>
      <vt:lpstr>Decimal Multiplication (one decimal number)</vt:lpstr>
      <vt:lpstr>Decimal Multiplication (two decimal numbers)</vt:lpstr>
      <vt:lpstr>Question 4  (with answer)</vt:lpstr>
      <vt:lpstr>Question 5  (with answer)</vt:lpstr>
      <vt:lpstr>Question 6  (with answer)</vt:lpstr>
      <vt:lpstr>Your Turn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Multiplication</dc:title>
  <dc:creator>Julianne</dc:creator>
  <cp:lastModifiedBy>Stephen Moulds</cp:lastModifiedBy>
  <cp:revision>42</cp:revision>
  <dcterms:created xsi:type="dcterms:W3CDTF">2015-04-10T14:35:45Z</dcterms:created>
  <dcterms:modified xsi:type="dcterms:W3CDTF">2015-04-10T14:41:54Z</dcterms:modified>
</cp:coreProperties>
</file>