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70" r:id="rId2"/>
    <p:sldId id="281" r:id="rId3"/>
    <p:sldId id="273" r:id="rId4"/>
    <p:sldId id="274" r:id="rId5"/>
    <p:sldId id="275" r:id="rId6"/>
    <p:sldId id="276" r:id="rId7"/>
    <p:sldId id="277" r:id="rId8"/>
    <p:sldId id="278" r:id="rId9"/>
    <p:sldId id="279" r:id="rId10"/>
    <p:sldId id="280"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ette Green" initials="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4B8D2"/>
    <a:srgbClr val="231D23"/>
    <a:srgbClr val="B4A5C7"/>
    <a:srgbClr val="7EC246"/>
    <a:srgbClr val="D31920"/>
    <a:srgbClr val="5C9330"/>
    <a:srgbClr val="3CB668"/>
    <a:srgbClr val="2A7F49"/>
    <a:srgbClr val="369D5C"/>
    <a:srgbClr val="9BD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24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11/01/2017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11/01/2017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11/01/2017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27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4A5C7"/>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489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ln>
            <a:solidFill>
              <a:srgbClr val="B4A5C7"/>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a:ln>
            <a:solidFill>
              <a:srgbClr val="B4A5C7"/>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2017</a:t>
            </a:r>
            <a:endParaRPr lang="en-GB" sz="8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0" y="6030023"/>
            <a:ext cx="9129563" cy="827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rgbClr val="B4A5C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resources.feedback@ocr.org.uk?subject=I%20liked%20the%20GCSE%20(9-1)%20Physics%20Lesson%20Element%20Electromagnetic%20Spectrum%20Phone%20Apps" TargetMode="External"/><Relationship Id="rId7" Type="http://schemas.openxmlformats.org/officeDocument/2006/relationships/hyperlink" Target="http://www.ocr.org.uk/i-want-to/find-resources/" TargetMode="External"/><Relationship Id="rId2" Type="http://schemas.openxmlformats.org/officeDocument/2006/relationships/hyperlink" Target="mailto:resources.feedback@ocr.org.uk" TargetMode="External"/><Relationship Id="rId1" Type="http://schemas.openxmlformats.org/officeDocument/2006/relationships/slideLayout" Target="../slideLayouts/slideLayout2.xml"/><Relationship Id="rId6" Type="http://schemas.openxmlformats.org/officeDocument/2006/relationships/hyperlink" Target="http://www.ocr.org.uk/expression-of-interest" TargetMode="External"/><Relationship Id="rId5" Type="http://schemas.openxmlformats.org/officeDocument/2006/relationships/hyperlink" Target="mailto:resources.feedback@ocr.org.uk?subject=I%20disliked%20the%20GCSE%20(9-1)%20Physics%20Lesson%20Element%20-%20Electromagnetic%20Spectrum" TargetMode="External"/><Relationship Id="rId4" Type="http://schemas.openxmlformats.org/officeDocument/2006/relationships/hyperlink" Target="mailto:resources.feedback@ocr.org.uk?subject=I%20dislike%20this%20GCSE%20(9-1)%20Gateway%20Science%20Biology%20A%20Microscopes%20Power%20Po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Electromagnetic spectrum</a:t>
            </a:r>
            <a:endParaRPr lang="en-GB" dirty="0"/>
          </a:p>
        </p:txBody>
      </p:sp>
      <p:sp>
        <p:nvSpPr>
          <p:cNvPr id="5" name="Subtitle 4"/>
          <p:cNvSpPr>
            <a:spLocks noGrp="1"/>
          </p:cNvSpPr>
          <p:nvPr>
            <p:ph type="subTitle" idx="1"/>
          </p:nvPr>
        </p:nvSpPr>
        <p:spPr/>
        <p:txBody>
          <a:bodyPr/>
          <a:lstStyle/>
          <a:p>
            <a:r>
              <a:rPr lang="en-GB" dirty="0">
                <a:solidFill>
                  <a:schemeClr val="tx1"/>
                </a:solidFill>
              </a:rPr>
              <a:t>Lesson </a:t>
            </a:r>
            <a:r>
              <a:rPr lang="en-GB" dirty="0" smtClean="0">
                <a:solidFill>
                  <a:schemeClr val="tx1"/>
                </a:solidFill>
              </a:rPr>
              <a:t>Element</a:t>
            </a:r>
            <a:endParaRPr lang="en-GB" dirty="0">
              <a:solidFill>
                <a:schemeClr val="tx1"/>
              </a:solidFill>
            </a:endParaRPr>
          </a:p>
        </p:txBody>
      </p:sp>
    </p:spTree>
    <p:extLst>
      <p:ext uri="{BB962C8B-B14F-4D97-AF65-F5344CB8AC3E}">
        <p14:creationId xmlns:p14="http://schemas.microsoft.com/office/powerpoint/2010/main" val="405158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3905" y="328574"/>
            <a:ext cx="8784976" cy="2062103"/>
          </a:xfrm>
          <a:prstGeom prst="rect">
            <a:avLst/>
          </a:prstGeom>
        </p:spPr>
        <p:txBody>
          <a:bodyPr wrap="square">
            <a:spAutoFit/>
          </a:bodyPr>
          <a:lstStyle/>
          <a:p>
            <a:r>
              <a:rPr lang="en-GB" sz="3200" dirty="0" smtClean="0">
                <a:latin typeface="Arial" panose="020B0604020202020204" pitchFamily="34" charset="0"/>
                <a:cs typeface="Arial" panose="020B0604020202020204" pitchFamily="34" charset="0"/>
              </a:rPr>
              <a:t>Design </a:t>
            </a:r>
            <a:r>
              <a:rPr lang="en-GB" sz="3200" dirty="0">
                <a:latin typeface="Arial" panose="020B0604020202020204" pitchFamily="34" charset="0"/>
                <a:cs typeface="Arial" panose="020B0604020202020204" pitchFamily="34" charset="0"/>
              </a:rPr>
              <a:t>a marketing brochure for the new phone. </a:t>
            </a:r>
            <a:r>
              <a:rPr lang="en-GB" sz="3200" dirty="0" smtClean="0">
                <a:latin typeface="Arial" panose="020B0604020202020204" pitchFamily="34" charset="0"/>
                <a:cs typeface="Arial" panose="020B0604020202020204" pitchFamily="34" charset="0"/>
              </a:rPr>
              <a:t>Your brochure needs to include information on the following:</a:t>
            </a:r>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 </a:t>
            </a:r>
          </a:p>
        </p:txBody>
      </p:sp>
      <p:graphicFrame>
        <p:nvGraphicFramePr>
          <p:cNvPr id="7" name="Table 6" title="Success Criteria"/>
          <p:cNvGraphicFramePr>
            <a:graphicFrameLocks noGrp="1"/>
          </p:cNvGraphicFramePr>
          <p:nvPr>
            <p:extLst>
              <p:ext uri="{D42A27DB-BD31-4B8C-83A1-F6EECF244321}">
                <p14:modId xmlns:p14="http://schemas.microsoft.com/office/powerpoint/2010/main" val="3984432679"/>
              </p:ext>
            </p:extLst>
          </p:nvPr>
        </p:nvGraphicFramePr>
        <p:xfrm>
          <a:off x="395536" y="2060848"/>
          <a:ext cx="8136904" cy="3642876"/>
        </p:xfrm>
        <a:graphic>
          <a:graphicData uri="http://schemas.openxmlformats.org/drawingml/2006/table">
            <a:tbl>
              <a:tblPr firstRow="1">
                <a:tableStyleId>{5C22544A-7EE6-4342-B048-85BDC9FD1C3A}</a:tableStyleId>
              </a:tblPr>
              <a:tblGrid>
                <a:gridCol w="6910165"/>
                <a:gridCol w="1226739"/>
              </a:tblGrid>
              <a:tr h="362343">
                <a:tc>
                  <a:txBody>
                    <a:bodyPr/>
                    <a:lstStyle/>
                    <a:p>
                      <a:pPr>
                        <a:lnSpc>
                          <a:spcPct val="115000"/>
                        </a:lnSpc>
                        <a:spcAft>
                          <a:spcPts val="0"/>
                        </a:spcAft>
                      </a:pPr>
                      <a:r>
                        <a:rPr lang="en-GB" sz="1600" dirty="0">
                          <a:solidFill>
                            <a:schemeClr val="tx1"/>
                          </a:solidFill>
                          <a:effectLst/>
                          <a:latin typeface="Arial" panose="020B0604020202020204" pitchFamily="34" charset="0"/>
                          <a:cs typeface="Arial" panose="020B0604020202020204" pitchFamily="34" charset="0"/>
                        </a:rPr>
                        <a:t>SUCCESS CRITERIA</a:t>
                      </a:r>
                      <a:endParaRPr lang="en-GB" sz="1600" dirty="0">
                        <a:solidFill>
                          <a:schemeClr val="tx1"/>
                        </a:solidFill>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0" dirty="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19308">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I can suggest how electromagnetic waves could be used for different applications for the phone. </a:t>
                      </a:r>
                      <a:endParaRPr lang="en-GB" sz="1600" dirty="0">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GB" sz="100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602633">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I can explain the advantages of each application. </a:t>
                      </a:r>
                      <a:endParaRPr lang="en-GB" sz="1600" dirty="0">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GB" sz="1000" dirty="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672039">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I can use the key words; frequency, wavelength, wave, hertz.</a:t>
                      </a:r>
                      <a:endParaRPr lang="en-GB" sz="1600" dirty="0">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GB" sz="100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686427">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I can describe the properties of each wave (size of wave, frequency</a:t>
                      </a:r>
                      <a:r>
                        <a:rPr lang="en-GB" sz="1600" dirty="0" smtClean="0">
                          <a:effectLst/>
                          <a:latin typeface="Arial" panose="020B0604020202020204" pitchFamily="34" charset="0"/>
                          <a:cs typeface="Arial" panose="020B0604020202020204" pitchFamily="34" charset="0"/>
                        </a:rPr>
                        <a:t>).</a:t>
                      </a:r>
                      <a:endParaRPr lang="en-GB" sz="1600" dirty="0">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GB" sz="1000" dirty="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657649">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I can say which type of electromagnetic wave each application uses.</a:t>
                      </a:r>
                      <a:endParaRPr lang="en-GB" sz="1600" dirty="0">
                        <a:effectLst/>
                        <a:latin typeface="Arial" panose="020B0604020202020204" pitchFamily="34" charset="0"/>
                        <a:ea typeface="Calibri"/>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000" dirty="0">
                        <a:effectLst/>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2" name="Title 1"/>
          <p:cNvSpPr>
            <a:spLocks noGrp="1"/>
          </p:cNvSpPr>
          <p:nvPr>
            <p:ph type="title"/>
          </p:nvPr>
        </p:nvSpPr>
        <p:spPr>
          <a:xfrm>
            <a:off x="471593" y="126540"/>
            <a:ext cx="8229600" cy="202034"/>
          </a:xfrm>
        </p:spPr>
        <p:txBody>
          <a:bodyPr>
            <a:normAutofit/>
          </a:bodyPr>
          <a:lstStyle/>
          <a:p>
            <a:r>
              <a:rPr lang="en-GB" sz="100" dirty="0" smtClean="0">
                <a:solidFill>
                  <a:schemeClr val="bg1"/>
                </a:solidFill>
              </a:rPr>
              <a:t>10</a:t>
            </a:r>
            <a:endParaRPr lang="en-GB" sz="100" dirty="0">
              <a:solidFill>
                <a:schemeClr val="bg1"/>
              </a:solidFill>
            </a:endParaRPr>
          </a:p>
        </p:txBody>
      </p:sp>
    </p:spTree>
    <p:extLst>
      <p:ext uri="{BB962C8B-B14F-4D97-AF65-F5344CB8AC3E}">
        <p14:creationId xmlns:p14="http://schemas.microsoft.com/office/powerpoint/2010/main" val="161420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00" dirty="0" smtClean="0">
                <a:solidFill>
                  <a:schemeClr val="bg1"/>
                </a:solidFill>
              </a:rPr>
              <a:t>11</a:t>
            </a:r>
            <a:endParaRPr lang="en-GB" sz="100" dirty="0">
              <a:solidFill>
                <a:schemeClr val="bg1"/>
              </a:solidFill>
            </a:endParaRPr>
          </a:p>
        </p:txBody>
      </p:sp>
      <p:sp>
        <p:nvSpPr>
          <p:cNvPr id="4" name="Rounded Rectangle 3"/>
          <p:cNvSpPr/>
          <p:nvPr/>
        </p:nvSpPr>
        <p:spPr bwMode="auto">
          <a:xfrm>
            <a:off x="803523" y="4797152"/>
            <a:ext cx="7536954" cy="1008112"/>
          </a:xfrm>
          <a:prstGeom prst="roundRect">
            <a:avLst/>
          </a:prstGeom>
          <a:solidFill>
            <a:schemeClr val="tx1">
              <a:alpha val="20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spcAft>
                <a:spcPts val="300"/>
              </a:spcAft>
            </a:pPr>
            <a:r>
              <a:rPr lang="en-GB" sz="900" b="1" dirty="0">
                <a:latin typeface="Arial" panose="020B0604020202020204" pitchFamily="34" charset="0"/>
                <a:cs typeface="Arial" panose="020B0604020202020204" pitchFamily="34" charset="0"/>
              </a:rPr>
              <a:t>OCR Resources</a:t>
            </a:r>
            <a:r>
              <a:rPr lang="en-GB" sz="900" dirty="0">
                <a:latin typeface="Arial" panose="020B0604020202020204" pitchFamily="34" charset="0"/>
                <a:cs typeface="Arial" panose="020B0604020202020204" pitchFamily="34" charset="0"/>
              </a:rPr>
              <a:t>: </a:t>
            </a:r>
            <a:r>
              <a:rPr lang="en-GB" sz="900" i="1" dirty="0">
                <a:latin typeface="Arial" panose="020B0604020202020204" pitchFamily="34" charset="0"/>
                <a:cs typeface="Arial" panose="020B0604020202020204" pitchFamily="34" charset="0"/>
              </a:rPr>
              <a:t>the small print</a:t>
            </a:r>
            <a:r>
              <a:rPr lang="en-GB" sz="900" i="1" dirty="0"/>
              <a:t/>
            </a:r>
            <a:br>
              <a:rPr lang="en-GB" sz="900" i="1" dirty="0"/>
            </a:br>
            <a:r>
              <a:rPr lang="en-GB" sz="700" dirty="0">
                <a:latin typeface="Arial" panose="020B0604020202020204" pitchFamily="34" charset="0"/>
                <a:cs typeface="Arial" panose="020B0604020202020204" pitchFamily="34" charset="0"/>
              </a:rPr>
              <a:t>OCR’s resources are provided to support the delivery of OCR qualifications,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br>
              <a:rPr lang="en-GB" sz="700" dirty="0">
                <a:latin typeface="Arial" panose="020B0604020202020204" pitchFamily="34" charset="0"/>
                <a:cs typeface="Arial" panose="020B0604020202020204" pitchFamily="34" charset="0"/>
              </a:rPr>
            </a:br>
            <a:r>
              <a:rPr lang="en-GB" sz="700" dirty="0">
                <a:latin typeface="Arial" panose="020B0604020202020204" pitchFamily="34" charset="0"/>
                <a:cs typeface="Arial" panose="020B0604020202020204" pitchFamily="34" charset="0"/>
              </a:rPr>
              <a:t>© OCR 2017 - This resource may be freely copied and distributed, as long as the OCR logo and this message remain intact and OCR is acknowledged as the originator of this work.</a:t>
            </a:r>
          </a:p>
          <a:p>
            <a:pPr>
              <a:spcAft>
                <a:spcPts val="300"/>
              </a:spcAft>
            </a:pPr>
            <a:r>
              <a:rPr lang="en-GB" sz="700" dirty="0">
                <a:latin typeface="Arial" panose="020B0604020202020204" pitchFamily="34" charset="0"/>
                <a:cs typeface="Arial" panose="020B0604020202020204" pitchFamily="34" charset="0"/>
              </a:rPr>
              <a:t>OCR acknowledges the use of the following content: N/A</a:t>
            </a:r>
          </a:p>
          <a:p>
            <a:pPr>
              <a:spcAft>
                <a:spcPts val="300"/>
              </a:spcAft>
            </a:pPr>
            <a:r>
              <a:rPr lang="en-GB" altLang="en-US" sz="700" dirty="0">
                <a:solidFill>
                  <a:srgbClr val="000000"/>
                </a:solidFill>
                <a:latin typeface="Arial" pitchFamily="34" charset="0"/>
                <a:cs typeface="Arial" pitchFamily="34" charset="0"/>
              </a:rPr>
              <a:t>Please get in touch if you want to discuss the accessibility of resources we offer to support delivery of our qualifications: </a:t>
            </a:r>
            <a:r>
              <a:rPr lang="en-GB" altLang="en-US" sz="700" dirty="0">
                <a:solidFill>
                  <a:schemeClr val="tx1"/>
                </a:solidFill>
                <a:latin typeface="Arial" panose="020B0604020202020204" pitchFamily="34" charset="0"/>
                <a:cs typeface="Arial" panose="020B0604020202020204" pitchFamily="34" charset="0"/>
                <a:hlinkClick r:id="rId2"/>
              </a:rPr>
              <a:t>resources.feedback@ocr.org.uk</a:t>
            </a:r>
            <a:endParaRPr lang="en-US" altLang="en-US" sz="700" dirty="0">
              <a:solidFill>
                <a:schemeClr val="tx1"/>
              </a:solidFill>
              <a:latin typeface="Arial" pitchFamily="34" charset="0"/>
              <a:cs typeface="Arial" pitchFamily="34" charset="0"/>
            </a:endParaRPr>
          </a:p>
        </p:txBody>
      </p:sp>
      <p:sp>
        <p:nvSpPr>
          <p:cNvPr id="5" name="TextBox 4"/>
          <p:cNvSpPr txBox="1"/>
          <p:nvPr/>
        </p:nvSpPr>
        <p:spPr>
          <a:xfrm>
            <a:off x="611560" y="3789040"/>
            <a:ext cx="8136904" cy="907941"/>
          </a:xfrm>
          <a:prstGeom prst="rect">
            <a:avLst/>
          </a:prstGeom>
          <a:noFill/>
        </p:spPr>
        <p:txBody>
          <a:bodyPr wrap="square" rtlCol="0">
            <a:spAutoFit/>
          </a:bodyPr>
          <a:lstStyle/>
          <a:p>
            <a:pPr>
              <a:spcAft>
                <a:spcPts val="300"/>
              </a:spcAft>
            </a:pPr>
            <a:r>
              <a:rPr lang="en-GB" sz="800" dirty="0">
                <a:latin typeface="Arial" panose="020B0604020202020204" pitchFamily="34" charset="0"/>
                <a:cs typeface="Arial" panose="020B0604020202020204" pitchFamily="34" charset="0"/>
              </a:rPr>
              <a:t>We’d like to know your view on the resources we produce. By clicking on ‘</a:t>
            </a:r>
            <a:r>
              <a:rPr lang="en-GB" sz="800" u="sng" dirty="0">
                <a:latin typeface="Arial" panose="020B0604020202020204" pitchFamily="34" charset="0"/>
                <a:cs typeface="Arial" panose="020B0604020202020204" pitchFamily="34" charset="0"/>
                <a:hlinkClick r:id="rId3"/>
              </a:rPr>
              <a:t>Like</a:t>
            </a:r>
            <a:r>
              <a:rPr lang="en-GB" sz="800" dirty="0">
                <a:latin typeface="Arial" panose="020B0604020202020204" pitchFamily="34" charset="0"/>
                <a:cs typeface="Arial" panose="020B0604020202020204" pitchFamily="34" charset="0"/>
              </a:rPr>
              <a:t>’ or </a:t>
            </a:r>
            <a:r>
              <a:rPr lang="en-GB" sz="800" dirty="0">
                <a:latin typeface="Arial" panose="020B0604020202020204" pitchFamily="34" charset="0"/>
                <a:cs typeface="Arial" panose="020B0604020202020204" pitchFamily="34" charset="0"/>
                <a:hlinkClick r:id="rId4"/>
              </a:rPr>
              <a:t>‘</a:t>
            </a:r>
            <a:r>
              <a:rPr lang="en-GB" sz="800" u="sng" dirty="0">
                <a:latin typeface="Arial" panose="020B0604020202020204" pitchFamily="34" charset="0"/>
                <a:cs typeface="Arial" panose="020B0604020202020204" pitchFamily="34" charset="0"/>
                <a:hlinkClick r:id="rId5"/>
              </a:rPr>
              <a:t>Dislike</a:t>
            </a:r>
            <a:r>
              <a:rPr lang="en-GB" sz="800" dirty="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you </a:t>
            </a:r>
            <a:r>
              <a:rPr lang="en-GB" sz="800" dirty="0">
                <a:latin typeface="Arial" panose="020B0604020202020204" pitchFamily="34" charset="0"/>
                <a:cs typeface="Arial" panose="020B0604020202020204" pitchFamily="34" charset="0"/>
              </a:rPr>
              <a:t>can help us to ensure that our resources work for you. When the email template pops up please add additional comments if you wish and then just click ‘Send’. Thank you.</a:t>
            </a:r>
          </a:p>
          <a:p>
            <a:pPr fontAlgn="ctr">
              <a:spcAft>
                <a:spcPts val="300"/>
              </a:spcAft>
            </a:pPr>
            <a:r>
              <a:rPr lang="en-GB" sz="800" dirty="0">
                <a:latin typeface="Arial" panose="020B0604020202020204" pitchFamily="34" charset="0"/>
                <a:cs typeface="Arial" panose="020B0604020202020204" pitchFamily="34" charset="0"/>
              </a:rPr>
              <a:t>Whether you already offer OCR qualifications, are new to OCR, or are considering switching from your current provider/awarding organisation, you can request more information by completing the Expression of Interest form which can be found here: </a:t>
            </a:r>
            <a:r>
              <a:rPr lang="en-GB" sz="800" u="sng" dirty="0">
                <a:latin typeface="Arial" panose="020B0604020202020204" pitchFamily="34" charset="0"/>
                <a:cs typeface="Arial" panose="020B0604020202020204" pitchFamily="34" charset="0"/>
                <a:hlinkClick r:id="rId6"/>
              </a:rPr>
              <a:t>www.ocr.org.uk/expression-of-interest</a:t>
            </a:r>
            <a:endParaRPr lang="en-GB" sz="800" dirty="0">
              <a:latin typeface="Arial" panose="020B0604020202020204" pitchFamily="34" charset="0"/>
              <a:cs typeface="Arial" panose="020B0604020202020204" pitchFamily="34" charset="0"/>
            </a:endParaRPr>
          </a:p>
          <a:p>
            <a:pPr fontAlgn="ctr">
              <a:spcAft>
                <a:spcPts val="300"/>
              </a:spcAft>
            </a:pPr>
            <a:r>
              <a:rPr lang="en-GB" sz="800" dirty="0">
                <a:latin typeface="Arial" panose="020B0604020202020204" pitchFamily="34" charset="0"/>
                <a:cs typeface="Arial" panose="020B0604020202020204" pitchFamily="34" charset="0"/>
              </a:rPr>
              <a:t>Looking for a resource? There is now a quick and easy search tool to help find free resources for your qualification: </a:t>
            </a:r>
            <a:br>
              <a:rPr lang="en-GB" sz="800" dirty="0">
                <a:latin typeface="Arial" panose="020B0604020202020204" pitchFamily="34" charset="0"/>
                <a:cs typeface="Arial" panose="020B0604020202020204" pitchFamily="34" charset="0"/>
              </a:rPr>
            </a:br>
            <a:r>
              <a:rPr lang="en-GB" sz="800" u="heavy" dirty="0">
                <a:latin typeface="Arial" panose="020B0604020202020204" pitchFamily="34" charset="0"/>
                <a:cs typeface="Arial" panose="020B0604020202020204" pitchFamily="34" charset="0"/>
                <a:hlinkClick r:id="rId7"/>
              </a:rPr>
              <a:t>www.ocr.org.uk/i-want-to/find-resources</a:t>
            </a:r>
            <a:r>
              <a:rPr lang="en-GB" sz="800" u="heavy" dirty="0" smtClean="0">
                <a:latin typeface="Arial" panose="020B0604020202020204" pitchFamily="34" charset="0"/>
                <a:cs typeface="Arial" panose="020B0604020202020204" pitchFamily="34" charset="0"/>
                <a:hlinkClick r:id="rId7"/>
              </a:rPr>
              <a:t>/</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1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2</a:t>
            </a:r>
          </a:p>
        </p:txBody>
      </p:sp>
      <p:sp>
        <p:nvSpPr>
          <p:cNvPr id="3" name="Content Placeholder 2"/>
          <p:cNvSpPr>
            <a:spLocks noGrp="1"/>
          </p:cNvSpPr>
          <p:nvPr>
            <p:ph idx="1"/>
          </p:nvPr>
        </p:nvSpPr>
        <p:spPr>
          <a:xfrm>
            <a:off x="457200" y="1600201"/>
            <a:ext cx="8075240" cy="4205063"/>
          </a:xfrm>
        </p:spPr>
        <p:txBody>
          <a:bodyPr>
            <a:normAutofit/>
          </a:bodyPr>
          <a:lstStyle/>
          <a:p>
            <a:pPr marL="0" indent="0">
              <a:buNone/>
            </a:pPr>
            <a:r>
              <a:rPr lang="en-US" sz="2800" dirty="0"/>
              <a:t>A brand new top of the range phone which comprises of many new apps has been released. It is the unveiling of the highly anticipated new </a:t>
            </a:r>
            <a:r>
              <a:rPr lang="en-US" sz="2800" b="1" i="1" dirty="0"/>
              <a:t>Mars S6</a:t>
            </a:r>
            <a:r>
              <a:rPr lang="en-US" sz="2800" dirty="0"/>
              <a:t>.</a:t>
            </a:r>
          </a:p>
          <a:p>
            <a:endParaRPr lang="en-US" sz="2800" dirty="0"/>
          </a:p>
          <a:p>
            <a:pPr marL="0" indent="0">
              <a:buNone/>
            </a:pPr>
            <a:r>
              <a:rPr lang="en-US" sz="2800" dirty="0"/>
              <a:t>Your task is to design a marketing brochure for the new phone. You will be given information on some of the apps that are included. </a:t>
            </a:r>
          </a:p>
          <a:p>
            <a:endParaRPr lang="en-GB" dirty="0"/>
          </a:p>
        </p:txBody>
      </p:sp>
    </p:spTree>
    <p:extLst>
      <p:ext uri="{BB962C8B-B14F-4D97-AF65-F5344CB8AC3E}">
        <p14:creationId xmlns:p14="http://schemas.microsoft.com/office/powerpoint/2010/main" val="23764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ardrop 18" title="Tear drop"/>
          <p:cNvSpPr/>
          <p:nvPr/>
        </p:nvSpPr>
        <p:spPr>
          <a:xfrm>
            <a:off x="6660232" y="188640"/>
            <a:ext cx="864096" cy="864096"/>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600" b="1" spc="-30" dirty="0">
              <a:solidFill>
                <a:srgbClr val="231D23"/>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44624"/>
            <a:ext cx="8229600" cy="1143000"/>
          </a:xfrm>
        </p:spPr>
        <p:txBody>
          <a:bodyPr/>
          <a:lstStyle/>
          <a:p>
            <a:r>
              <a:rPr lang="en-GB" dirty="0" smtClean="0"/>
              <a:t>Amazing new </a:t>
            </a:r>
            <a:r>
              <a:rPr lang="en-GB" b="1" i="1" dirty="0" smtClean="0">
                <a:solidFill>
                  <a:schemeClr val="tx1"/>
                </a:solidFill>
              </a:rPr>
              <a:t>Mars</a:t>
            </a:r>
            <a:r>
              <a:rPr lang="en-GB" b="1" i="1" dirty="0" smtClean="0">
                <a:solidFill>
                  <a:srgbClr val="FFC000"/>
                </a:solidFill>
              </a:rPr>
              <a:t> </a:t>
            </a:r>
            <a:r>
              <a:rPr lang="en-GB" b="1" i="1" dirty="0" smtClean="0">
                <a:solidFill>
                  <a:schemeClr val="tx1"/>
                </a:solidFill>
              </a:rPr>
              <a:t>S6</a:t>
            </a:r>
            <a:endParaRPr lang="en-GB" b="1" i="1" dirty="0">
              <a:solidFill>
                <a:schemeClr val="tx1"/>
              </a:solidFill>
            </a:endParaRPr>
          </a:p>
        </p:txBody>
      </p:sp>
      <p:sp>
        <p:nvSpPr>
          <p:cNvPr id="12" name="Teardrop 11"/>
          <p:cNvSpPr/>
          <p:nvPr/>
        </p:nvSpPr>
        <p:spPr>
          <a:xfrm>
            <a:off x="7569498" y="2505945"/>
            <a:ext cx="1353600" cy="1353600"/>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 rtlCol="0" anchor="ctr"/>
          <a:lstStyle/>
          <a:p>
            <a:pPr algn="ctr"/>
            <a:r>
              <a:rPr lang="en-GB" sz="1600" b="1" dirty="0" smtClean="0">
                <a:solidFill>
                  <a:srgbClr val="231D23"/>
                </a:solidFill>
                <a:latin typeface="Arial" panose="020B0604020202020204" pitchFamily="34" charset="0"/>
                <a:cs typeface="Arial" panose="020B0604020202020204" pitchFamily="34" charset="0"/>
              </a:rPr>
              <a:t>Camera</a:t>
            </a:r>
            <a:endParaRPr lang="en-GB" sz="1600" b="1" dirty="0">
              <a:solidFill>
                <a:srgbClr val="231D23"/>
              </a:solidFill>
              <a:latin typeface="Arial" panose="020B0604020202020204" pitchFamily="34" charset="0"/>
              <a:cs typeface="Arial" panose="020B0604020202020204" pitchFamily="34" charset="0"/>
            </a:endParaRPr>
          </a:p>
        </p:txBody>
      </p:sp>
      <p:sp>
        <p:nvSpPr>
          <p:cNvPr id="13" name="Teardrop 12"/>
          <p:cNvSpPr/>
          <p:nvPr/>
        </p:nvSpPr>
        <p:spPr>
          <a:xfrm>
            <a:off x="251520" y="2505945"/>
            <a:ext cx="1353600" cy="1353600"/>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 rtlCol="0" anchor="ctr"/>
          <a:lstStyle/>
          <a:p>
            <a:pPr algn="ctr"/>
            <a:r>
              <a:rPr lang="en-GB" sz="1600" b="1" dirty="0" smtClean="0">
                <a:solidFill>
                  <a:srgbClr val="231D23"/>
                </a:solidFill>
                <a:latin typeface="Arial" panose="020B0604020202020204" pitchFamily="34" charset="0"/>
                <a:cs typeface="Arial" panose="020B0604020202020204" pitchFamily="34" charset="0"/>
              </a:rPr>
              <a:t>Torch</a:t>
            </a:r>
            <a:endParaRPr lang="en-GB" sz="1600" b="1" dirty="0">
              <a:solidFill>
                <a:srgbClr val="231D23"/>
              </a:solidFill>
              <a:latin typeface="Arial" panose="020B0604020202020204" pitchFamily="34" charset="0"/>
              <a:cs typeface="Arial" panose="020B0604020202020204" pitchFamily="34" charset="0"/>
            </a:endParaRPr>
          </a:p>
        </p:txBody>
      </p:sp>
      <p:sp>
        <p:nvSpPr>
          <p:cNvPr id="14" name="Teardrop 13"/>
          <p:cNvSpPr/>
          <p:nvPr/>
        </p:nvSpPr>
        <p:spPr>
          <a:xfrm>
            <a:off x="1714815" y="2505945"/>
            <a:ext cx="1355103" cy="1355103"/>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 rtlCol="0" anchor="ctr"/>
          <a:lstStyle/>
          <a:p>
            <a:pPr algn="ctr"/>
            <a:r>
              <a:rPr lang="en-GB" sz="1600" b="1" dirty="0" smtClean="0">
                <a:solidFill>
                  <a:srgbClr val="231D23"/>
                </a:solidFill>
                <a:latin typeface="Arial" panose="020B0604020202020204" pitchFamily="34" charset="0"/>
                <a:cs typeface="Arial" panose="020B0604020202020204" pitchFamily="34" charset="0"/>
              </a:rPr>
              <a:t>Tan in your hand app</a:t>
            </a:r>
            <a:endParaRPr lang="en-GB" sz="1600" b="1" dirty="0">
              <a:solidFill>
                <a:srgbClr val="231D23"/>
              </a:solidFill>
              <a:latin typeface="Arial" panose="020B0604020202020204" pitchFamily="34" charset="0"/>
              <a:cs typeface="Arial" panose="020B0604020202020204" pitchFamily="34" charset="0"/>
            </a:endParaRPr>
          </a:p>
        </p:txBody>
      </p:sp>
      <p:sp>
        <p:nvSpPr>
          <p:cNvPr id="15" name="Teardrop 14"/>
          <p:cNvSpPr/>
          <p:nvPr/>
        </p:nvSpPr>
        <p:spPr>
          <a:xfrm>
            <a:off x="4642908" y="2505945"/>
            <a:ext cx="1353600" cy="1353600"/>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b="1" spc="-30" dirty="0" smtClean="0">
                <a:solidFill>
                  <a:srgbClr val="231D23"/>
                </a:solidFill>
                <a:latin typeface="Arial" panose="020B0604020202020204" pitchFamily="34" charset="0"/>
                <a:cs typeface="Arial" panose="020B0604020202020204" pitchFamily="34" charset="0"/>
              </a:rPr>
              <a:t>Bluetooth</a:t>
            </a:r>
            <a:endParaRPr lang="en-GB" sz="1600" b="1" spc="-30" dirty="0">
              <a:solidFill>
                <a:srgbClr val="231D23"/>
              </a:solidFill>
              <a:latin typeface="Arial" panose="020B0604020202020204" pitchFamily="34" charset="0"/>
              <a:cs typeface="Arial" panose="020B0604020202020204" pitchFamily="34" charset="0"/>
            </a:endParaRPr>
          </a:p>
        </p:txBody>
      </p:sp>
      <p:sp>
        <p:nvSpPr>
          <p:cNvPr id="16" name="Teardrop 15"/>
          <p:cNvSpPr/>
          <p:nvPr/>
        </p:nvSpPr>
        <p:spPr>
          <a:xfrm>
            <a:off x="3179613" y="2505945"/>
            <a:ext cx="1353600" cy="1353600"/>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 rIns="36000" bIns="36000" rtlCol="0" anchor="ctr"/>
          <a:lstStyle/>
          <a:p>
            <a:pPr algn="ctr"/>
            <a:r>
              <a:rPr lang="en-GB" sz="1600" b="1" dirty="0" err="1" smtClean="0">
                <a:solidFill>
                  <a:srgbClr val="231D23"/>
                </a:solidFill>
                <a:latin typeface="Arial" panose="020B0604020202020204" pitchFamily="34" charset="0"/>
                <a:cs typeface="Arial" panose="020B0604020202020204" pitchFamily="34" charset="0"/>
              </a:rPr>
              <a:t>Wi-fi</a:t>
            </a:r>
            <a:endParaRPr lang="en-GB" sz="1600" b="1" dirty="0">
              <a:solidFill>
                <a:srgbClr val="231D23"/>
              </a:solidFill>
              <a:latin typeface="Arial" panose="020B0604020202020204" pitchFamily="34" charset="0"/>
              <a:cs typeface="Arial" panose="020B0604020202020204" pitchFamily="34" charset="0"/>
            </a:endParaRPr>
          </a:p>
        </p:txBody>
      </p:sp>
      <p:sp>
        <p:nvSpPr>
          <p:cNvPr id="17" name="Teardrop 16"/>
          <p:cNvSpPr/>
          <p:nvPr/>
        </p:nvSpPr>
        <p:spPr>
          <a:xfrm>
            <a:off x="6106203" y="2505945"/>
            <a:ext cx="1353600" cy="1353600"/>
          </a:xfrm>
          <a:prstGeom prst="teardrop">
            <a:avLst/>
          </a:prstGeom>
          <a:solidFill>
            <a:srgbClr val="C4B8D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 rtlCol="0" anchor="ctr"/>
          <a:lstStyle/>
          <a:p>
            <a:pPr algn="ctr"/>
            <a:r>
              <a:rPr lang="en-US" sz="1600" b="1" dirty="0" smtClean="0">
                <a:solidFill>
                  <a:srgbClr val="231D23"/>
                </a:solidFill>
                <a:latin typeface="Arial" panose="020B0604020202020204" pitchFamily="34" charset="0"/>
                <a:cs typeface="Arial" panose="020B0604020202020204" pitchFamily="34" charset="0"/>
              </a:rPr>
              <a:t>Funny bones app</a:t>
            </a:r>
            <a:endParaRPr lang="en-US" sz="1600" b="1" dirty="0">
              <a:solidFill>
                <a:srgbClr val="231D2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44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Torch</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Contains different settings so the brightness can be changed.</a:t>
            </a:r>
            <a:endParaRPr lang="en-US" dirty="0"/>
          </a:p>
        </p:txBody>
      </p:sp>
    </p:spTree>
    <p:extLst>
      <p:ext uri="{BB962C8B-B14F-4D97-AF65-F5344CB8AC3E}">
        <p14:creationId xmlns:p14="http://schemas.microsoft.com/office/powerpoint/2010/main" val="2734647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Tan in your hand app</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A portable tanning bed. Allows you to tan whilst you walk.</a:t>
            </a:r>
            <a:endParaRPr lang="en-US" dirty="0"/>
          </a:p>
        </p:txBody>
      </p:sp>
    </p:spTree>
    <p:extLst>
      <p:ext uri="{BB962C8B-B14F-4D97-AF65-F5344CB8AC3E}">
        <p14:creationId xmlns:p14="http://schemas.microsoft.com/office/powerpoint/2010/main" val="330010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Wi-fi</a:t>
            </a:r>
            <a:endParaRPr lang="en-US" dirty="0"/>
          </a:p>
        </p:txBody>
      </p:sp>
      <p:sp>
        <p:nvSpPr>
          <p:cNvPr id="3" name="Content Placeholder 2"/>
          <p:cNvSpPr>
            <a:spLocks noGrp="1"/>
          </p:cNvSpPr>
          <p:nvPr>
            <p:ph idx="1"/>
          </p:nvPr>
        </p:nvSpPr>
        <p:spPr/>
        <p:txBody>
          <a:bodyPr/>
          <a:lstStyle/>
          <a:p>
            <a:pPr marL="0" indent="0">
              <a:buNone/>
            </a:pPr>
            <a:r>
              <a:rPr lang="en-GB" dirty="0" smtClean="0"/>
              <a:t>This allows the phone to connect to the internet and has the fastest internet connection of any phone. </a:t>
            </a:r>
            <a:endParaRPr lang="en-US" dirty="0"/>
          </a:p>
        </p:txBody>
      </p:sp>
    </p:spTree>
    <p:extLst>
      <p:ext uri="{BB962C8B-B14F-4D97-AF65-F5344CB8AC3E}">
        <p14:creationId xmlns:p14="http://schemas.microsoft.com/office/powerpoint/2010/main" val="44669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Bluetooth</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Connect to share with family and friends.</a:t>
            </a:r>
            <a:endParaRPr lang="en-US" dirty="0"/>
          </a:p>
        </p:txBody>
      </p:sp>
    </p:spTree>
    <p:extLst>
      <p:ext uri="{BB962C8B-B14F-4D97-AF65-F5344CB8AC3E}">
        <p14:creationId xmlns:p14="http://schemas.microsoft.com/office/powerpoint/2010/main" val="311533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Funny bones app</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Do you have a broken bone or a sprain? Don</a:t>
            </a:r>
            <a:r>
              <a:rPr lang="fr-FR" dirty="0" smtClean="0"/>
              <a:t>’</a:t>
            </a:r>
            <a:r>
              <a:rPr lang="en-US" dirty="0" smtClean="0"/>
              <a:t>t worry the app allows you to check out your own bones.</a:t>
            </a:r>
            <a:endParaRPr lang="en-US" dirty="0"/>
          </a:p>
        </p:txBody>
      </p:sp>
    </p:spTree>
    <p:extLst>
      <p:ext uri="{BB962C8B-B14F-4D97-AF65-F5344CB8AC3E}">
        <p14:creationId xmlns:p14="http://schemas.microsoft.com/office/powerpoint/2010/main" val="97413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Camera</a:t>
            </a:r>
            <a:endParaRPr lang="en-US"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t>12 MP with 12 x optical zoom. The camera also has a setting which allows you to take pictures using night vision and heat detection. </a:t>
            </a:r>
            <a:endParaRPr lang="en-US" dirty="0"/>
          </a:p>
        </p:txBody>
      </p:sp>
    </p:spTree>
    <p:extLst>
      <p:ext uri="{BB962C8B-B14F-4D97-AF65-F5344CB8AC3E}">
        <p14:creationId xmlns:p14="http://schemas.microsoft.com/office/powerpoint/2010/main" val="143671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412</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1_Custom Design</vt:lpstr>
      <vt:lpstr>Electromagnetic spectrum</vt:lpstr>
      <vt:lpstr>Task 2</vt:lpstr>
      <vt:lpstr>Amazing new Mars S6</vt:lpstr>
      <vt:lpstr>Torch</vt:lpstr>
      <vt:lpstr>Tan in your hand app</vt:lpstr>
      <vt:lpstr>Wi-fi</vt:lpstr>
      <vt:lpstr>Bluetooth</vt:lpstr>
      <vt:lpstr>Funny bones app</vt:lpstr>
      <vt:lpstr>Camera</vt:lpstr>
      <vt:lpstr>10</vt:lpstr>
      <vt:lpstr>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(9-1) Physics A and B Lesson Element supporting PowerPoint (Electromagnetic spectrum)</dc:title>
  <dc:creator>OCR</dc:creator>
  <cp:keywords>GCSE, (9-1), Physics, Electromagnetic spectrum</cp:keywords>
  <cp:lastModifiedBy>Rachel Trolove</cp:lastModifiedBy>
  <cp:revision>23</cp:revision>
  <dcterms:created xsi:type="dcterms:W3CDTF">2015-10-07T12:54:48Z</dcterms:created>
  <dcterms:modified xsi:type="dcterms:W3CDTF">2017-01-11T12:12:41Z</dcterms:modified>
</cp:coreProperties>
</file>