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1"/>
  </p:notesMasterIdLst>
  <p:handoutMasterIdLst>
    <p:handoutMasterId r:id="rId22"/>
  </p:handoutMasterIdLst>
  <p:sldIdLst>
    <p:sldId id="264" r:id="rId2"/>
    <p:sldId id="267" r:id="rId3"/>
    <p:sldId id="268" r:id="rId4"/>
    <p:sldId id="269" r:id="rId5"/>
    <p:sldId id="270" r:id="rId6"/>
    <p:sldId id="283" r:id="rId7"/>
    <p:sldId id="271" r:id="rId8"/>
    <p:sldId id="272" r:id="rId9"/>
    <p:sldId id="274" r:id="rId10"/>
    <p:sldId id="275" r:id="rId11"/>
    <p:sldId id="284" r:id="rId12"/>
    <p:sldId id="279" r:id="rId13"/>
    <p:sldId id="278" r:id="rId14"/>
    <p:sldId id="285" r:id="rId15"/>
    <p:sldId id="277" r:id="rId16"/>
    <p:sldId id="276" r:id="rId17"/>
    <p:sldId id="280" r:id="rId18"/>
    <p:sldId id="281" r:id="rId19"/>
    <p:sldId id="282" r:id="rId20"/>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Boyes"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0010"/>
    <a:srgbClr val="00654E"/>
    <a:srgbClr val="22AA97"/>
    <a:srgbClr val="B7AA00"/>
    <a:srgbClr val="7BAF95"/>
    <a:srgbClr val="2A7F49"/>
    <a:srgbClr val="ABCDBC"/>
    <a:srgbClr val="3CB668"/>
    <a:srgbClr val="369D5C"/>
    <a:srgbClr val="9BD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100" d="100"/>
          <a:sy n="100" d="100"/>
        </p:scale>
        <p:origin x="-294" y="-1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7D84649-2D12-44A3-A388-0DFC5FDC0DF3}" type="datetimeFigureOut">
              <a:rPr lang="en-GB" smtClean="0"/>
              <a:t>08/03/2019</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7EB8960-068C-498F-9A79-15F57BB0F772}" type="slidenum">
              <a:rPr lang="en-GB" smtClean="0"/>
              <a:t>‹#›</a:t>
            </a:fld>
            <a:endParaRPr lang="en-GB"/>
          </a:p>
        </p:txBody>
      </p:sp>
    </p:spTree>
    <p:extLst>
      <p:ext uri="{BB962C8B-B14F-4D97-AF65-F5344CB8AC3E}">
        <p14:creationId xmlns:p14="http://schemas.microsoft.com/office/powerpoint/2010/main" val="218095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2C983B16-6C1A-4F33-8A10-7664C2B7B02E}" type="datetimeFigureOut">
              <a:rPr lang="en-GB" smtClean="0"/>
              <a:t>08/03/2019</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4C43C671-43E9-42DC-998D-FC5C0C4A7C1B}" type="slidenum">
              <a:rPr lang="en-GB" smtClean="0"/>
              <a:t>‹#›</a:t>
            </a:fld>
            <a:endParaRPr lang="en-GB"/>
          </a:p>
        </p:txBody>
      </p:sp>
    </p:spTree>
    <p:extLst>
      <p:ext uri="{BB962C8B-B14F-4D97-AF65-F5344CB8AC3E}">
        <p14:creationId xmlns:p14="http://schemas.microsoft.com/office/powerpoint/2010/main" val="30118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annotated SAMs commentaries have been developed by OCR to offer guidance on the wording of questions on the new sample assessment materials and what candidates should do in response to them.</a:t>
            </a:r>
            <a:endParaRPr lang="en-GB" dirty="0"/>
          </a:p>
        </p:txBody>
      </p:sp>
      <p:sp>
        <p:nvSpPr>
          <p:cNvPr id="4" name="Slide Number Placeholder 3"/>
          <p:cNvSpPr>
            <a:spLocks noGrp="1"/>
          </p:cNvSpPr>
          <p:nvPr>
            <p:ph type="sldNum" sz="quarter" idx="10"/>
          </p:nvPr>
        </p:nvSpPr>
        <p:spPr/>
        <p:txBody>
          <a:bodyPr/>
          <a:lstStyle/>
          <a:p>
            <a:fld id="{4C43C671-43E9-42DC-998D-FC5C0C4A7C1B}" type="slidenum">
              <a:rPr lang="en-GB" smtClean="0"/>
              <a:t>1</a:t>
            </a:fld>
            <a:endParaRPr lang="en-GB"/>
          </a:p>
        </p:txBody>
      </p:sp>
    </p:spTree>
    <p:extLst>
      <p:ext uri="{BB962C8B-B14F-4D97-AF65-F5344CB8AC3E}">
        <p14:creationId xmlns:p14="http://schemas.microsoft.com/office/powerpoint/2010/main" val="233876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a:t>
            </a:fld>
            <a:endParaRPr lang="en-GB"/>
          </a:p>
        </p:txBody>
      </p:sp>
    </p:spTree>
    <p:extLst>
      <p:ext uri="{BB962C8B-B14F-4D97-AF65-F5344CB8AC3E}">
        <p14:creationId xmlns:p14="http://schemas.microsoft.com/office/powerpoint/2010/main" val="38610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1922639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001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08/03/2019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2019</a:t>
            </a:r>
            <a:endParaRPr lang="en-GB" sz="800" dirty="0">
              <a:latin typeface="Arial" panose="020B0604020202020204" pitchFamily="34" charset="0"/>
              <a:cs typeface="Arial" panose="020B0604020202020204" pitchFamily="34" charset="0"/>
            </a:endParaRPr>
          </a:p>
        </p:txBody>
      </p:sp>
      <p:sp>
        <p:nvSpPr>
          <p:cNvPr id="4" name="Rectangle 3"/>
          <p:cNvSpPr/>
          <p:nvPr userDrawn="1"/>
        </p:nvSpPr>
        <p:spPr>
          <a:xfrm>
            <a:off x="8532440" y="5759098"/>
            <a:ext cx="720080" cy="261610"/>
          </a:xfrm>
          <a:prstGeom prst="rect">
            <a:avLst/>
          </a:prstGeom>
        </p:spPr>
        <p:txBody>
          <a:bodyPr wrap="square">
            <a:spAutoFit/>
          </a:bodyPr>
          <a:lstStyle/>
          <a:p>
            <a:r>
              <a:rPr lang="en-GB" sz="1100" b="1" dirty="0" smtClean="0">
                <a:solidFill>
                  <a:srgbClr val="530010"/>
                </a:solidFill>
                <a:latin typeface="Arial" panose="020B0604020202020204" pitchFamily="34" charset="0"/>
                <a:cs typeface="Arial" panose="020B0604020202020204" pitchFamily="34" charset="0"/>
              </a:rPr>
              <a:t>Y541</a:t>
            </a:r>
          </a:p>
        </p:txBody>
      </p:sp>
      <p:pic>
        <p:nvPicPr>
          <p:cNvPr id="6" name="Picture 5" descr="A Level Further Mathematics A - H245 Y541 Pure Core" title="A Level Further Mathematics A - H245 Y541 Pure Cor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99" y="6014715"/>
            <a:ext cx="9144000" cy="829513"/>
          </a:xfrm>
          <a:prstGeom prst="rect">
            <a:avLst/>
          </a:prstGeom>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53001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ocr.org.uk/histo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evel Further Mathematics A - H245 Y541 Pure Core" title="A Level Further Mathematics A - H245 Y541 Pure Co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5"/>
            <a:ext cx="9144000" cy="6857309"/>
          </a:xfrm>
          <a:prstGeom prst="rect">
            <a:avLst/>
          </a:prstGeom>
        </p:spPr>
      </p:pic>
      <p:sp>
        <p:nvSpPr>
          <p:cNvPr id="5" name="TextBox 4"/>
          <p:cNvSpPr txBox="1"/>
          <p:nvPr/>
        </p:nvSpPr>
        <p:spPr>
          <a:xfrm>
            <a:off x="323528" y="4149080"/>
            <a:ext cx="6120680" cy="892552"/>
          </a:xfrm>
          <a:prstGeom prst="rect">
            <a:avLst/>
          </a:prstGeom>
          <a:noFill/>
        </p:spPr>
        <p:txBody>
          <a:bodyPr wrap="square" rtlCol="0">
            <a:spAutoFit/>
          </a:bodyPr>
          <a:lstStyle/>
          <a:p>
            <a:pPr lvl="0"/>
            <a:r>
              <a:rPr lang="en-GB" b="1" dirty="0" smtClean="0">
                <a:solidFill>
                  <a:prstClr val="black"/>
                </a:solidFill>
                <a:latin typeface="Arial" panose="020B0604020202020204" pitchFamily="34" charset="0"/>
                <a:cs typeface="Arial" panose="020B0604020202020204" pitchFamily="34" charset="0"/>
              </a:rPr>
              <a:t>Y541</a:t>
            </a:r>
            <a:endParaRPr lang="en-GB" b="1" dirty="0">
              <a:solidFill>
                <a:prstClr val="black"/>
              </a:solidFill>
              <a:latin typeface="Arial" panose="020B0604020202020204" pitchFamily="34" charset="0"/>
              <a:cs typeface="Arial" panose="020B0604020202020204" pitchFamily="34" charset="0"/>
            </a:endParaRPr>
          </a:p>
          <a:p>
            <a:pPr lvl="0"/>
            <a:r>
              <a:rPr lang="en-GB" b="1" dirty="0" smtClean="0">
                <a:solidFill>
                  <a:prstClr val="black"/>
                </a:solidFill>
                <a:latin typeface="Arial" panose="020B0604020202020204" pitchFamily="34" charset="0"/>
                <a:cs typeface="Arial" panose="020B0604020202020204" pitchFamily="34" charset="0"/>
              </a:rPr>
              <a:t>Pure Core </a:t>
            </a:r>
            <a:endParaRPr lang="en-GB" b="1"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Annotated </a:t>
            </a:r>
            <a:r>
              <a:rPr lang="en-GB" sz="1600" dirty="0" smtClean="0">
                <a:solidFill>
                  <a:prstClr val="black"/>
                </a:solidFill>
                <a:latin typeface="Arial" panose="020B0604020202020204" pitchFamily="34" charset="0"/>
                <a:cs typeface="Arial" panose="020B0604020202020204" pitchFamily="34" charset="0"/>
              </a:rPr>
              <a:t>sample </a:t>
            </a:r>
            <a:r>
              <a:rPr lang="en-GB" sz="1600" dirty="0">
                <a:solidFill>
                  <a:prstClr val="black"/>
                </a:solidFill>
                <a:latin typeface="Arial" panose="020B0604020202020204" pitchFamily="34" charset="0"/>
                <a:cs typeface="Arial" panose="020B0604020202020204" pitchFamily="34" charset="0"/>
              </a:rPr>
              <a:t>assessment materials</a:t>
            </a:r>
            <a:endParaRPr lang="en-GB" sz="1600" b="1" dirty="0">
              <a:solidFill>
                <a:prstClr val="black"/>
              </a:solidFill>
              <a:latin typeface="Arial" panose="020B0604020202020204" pitchFamily="34" charset="0"/>
              <a:cs typeface="Arial" panose="020B0604020202020204" pitchFamily="34" charset="0"/>
            </a:endParaRPr>
          </a:p>
        </p:txBody>
      </p:sp>
      <p:sp>
        <p:nvSpPr>
          <p:cNvPr id="3" name="TextBox 2">
            <a:hlinkClick r:id="rId4"/>
          </p:cNvPr>
          <p:cNvSpPr txBox="1"/>
          <p:nvPr/>
        </p:nvSpPr>
        <p:spPr>
          <a:xfrm>
            <a:off x="395536" y="5373216"/>
            <a:ext cx="1656184" cy="369332"/>
          </a:xfrm>
          <a:prstGeom prst="rect">
            <a:avLst/>
          </a:prstGeom>
          <a:noFill/>
        </p:spPr>
        <p:txBody>
          <a:bodyPr wrap="square" rtlCol="0">
            <a:spAutoFit/>
          </a:bodyPr>
          <a:lstStyle/>
          <a:p>
            <a:r>
              <a:rPr lang="en-GB" dirty="0" smtClean="0">
                <a:hlinkClick r:id="rId4"/>
              </a:rPr>
              <a:t>               </a:t>
            </a:r>
            <a:endParaRPr lang="en-GB" dirty="0"/>
          </a:p>
        </p:txBody>
      </p:sp>
    </p:spTree>
    <p:extLst>
      <p:ext uri="{BB962C8B-B14F-4D97-AF65-F5344CB8AC3E}">
        <p14:creationId xmlns:p14="http://schemas.microsoft.com/office/powerpoint/2010/main" val="6217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7563906" cy="1143160"/>
          </a:xfrm>
          <a:prstGeom prst="rect">
            <a:avLst/>
          </a:prstGeom>
        </p:spPr>
      </p:pic>
      <p:sp>
        <p:nvSpPr>
          <p:cNvPr id="9" name="Rounded Rectangle 8"/>
          <p:cNvSpPr/>
          <p:nvPr/>
        </p:nvSpPr>
        <p:spPr>
          <a:xfrm>
            <a:off x="899592" y="1096104"/>
            <a:ext cx="3672408" cy="892736"/>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This task requires learners to use the Maclaurin series for sin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to write down the first two terms of the expansions for sin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sin 2</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and sin 3</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and pick out the first two terms of the product of </a:t>
            </a:r>
            <a:r>
              <a:rPr lang="en-GB" sz="1100" dirty="0" smtClean="0">
                <a:latin typeface="Arial" panose="020B0604020202020204" pitchFamily="34" charset="0"/>
                <a:cs typeface="Arial" panose="020B0604020202020204" pitchFamily="34" charset="0"/>
              </a:rPr>
              <a:t>these.</a:t>
            </a:r>
          </a:p>
        </p:txBody>
      </p:sp>
      <p:sp>
        <p:nvSpPr>
          <p:cNvPr id="6" name="Rounded Rectangle 5"/>
          <p:cNvSpPr/>
          <p:nvPr/>
        </p:nvSpPr>
        <p:spPr>
          <a:xfrm>
            <a:off x="3086087" y="4941168"/>
            <a:ext cx="3672408" cy="950829"/>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Maclaurin </a:t>
            </a:r>
            <a:r>
              <a:rPr lang="en-GB" sz="1100" dirty="0">
                <a:latin typeface="Arial" panose="020B0604020202020204" pitchFamily="34" charset="0"/>
                <a:cs typeface="Arial" panose="020B0604020202020204" pitchFamily="34" charset="0"/>
              </a:rPr>
              <a:t>series questions fall into two distinct types, either formulating a series from the general formula, by repeatedly differentiating f(</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and substituting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 0, or, as with this question, using the standard series in the Formulae Booklet.</a:t>
            </a:r>
            <a:endParaRPr lang="en-GB" sz="11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2008" y="2416329"/>
            <a:ext cx="9036496" cy="2474758"/>
          </a:xfrm>
          <a:prstGeom prst="rect">
            <a:avLst/>
          </a:prstGeom>
        </p:spPr>
      </p:pic>
    </p:spTree>
    <p:extLst>
      <p:ext uri="{BB962C8B-B14F-4D97-AF65-F5344CB8AC3E}">
        <p14:creationId xmlns:p14="http://schemas.microsoft.com/office/powerpoint/2010/main" val="220894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008" y="2407466"/>
            <a:ext cx="9036496" cy="2483621"/>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0688"/>
            <a:ext cx="7563906" cy="1143160"/>
          </a:xfrm>
          <a:prstGeom prst="rect">
            <a:avLst/>
          </a:prstGeom>
        </p:spPr>
      </p:pic>
      <p:sp>
        <p:nvSpPr>
          <p:cNvPr id="9" name="Rounded Rectangle 8"/>
          <p:cNvSpPr/>
          <p:nvPr/>
        </p:nvSpPr>
        <p:spPr>
          <a:xfrm>
            <a:off x="4922291" y="1701131"/>
            <a:ext cx="3322117" cy="503733"/>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two method marks here could be awarded by following though incorrect answers to part (</a:t>
            </a:r>
            <a:r>
              <a:rPr lang="en-GB" sz="1100" dirty="0" err="1">
                <a:latin typeface="Arial" panose="020B0604020202020204" pitchFamily="34" charset="0"/>
                <a:cs typeface="Arial" panose="020B0604020202020204" pitchFamily="34" charset="0"/>
              </a:rPr>
              <a:t>i</a:t>
            </a:r>
            <a:r>
              <a:rPr lang="en-GB" sz="1100" dirty="0">
                <a:latin typeface="Arial" panose="020B0604020202020204" pitchFamily="34" charset="0"/>
                <a:cs typeface="Arial" panose="020B0604020202020204" pitchFamily="34" charset="0"/>
              </a:rPr>
              <a:t>). </a:t>
            </a:r>
            <a:endParaRPr lang="en-GB" sz="1100" dirty="0" smtClean="0">
              <a:latin typeface="Arial" panose="020B0604020202020204" pitchFamily="34" charset="0"/>
              <a:cs typeface="Arial" panose="020B0604020202020204" pitchFamily="34" charset="0"/>
            </a:endParaRPr>
          </a:p>
        </p:txBody>
      </p:sp>
      <p:sp>
        <p:nvSpPr>
          <p:cNvPr id="7" name="Rounded Rectangle 6"/>
          <p:cNvSpPr/>
          <p:nvPr/>
        </p:nvSpPr>
        <p:spPr>
          <a:xfrm>
            <a:off x="6948264" y="3284984"/>
            <a:ext cx="2016224" cy="187220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Calculators are not likely to achieve the exact surd answer. It is quite common that candidates who are perhaps too fond of using their calculators ignore instructions for an ‘exact’ answer, so they need to be aware of what this requirement entails.</a:t>
            </a:r>
          </a:p>
        </p:txBody>
      </p:sp>
    </p:spTree>
    <p:extLst>
      <p:ext uri="{BB962C8B-B14F-4D97-AF65-F5344CB8AC3E}">
        <p14:creationId xmlns:p14="http://schemas.microsoft.com/office/powerpoint/2010/main" val="16112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61342" y="149002"/>
            <a:ext cx="7639050" cy="1047750"/>
          </a:xfrm>
          <a:prstGeom prst="rect">
            <a:avLst/>
          </a:prstGeom>
        </p:spPr>
      </p:pic>
      <p:pic>
        <p:nvPicPr>
          <p:cNvPr id="4" name="Picture 3"/>
          <p:cNvPicPr>
            <a:picLocks noChangeAspect="1"/>
          </p:cNvPicPr>
          <p:nvPr/>
        </p:nvPicPr>
        <p:blipFill>
          <a:blip r:embed="rId3"/>
          <a:stretch>
            <a:fillRect/>
          </a:stretch>
        </p:blipFill>
        <p:spPr>
          <a:xfrm>
            <a:off x="107505" y="1268760"/>
            <a:ext cx="8945796" cy="4452912"/>
          </a:xfrm>
          <a:prstGeom prst="rect">
            <a:avLst/>
          </a:prstGeom>
        </p:spPr>
      </p:pic>
      <p:sp>
        <p:nvSpPr>
          <p:cNvPr id="9" name="Rounded Rectangle 8"/>
          <p:cNvSpPr/>
          <p:nvPr/>
        </p:nvSpPr>
        <p:spPr>
          <a:xfrm>
            <a:off x="6156176" y="79468"/>
            <a:ext cx="2880320" cy="1117284"/>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This is a ‘show that’ question i.e. the answer has been given. </a:t>
            </a:r>
          </a:p>
          <a:p>
            <a:endParaRPr lang="en-GB" sz="1000"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Where a result is given in this type of form, </a:t>
            </a:r>
            <a:r>
              <a:rPr lang="en-US" sz="1000" dirty="0">
                <a:latin typeface="Arial" panose="020B0604020202020204" pitchFamily="34" charset="0"/>
                <a:cs typeface="Arial" panose="020B0604020202020204" pitchFamily="34" charset="0"/>
              </a:rPr>
              <a:t>it enhances the necessity for solutions to show enough working to justify the result. </a:t>
            </a:r>
            <a:endParaRPr lang="en-GB" sz="1000" dirty="0" smtClean="0">
              <a:latin typeface="Arial" panose="020B0604020202020204" pitchFamily="34" charset="0"/>
              <a:cs typeface="Arial" panose="020B0604020202020204" pitchFamily="34" charset="0"/>
            </a:endParaRPr>
          </a:p>
        </p:txBody>
      </p:sp>
      <p:sp>
        <p:nvSpPr>
          <p:cNvPr id="11" name="Rounded Rectangle 10"/>
          <p:cNvSpPr/>
          <p:nvPr/>
        </p:nvSpPr>
        <p:spPr>
          <a:xfrm>
            <a:off x="5868144" y="5085184"/>
            <a:ext cx="2160240" cy="81402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Examiners will check that an answer has not been ‘fudged’. If a sign error is identified then care is needed to correct throughout the response steps.</a:t>
            </a:r>
            <a:endParaRPr lang="en-GB" sz="1000" dirty="0">
              <a:latin typeface="Arial" panose="020B0604020202020204" pitchFamily="34" charset="0"/>
              <a:cs typeface="Arial" panose="020B0604020202020204" pitchFamily="34" charset="0"/>
            </a:endParaRPr>
          </a:p>
        </p:txBody>
      </p:sp>
      <p:sp>
        <p:nvSpPr>
          <p:cNvPr id="6" name="Rounded Rectangle 5"/>
          <p:cNvSpPr/>
          <p:nvPr/>
        </p:nvSpPr>
        <p:spPr>
          <a:xfrm>
            <a:off x="5436096" y="2455536"/>
            <a:ext cx="3456384" cy="90145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Although finding the stationary value of x is routine here, care needs to be taken to establish the uniqueness of the point – see the AO2.4 marks (for explaining their reasoning) awarded for justifying this – and showing the exact logarithmic value of the x-coordinate and the exact </a:t>
            </a:r>
            <a:r>
              <a:rPr lang="en-US" sz="1000" dirty="0" smtClean="0">
                <a:latin typeface="Arial" panose="020B0604020202020204" pitchFamily="34" charset="0"/>
                <a:cs typeface="Arial" panose="020B0604020202020204" pitchFamily="34" charset="0"/>
              </a:rPr>
              <a:t>y-coordinate.</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86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267" y="2060848"/>
            <a:ext cx="8958015" cy="2774819"/>
          </a:xfrm>
          <a:prstGeom prst="rect">
            <a:avLst/>
          </a:prstGeom>
        </p:spPr>
      </p:pic>
      <p:pic>
        <p:nvPicPr>
          <p:cNvPr id="4" name="Picture 3"/>
          <p:cNvPicPr>
            <a:picLocks noChangeAspect="1"/>
          </p:cNvPicPr>
          <p:nvPr/>
        </p:nvPicPr>
        <p:blipFill rotWithShape="1">
          <a:blip r:embed="rId3"/>
          <a:srcRect b="29145"/>
          <a:stretch/>
        </p:blipFill>
        <p:spPr>
          <a:xfrm>
            <a:off x="809625" y="332656"/>
            <a:ext cx="7524750" cy="978595"/>
          </a:xfrm>
          <a:prstGeom prst="rect">
            <a:avLst/>
          </a:prstGeom>
        </p:spPr>
      </p:pic>
      <p:sp>
        <p:nvSpPr>
          <p:cNvPr id="9" name="Rounded Rectangle 8"/>
          <p:cNvSpPr/>
          <p:nvPr/>
        </p:nvSpPr>
        <p:spPr>
          <a:xfrm>
            <a:off x="179512" y="1182217"/>
            <a:ext cx="8640960" cy="631819"/>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It is straightforward to derive a polar equation by substituting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r </a:t>
            </a:r>
            <a:r>
              <a:rPr lang="en-GB" sz="1100" dirty="0">
                <a:latin typeface="Arial" panose="020B0604020202020204" pitchFamily="34" charset="0"/>
                <a:cs typeface="Arial" panose="020B0604020202020204" pitchFamily="34" charset="0"/>
              </a:rPr>
              <a:t>cos </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and </a:t>
            </a:r>
            <a:r>
              <a:rPr lang="en-GB" sz="1100" i="1" dirty="0">
                <a:latin typeface="Arial" panose="020B0604020202020204" pitchFamily="34" charset="0"/>
                <a:cs typeface="Arial" panose="020B0604020202020204" pitchFamily="34" charset="0"/>
              </a:rPr>
              <a:t>y</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r</a:t>
            </a:r>
            <a:r>
              <a:rPr lang="en-GB" sz="1100" dirty="0">
                <a:latin typeface="Arial" panose="020B0604020202020204" pitchFamily="34" charset="0"/>
                <a:cs typeface="Arial" panose="020B0604020202020204" pitchFamily="34" charset="0"/>
              </a:rPr>
              <a:t> sin </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However, showing that cos</a:t>
            </a:r>
            <a:r>
              <a:rPr lang="en-GB" sz="1100" baseline="30000" dirty="0">
                <a:latin typeface="Arial" panose="020B0604020202020204" pitchFamily="34" charset="0"/>
                <a:cs typeface="Arial" panose="020B0604020202020204" pitchFamily="34" charset="0"/>
              </a:rPr>
              <a:t>4</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 sin</a:t>
            </a:r>
            <a:r>
              <a:rPr lang="en-GB" sz="1100" baseline="30000" dirty="0">
                <a:latin typeface="Arial" panose="020B0604020202020204" pitchFamily="34" charset="0"/>
                <a:cs typeface="Arial" panose="020B0604020202020204" pitchFamily="34" charset="0"/>
              </a:rPr>
              <a:t>4</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 1 – ½ sin</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2</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requires some thought. An alternative method would be to use </a:t>
            </a:r>
            <a:r>
              <a:rPr lang="en-GB" sz="1100" i="1" dirty="0">
                <a:latin typeface="Arial" panose="020B0604020202020204" pitchFamily="34" charset="0"/>
                <a:cs typeface="Arial" panose="020B0604020202020204" pitchFamily="34" charset="0"/>
              </a:rPr>
              <a:t>x</a:t>
            </a:r>
            <a:r>
              <a:rPr lang="en-GB" sz="1100" baseline="30000" dirty="0">
                <a:latin typeface="Arial" panose="020B0604020202020204" pitchFamily="34" charset="0"/>
                <a:cs typeface="Arial" panose="020B0604020202020204" pitchFamily="34" charset="0"/>
              </a:rPr>
              <a:t>4</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y</a:t>
            </a:r>
            <a:r>
              <a:rPr lang="en-GB" sz="1100" baseline="30000" dirty="0">
                <a:latin typeface="Arial" panose="020B0604020202020204" pitchFamily="34" charset="0"/>
                <a:cs typeface="Arial" panose="020B0604020202020204" pitchFamily="34" charset="0"/>
              </a:rPr>
              <a:t>4</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x</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y</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 2</a:t>
            </a:r>
            <a:r>
              <a:rPr lang="en-GB" sz="1100" i="1" dirty="0">
                <a:latin typeface="Arial" panose="020B0604020202020204" pitchFamily="34" charset="0"/>
                <a:cs typeface="Arial" panose="020B0604020202020204" pitchFamily="34" charset="0"/>
              </a:rPr>
              <a:t>x</a:t>
            </a:r>
            <a:r>
              <a:rPr lang="en-GB" sz="1100" baseline="30000" dirty="0">
                <a:latin typeface="Arial" panose="020B0604020202020204" pitchFamily="34" charset="0"/>
                <a:cs typeface="Arial" panose="020B0604020202020204" pitchFamily="34" charset="0"/>
              </a:rPr>
              <a:t>2</a:t>
            </a:r>
            <a:r>
              <a:rPr lang="en-GB" sz="1100" i="1" dirty="0">
                <a:latin typeface="Arial" panose="020B0604020202020204" pitchFamily="34" charset="0"/>
                <a:cs typeface="Arial" panose="020B0604020202020204" pitchFamily="34" charset="0"/>
              </a:rPr>
              <a:t>y</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r</a:t>
            </a:r>
            <a:r>
              <a:rPr lang="en-GB" sz="1100" baseline="30000" dirty="0">
                <a:latin typeface="Arial" panose="020B0604020202020204" pitchFamily="34" charset="0"/>
                <a:cs typeface="Arial" panose="020B0604020202020204" pitchFamily="34" charset="0"/>
              </a:rPr>
              <a:t>4</a:t>
            </a:r>
            <a:r>
              <a:rPr lang="en-GB" sz="1100" dirty="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r</a:t>
            </a:r>
            <a:r>
              <a:rPr lang="en-GB" sz="1100" baseline="30000" dirty="0">
                <a:latin typeface="Arial" panose="020B0604020202020204" pitchFamily="34" charset="0"/>
                <a:cs typeface="Arial" panose="020B0604020202020204" pitchFamily="34" charset="0"/>
              </a:rPr>
              <a:t>4</a:t>
            </a:r>
            <a:r>
              <a:rPr lang="en-GB" sz="1100" dirty="0">
                <a:latin typeface="Arial" panose="020B0604020202020204" pitchFamily="34" charset="0"/>
                <a:cs typeface="Arial" panose="020B0604020202020204" pitchFamily="34" charset="0"/>
              </a:rPr>
              <a:t>sin</a:t>
            </a:r>
            <a:r>
              <a:rPr lang="en-GB" sz="1100" baseline="30000" dirty="0">
                <a:latin typeface="Arial" panose="020B0604020202020204" pitchFamily="34" charset="0"/>
                <a:cs typeface="Arial" panose="020B0604020202020204" pitchFamily="34" charset="0"/>
              </a:rPr>
              <a:t>2</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cos</a:t>
            </a:r>
            <a:r>
              <a:rPr lang="en-GB" sz="1100" baseline="30000" dirty="0">
                <a:latin typeface="Arial" panose="020B0604020202020204" pitchFamily="34" charset="0"/>
                <a:cs typeface="Arial" panose="020B0604020202020204" pitchFamily="34" charset="0"/>
              </a:rPr>
              <a:t>2</a:t>
            </a:r>
            <a:r>
              <a:rPr lang="en-GB" sz="1100" i="1" dirty="0" smtClean="0">
                <a:latin typeface="Arial" panose="020B0604020202020204" pitchFamily="34" charset="0"/>
                <a:cs typeface="Arial" panose="020B0604020202020204" pitchFamily="34" charset="0"/>
                <a:sym typeface="Symbol" panose="05050102010706020507" pitchFamily="18" charset="2"/>
              </a:rPr>
              <a:t></a:t>
            </a:r>
            <a:r>
              <a:rPr lang="en-GB" sz="1100" dirty="0" smtClean="0">
                <a:latin typeface="Arial" panose="020B0604020202020204" pitchFamily="34" charset="0"/>
                <a:cs typeface="Arial" panose="020B0604020202020204" pitchFamily="34" charset="0"/>
              </a:rPr>
              <a:t> = </a:t>
            </a:r>
            <a:r>
              <a:rPr lang="en-GB" sz="1100" i="1" dirty="0">
                <a:latin typeface="Arial" panose="020B0604020202020204" pitchFamily="34" charset="0"/>
                <a:cs typeface="Arial" panose="020B0604020202020204" pitchFamily="34" charset="0"/>
              </a:rPr>
              <a:t>r</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etc. </a:t>
            </a:r>
            <a:endParaRPr lang="en-GB" sz="1100" dirty="0" smtClean="0">
              <a:latin typeface="Arial" panose="020B0604020202020204" pitchFamily="34" charset="0"/>
              <a:cs typeface="Arial" panose="020B0604020202020204" pitchFamily="34" charset="0"/>
            </a:endParaRPr>
          </a:p>
        </p:txBody>
      </p:sp>
      <p:sp>
        <p:nvSpPr>
          <p:cNvPr id="6" name="Rounded Rectangle 5"/>
          <p:cNvSpPr/>
          <p:nvPr/>
        </p:nvSpPr>
        <p:spPr>
          <a:xfrm>
            <a:off x="7020272" y="2328592"/>
            <a:ext cx="1963001" cy="146044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It is hard to predict when setting papers what methods candidates are likely to use, so mark schemes evolve to encompass other valid methods. The principle here is that work of equal merit should gain equal marks.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94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528" y="332656"/>
            <a:ext cx="7346826" cy="1350928"/>
          </a:xfrm>
          <a:prstGeom prst="rect">
            <a:avLst/>
          </a:prstGeom>
        </p:spPr>
      </p:pic>
      <p:pic>
        <p:nvPicPr>
          <p:cNvPr id="4" name="Picture 3"/>
          <p:cNvPicPr>
            <a:picLocks noChangeAspect="1"/>
          </p:cNvPicPr>
          <p:nvPr/>
        </p:nvPicPr>
        <p:blipFill>
          <a:blip r:embed="rId3"/>
          <a:stretch>
            <a:fillRect/>
          </a:stretch>
        </p:blipFill>
        <p:spPr>
          <a:xfrm>
            <a:off x="53222" y="1988840"/>
            <a:ext cx="9055282" cy="2804949"/>
          </a:xfrm>
          <a:prstGeom prst="rect">
            <a:avLst/>
          </a:prstGeom>
        </p:spPr>
      </p:pic>
      <p:sp>
        <p:nvSpPr>
          <p:cNvPr id="9" name="Rounded Rectangle 8"/>
          <p:cNvSpPr/>
          <p:nvPr/>
        </p:nvSpPr>
        <p:spPr>
          <a:xfrm>
            <a:off x="6516216" y="1054185"/>
            <a:ext cx="2376264" cy="545276"/>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convention for polar curves adopted by this specification is that </a:t>
            </a:r>
            <a:r>
              <a:rPr lang="en-GB" sz="1100" i="1" dirty="0">
                <a:latin typeface="Arial" panose="020B0604020202020204" pitchFamily="34" charset="0"/>
                <a:cs typeface="Arial" panose="020B0604020202020204" pitchFamily="34" charset="0"/>
              </a:rPr>
              <a:t>r</a:t>
            </a:r>
            <a:r>
              <a:rPr lang="en-GB" sz="110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0. </a:t>
            </a:r>
            <a:endParaRPr lang="en-GB" sz="1100" dirty="0" smtClean="0">
              <a:latin typeface="Arial" panose="020B0604020202020204" pitchFamily="34" charset="0"/>
              <a:cs typeface="Arial" panose="020B0604020202020204" pitchFamily="34" charset="0"/>
            </a:endParaRPr>
          </a:p>
        </p:txBody>
      </p:sp>
      <p:sp>
        <p:nvSpPr>
          <p:cNvPr id="6" name="Rounded Rectangle 5"/>
          <p:cNvSpPr/>
          <p:nvPr/>
        </p:nvSpPr>
        <p:spPr>
          <a:xfrm>
            <a:off x="6516216" y="4077072"/>
            <a:ext cx="1998539" cy="81237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Here, there is a clear AO2 mark for spotting the significance of range of values for sin 2</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129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222" y="1298782"/>
            <a:ext cx="9055282" cy="4074434"/>
          </a:xfrm>
          <a:prstGeom prst="rect">
            <a:avLst/>
          </a:prstGeom>
        </p:spPr>
      </p:pic>
      <p:pic>
        <p:nvPicPr>
          <p:cNvPr id="4" name="Picture 3"/>
          <p:cNvPicPr>
            <a:picLocks noChangeAspect="1"/>
          </p:cNvPicPr>
          <p:nvPr/>
        </p:nvPicPr>
        <p:blipFill>
          <a:blip r:embed="rId3"/>
          <a:stretch>
            <a:fillRect/>
          </a:stretch>
        </p:blipFill>
        <p:spPr>
          <a:xfrm>
            <a:off x="395536" y="147265"/>
            <a:ext cx="7562850" cy="666750"/>
          </a:xfrm>
          <a:prstGeom prst="rect">
            <a:avLst/>
          </a:prstGeom>
        </p:spPr>
      </p:pic>
      <p:sp>
        <p:nvSpPr>
          <p:cNvPr id="9" name="Rounded Rectangle 8"/>
          <p:cNvSpPr/>
          <p:nvPr/>
        </p:nvSpPr>
        <p:spPr>
          <a:xfrm>
            <a:off x="539552" y="774956"/>
            <a:ext cx="8364272" cy="472240"/>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There is a requirement of all mathematics specifications to include some extended tasks requiring </a:t>
            </a:r>
            <a:r>
              <a:rPr lang="en-GB" sz="1100" dirty="0" smtClean="0">
                <a:latin typeface="Arial" panose="020B0604020202020204" pitchFamily="34" charset="0"/>
                <a:cs typeface="Arial" panose="020B0604020202020204" pitchFamily="34" charset="0"/>
              </a:rPr>
              <a:t>multiple stages in developing a solutions. You </a:t>
            </a:r>
            <a:r>
              <a:rPr lang="en-GB" sz="1100" dirty="0">
                <a:latin typeface="Arial" panose="020B0604020202020204" pitchFamily="34" charset="0"/>
                <a:cs typeface="Arial" panose="020B0604020202020204" pitchFamily="34" charset="0"/>
              </a:rPr>
              <a:t>should expect some questions like </a:t>
            </a:r>
            <a:r>
              <a:rPr lang="en-GB" sz="1100" dirty="0" smtClean="0">
                <a:latin typeface="Arial" panose="020B0604020202020204" pitchFamily="34" charset="0"/>
                <a:cs typeface="Arial" panose="020B0604020202020204" pitchFamily="34" charset="0"/>
              </a:rPr>
              <a:t>this, </a:t>
            </a:r>
            <a:r>
              <a:rPr lang="en-GB" sz="1100" dirty="0">
                <a:latin typeface="Arial" panose="020B0604020202020204" pitchFamily="34" charset="0"/>
                <a:cs typeface="Arial" panose="020B0604020202020204" pitchFamily="34" charset="0"/>
              </a:rPr>
              <a:t>which are relatively unstructured and require extended argument. </a:t>
            </a:r>
            <a:endParaRPr lang="en-GB" sz="1100" dirty="0" smtClean="0">
              <a:latin typeface="Arial" panose="020B0604020202020204" pitchFamily="34" charset="0"/>
              <a:cs typeface="Arial" panose="020B0604020202020204" pitchFamily="34" charset="0"/>
            </a:endParaRPr>
          </a:p>
        </p:txBody>
      </p:sp>
      <p:sp>
        <p:nvSpPr>
          <p:cNvPr id="6" name="Rounded Rectangle 5"/>
          <p:cNvSpPr/>
          <p:nvPr/>
        </p:nvSpPr>
        <p:spPr>
          <a:xfrm>
            <a:off x="3112546" y="2310523"/>
            <a:ext cx="5791278" cy="1334501"/>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a:t>
            </a:r>
            <a:r>
              <a:rPr lang="en-GB" sz="1100" i="1" dirty="0">
                <a:latin typeface="Arial" panose="020B0604020202020204" pitchFamily="34" charset="0"/>
                <a:cs typeface="Arial" panose="020B0604020202020204" pitchFamily="34" charset="0"/>
              </a:rPr>
              <a:t>C</a:t>
            </a:r>
            <a:r>
              <a:rPr lang="en-GB" sz="1100" dirty="0">
                <a:latin typeface="Arial" panose="020B0604020202020204" pitchFamily="34" charset="0"/>
                <a:cs typeface="Arial" panose="020B0604020202020204" pitchFamily="34" charset="0"/>
              </a:rPr>
              <a:t> + </a:t>
            </a:r>
            <a:r>
              <a:rPr lang="en-GB" sz="1100" dirty="0" err="1">
                <a:latin typeface="Arial" panose="020B0604020202020204" pitchFamily="34" charset="0"/>
                <a:cs typeface="Arial" panose="020B0604020202020204" pitchFamily="34" charset="0"/>
              </a:rPr>
              <a:t>i</a:t>
            </a:r>
            <a:r>
              <a:rPr lang="en-GB" sz="1100" i="1" dirty="0" err="1">
                <a:latin typeface="Arial" panose="020B0604020202020204" pitchFamily="34" charset="0"/>
                <a:cs typeface="Arial" panose="020B0604020202020204" pitchFamily="34" charset="0"/>
              </a:rPr>
              <a:t>S</a:t>
            </a:r>
            <a:r>
              <a:rPr lang="en-GB" sz="1100" dirty="0">
                <a:latin typeface="Arial" panose="020B0604020202020204" pitchFamily="34" charset="0"/>
                <a:cs typeface="Arial" panose="020B0604020202020204" pitchFamily="34" charset="0"/>
              </a:rPr>
              <a:t> method for summing trigonometric series like this one looks complicated to learners at first acquaintance, but questions like this all share a common method of solution, by combining the series for sine and cosine to get a geometric series with complex common ratio. Perhaps the trickiest part of this ‘show’ is converting 1 + cos </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 </a:t>
            </a:r>
            <a:r>
              <a:rPr lang="en-GB" sz="1100" dirty="0" err="1">
                <a:latin typeface="Arial" panose="020B0604020202020204" pitchFamily="34" charset="0"/>
                <a:cs typeface="Arial" panose="020B0604020202020204" pitchFamily="34" charset="0"/>
              </a:rPr>
              <a:t>isin</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into half angles in order to split the result into real and imaginary parts. With practice, tasks like this one which on first acquaintance look complicated can eventually become routine!</a:t>
            </a:r>
            <a:endParaRPr lang="en-GB"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7544" y="260648"/>
            <a:ext cx="7705725" cy="5419725"/>
          </a:xfrm>
          <a:prstGeom prst="rect">
            <a:avLst/>
          </a:prstGeom>
        </p:spPr>
      </p:pic>
      <p:sp>
        <p:nvSpPr>
          <p:cNvPr id="5" name="Rounded Rectangle 4"/>
          <p:cNvSpPr/>
          <p:nvPr/>
        </p:nvSpPr>
        <p:spPr>
          <a:xfrm>
            <a:off x="5868144" y="2924944"/>
            <a:ext cx="3168352" cy="1728192"/>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Most of the mathematical modelling requirements of the Further Mathematics specification will be covered by the applied mathematics units. However, differential equations is a topic which clearly lends itself to modelling real-world situations, so learners should expect questions like this one on linear systems set in a ‘real world’ context, albeit a simplified one.</a:t>
            </a:r>
            <a:endParaRPr lang="en-GB"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7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5526"/>
          <a:stretch/>
        </p:blipFill>
        <p:spPr>
          <a:xfrm>
            <a:off x="251520" y="332656"/>
            <a:ext cx="7705725" cy="2952328"/>
          </a:xfrm>
          <a:prstGeom prst="rect">
            <a:avLst/>
          </a:prstGeom>
        </p:spPr>
      </p:pic>
      <p:sp>
        <p:nvSpPr>
          <p:cNvPr id="11" name="Rounded Rectangle 10"/>
          <p:cNvSpPr/>
          <p:nvPr/>
        </p:nvSpPr>
        <p:spPr>
          <a:xfrm>
            <a:off x="6096760" y="4797152"/>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As a ‘show that’ question, a clear argument is needed to justify how the given answer is obtained.</a:t>
            </a:r>
            <a:endParaRPr lang="en-GB" sz="1000" dirty="0">
              <a:latin typeface="Arial" panose="020B0604020202020204" pitchFamily="34" charset="0"/>
              <a:cs typeface="Arial" panose="020B0604020202020204" pitchFamily="34" charset="0"/>
            </a:endParaRPr>
          </a:p>
        </p:txBody>
      </p:sp>
      <p:sp>
        <p:nvSpPr>
          <p:cNvPr id="9" name="Rounded Rectangle 8"/>
          <p:cNvSpPr/>
          <p:nvPr/>
        </p:nvSpPr>
        <p:spPr>
          <a:xfrm>
            <a:off x="5652120" y="1303604"/>
            <a:ext cx="2952328" cy="829252"/>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In </a:t>
            </a:r>
            <a:r>
              <a:rPr lang="en-GB" sz="1100" dirty="0" smtClean="0">
                <a:latin typeface="Arial" panose="020B0604020202020204" pitchFamily="34" charset="0"/>
                <a:cs typeface="Arial" panose="020B0604020202020204" pitchFamily="34" charset="0"/>
              </a:rPr>
              <a:t>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learners are required to interpret ‘decreases exponentially’ as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 </a:t>
            </a:r>
            <a:r>
              <a:rPr lang="en-GB" sz="1100" i="1" dirty="0" err="1">
                <a:latin typeface="Arial" panose="020B0604020202020204" pitchFamily="34" charset="0"/>
                <a:cs typeface="Arial" panose="020B0604020202020204" pitchFamily="34" charset="0"/>
              </a:rPr>
              <a:t>A</a:t>
            </a:r>
            <a:r>
              <a:rPr lang="en-GB" sz="1100" dirty="0" err="1">
                <a:latin typeface="Arial" panose="020B0604020202020204" pitchFamily="34" charset="0"/>
                <a:cs typeface="Arial" panose="020B0604020202020204" pitchFamily="34" charset="0"/>
              </a:rPr>
              <a:t>e</a:t>
            </a:r>
            <a:r>
              <a:rPr lang="en-GB" sz="1100" i="1" baseline="30000" dirty="0" err="1">
                <a:latin typeface="Arial" panose="020B0604020202020204" pitchFamily="34" charset="0"/>
                <a:cs typeface="Arial" panose="020B0604020202020204" pitchFamily="34" charset="0"/>
              </a:rPr>
              <a:t>kt</a:t>
            </a:r>
            <a:r>
              <a:rPr lang="en-GB" sz="1100" dirty="0">
                <a:latin typeface="Arial" panose="020B0604020202020204" pitchFamily="34" charset="0"/>
                <a:cs typeface="Arial" panose="020B0604020202020204" pitchFamily="34" charset="0"/>
              </a:rPr>
              <a:t> or </a:t>
            </a:r>
            <a:r>
              <a:rPr lang="en-GB" sz="1100" i="1" dirty="0" err="1">
                <a:latin typeface="Arial" panose="020B0604020202020204" pitchFamily="34" charset="0"/>
                <a:cs typeface="Arial" panose="020B0604020202020204" pitchFamily="34" charset="0"/>
              </a:rPr>
              <a:t>A</a:t>
            </a:r>
            <a:r>
              <a:rPr lang="en-GB" sz="1100" dirty="0" err="1">
                <a:latin typeface="Arial" panose="020B0604020202020204" pitchFamily="34" charset="0"/>
                <a:cs typeface="Arial" panose="020B0604020202020204" pitchFamily="34" charset="0"/>
              </a:rPr>
              <a:t>e</a:t>
            </a:r>
            <a:r>
              <a:rPr lang="en-GB" sz="1100" baseline="30000" dirty="0" err="1">
                <a:latin typeface="Arial" panose="020B0604020202020204" pitchFamily="34" charset="0"/>
                <a:cs typeface="Arial" panose="020B0604020202020204" pitchFamily="34" charset="0"/>
                <a:sym typeface="Symbol" panose="05050102010706020507" pitchFamily="18" charset="2"/>
              </a:rPr>
              <a:t></a:t>
            </a:r>
            <a:r>
              <a:rPr lang="en-GB" sz="1100" i="1" baseline="30000" dirty="0" err="1">
                <a:latin typeface="Arial" panose="020B0604020202020204" pitchFamily="34" charset="0"/>
                <a:cs typeface="Arial" panose="020B0604020202020204" pitchFamily="34" charset="0"/>
              </a:rPr>
              <a:t>kt</a:t>
            </a:r>
            <a:r>
              <a:rPr lang="en-GB" sz="1100" dirty="0">
                <a:latin typeface="Arial" panose="020B0604020202020204" pitchFamily="34" charset="0"/>
                <a:cs typeface="Arial" panose="020B0604020202020204" pitchFamily="34" charset="0"/>
              </a:rPr>
              <a:t> and fit the initial conditions to find </a:t>
            </a:r>
            <a:r>
              <a:rPr lang="en-GB" sz="1100" i="1" dirty="0">
                <a:latin typeface="Arial" panose="020B0604020202020204" pitchFamily="34" charset="0"/>
                <a:cs typeface="Arial" panose="020B0604020202020204" pitchFamily="34" charset="0"/>
              </a:rPr>
              <a:t>A</a:t>
            </a:r>
            <a:r>
              <a:rPr lang="en-GB" sz="1100" dirty="0">
                <a:latin typeface="Arial" panose="020B0604020202020204" pitchFamily="34" charset="0"/>
                <a:cs typeface="Arial" panose="020B0604020202020204" pitchFamily="34" charset="0"/>
              </a:rPr>
              <a:t> and (their) </a:t>
            </a:r>
            <a:r>
              <a:rPr lang="en-GB" sz="1100" i="1" dirty="0">
                <a:latin typeface="Arial" panose="020B0604020202020204" pitchFamily="34" charset="0"/>
                <a:cs typeface="Arial" panose="020B0604020202020204" pitchFamily="34" charset="0"/>
              </a:rPr>
              <a:t>k</a:t>
            </a:r>
            <a:r>
              <a:rPr lang="en-GB" sz="1100" dirty="0">
                <a:latin typeface="Arial" panose="020B0604020202020204" pitchFamily="34" charset="0"/>
                <a:cs typeface="Arial" panose="020B0604020202020204" pitchFamily="34" charset="0"/>
              </a:rPr>
              <a:t>.</a:t>
            </a:r>
            <a:endParaRPr lang="en-GB" sz="11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3606" y="3561189"/>
            <a:ext cx="9044898" cy="1163955"/>
          </a:xfrm>
          <a:prstGeom prst="rect">
            <a:avLst/>
          </a:prstGeom>
        </p:spPr>
      </p:pic>
    </p:spTree>
    <p:extLst>
      <p:ext uri="{BB962C8B-B14F-4D97-AF65-F5344CB8AC3E}">
        <p14:creationId xmlns:p14="http://schemas.microsoft.com/office/powerpoint/2010/main" val="75403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496" y="2492896"/>
            <a:ext cx="9093059" cy="1916037"/>
          </a:xfrm>
          <a:prstGeom prst="rect">
            <a:avLst/>
          </a:prstGeom>
        </p:spPr>
      </p:pic>
      <p:sp>
        <p:nvSpPr>
          <p:cNvPr id="11" name="Rounded Rectangle 10"/>
          <p:cNvSpPr/>
          <p:nvPr/>
        </p:nvSpPr>
        <p:spPr>
          <a:xfrm>
            <a:off x="6516216" y="2636912"/>
            <a:ext cx="2016224" cy="57335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AO3.4 mark here is for ‘using mathematical models’.</a:t>
            </a:r>
            <a:endParaRPr lang="en-GB" sz="1100" dirty="0">
              <a:latin typeface="Arial" panose="020B0604020202020204" pitchFamily="34" charset="0"/>
              <a:cs typeface="Arial" panose="020B0604020202020204" pitchFamily="34" charset="0"/>
            </a:endParaRPr>
          </a:p>
        </p:txBody>
      </p:sp>
      <p:sp>
        <p:nvSpPr>
          <p:cNvPr id="6" name="Rounded Rectangle 5"/>
          <p:cNvSpPr/>
          <p:nvPr/>
        </p:nvSpPr>
        <p:spPr>
          <a:xfrm>
            <a:off x="6960856" y="4081129"/>
            <a:ext cx="1643592" cy="57335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This part (ii) requires a response in context.</a:t>
            </a:r>
            <a:endParaRPr lang="en-GB" sz="11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00852" y="638200"/>
            <a:ext cx="7162800" cy="990600"/>
          </a:xfrm>
          <a:prstGeom prst="rect">
            <a:avLst/>
          </a:prstGeom>
        </p:spPr>
      </p:pic>
    </p:spTree>
    <p:extLst>
      <p:ext uri="{BB962C8B-B14F-4D97-AF65-F5344CB8AC3E}">
        <p14:creationId xmlns:p14="http://schemas.microsoft.com/office/powerpoint/2010/main" val="127419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55519" y="44624"/>
            <a:ext cx="7181850" cy="1295400"/>
          </a:xfrm>
          <a:prstGeom prst="rect">
            <a:avLst/>
          </a:prstGeom>
        </p:spPr>
      </p:pic>
      <p:pic>
        <p:nvPicPr>
          <p:cNvPr id="12" name="Picture 11"/>
          <p:cNvPicPr>
            <a:picLocks noChangeAspect="1"/>
          </p:cNvPicPr>
          <p:nvPr/>
        </p:nvPicPr>
        <p:blipFill>
          <a:blip r:embed="rId3"/>
          <a:stretch>
            <a:fillRect/>
          </a:stretch>
        </p:blipFill>
        <p:spPr>
          <a:xfrm>
            <a:off x="44472" y="3184538"/>
            <a:ext cx="9045876" cy="2404702"/>
          </a:xfrm>
          <a:prstGeom prst="rect">
            <a:avLst/>
          </a:prstGeom>
        </p:spPr>
      </p:pic>
      <p:pic>
        <p:nvPicPr>
          <p:cNvPr id="7" name="Picture 6"/>
          <p:cNvPicPr>
            <a:picLocks noChangeAspect="1"/>
          </p:cNvPicPr>
          <p:nvPr/>
        </p:nvPicPr>
        <p:blipFill>
          <a:blip r:embed="rId4"/>
          <a:stretch>
            <a:fillRect/>
          </a:stretch>
        </p:blipFill>
        <p:spPr>
          <a:xfrm>
            <a:off x="44471" y="1300369"/>
            <a:ext cx="9045876" cy="1873788"/>
          </a:xfrm>
          <a:prstGeom prst="rect">
            <a:avLst/>
          </a:prstGeom>
        </p:spPr>
      </p:pic>
      <p:sp>
        <p:nvSpPr>
          <p:cNvPr id="9" name="Rounded Rectangle 8"/>
          <p:cNvSpPr/>
          <p:nvPr/>
        </p:nvSpPr>
        <p:spPr>
          <a:xfrm>
            <a:off x="7235787" y="459016"/>
            <a:ext cx="1621605" cy="881752"/>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Part (iii) is looking to </a:t>
            </a:r>
            <a:r>
              <a:rPr lang="en-GB" sz="1100" dirty="0">
                <a:latin typeface="Arial" panose="020B0604020202020204" pitchFamily="34" charset="0"/>
                <a:cs typeface="Arial" panose="020B0604020202020204" pitchFamily="34" charset="0"/>
              </a:rPr>
              <a:t>eliminate </a:t>
            </a:r>
            <a:r>
              <a:rPr lang="en-GB" sz="1100" i="1" dirty="0">
                <a:latin typeface="Arial" panose="020B0604020202020204" pitchFamily="34" charset="0"/>
                <a:cs typeface="Arial" panose="020B0604020202020204" pitchFamily="34" charset="0"/>
              </a:rPr>
              <a:t>x</a:t>
            </a:r>
            <a:r>
              <a:rPr lang="en-GB" sz="1100" dirty="0">
                <a:latin typeface="Arial" panose="020B0604020202020204" pitchFamily="34" charset="0"/>
                <a:cs typeface="Arial" panose="020B0604020202020204" pitchFamily="34" charset="0"/>
              </a:rPr>
              <a:t> to find a differential equation in </a:t>
            </a:r>
            <a:r>
              <a:rPr lang="en-GB" sz="1100" i="1" dirty="0">
                <a:latin typeface="Arial" panose="020B0604020202020204" pitchFamily="34" charset="0"/>
                <a:cs typeface="Arial" panose="020B0604020202020204" pitchFamily="34" charset="0"/>
              </a:rPr>
              <a:t>y</a:t>
            </a:r>
            <a:r>
              <a:rPr lang="en-GB" sz="1100" dirty="0">
                <a:latin typeface="Arial" panose="020B0604020202020204" pitchFamily="34" charset="0"/>
                <a:cs typeface="Arial" panose="020B0604020202020204" pitchFamily="34" charset="0"/>
              </a:rPr>
              <a:t> and solve this</a:t>
            </a:r>
            <a:r>
              <a:rPr lang="en-GB" sz="1100" dirty="0" smtClean="0">
                <a:latin typeface="Arial" panose="020B0604020202020204" pitchFamily="34" charset="0"/>
                <a:cs typeface="Arial" panose="020B0604020202020204" pitchFamily="34" charset="0"/>
              </a:rPr>
              <a:t>. </a:t>
            </a:r>
            <a:endParaRPr lang="en-GB" sz="1100" dirty="0" smtClean="0">
              <a:latin typeface="Arial" panose="020B0604020202020204" pitchFamily="34" charset="0"/>
              <a:cs typeface="Arial" panose="020B0604020202020204" pitchFamily="34" charset="0"/>
            </a:endParaRPr>
          </a:p>
        </p:txBody>
      </p:sp>
      <p:sp>
        <p:nvSpPr>
          <p:cNvPr id="11" name="Rounded Rectangle 10"/>
          <p:cNvSpPr/>
          <p:nvPr/>
        </p:nvSpPr>
        <p:spPr>
          <a:xfrm>
            <a:off x="7092280" y="1535389"/>
            <a:ext cx="1926058" cy="13180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mark scheme implies an integrating factor method, but an alternative solution would be use the complementary function and particular integral method.</a:t>
            </a:r>
          </a:p>
        </p:txBody>
      </p:sp>
      <p:sp>
        <p:nvSpPr>
          <p:cNvPr id="8" name="Rounded Rectangle 7"/>
          <p:cNvSpPr/>
          <p:nvPr/>
        </p:nvSpPr>
        <p:spPr>
          <a:xfrm>
            <a:off x="107504" y="1700808"/>
            <a:ext cx="3888432" cy="137947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Two methods shown in the m/s for (iv), although </a:t>
            </a:r>
            <a:r>
              <a:rPr lang="en-GB" sz="1100" dirty="0">
                <a:latin typeface="Arial" panose="020B0604020202020204" pitchFamily="34" charset="0"/>
                <a:cs typeface="Arial" panose="020B0604020202020204" pitchFamily="34" charset="0"/>
              </a:rPr>
              <a:t>perhaps the easiest way is to find the maximum of </a:t>
            </a:r>
            <a:r>
              <a:rPr lang="en-GB" sz="1100" i="1" dirty="0">
                <a:latin typeface="Arial" panose="020B0604020202020204" pitchFamily="34" charset="0"/>
                <a:cs typeface="Arial" panose="020B0604020202020204" pitchFamily="34" charset="0"/>
              </a:rPr>
              <a:t>y</a:t>
            </a:r>
            <a:r>
              <a:rPr lang="en-GB" sz="1100" dirty="0">
                <a:latin typeface="Arial" panose="020B0604020202020204" pitchFamily="34" charset="0"/>
                <a:cs typeface="Arial" panose="020B0604020202020204" pitchFamily="34" charset="0"/>
              </a:rPr>
              <a:t> = 15</a:t>
            </a:r>
            <a:r>
              <a:rPr lang="en-GB" sz="1100" i="1" dirty="0">
                <a:latin typeface="Arial" panose="020B0604020202020204" pitchFamily="34" charset="0"/>
                <a:cs typeface="Arial" panose="020B0604020202020204" pitchFamily="34" charset="0"/>
              </a:rPr>
              <a:t>l </a:t>
            </a:r>
            <a:r>
              <a:rPr lang="en-GB" sz="1100" i="1"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a:t>
            </a:r>
            <a:r>
              <a:rPr lang="en-GB" sz="1100" i="1" dirty="0">
                <a:latin typeface="Arial" panose="020B0604020202020204" pitchFamily="34" charset="0"/>
                <a:cs typeface="Arial" panose="020B0604020202020204" pitchFamily="34" charset="0"/>
              </a:rPr>
              <a:t>l</a:t>
            </a:r>
            <a:r>
              <a:rPr lang="en-GB" sz="1100" baseline="30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 , where </a:t>
            </a:r>
            <a:r>
              <a:rPr lang="en-GB" sz="1100" i="1" dirty="0">
                <a:latin typeface="Arial" panose="020B0604020202020204" pitchFamily="34" charset="0"/>
                <a:cs typeface="Arial" panose="020B0604020202020204" pitchFamily="34" charset="0"/>
              </a:rPr>
              <a:t>l</a:t>
            </a:r>
            <a:r>
              <a:rPr lang="en-GB" sz="1100" dirty="0">
                <a:latin typeface="Arial" panose="020B0604020202020204" pitchFamily="34" charset="0"/>
                <a:cs typeface="Arial" panose="020B0604020202020204" pitchFamily="34" charset="0"/>
              </a:rPr>
              <a:t> = e</a:t>
            </a:r>
            <a:r>
              <a:rPr lang="en-GB" sz="1100" baseline="30000" dirty="0">
                <a:latin typeface="Arial" panose="020B0604020202020204" pitchFamily="34" charset="0"/>
                <a:cs typeface="Arial" panose="020B0604020202020204" pitchFamily="34" charset="0"/>
                <a:sym typeface="Symbol" panose="05050102010706020507" pitchFamily="18" charset="2"/>
              </a:rPr>
              <a:t></a:t>
            </a:r>
            <a:r>
              <a:rPr lang="en-GB" sz="1100" baseline="30000" dirty="0">
                <a:latin typeface="Arial" panose="020B0604020202020204" pitchFamily="34" charset="0"/>
                <a:cs typeface="Arial" panose="020B0604020202020204" pitchFamily="34" charset="0"/>
              </a:rPr>
              <a:t>-.2</a:t>
            </a:r>
            <a:r>
              <a:rPr lang="en-GB" sz="1100" i="1" baseline="30000" dirty="0">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 by completing the square. This gives the maximum without needing to find </a:t>
            </a:r>
            <a:r>
              <a:rPr lang="en-GB" sz="1100" i="1" dirty="0">
                <a:latin typeface="Arial" panose="020B0604020202020204" pitchFamily="34" charset="0"/>
                <a:cs typeface="Arial" panose="020B0604020202020204" pitchFamily="34" charset="0"/>
              </a:rPr>
              <a:t>t</a:t>
            </a:r>
            <a:r>
              <a:rPr lang="en-GB" sz="1100" dirty="0">
                <a:latin typeface="Arial" panose="020B0604020202020204" pitchFamily="34" charset="0"/>
                <a:cs typeface="Arial" panose="020B0604020202020204" pitchFamily="34" charset="0"/>
              </a:rPr>
              <a:t>.</a:t>
            </a:r>
          </a:p>
          <a:p>
            <a:r>
              <a:rPr lang="en-GB" sz="1100" dirty="0">
                <a:latin typeface="Arial" panose="020B0604020202020204" pitchFamily="34" charset="0"/>
                <a:cs typeface="Arial" panose="020B0604020202020204" pitchFamily="34" charset="0"/>
              </a:rPr>
              <a:t>The ‘BC’ in the mark scheme stands for ‘by calculator’. It is unlikely that tracing the graph to find the maximum would yield 3.75 exactly, but the mark scheme implies that this fully correct answer would gain all three marks.</a:t>
            </a:r>
          </a:p>
        </p:txBody>
      </p:sp>
      <p:sp>
        <p:nvSpPr>
          <p:cNvPr id="10" name="Rounded Rectangle 9"/>
          <p:cNvSpPr/>
          <p:nvPr/>
        </p:nvSpPr>
        <p:spPr>
          <a:xfrm>
            <a:off x="1331640" y="3780193"/>
            <a:ext cx="7128792" cy="1088967"/>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In part (v) candidates </a:t>
            </a:r>
            <a:r>
              <a:rPr lang="en-GB" sz="1100" dirty="0">
                <a:latin typeface="Arial" panose="020B0604020202020204" pitchFamily="34" charset="0"/>
                <a:cs typeface="Arial" panose="020B0604020202020204" pitchFamily="34" charset="0"/>
              </a:rPr>
              <a:t>could derive the differential equation in </a:t>
            </a:r>
            <a:r>
              <a:rPr lang="en-GB" sz="1100" i="1" dirty="0">
                <a:latin typeface="Arial" panose="020B0604020202020204" pitchFamily="34" charset="0"/>
                <a:cs typeface="Arial" panose="020B0604020202020204" pitchFamily="34" charset="0"/>
              </a:rPr>
              <a:t>z</a:t>
            </a:r>
            <a:r>
              <a:rPr lang="en-GB" sz="1100" dirty="0">
                <a:latin typeface="Arial" panose="020B0604020202020204" pitchFamily="34" charset="0"/>
                <a:cs typeface="Arial" panose="020B0604020202020204" pitchFamily="34" charset="0"/>
              </a:rPr>
              <a:t> and solve this, but this would be a lot of work for 2 marks! (Part (iii) offered 5 marks for a similar exercise.) Having enough time for this would also probably be an issue here. </a:t>
            </a:r>
          </a:p>
          <a:p>
            <a:r>
              <a:rPr lang="en-GB" sz="1100" dirty="0">
                <a:latin typeface="Arial" panose="020B0604020202020204" pitchFamily="34" charset="0"/>
                <a:cs typeface="Arial" panose="020B0604020202020204" pitchFamily="34" charset="0"/>
              </a:rPr>
              <a:t>It is always worth encouraging students to take note of the tariff for each question, which usually gives an indication of the amount of work needed if the correct method of solution is found.</a:t>
            </a:r>
          </a:p>
          <a:p>
            <a:r>
              <a:rPr lang="en-GB" sz="1100" dirty="0">
                <a:latin typeface="Arial" panose="020B0604020202020204" pitchFamily="34" charset="0"/>
                <a:cs typeface="Arial" panose="020B0604020202020204" pitchFamily="34" charset="0"/>
              </a:rPr>
              <a:t>There is still quite a lot of work here, so one suspects that this question would pick out the ablest candidates.</a:t>
            </a:r>
            <a:endParaRPr lang="en-GB"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7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8" grpId="0" animBg="1"/>
      <p:bldP spid="8"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smtClean="0"/>
              <a:t>This guide is designed to take you though the A Level Pure Core Y541 sample assessment </a:t>
            </a:r>
            <a:r>
              <a:rPr lang="en-GB" sz="1400" dirty="0"/>
              <a:t>p</a:t>
            </a:r>
            <a:r>
              <a:rPr lang="en-GB" sz="1400" dirty="0" smtClean="0"/>
              <a:t>aper</a:t>
            </a:r>
            <a:r>
              <a:rPr lang="en-GB" sz="1400" dirty="0" smtClean="0"/>
              <a:t>. Its </a:t>
            </a:r>
            <a:r>
              <a:rPr lang="en-GB" sz="1400" dirty="0" smtClean="0"/>
              <a:t>aim is to explain how candidates should approach each paper and how marks are awarded to the different questions</a:t>
            </a:r>
            <a:r>
              <a:rPr lang="en-GB" sz="1400" dirty="0" smtClean="0"/>
              <a:t>. </a:t>
            </a:r>
            <a:endParaRPr lang="en-GB" sz="1400" dirty="0" smtClean="0"/>
          </a:p>
          <a:p>
            <a:pPr marL="0" indent="0">
              <a:buNone/>
            </a:pPr>
            <a:endParaRPr lang="en-GB" sz="1400" dirty="0" smtClean="0"/>
          </a:p>
          <a:p>
            <a:pPr marL="0" indent="0">
              <a:buNone/>
            </a:pPr>
            <a:r>
              <a:rPr lang="en-GB" sz="1400" dirty="0" smtClean="0"/>
              <a:t>The orange text boxes offer further explanation on the questions on the exam </a:t>
            </a:r>
          </a:p>
          <a:p>
            <a:pPr marL="0" indent="0">
              <a:buNone/>
            </a:pPr>
            <a:r>
              <a:rPr lang="en-GB" sz="1400" dirty="0" smtClean="0"/>
              <a:t>paper. They offer guidance on the wording of questions and what candidates </a:t>
            </a:r>
          </a:p>
          <a:p>
            <a:pPr marL="0" indent="0">
              <a:buNone/>
            </a:pPr>
            <a:r>
              <a:rPr lang="en-GB" sz="1400" dirty="0" smtClean="0"/>
              <a:t>should do in response to them.</a:t>
            </a:r>
          </a:p>
          <a:p>
            <a:pPr marL="0" indent="0">
              <a:buNone/>
            </a:pPr>
            <a:endParaRPr lang="en-GB" sz="1400" dirty="0" smtClean="0"/>
          </a:p>
          <a:p>
            <a:pPr marL="0" indent="0">
              <a:buNone/>
            </a:pPr>
            <a:r>
              <a:rPr lang="en-GB" sz="1400" dirty="0" smtClean="0"/>
              <a:t>The green text boxes focus on the awarding of marks for each question</a:t>
            </a:r>
            <a:r>
              <a:rPr lang="en-GB" sz="1400" dirty="0" smtClean="0"/>
              <a:t>. </a:t>
            </a:r>
            <a:endParaRPr lang="en-GB" sz="1400" dirty="0"/>
          </a:p>
        </p:txBody>
      </p:sp>
      <p:sp>
        <p:nvSpPr>
          <p:cNvPr id="4" name="Rounded Rectangle 3"/>
          <p:cNvSpPr/>
          <p:nvPr/>
        </p:nvSpPr>
        <p:spPr>
          <a:xfrm>
            <a:off x="6994902" y="2132856"/>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This is a ‘show that’ question i.e. the answer has been given. A clear mathematical argument must be seen.</a:t>
            </a:r>
          </a:p>
          <a:p>
            <a:r>
              <a:rPr lang="en-GB" sz="1000" dirty="0" smtClean="0">
                <a:latin typeface="Arial" panose="020B0604020202020204" pitchFamily="34" charset="0"/>
                <a:cs typeface="Arial" panose="020B0604020202020204" pitchFamily="34" charset="0"/>
              </a:rPr>
              <a:t>[this is an example]</a:t>
            </a:r>
            <a:endParaRPr lang="en-GB" sz="1000" dirty="0">
              <a:latin typeface="Arial" panose="020B0604020202020204" pitchFamily="34" charset="0"/>
              <a:cs typeface="Arial" panose="020B0604020202020204" pitchFamily="34" charset="0"/>
            </a:endParaRPr>
          </a:p>
        </p:txBody>
      </p:sp>
      <p:cxnSp>
        <p:nvCxnSpPr>
          <p:cNvPr id="5" name="Straight Arrow Connector 4"/>
          <p:cNvCxnSpPr/>
          <p:nvPr/>
        </p:nvCxnSpPr>
        <p:spPr>
          <a:xfrm flipH="1">
            <a:off x="6588224" y="2636912"/>
            <a:ext cx="406678" cy="288032"/>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sp>
        <p:nvSpPr>
          <p:cNvPr id="7" name="Rounded Rectangle 6"/>
          <p:cNvSpPr/>
          <p:nvPr/>
        </p:nvSpPr>
        <p:spPr>
          <a:xfrm>
            <a:off x="7039058" y="3858728"/>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The examiner is looking for a clear method for rationalising the denominator. [this is an example]</a:t>
            </a:r>
            <a:endParaRPr lang="en-GB" sz="10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6228184" y="3789040"/>
            <a:ext cx="819585" cy="322876"/>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2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771800" y="769746"/>
            <a:ext cx="6247478" cy="901260"/>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The standard summation formulae for </a:t>
            </a:r>
            <a:r>
              <a:rPr lang="en-GB" sz="1000" dirty="0">
                <a:latin typeface="Arial" panose="020B0604020202020204" pitchFamily="34" charset="0"/>
                <a:cs typeface="Arial" panose="020B0604020202020204" pitchFamily="34" charset="0"/>
                <a:sym typeface="Symbol" panose="05050102010706020507" pitchFamily="18" charset="2"/>
              </a:rPr>
              <a:t></a:t>
            </a:r>
            <a:r>
              <a:rPr lang="en-GB" sz="1000" i="1" dirty="0">
                <a:latin typeface="Arial" panose="020B0604020202020204" pitchFamily="34" charset="0"/>
                <a:cs typeface="Arial" panose="020B0604020202020204" pitchFamily="34" charset="0"/>
              </a:rPr>
              <a:t>r</a:t>
            </a:r>
            <a:r>
              <a:rPr lang="en-GB" sz="1000" baseline="30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 is given in the Formulae Booklet. However, learners needs to learn the formula for </a:t>
            </a:r>
            <a:r>
              <a:rPr lang="en-GB" sz="1000" dirty="0">
                <a:latin typeface="Arial" panose="020B0604020202020204" pitchFamily="34" charset="0"/>
                <a:cs typeface="Arial" panose="020B0604020202020204" pitchFamily="34" charset="0"/>
                <a:sym typeface="Symbol" panose="05050102010706020507" pitchFamily="18" charset="2"/>
              </a:rPr>
              <a:t></a:t>
            </a:r>
            <a:r>
              <a:rPr lang="en-GB" sz="1000" i="1" dirty="0">
                <a:latin typeface="Arial" panose="020B0604020202020204" pitchFamily="34" charset="0"/>
                <a:cs typeface="Arial" panose="020B0604020202020204" pitchFamily="34" charset="0"/>
              </a:rPr>
              <a:t>r.</a:t>
            </a:r>
            <a:r>
              <a:rPr lang="en-GB" sz="1000" dirty="0">
                <a:latin typeface="Arial" panose="020B0604020202020204" pitchFamily="34" charset="0"/>
                <a:cs typeface="Arial" panose="020B0604020202020204" pitchFamily="34" charset="0"/>
              </a:rPr>
              <a:t> </a:t>
            </a:r>
          </a:p>
          <a:p>
            <a:r>
              <a:rPr lang="en-GB" sz="1000" dirty="0" smtClean="0">
                <a:latin typeface="Arial" panose="020B0604020202020204" pitchFamily="34" charset="0"/>
                <a:cs typeface="Arial" panose="020B0604020202020204" pitchFamily="34" charset="0"/>
              </a:rPr>
              <a:t>‘Fully </a:t>
            </a:r>
            <a:r>
              <a:rPr lang="en-GB" sz="1000" dirty="0">
                <a:latin typeface="Arial" panose="020B0604020202020204" pitchFamily="34" charset="0"/>
                <a:cs typeface="Arial" panose="020B0604020202020204" pitchFamily="34" charset="0"/>
              </a:rPr>
              <a:t>factorised </a:t>
            </a:r>
            <a:r>
              <a:rPr lang="en-GB" sz="1000" dirty="0" smtClean="0">
                <a:latin typeface="Arial" panose="020B0604020202020204" pitchFamily="34" charset="0"/>
                <a:cs typeface="Arial" panose="020B0604020202020204" pitchFamily="34" charset="0"/>
              </a:rPr>
              <a:t>form’ here </a:t>
            </a:r>
            <a:r>
              <a:rPr lang="en-GB" sz="1000" dirty="0">
                <a:latin typeface="Arial" panose="020B0604020202020204" pitchFamily="34" charset="0"/>
                <a:cs typeface="Arial" panose="020B0604020202020204" pitchFamily="34" charset="0"/>
              </a:rPr>
              <a:t>implies the factoring </a:t>
            </a:r>
            <a:r>
              <a:rPr lang="en-GB" sz="1000" dirty="0" smtClean="0">
                <a:latin typeface="Arial" panose="020B0604020202020204" pitchFamily="34" charset="0"/>
                <a:cs typeface="Arial" panose="020B0604020202020204" pitchFamily="34" charset="0"/>
              </a:rPr>
              <a:t>out the</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fraction </a:t>
            </a:r>
            <a:r>
              <a:rPr lang="en-GB" sz="1000" dirty="0">
                <a:latin typeface="Arial" panose="020B0604020202020204" pitchFamily="34" charset="0"/>
                <a:cs typeface="Arial" panose="020B0604020202020204" pitchFamily="34" charset="0"/>
              </a:rPr>
              <a:t>(1/6) as well as the other algebraic factors. </a:t>
            </a:r>
          </a:p>
        </p:txBody>
      </p:sp>
      <p:sp>
        <p:nvSpPr>
          <p:cNvPr id="11" name="Rounded Rectangle 10"/>
          <p:cNvSpPr/>
          <p:nvPr/>
        </p:nvSpPr>
        <p:spPr>
          <a:xfrm>
            <a:off x="6876256" y="4149080"/>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This is a routine starter question with all AO1 marks, designed to settle learners into the exam.</a:t>
            </a:r>
            <a:endParaRPr lang="en-GB" sz="1000" dirty="0">
              <a:latin typeface="Arial" panose="020B0604020202020204" pitchFamily="34" charset="0"/>
              <a:cs typeface="Arial" panose="020B0604020202020204" pitchFamily="34"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42" y="188640"/>
            <a:ext cx="7554379" cy="581106"/>
          </a:xfrm>
          <a:prstGeom prst="rect">
            <a:avLst/>
          </a:prstGeom>
        </p:spPr>
      </p:pic>
      <p:pic>
        <p:nvPicPr>
          <p:cNvPr id="7" name="Picture 6"/>
          <p:cNvPicPr>
            <a:picLocks noChangeAspect="1"/>
          </p:cNvPicPr>
          <p:nvPr/>
        </p:nvPicPr>
        <p:blipFill>
          <a:blip r:embed="rId3"/>
          <a:stretch>
            <a:fillRect/>
          </a:stretch>
        </p:blipFill>
        <p:spPr>
          <a:xfrm>
            <a:off x="107505" y="2204864"/>
            <a:ext cx="8911774" cy="1732845"/>
          </a:xfrm>
          <a:prstGeom prst="rect">
            <a:avLst/>
          </a:prstGeom>
        </p:spPr>
      </p:pic>
    </p:spTree>
    <p:extLst>
      <p:ext uri="{BB962C8B-B14F-4D97-AF65-F5344CB8AC3E}">
        <p14:creationId xmlns:p14="http://schemas.microsoft.com/office/powerpoint/2010/main" val="146044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2007" y="3506841"/>
            <a:ext cx="9036497" cy="1794367"/>
          </a:xfrm>
          <a:prstGeom prst="rect">
            <a:avLst/>
          </a:prstGeom>
        </p:spPr>
      </p:pic>
      <p:sp>
        <p:nvSpPr>
          <p:cNvPr id="9" name="Rounded Rectangle 8"/>
          <p:cNvSpPr/>
          <p:nvPr/>
        </p:nvSpPr>
        <p:spPr>
          <a:xfrm>
            <a:off x="4499992" y="1484784"/>
            <a:ext cx="3712140" cy="1810575"/>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The instruction ‘In this question you must show detailed </a:t>
            </a:r>
            <a:r>
              <a:rPr lang="en-GB" sz="1000" dirty="0" smtClean="0">
                <a:latin typeface="Arial" panose="020B0604020202020204" pitchFamily="34" charset="0"/>
                <a:cs typeface="Arial" panose="020B0604020202020204" pitchFamily="34" charset="0"/>
              </a:rPr>
              <a:t>reasoning’ </a:t>
            </a:r>
            <a:r>
              <a:rPr lang="en-GB" sz="1000" dirty="0">
                <a:latin typeface="Arial" panose="020B0604020202020204" pitchFamily="34" charset="0"/>
                <a:cs typeface="Arial" panose="020B0604020202020204" pitchFamily="34" charset="0"/>
              </a:rPr>
              <a:t>is designed here to prevent learners from writing down the result using the definite integral button on their </a:t>
            </a:r>
            <a:r>
              <a:rPr lang="en-GB" sz="1000" dirty="0" smtClean="0">
                <a:latin typeface="Arial" panose="020B0604020202020204" pitchFamily="34" charset="0"/>
                <a:cs typeface="Arial" panose="020B0604020202020204" pitchFamily="34" charset="0"/>
              </a:rPr>
              <a:t>calculators (although use of calculator to check is good practice). </a:t>
            </a:r>
            <a:r>
              <a:rPr lang="en-GB" sz="1000" dirty="0">
                <a:latin typeface="Arial" panose="020B0604020202020204" pitchFamily="34" charset="0"/>
                <a:cs typeface="Arial" panose="020B0604020202020204" pitchFamily="34" charset="0"/>
              </a:rPr>
              <a:t>It requires them to show the integral result as the tan</a:t>
            </a:r>
            <a:r>
              <a:rPr lang="en-GB" sz="1000" baseline="30000" dirty="0">
                <a:latin typeface="Arial" panose="020B0604020202020204" pitchFamily="34" charset="0"/>
                <a:cs typeface="Arial" panose="020B0604020202020204" pitchFamily="34" charset="0"/>
              </a:rPr>
              <a:t>−1</a:t>
            </a:r>
            <a:r>
              <a:rPr lang="en-GB" sz="1000" dirty="0">
                <a:latin typeface="Arial" panose="020B0604020202020204" pitchFamily="34" charset="0"/>
                <a:cs typeface="Arial" panose="020B0604020202020204" pitchFamily="34" charset="0"/>
              </a:rPr>
              <a:t> function and then substitute limits. No marks would be awarded without this working</a:t>
            </a:r>
            <a:r>
              <a:rPr lang="en-GB" sz="1000" dirty="0" smtClean="0">
                <a:latin typeface="Arial" panose="020B0604020202020204" pitchFamily="34" charset="0"/>
                <a:cs typeface="Arial" panose="020B0604020202020204" pitchFamily="34" charset="0"/>
              </a:rPr>
              <a:t>. The </a:t>
            </a:r>
            <a:r>
              <a:rPr lang="en-GB" sz="1000" dirty="0">
                <a:latin typeface="Arial" panose="020B0604020202020204" pitchFamily="34" charset="0"/>
                <a:cs typeface="Arial" panose="020B0604020202020204" pitchFamily="34" charset="0"/>
              </a:rPr>
              <a:t>notation ‘</a:t>
            </a:r>
            <a:r>
              <a:rPr lang="en-GB" sz="1000" dirty="0" err="1">
                <a:latin typeface="Arial" panose="020B0604020202020204" pitchFamily="34" charset="0"/>
                <a:cs typeface="Arial" panose="020B0604020202020204" pitchFamily="34" charset="0"/>
              </a:rPr>
              <a:t>arctan</a:t>
            </a:r>
            <a:r>
              <a:rPr lang="en-GB" sz="1000" dirty="0">
                <a:latin typeface="Arial" panose="020B0604020202020204" pitchFamily="34" charset="0"/>
                <a:cs typeface="Arial" panose="020B0604020202020204" pitchFamily="34" charset="0"/>
              </a:rPr>
              <a:t>’ for ‘tan</a:t>
            </a:r>
            <a:r>
              <a:rPr lang="en-GB" sz="1000" baseline="30000" dirty="0">
                <a:latin typeface="Arial" panose="020B0604020202020204" pitchFamily="34" charset="0"/>
                <a:cs typeface="Arial" panose="020B0604020202020204" pitchFamily="34" charset="0"/>
                <a:sym typeface="Symbol" panose="05050102010706020507" pitchFamily="18" charset="2"/>
              </a:rPr>
              <a:t></a:t>
            </a:r>
            <a:r>
              <a:rPr lang="en-GB" sz="1000" baseline="30000" dirty="0">
                <a:latin typeface="Arial" panose="020B0604020202020204" pitchFamily="34" charset="0"/>
                <a:cs typeface="Arial" panose="020B0604020202020204" pitchFamily="34" charset="0"/>
              </a:rPr>
              <a:t>1</a:t>
            </a:r>
            <a:r>
              <a:rPr lang="en-GB" sz="1000" dirty="0">
                <a:latin typeface="Arial" panose="020B0604020202020204" pitchFamily="34" charset="0"/>
                <a:cs typeface="Arial" panose="020B0604020202020204" pitchFamily="34" charset="0"/>
              </a:rPr>
              <a:t>’ is acceptable. The standard integral required is provided in the Formulae Booklet. </a:t>
            </a:r>
          </a:p>
          <a:p>
            <a:r>
              <a:rPr lang="en-GB" sz="1000" dirty="0">
                <a:latin typeface="Arial" panose="020B0604020202020204" pitchFamily="34" charset="0"/>
                <a:cs typeface="Arial" panose="020B0604020202020204" pitchFamily="34" charset="0"/>
              </a:rPr>
              <a:t>Substituting </a:t>
            </a:r>
            <a:r>
              <a:rPr lang="en-GB" sz="1000" i="1" dirty="0">
                <a:latin typeface="Arial" panose="020B0604020202020204" pitchFamily="34" charset="0"/>
                <a:cs typeface="Arial" panose="020B0604020202020204" pitchFamily="34" charset="0"/>
              </a:rPr>
              <a:t>x</a:t>
            </a:r>
            <a:r>
              <a:rPr lang="en-GB" sz="1000" dirty="0">
                <a:latin typeface="Arial" panose="020B0604020202020204" pitchFamily="34" charset="0"/>
                <a:cs typeface="Arial" panose="020B0604020202020204" pitchFamily="34" charset="0"/>
              </a:rPr>
              <a:t> = 4 tan </a:t>
            </a:r>
            <a:r>
              <a:rPr lang="en-GB" sz="1000" i="1" dirty="0">
                <a:latin typeface="Arial" panose="020B0604020202020204" pitchFamily="34" charset="0"/>
                <a:cs typeface="Arial" panose="020B0604020202020204" pitchFamily="34" charset="0"/>
              </a:rPr>
              <a:t>u</a:t>
            </a:r>
            <a:r>
              <a:rPr lang="en-GB" sz="1000" dirty="0">
                <a:latin typeface="Arial" panose="020B0604020202020204" pitchFamily="34" charset="0"/>
                <a:cs typeface="Arial" panose="020B0604020202020204" pitchFamily="34" charset="0"/>
              </a:rPr>
              <a:t> would of course be an equally valid method</a:t>
            </a:r>
            <a:r>
              <a:rPr lang="en-GB" sz="1000" dirty="0" smtClean="0">
                <a:latin typeface="Arial" panose="020B0604020202020204" pitchFamily="34" charset="0"/>
                <a:cs typeface="Arial" panose="020B0604020202020204" pitchFamily="34" charset="0"/>
              </a:rPr>
              <a:t>.</a:t>
            </a:r>
            <a:endParaRPr lang="en-GB" sz="1000" dirty="0">
              <a:latin typeface="Arial" panose="020B0604020202020204" pitchFamily="34" charset="0"/>
              <a:cs typeface="Arial" panose="020B0604020202020204" pitchFamily="34" charset="0"/>
            </a:endParaRPr>
          </a:p>
        </p:txBody>
      </p:sp>
      <p:sp>
        <p:nvSpPr>
          <p:cNvPr id="11" name="Rounded Rectangle 10"/>
          <p:cNvSpPr/>
          <p:nvPr/>
        </p:nvSpPr>
        <p:spPr>
          <a:xfrm>
            <a:off x="5292080" y="5013176"/>
            <a:ext cx="3240360" cy="89196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smtClean="0">
                <a:latin typeface="Arial" panose="020B0604020202020204" pitchFamily="34" charset="0"/>
                <a:cs typeface="Arial" panose="020B0604020202020204" pitchFamily="34" charset="0"/>
              </a:rPr>
              <a:t>All </a:t>
            </a:r>
            <a:r>
              <a:rPr lang="en-GB" sz="1000" dirty="0">
                <a:latin typeface="Arial" panose="020B0604020202020204" pitchFamily="34" charset="0"/>
                <a:cs typeface="Arial" panose="020B0604020202020204" pitchFamily="34" charset="0"/>
              </a:rPr>
              <a:t>the marks here are routine AO1 marks. The ‘DR’ in the mark stands for ‘detailed reasoning’. The final answer here must be given in exact form for the final A1 to be earned.</a:t>
            </a:r>
          </a:p>
        </p:txBody>
      </p:sp>
      <p:pic>
        <p:nvPicPr>
          <p:cNvPr id="6" name="Picture 5"/>
          <p:cNvPicPr>
            <a:picLocks noChangeAspect="1"/>
          </p:cNvPicPr>
          <p:nvPr/>
        </p:nvPicPr>
        <p:blipFill>
          <a:blip r:embed="rId3"/>
          <a:stretch>
            <a:fillRect/>
          </a:stretch>
        </p:blipFill>
        <p:spPr>
          <a:xfrm>
            <a:off x="756667" y="179859"/>
            <a:ext cx="7486650" cy="1304925"/>
          </a:xfrm>
          <a:prstGeom prst="rect">
            <a:avLst/>
          </a:prstGeom>
        </p:spPr>
      </p:pic>
    </p:spTree>
    <p:extLst>
      <p:ext uri="{BB962C8B-B14F-4D97-AF65-F5344CB8AC3E}">
        <p14:creationId xmlns:p14="http://schemas.microsoft.com/office/powerpoint/2010/main" val="250782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0575" y="375320"/>
            <a:ext cx="7562850" cy="533400"/>
          </a:xfrm>
          <a:prstGeom prst="rect">
            <a:avLst/>
          </a:prstGeom>
        </p:spPr>
      </p:pic>
      <p:pic>
        <p:nvPicPr>
          <p:cNvPr id="4" name="Picture 3"/>
          <p:cNvPicPr>
            <a:picLocks noChangeAspect="1"/>
          </p:cNvPicPr>
          <p:nvPr/>
        </p:nvPicPr>
        <p:blipFill>
          <a:blip r:embed="rId3"/>
          <a:stretch>
            <a:fillRect/>
          </a:stretch>
        </p:blipFill>
        <p:spPr>
          <a:xfrm>
            <a:off x="35496" y="2795954"/>
            <a:ext cx="8971100" cy="2361238"/>
          </a:xfrm>
          <a:prstGeom prst="rect">
            <a:avLst/>
          </a:prstGeom>
        </p:spPr>
      </p:pic>
      <p:sp>
        <p:nvSpPr>
          <p:cNvPr id="9" name="Rounded Rectangle 8"/>
          <p:cNvSpPr/>
          <p:nvPr/>
        </p:nvSpPr>
        <p:spPr>
          <a:xfrm>
            <a:off x="1596411" y="908720"/>
            <a:ext cx="6872405" cy="978210"/>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a:t>
            </a:r>
          </a:p>
          <a:p>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difference method for summation of series requires accurate use of notation. Sometimes learners confuse ‘</a:t>
            </a:r>
            <a:r>
              <a:rPr lang="en-GB" sz="1100" i="1" dirty="0">
                <a:latin typeface="Arial" panose="020B0604020202020204" pitchFamily="34" charset="0"/>
                <a:cs typeface="Arial" panose="020B0604020202020204" pitchFamily="34" charset="0"/>
              </a:rPr>
              <a:t>r</a:t>
            </a:r>
            <a:r>
              <a:rPr lang="en-GB" sz="1100" dirty="0">
                <a:latin typeface="Arial" panose="020B0604020202020204" pitchFamily="34" charset="0"/>
                <a:cs typeface="Arial" panose="020B0604020202020204" pitchFamily="34" charset="0"/>
              </a:rPr>
              <a:t>’ (the </a:t>
            </a:r>
            <a:r>
              <a:rPr lang="en-GB" sz="1100" i="1" dirty="0" err="1">
                <a:latin typeface="Arial" panose="020B0604020202020204" pitchFamily="34" charset="0"/>
                <a:cs typeface="Arial" panose="020B0604020202020204" pitchFamily="34" charset="0"/>
              </a:rPr>
              <a:t>r</a:t>
            </a:r>
            <a:r>
              <a:rPr lang="en-GB" sz="1100" dirty="0" err="1">
                <a:latin typeface="Arial" panose="020B0604020202020204" pitchFamily="34" charset="0"/>
                <a:cs typeface="Arial" panose="020B0604020202020204" pitchFamily="34" charset="0"/>
              </a:rPr>
              <a:t>th</a:t>
            </a:r>
            <a:r>
              <a:rPr lang="en-GB" sz="1100" dirty="0">
                <a:latin typeface="Arial" panose="020B0604020202020204" pitchFamily="34" charset="0"/>
                <a:cs typeface="Arial" panose="020B0604020202020204" pitchFamily="34" charset="0"/>
              </a:rPr>
              <a:t> term) with ‘</a:t>
            </a:r>
            <a:r>
              <a:rPr lang="en-GB" sz="1100" i="1" dirty="0">
                <a:latin typeface="Arial" panose="020B0604020202020204" pitchFamily="34" charset="0"/>
                <a:cs typeface="Arial" panose="020B0604020202020204" pitchFamily="34" charset="0"/>
              </a:rPr>
              <a:t>n</a:t>
            </a:r>
            <a:r>
              <a:rPr lang="en-GB" sz="1100" dirty="0">
                <a:latin typeface="Arial" panose="020B0604020202020204" pitchFamily="34" charset="0"/>
                <a:cs typeface="Arial" panose="020B0604020202020204" pitchFamily="34" charset="0"/>
              </a:rPr>
              <a:t>’ (the </a:t>
            </a:r>
            <a:r>
              <a:rPr lang="en-GB" sz="1100" i="1" dirty="0">
                <a:latin typeface="Arial" panose="020B0604020202020204" pitchFamily="34" charset="0"/>
                <a:cs typeface="Arial" panose="020B0604020202020204" pitchFamily="34" charset="0"/>
              </a:rPr>
              <a:t>n</a:t>
            </a:r>
            <a:r>
              <a:rPr lang="en-GB" sz="1100" dirty="0">
                <a:latin typeface="Arial" panose="020B0604020202020204" pitchFamily="34" charset="0"/>
                <a:cs typeface="Arial" panose="020B0604020202020204" pitchFamily="34" charset="0"/>
              </a:rPr>
              <a:t>th term), so it is important in teaching this topic to make a point of clarifying the different roles of </a:t>
            </a:r>
            <a:r>
              <a:rPr lang="en-GB" sz="1100" i="1" dirty="0">
                <a:latin typeface="Arial" panose="020B0604020202020204" pitchFamily="34" charset="0"/>
                <a:cs typeface="Arial" panose="020B0604020202020204" pitchFamily="34" charset="0"/>
              </a:rPr>
              <a:t>r</a:t>
            </a:r>
            <a:r>
              <a:rPr lang="en-GB" sz="1100" dirty="0">
                <a:latin typeface="Arial" panose="020B0604020202020204" pitchFamily="34" charset="0"/>
                <a:cs typeface="Arial" panose="020B0604020202020204" pitchFamily="34" charset="0"/>
              </a:rPr>
              <a:t> and </a:t>
            </a:r>
            <a:r>
              <a:rPr lang="en-GB" sz="1100" i="1" dirty="0">
                <a:latin typeface="Arial" panose="020B0604020202020204" pitchFamily="34" charset="0"/>
                <a:cs typeface="Arial" panose="020B0604020202020204" pitchFamily="34" charset="0"/>
              </a:rPr>
              <a:t>n</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11" name="Rounded Rectangle 10"/>
          <p:cNvSpPr/>
          <p:nvPr/>
        </p:nvSpPr>
        <p:spPr>
          <a:xfrm>
            <a:off x="5220072" y="2850616"/>
            <a:ext cx="3672408"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The cancellation process needs to be clear by showing enough terms (indeed perhaps more than are shown in the answer column here – the third to last term would enable the cancelling of the 1/</a:t>
            </a:r>
            <a:r>
              <a:rPr lang="en-GB" sz="1000" i="1" dirty="0">
                <a:latin typeface="Arial" panose="020B0604020202020204" pitchFamily="34" charset="0"/>
                <a:cs typeface="Arial" panose="020B0604020202020204" pitchFamily="34" charset="0"/>
              </a:rPr>
              <a:t>n</a:t>
            </a:r>
            <a:r>
              <a:rPr lang="en-GB" sz="1000" dirty="0">
                <a:latin typeface="Arial" panose="020B0604020202020204" pitchFamily="34" charset="0"/>
                <a:cs typeface="Arial" panose="020B0604020202020204" pitchFamily="34" charset="0"/>
              </a:rPr>
              <a:t> terms to be shown). </a:t>
            </a:r>
          </a:p>
        </p:txBody>
      </p:sp>
      <p:sp>
        <p:nvSpPr>
          <p:cNvPr id="6" name="Rounded Rectangle 5"/>
          <p:cNvSpPr/>
          <p:nvPr/>
        </p:nvSpPr>
        <p:spPr>
          <a:xfrm>
            <a:off x="35496" y="4215199"/>
            <a:ext cx="4536504" cy="58195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a:latin typeface="Arial" panose="020B0604020202020204" pitchFamily="34" charset="0"/>
                <a:cs typeface="Arial" panose="020B0604020202020204" pitchFamily="34" charset="0"/>
              </a:rPr>
              <a:t>Many candidates might wish to combine the fractions in their final answer – if errors are made in doing this, these are sometimes condoned using ‘</a:t>
            </a:r>
            <a:r>
              <a:rPr lang="en-US" sz="1000" dirty="0" err="1">
                <a:latin typeface="Arial" panose="020B0604020202020204" pitchFamily="34" charset="0"/>
                <a:cs typeface="Arial" panose="020B0604020202020204" pitchFamily="34" charset="0"/>
              </a:rPr>
              <a:t>isw</a:t>
            </a:r>
            <a:r>
              <a:rPr lang="en-US" sz="1000" dirty="0">
                <a:latin typeface="Arial" panose="020B0604020202020204" pitchFamily="34" charset="0"/>
                <a:cs typeface="Arial" panose="020B0604020202020204" pitchFamily="34" charset="0"/>
              </a:rPr>
              <a:t>’ (ignore subsequent working). </a:t>
            </a:r>
          </a:p>
        </p:txBody>
      </p:sp>
      <p:sp>
        <p:nvSpPr>
          <p:cNvPr id="7" name="Rounded Rectangle 6"/>
          <p:cNvSpPr/>
          <p:nvPr/>
        </p:nvSpPr>
        <p:spPr>
          <a:xfrm>
            <a:off x="3707904" y="2060849"/>
            <a:ext cx="2232248" cy="3600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00" dirty="0" smtClean="0">
              <a:latin typeface="Arial" panose="020B0604020202020204" pitchFamily="34" charset="0"/>
              <a:cs typeface="Arial" panose="020B0604020202020204" pitchFamily="34" charset="0"/>
            </a:endParaRPr>
          </a:p>
          <a:p>
            <a:pPr algn="ctr"/>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AO2 mark awarded here is for interpreting the sigma notation.</a:t>
            </a:r>
          </a:p>
          <a:p>
            <a:pPr algn="ct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52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2008" y="2791068"/>
            <a:ext cx="9036496" cy="2366124"/>
          </a:xfrm>
          <a:prstGeom prst="rect">
            <a:avLst/>
          </a:prstGeom>
        </p:spPr>
      </p:pic>
      <p:pic>
        <p:nvPicPr>
          <p:cNvPr id="4" name="Picture 3"/>
          <p:cNvPicPr>
            <a:picLocks noChangeAspect="1"/>
          </p:cNvPicPr>
          <p:nvPr/>
        </p:nvPicPr>
        <p:blipFill>
          <a:blip r:embed="rId3"/>
          <a:stretch>
            <a:fillRect/>
          </a:stretch>
        </p:blipFill>
        <p:spPr>
          <a:xfrm>
            <a:off x="683568" y="404664"/>
            <a:ext cx="7572375" cy="1019175"/>
          </a:xfrm>
          <a:prstGeom prst="rect">
            <a:avLst/>
          </a:prstGeom>
        </p:spPr>
      </p:pic>
      <p:sp>
        <p:nvSpPr>
          <p:cNvPr id="9" name="Rounded Rectangle 8"/>
          <p:cNvSpPr/>
          <p:nvPr/>
        </p:nvSpPr>
        <p:spPr>
          <a:xfrm>
            <a:off x="6012160" y="260647"/>
            <a:ext cx="3024336" cy="1189631"/>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Part (ii) </a:t>
            </a:r>
          </a:p>
          <a:p>
            <a:r>
              <a:rPr lang="en-US" sz="1100" dirty="0">
                <a:latin typeface="Arial" panose="020B0604020202020204" pitchFamily="34" charset="0"/>
                <a:cs typeface="Arial" panose="020B0604020202020204" pitchFamily="34" charset="0"/>
              </a:rPr>
              <a:t>Simply stating the result of 3/2 here (viz an ‘unsupported answer’) would not gain the mark – the limit process needs to be </a:t>
            </a:r>
            <a:r>
              <a:rPr lang="en-US" sz="1100" dirty="0" smtClean="0">
                <a:latin typeface="Arial" panose="020B0604020202020204" pitchFamily="34" charset="0"/>
                <a:cs typeface="Arial" panose="020B0604020202020204" pitchFamily="34" charset="0"/>
              </a:rPr>
              <a:t>shown.</a:t>
            </a:r>
            <a:endParaRPr lang="en-GB" sz="1100" dirty="0" smtClean="0">
              <a:latin typeface="Arial" panose="020B0604020202020204" pitchFamily="34" charset="0"/>
              <a:cs typeface="Arial" panose="020B0604020202020204" pitchFamily="34" charset="0"/>
            </a:endParaRPr>
          </a:p>
        </p:txBody>
      </p:sp>
      <p:sp>
        <p:nvSpPr>
          <p:cNvPr id="7" name="Rounded Rectangle 6"/>
          <p:cNvSpPr/>
          <p:nvPr/>
        </p:nvSpPr>
        <p:spPr>
          <a:xfrm>
            <a:off x="5220072" y="4293096"/>
            <a:ext cx="2016224"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AO2 mark awarded here is for </a:t>
            </a:r>
            <a:r>
              <a:rPr lang="en-US" sz="1000" dirty="0" smtClean="0">
                <a:latin typeface="Arial" panose="020B0604020202020204" pitchFamily="34" charset="0"/>
                <a:cs typeface="Arial" panose="020B0604020202020204" pitchFamily="34" charset="0"/>
              </a:rPr>
              <a:t>the explanation.</a:t>
            </a:r>
            <a:endParaRPr lang="en-US" sz="1000" dirty="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arrow notation could possibly be replaced by a satisfactory explanation in </a:t>
            </a:r>
            <a:r>
              <a:rPr lang="en-US" sz="1000" dirty="0" smtClean="0">
                <a:latin typeface="Arial" panose="020B0604020202020204" pitchFamily="34" charset="0"/>
                <a:cs typeface="Arial" panose="020B0604020202020204" pitchFamily="34" charset="0"/>
              </a:rPr>
              <a:t>words.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46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6479" y="2651357"/>
            <a:ext cx="8930017" cy="18577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692696"/>
            <a:ext cx="7563906" cy="1009791"/>
          </a:xfrm>
          <a:prstGeom prst="rect">
            <a:avLst/>
          </a:prstGeom>
        </p:spPr>
      </p:pic>
      <p:sp>
        <p:nvSpPr>
          <p:cNvPr id="9" name="Rounded Rectangle 8"/>
          <p:cNvSpPr/>
          <p:nvPr/>
        </p:nvSpPr>
        <p:spPr>
          <a:xfrm>
            <a:off x="4321505" y="808396"/>
            <a:ext cx="4608512" cy="1216264"/>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Notice </a:t>
            </a:r>
            <a:r>
              <a:rPr lang="en-GB" sz="1100" dirty="0">
                <a:latin typeface="Arial" panose="020B0604020202020204" pitchFamily="34" charset="0"/>
                <a:cs typeface="Arial" panose="020B0604020202020204" pitchFamily="34" charset="0"/>
              </a:rPr>
              <a:t>the use of the identity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symbol in the question, which is included in the ‘miscellaneous symbols’ section included in the specification</a:t>
            </a:r>
            <a:r>
              <a:rPr lang="en-GB" sz="1100" dirty="0" smtClean="0">
                <a:latin typeface="Arial" panose="020B0604020202020204" pitchFamily="34" charset="0"/>
                <a:cs typeface="Arial" panose="020B0604020202020204" pitchFamily="34" charset="0"/>
              </a:rPr>
              <a:t>. Students </a:t>
            </a:r>
            <a:r>
              <a:rPr lang="en-GB" sz="1100" dirty="0">
                <a:latin typeface="Arial" panose="020B0604020202020204" pitchFamily="34" charset="0"/>
                <a:cs typeface="Arial" panose="020B0604020202020204" pitchFamily="34" charset="0"/>
              </a:rPr>
              <a:t>should be aware of the difference between an equation and an identity, though use of the ‘</a:t>
            </a:r>
            <a:r>
              <a:rPr lang="en-GB" sz="1100" dirty="0">
                <a:latin typeface="Arial" panose="020B0604020202020204" pitchFamily="34" charset="0"/>
                <a:cs typeface="Arial" panose="020B0604020202020204" pitchFamily="34" charset="0"/>
                <a:sym typeface="Symbol" panose="05050102010706020507" pitchFamily="18" charset="2"/>
              </a:rPr>
              <a:t></a:t>
            </a:r>
            <a:r>
              <a:rPr lang="en-GB" sz="1100" dirty="0">
                <a:latin typeface="Arial" panose="020B0604020202020204" pitchFamily="34" charset="0"/>
                <a:cs typeface="Arial" panose="020B0604020202020204" pitchFamily="34" charset="0"/>
              </a:rPr>
              <a:t>’ symbol in their working is not mandatory. </a:t>
            </a:r>
            <a:endParaRPr lang="en-GB" sz="1100" dirty="0" smtClean="0">
              <a:latin typeface="Arial" panose="020B0604020202020204" pitchFamily="34" charset="0"/>
              <a:cs typeface="Arial" panose="020B0604020202020204" pitchFamily="34" charset="0"/>
            </a:endParaRPr>
          </a:p>
        </p:txBody>
      </p:sp>
      <p:sp>
        <p:nvSpPr>
          <p:cNvPr id="6" name="Rounded Rectangle 5"/>
          <p:cNvSpPr/>
          <p:nvPr/>
        </p:nvSpPr>
        <p:spPr>
          <a:xfrm>
            <a:off x="4822244" y="4578808"/>
            <a:ext cx="3925969"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Many candidates might offer </a:t>
            </a:r>
            <a:r>
              <a:rPr lang="en-GB" sz="1000" i="1" dirty="0">
                <a:latin typeface="Arial" panose="020B0604020202020204" pitchFamily="34" charset="0"/>
                <a:cs typeface="Arial" panose="020B0604020202020204" pitchFamily="34" charset="0"/>
              </a:rPr>
              <a:t>k</a:t>
            </a:r>
            <a:r>
              <a:rPr lang="en-GB" sz="1000" dirty="0">
                <a:latin typeface="Arial" panose="020B0604020202020204" pitchFamily="34" charset="0"/>
                <a:cs typeface="Arial" panose="020B0604020202020204" pitchFamily="34" charset="0"/>
              </a:rPr>
              <a:t> = 1 as a solution, without noticing that </a:t>
            </a:r>
            <a:r>
              <a:rPr lang="en-GB" sz="1000" i="1" dirty="0">
                <a:latin typeface="Arial" panose="020B0604020202020204" pitchFamily="34" charset="0"/>
                <a:cs typeface="Arial" panose="020B0604020202020204" pitchFamily="34" charset="0"/>
              </a:rPr>
              <a:t>B</a:t>
            </a:r>
            <a:r>
              <a:rPr lang="en-GB" sz="1000" dirty="0">
                <a:latin typeface="Arial" panose="020B0604020202020204" pitchFamily="34" charset="0"/>
                <a:cs typeface="Arial" panose="020B0604020202020204" pitchFamily="34" charset="0"/>
              </a:rPr>
              <a:t> has to be </a:t>
            </a:r>
            <a:r>
              <a:rPr lang="en-GB" sz="1000" dirty="0" smtClean="0">
                <a:latin typeface="Arial" panose="020B0604020202020204" pitchFamily="34" charset="0"/>
                <a:cs typeface="Arial" panose="020B0604020202020204" pitchFamily="34" charset="0"/>
              </a:rPr>
              <a:t>positive. Notice that the E1 is for the full correct set.</a:t>
            </a:r>
            <a:endParaRPr lang="en-GB" sz="1000" dirty="0">
              <a:latin typeface="Arial" panose="020B0604020202020204" pitchFamily="34" charset="0"/>
              <a:cs typeface="Arial" panose="020B0604020202020204" pitchFamily="34" charset="0"/>
            </a:endParaRPr>
          </a:p>
        </p:txBody>
      </p:sp>
      <p:sp>
        <p:nvSpPr>
          <p:cNvPr id="11" name="Rounded Rectangle 10"/>
          <p:cNvSpPr/>
          <p:nvPr/>
        </p:nvSpPr>
        <p:spPr>
          <a:xfrm>
            <a:off x="179512" y="1485652"/>
            <a:ext cx="3925969"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The introduction of the variable ’</a:t>
            </a:r>
            <a:r>
              <a:rPr lang="en-GB" sz="1000" i="1" dirty="0">
                <a:latin typeface="Arial" panose="020B0604020202020204" pitchFamily="34" charset="0"/>
                <a:cs typeface="Arial" panose="020B0604020202020204" pitchFamily="34" charset="0"/>
              </a:rPr>
              <a:t>k</a:t>
            </a:r>
            <a:r>
              <a:rPr lang="en-GB" sz="1000" dirty="0">
                <a:latin typeface="Arial" panose="020B0604020202020204" pitchFamily="34" charset="0"/>
                <a:cs typeface="Arial" panose="020B0604020202020204" pitchFamily="34" charset="0"/>
              </a:rPr>
              <a:t>’ here lifts this question above a routine partial fraction question and demands a degree of ‘problem solving’ ability – hence the AO3 marks awarded.</a:t>
            </a:r>
          </a:p>
        </p:txBody>
      </p:sp>
      <p:sp>
        <p:nvSpPr>
          <p:cNvPr id="7" name="Rounded Rectangle 6"/>
          <p:cNvSpPr/>
          <p:nvPr/>
        </p:nvSpPr>
        <p:spPr>
          <a:xfrm>
            <a:off x="179512" y="84951"/>
            <a:ext cx="4608512" cy="641106"/>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This question uses the command word ‘Determine’ so a clear mathematical argument, and not just the answer is </a:t>
            </a:r>
            <a:r>
              <a:rPr lang="en-GB" sz="1100" dirty="0" smtClean="0">
                <a:latin typeface="Arial" panose="020B0604020202020204" pitchFamily="34" charset="0"/>
                <a:cs typeface="Arial" panose="020B0604020202020204" pitchFamily="34" charset="0"/>
              </a:rPr>
              <a:t>needed. </a:t>
            </a:r>
            <a:r>
              <a:rPr lang="en-GB" sz="1100" dirty="0" smtClean="0">
                <a:latin typeface="Arial" panose="020B0604020202020204" pitchFamily="34" charset="0"/>
                <a:cs typeface="Arial" panose="020B0604020202020204" pitchFamily="34" charset="0"/>
              </a:rPr>
              <a:t>(Notice also the number of </a:t>
            </a:r>
            <a:r>
              <a:rPr lang="en-GB" sz="1100" dirty="0" smtClean="0">
                <a:latin typeface="Arial" panose="020B0604020202020204" pitchFamily="34" charset="0"/>
                <a:cs typeface="Arial" panose="020B0604020202020204" pitchFamily="34" charset="0"/>
              </a:rPr>
              <a:t>marks.)</a:t>
            </a:r>
            <a:endParaRPr lang="en-GB" sz="1100" dirty="0" smtClean="0">
              <a:latin typeface="Arial" panose="020B0604020202020204" pitchFamily="34" charset="0"/>
              <a:cs typeface="Arial" panose="020B0604020202020204" pitchFamily="34" charset="0"/>
            </a:endParaRPr>
          </a:p>
        </p:txBody>
      </p:sp>
      <p:sp>
        <p:nvSpPr>
          <p:cNvPr id="8" name="Rounded Rectangle 7"/>
          <p:cNvSpPr/>
          <p:nvPr/>
        </p:nvSpPr>
        <p:spPr>
          <a:xfrm>
            <a:off x="4808373" y="2852936"/>
            <a:ext cx="3925969" cy="64807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Most solutions will include </a:t>
            </a:r>
            <a:r>
              <a:rPr lang="en-GB" sz="1000" i="1" dirty="0">
                <a:latin typeface="Arial" panose="020B0604020202020204" pitchFamily="34" charset="0"/>
                <a:cs typeface="Arial" panose="020B0604020202020204" pitchFamily="34" charset="0"/>
              </a:rPr>
              <a:t>C</a:t>
            </a:r>
            <a:r>
              <a:rPr lang="en-GB" sz="1000" dirty="0">
                <a:latin typeface="Arial" panose="020B0604020202020204" pitchFamily="34" charset="0"/>
                <a:cs typeface="Arial" panose="020B0604020202020204" pitchFamily="34" charset="0"/>
              </a:rPr>
              <a:t> = 1, </a:t>
            </a:r>
            <a:r>
              <a:rPr lang="en-GB" sz="1000" dirty="0" smtClean="0">
                <a:latin typeface="Arial" panose="020B0604020202020204" pitchFamily="34" charset="0"/>
                <a:cs typeface="Arial" panose="020B0604020202020204" pitchFamily="34" charset="0"/>
              </a:rPr>
              <a:t>but, </a:t>
            </a:r>
            <a:r>
              <a:rPr lang="en-GB" sz="1000" dirty="0">
                <a:latin typeface="Arial" panose="020B0604020202020204" pitchFamily="34" charset="0"/>
                <a:cs typeface="Arial" panose="020B0604020202020204" pitchFamily="34" charset="0"/>
              </a:rPr>
              <a:t>as this is not required to answer the question as </a:t>
            </a:r>
            <a:r>
              <a:rPr lang="en-GB" sz="1000" dirty="0" smtClean="0">
                <a:latin typeface="Arial" panose="020B0604020202020204" pitchFamily="34" charset="0"/>
                <a:cs typeface="Arial" panose="020B0604020202020204" pitchFamily="34" charset="0"/>
              </a:rPr>
              <a:t>set, </a:t>
            </a:r>
            <a:r>
              <a:rPr lang="en-GB" sz="1000" dirty="0">
                <a:latin typeface="Arial" panose="020B0604020202020204" pitchFamily="34" charset="0"/>
                <a:cs typeface="Arial" panose="020B0604020202020204" pitchFamily="34" charset="0"/>
              </a:rPr>
              <a:t>it gains no mark. </a:t>
            </a:r>
          </a:p>
        </p:txBody>
      </p:sp>
    </p:spTree>
    <p:extLst>
      <p:ext uri="{BB962C8B-B14F-4D97-AF65-F5344CB8AC3E}">
        <p14:creationId xmlns:p14="http://schemas.microsoft.com/office/powerpoint/2010/main" val="268859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1"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6967" y="333699"/>
            <a:ext cx="6955069" cy="935061"/>
          </a:xfrm>
          <a:prstGeom prst="rect">
            <a:avLst/>
          </a:prstGeom>
        </p:spPr>
      </p:pic>
      <p:pic>
        <p:nvPicPr>
          <p:cNvPr id="4" name="Picture 3"/>
          <p:cNvPicPr>
            <a:picLocks noChangeAspect="1"/>
          </p:cNvPicPr>
          <p:nvPr/>
        </p:nvPicPr>
        <p:blipFill>
          <a:blip r:embed="rId3"/>
          <a:stretch>
            <a:fillRect/>
          </a:stretch>
        </p:blipFill>
        <p:spPr>
          <a:xfrm>
            <a:off x="24184" y="2420888"/>
            <a:ext cx="9084320" cy="1445048"/>
          </a:xfrm>
          <a:prstGeom prst="rect">
            <a:avLst/>
          </a:prstGeom>
        </p:spPr>
      </p:pic>
      <p:sp>
        <p:nvSpPr>
          <p:cNvPr id="9" name="Rounded Rectangle 8"/>
          <p:cNvSpPr/>
          <p:nvPr/>
        </p:nvSpPr>
        <p:spPr>
          <a:xfrm>
            <a:off x="3736942" y="620689"/>
            <a:ext cx="5347378" cy="648071"/>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‘detailed reasoning’ </a:t>
            </a:r>
            <a:r>
              <a:rPr lang="en-GB" sz="1100" dirty="0" smtClean="0">
                <a:latin typeface="Arial" panose="020B0604020202020204" pitchFamily="34" charset="0"/>
                <a:cs typeface="Arial" panose="020B0604020202020204" pitchFamily="34" charset="0"/>
              </a:rPr>
              <a:t>statement </a:t>
            </a:r>
            <a:r>
              <a:rPr lang="en-GB" sz="1100" dirty="0">
                <a:latin typeface="Arial" panose="020B0604020202020204" pitchFamily="34" charset="0"/>
                <a:cs typeface="Arial" panose="020B0604020202020204" pitchFamily="34" charset="0"/>
              </a:rPr>
              <a:t>is designed to penalise use of a definite integral button on calculators </a:t>
            </a:r>
            <a:r>
              <a:rPr lang="en-GB" sz="1100" dirty="0" smtClean="0">
                <a:latin typeface="Arial" panose="020B0604020202020204" pitchFamily="34" charset="0"/>
                <a:cs typeface="Arial" panose="020B0604020202020204" pitchFamily="34" charset="0"/>
              </a:rPr>
              <a:t>(although </a:t>
            </a:r>
            <a:r>
              <a:rPr lang="en-GB" sz="1100" dirty="0">
                <a:latin typeface="Arial" panose="020B0604020202020204" pitchFamily="34" charset="0"/>
                <a:cs typeface="Arial" panose="020B0604020202020204" pitchFamily="34" charset="0"/>
              </a:rPr>
              <a:t>learners might have difficulty finding an ‘∞’ </a:t>
            </a:r>
            <a:r>
              <a:rPr lang="en-GB" sz="1100" dirty="0" smtClean="0">
                <a:latin typeface="Arial" panose="020B0604020202020204" pitchFamily="34" charset="0"/>
                <a:cs typeface="Arial" panose="020B0604020202020204" pitchFamily="34" charset="0"/>
              </a:rPr>
              <a:t>button, using a sufficiently large value will give an approximation for checking the final answer). </a:t>
            </a:r>
            <a:endParaRPr lang="en-GB" sz="1100" dirty="0">
              <a:latin typeface="Arial" panose="020B0604020202020204" pitchFamily="34" charset="0"/>
              <a:cs typeface="Arial" panose="020B0604020202020204" pitchFamily="34" charset="0"/>
            </a:endParaRPr>
          </a:p>
        </p:txBody>
      </p:sp>
      <p:sp>
        <p:nvSpPr>
          <p:cNvPr id="6" name="Rounded Rectangle 5"/>
          <p:cNvSpPr/>
          <p:nvPr/>
        </p:nvSpPr>
        <p:spPr>
          <a:xfrm>
            <a:off x="2115499" y="4705561"/>
            <a:ext cx="4902030" cy="66765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It is always worth encouraging your students to show more working than they might feel is necessary, especially in a ‘detailed reasoning’ question like this.</a:t>
            </a:r>
          </a:p>
        </p:txBody>
      </p:sp>
      <p:sp>
        <p:nvSpPr>
          <p:cNvPr id="7" name="Rounded Rectangle 6"/>
          <p:cNvSpPr/>
          <p:nvPr/>
        </p:nvSpPr>
        <p:spPr>
          <a:xfrm>
            <a:off x="6948264" y="3284984"/>
            <a:ext cx="2016224" cy="7224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Note here that they are required to show some evidence of evaluating the limits.</a:t>
            </a:r>
          </a:p>
        </p:txBody>
      </p:sp>
      <p:sp>
        <p:nvSpPr>
          <p:cNvPr id="11" name="Rounded Rectangle 10"/>
          <p:cNvSpPr/>
          <p:nvPr/>
        </p:nvSpPr>
        <p:spPr>
          <a:xfrm>
            <a:off x="2843808" y="1556792"/>
            <a:ext cx="4483282" cy="93610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In the mark scheme, the ‘limits’ method mark requires candidates to make a decent attempt at the integration by parts – notice that omitting the −2</a:t>
            </a:r>
            <a:r>
              <a:rPr lang="en-GB" sz="1000" i="1" dirty="0">
                <a:latin typeface="Arial" panose="020B0604020202020204" pitchFamily="34" charset="0"/>
                <a:cs typeface="Arial" panose="020B0604020202020204" pitchFamily="34" charset="0"/>
              </a:rPr>
              <a:t>x</a:t>
            </a:r>
            <a:r>
              <a:rPr lang="en-GB" sz="1000" dirty="0">
                <a:latin typeface="Arial" panose="020B0604020202020204" pitchFamily="34" charset="0"/>
                <a:cs typeface="Arial" panose="020B0604020202020204" pitchFamily="34" charset="0"/>
              </a:rPr>
              <a:t>e</a:t>
            </a:r>
            <a:r>
              <a:rPr lang="en-GB" sz="1000" baseline="30000" dirty="0">
                <a:latin typeface="Arial" panose="020B0604020202020204" pitchFamily="34" charset="0"/>
                <a:cs typeface="Arial" panose="020B0604020202020204" pitchFamily="34" charset="0"/>
              </a:rPr>
              <a:t>−</a:t>
            </a:r>
            <a:r>
              <a:rPr lang="en-GB" sz="1000" i="1" baseline="30000" dirty="0">
                <a:latin typeface="Arial" panose="020B0604020202020204" pitchFamily="34" charset="0"/>
                <a:cs typeface="Arial" panose="020B0604020202020204" pitchFamily="34" charset="0"/>
              </a:rPr>
              <a:t>x</a:t>
            </a:r>
            <a:r>
              <a:rPr lang="en-GB" sz="1000" dirty="0">
                <a:latin typeface="Arial" panose="020B0604020202020204" pitchFamily="34" charset="0"/>
                <a:cs typeface="Arial" panose="020B0604020202020204" pitchFamily="34" charset="0"/>
              </a:rPr>
              <a:t> term would still give the correct answer, albeit fortuitously, so would lose all the marks (as ‘A’ marks can only be awarded if the preceding ‘M’ mark is gained).</a:t>
            </a:r>
          </a:p>
        </p:txBody>
      </p:sp>
    </p:spTree>
    <p:extLst>
      <p:ext uri="{BB962C8B-B14F-4D97-AF65-F5344CB8AC3E}">
        <p14:creationId xmlns:p14="http://schemas.microsoft.com/office/powerpoint/2010/main" val="45117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504" y="2879859"/>
            <a:ext cx="8987262" cy="2781389"/>
          </a:xfrm>
          <a:prstGeom prst="rect">
            <a:avLst/>
          </a:prstGeom>
        </p:spPr>
      </p:pic>
      <p:pic>
        <p:nvPicPr>
          <p:cNvPr id="3" name="Picture 2"/>
          <p:cNvPicPr>
            <a:picLocks noChangeAspect="1"/>
          </p:cNvPicPr>
          <p:nvPr/>
        </p:nvPicPr>
        <p:blipFill>
          <a:blip r:embed="rId3"/>
          <a:stretch>
            <a:fillRect/>
          </a:stretch>
        </p:blipFill>
        <p:spPr>
          <a:xfrm>
            <a:off x="251520" y="504821"/>
            <a:ext cx="6977261" cy="2085259"/>
          </a:xfrm>
          <a:prstGeom prst="rect">
            <a:avLst/>
          </a:prstGeom>
        </p:spPr>
      </p:pic>
      <p:sp>
        <p:nvSpPr>
          <p:cNvPr id="9" name="Rounded Rectangle 8"/>
          <p:cNvSpPr/>
          <p:nvPr/>
        </p:nvSpPr>
        <p:spPr>
          <a:xfrm>
            <a:off x="107504" y="836712"/>
            <a:ext cx="1699111" cy="882678"/>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Finding the angle between line and plane is a straightforward specification item. </a:t>
            </a:r>
            <a:endParaRPr lang="en-GB" sz="1100" dirty="0" smtClean="0">
              <a:latin typeface="Arial" panose="020B0604020202020204" pitchFamily="34" charset="0"/>
              <a:cs typeface="Arial" panose="020B0604020202020204" pitchFamily="34" charset="0"/>
            </a:endParaRPr>
          </a:p>
        </p:txBody>
      </p:sp>
      <p:sp>
        <p:nvSpPr>
          <p:cNvPr id="11" name="Rounded Rectangle 10"/>
          <p:cNvSpPr/>
          <p:nvPr/>
        </p:nvSpPr>
        <p:spPr>
          <a:xfrm>
            <a:off x="6421435" y="3178642"/>
            <a:ext cx="2615061" cy="89843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The only minor difficulty to negotiate here is the obtuse angle given between the line direction vector and the normal to the plane, which merits an AO2 mark.</a:t>
            </a:r>
          </a:p>
        </p:txBody>
      </p:sp>
      <p:sp>
        <p:nvSpPr>
          <p:cNvPr id="6" name="Rounded Rectangle 5"/>
          <p:cNvSpPr/>
          <p:nvPr/>
        </p:nvSpPr>
        <p:spPr>
          <a:xfrm>
            <a:off x="5890917" y="764704"/>
            <a:ext cx="3096344" cy="1768051"/>
          </a:xfrm>
          <a:prstGeom prst="roundRect">
            <a:avLst>
              <a:gd name="adj" fmla="val 12090"/>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This is a somewhat more exploratory task, requiring the learner to find the angle between the line and the normal to the plane, and deducing that this is a right angle. This means the line lies in the plane, which </a:t>
            </a:r>
            <a:r>
              <a:rPr lang="en-GB" sz="1100" dirty="0" smtClean="0">
                <a:latin typeface="Arial" panose="020B0604020202020204" pitchFamily="34" charset="0"/>
                <a:cs typeface="Arial" panose="020B0604020202020204" pitchFamily="34" charset="0"/>
              </a:rPr>
              <a:t>requires </a:t>
            </a:r>
            <a:r>
              <a:rPr lang="en-GB" sz="1100" dirty="0">
                <a:latin typeface="Arial" panose="020B0604020202020204" pitchFamily="34" charset="0"/>
                <a:cs typeface="Arial" panose="020B0604020202020204" pitchFamily="34" charset="0"/>
              </a:rPr>
              <a:t>testing a point on the line to see if it lies in the plane, or is parallel to the plane</a:t>
            </a:r>
            <a:r>
              <a:rPr lang="en-GB" sz="1100" dirty="0" smtClean="0">
                <a:latin typeface="Arial" panose="020B0604020202020204" pitchFamily="34" charset="0"/>
                <a:cs typeface="Arial" panose="020B0604020202020204" pitchFamily="34" charset="0"/>
              </a:rPr>
              <a:t>. ‘Determine’ indicates that the thought process needs to be seen, and not just a conclusion.</a:t>
            </a:r>
            <a:endParaRPr lang="en-GB" sz="1100" dirty="0">
              <a:latin typeface="Arial" panose="020B0604020202020204" pitchFamily="34" charset="0"/>
              <a:cs typeface="Arial" panose="020B0604020202020204" pitchFamily="34" charset="0"/>
            </a:endParaRPr>
          </a:p>
        </p:txBody>
      </p:sp>
      <p:sp>
        <p:nvSpPr>
          <p:cNvPr id="7" name="Rounded Rectangle 6"/>
          <p:cNvSpPr/>
          <p:nvPr/>
        </p:nvSpPr>
        <p:spPr>
          <a:xfrm>
            <a:off x="5796136" y="4941168"/>
            <a:ext cx="2592288" cy="76911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The element of investigation here justifies a mark scheme covering aspects of AO3 (problem solving) and AO2 (mathematical argument).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84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 grpId="0" animBg="1"/>
      <p:bldP spid="7"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2143</TotalTime>
  <Words>2050</Words>
  <Application>Microsoft Office PowerPoint</Application>
  <PresentationFormat>On-screen Show (4:3)</PresentationFormat>
  <Paragraphs>74</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1_Custom Design</vt:lpstr>
      <vt:lpstr>PowerPoint Presentation</vt:lpstr>
      <vt:lpstr>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Further Mathematics A - Y541 Pure Core Annotated SAM </dc:title>
  <dc:subject>GCSE (9-1) History A (Explaining the Modern World)</dc:subject>
  <dc:creator>OCR</dc:creator>
  <cp:keywords>A Level; Further Maths; Further Mathematics; Pure Core; Y541</cp:keywords>
  <cp:lastModifiedBy>Nicola Williams</cp:lastModifiedBy>
  <cp:revision>174</cp:revision>
  <cp:lastPrinted>2016-05-10T10:26:50Z</cp:lastPrinted>
  <dcterms:created xsi:type="dcterms:W3CDTF">2015-10-07T12:54:48Z</dcterms:created>
  <dcterms:modified xsi:type="dcterms:W3CDTF">2019-03-08T13:41:37Z</dcterms:modified>
</cp:coreProperties>
</file>