
<file path=[Content_Types].xml><?xml version="1.0" encoding="utf-8"?>
<Types xmlns="http://schemas.openxmlformats.org/package/2006/content-types">
  <Default Extension="bin" ContentType="application/vnd.openxmlformats-officedocument.oleObject"/>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9"/>
  </p:notesMasterIdLst>
  <p:handoutMasterIdLst>
    <p:handoutMasterId r:id="rId30"/>
  </p:handoutMasterIdLst>
  <p:sldIdLst>
    <p:sldId id="264" r:id="rId2"/>
    <p:sldId id="263" r:id="rId3"/>
    <p:sldId id="265" r:id="rId4"/>
    <p:sldId id="266" r:id="rId5"/>
    <p:sldId id="267" r:id="rId6"/>
    <p:sldId id="269" r:id="rId7"/>
    <p:sldId id="286" r:id="rId8"/>
    <p:sldId id="287" r:id="rId9"/>
    <p:sldId id="288" r:id="rId10"/>
    <p:sldId id="289" r:id="rId11"/>
    <p:sldId id="290" r:id="rId12"/>
    <p:sldId id="270" r:id="rId13"/>
    <p:sldId id="291" r:id="rId14"/>
    <p:sldId id="271" r:id="rId15"/>
    <p:sldId id="275" r:id="rId16"/>
    <p:sldId id="276" r:id="rId17"/>
    <p:sldId id="277" r:id="rId18"/>
    <p:sldId id="278" r:id="rId19"/>
    <p:sldId id="272" r:id="rId20"/>
    <p:sldId id="279" r:id="rId21"/>
    <p:sldId id="280" r:id="rId22"/>
    <p:sldId id="281" r:id="rId23"/>
    <p:sldId id="282" r:id="rId24"/>
    <p:sldId id="273" r:id="rId25"/>
    <p:sldId id="283" r:id="rId26"/>
    <p:sldId id="284" r:id="rId27"/>
    <p:sldId id="285" r:id="rId28"/>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x Boyes" initials="AB" lastIdx="1" clrIdx="0"/>
  <p:cmAuthor id="1" name="Nicola Williams" initials="NW"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30010"/>
    <a:srgbClr val="00654E"/>
    <a:srgbClr val="22AA97"/>
    <a:srgbClr val="B7AA00"/>
    <a:srgbClr val="7BAF95"/>
    <a:srgbClr val="2A7F49"/>
    <a:srgbClr val="ABCDBC"/>
    <a:srgbClr val="3CB668"/>
    <a:srgbClr val="369D5C"/>
    <a:srgbClr val="9BD1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2985" autoAdjust="0"/>
  </p:normalViewPr>
  <p:slideViewPr>
    <p:cSldViewPr>
      <p:cViewPr varScale="1">
        <p:scale>
          <a:sx n="101" d="100"/>
          <a:sy n="101" d="100"/>
        </p:scale>
        <p:origin x="-1830"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342" y="0"/>
            <a:ext cx="2946347" cy="496491"/>
          </a:xfrm>
          <a:prstGeom prst="rect">
            <a:avLst/>
          </a:prstGeom>
        </p:spPr>
        <p:txBody>
          <a:bodyPr vert="horz" lIns="91440" tIns="45720" rIns="91440" bIns="45720" rtlCol="0"/>
          <a:lstStyle>
            <a:lvl1pPr algn="r">
              <a:defRPr sz="1200"/>
            </a:lvl1pPr>
          </a:lstStyle>
          <a:p>
            <a:fld id="{17D84649-2D12-44A3-A388-0DFC5FDC0DF3}" type="datetimeFigureOut">
              <a:rPr lang="en-GB" smtClean="0"/>
              <a:t>03/04/2019</a:t>
            </a:fld>
            <a:endParaRPr lang="en-GB"/>
          </a:p>
        </p:txBody>
      </p:sp>
      <p:sp>
        <p:nvSpPr>
          <p:cNvPr id="4" name="Footer Placeholder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342" y="9431599"/>
            <a:ext cx="2946347" cy="496491"/>
          </a:xfrm>
          <a:prstGeom prst="rect">
            <a:avLst/>
          </a:prstGeom>
        </p:spPr>
        <p:txBody>
          <a:bodyPr vert="horz" lIns="91440" tIns="45720" rIns="91440" bIns="45720" rtlCol="0" anchor="b"/>
          <a:lstStyle>
            <a:lvl1pPr algn="r">
              <a:defRPr sz="1200"/>
            </a:lvl1pPr>
          </a:lstStyle>
          <a:p>
            <a:fld id="{97EB8960-068C-498F-9A79-15F57BB0F772}" type="slidenum">
              <a:rPr lang="en-GB" smtClean="0"/>
              <a:t>‹#›</a:t>
            </a:fld>
            <a:endParaRPr lang="en-GB"/>
          </a:p>
        </p:txBody>
      </p:sp>
    </p:spTree>
    <p:extLst>
      <p:ext uri="{BB962C8B-B14F-4D97-AF65-F5344CB8AC3E}">
        <p14:creationId xmlns:p14="http://schemas.microsoft.com/office/powerpoint/2010/main" val="2180958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275" y="0"/>
            <a:ext cx="2946400" cy="496888"/>
          </a:xfrm>
          <a:prstGeom prst="rect">
            <a:avLst/>
          </a:prstGeom>
        </p:spPr>
        <p:txBody>
          <a:bodyPr vert="horz" lIns="91440" tIns="45720" rIns="91440" bIns="45720" rtlCol="0"/>
          <a:lstStyle>
            <a:lvl1pPr algn="r">
              <a:defRPr sz="1200"/>
            </a:lvl1pPr>
          </a:lstStyle>
          <a:p>
            <a:fld id="{2C983B16-6C1A-4F33-8A10-7664C2B7B02E}" type="datetimeFigureOut">
              <a:rPr lang="en-GB" smtClean="0"/>
              <a:t>03/04/2019</a:t>
            </a:fld>
            <a:endParaRPr lang="en-GB"/>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6463"/>
            <a:ext cx="5440363" cy="44688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1338"/>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275" y="9431338"/>
            <a:ext cx="2946400" cy="496887"/>
          </a:xfrm>
          <a:prstGeom prst="rect">
            <a:avLst/>
          </a:prstGeom>
        </p:spPr>
        <p:txBody>
          <a:bodyPr vert="horz" lIns="91440" tIns="45720" rIns="91440" bIns="45720" rtlCol="0" anchor="b"/>
          <a:lstStyle>
            <a:lvl1pPr algn="r">
              <a:defRPr sz="1200"/>
            </a:lvl1pPr>
          </a:lstStyle>
          <a:p>
            <a:fld id="{4C43C671-43E9-42DC-998D-FC5C0C4A7C1B}" type="slidenum">
              <a:rPr lang="en-GB" smtClean="0"/>
              <a:t>‹#›</a:t>
            </a:fld>
            <a:endParaRPr lang="en-GB"/>
          </a:p>
        </p:txBody>
      </p:sp>
    </p:spTree>
    <p:extLst>
      <p:ext uri="{BB962C8B-B14F-4D97-AF65-F5344CB8AC3E}">
        <p14:creationId xmlns:p14="http://schemas.microsoft.com/office/powerpoint/2010/main" val="301182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2</a:t>
            </a:fld>
            <a:endParaRPr lang="en-GB"/>
          </a:p>
        </p:txBody>
      </p:sp>
    </p:spTree>
    <p:extLst>
      <p:ext uri="{BB962C8B-B14F-4D97-AF65-F5344CB8AC3E}">
        <p14:creationId xmlns:p14="http://schemas.microsoft.com/office/powerpoint/2010/main" val="142711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43C671-43E9-42DC-998D-FC5C0C4A7C1B}" type="slidenum">
              <a:rPr lang="en-GB" smtClean="0"/>
              <a:t>11</a:t>
            </a:fld>
            <a:endParaRPr lang="en-GB"/>
          </a:p>
        </p:txBody>
      </p:sp>
    </p:spTree>
    <p:extLst>
      <p:ext uri="{BB962C8B-B14F-4D97-AF65-F5344CB8AC3E}">
        <p14:creationId xmlns:p14="http://schemas.microsoft.com/office/powerpoint/2010/main" val="1013180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43C671-43E9-42DC-998D-FC5C0C4A7C1B}" type="slidenum">
              <a:rPr lang="en-GB" smtClean="0"/>
              <a:t>12</a:t>
            </a:fld>
            <a:endParaRPr lang="en-GB"/>
          </a:p>
        </p:txBody>
      </p:sp>
    </p:spTree>
    <p:extLst>
      <p:ext uri="{BB962C8B-B14F-4D97-AF65-F5344CB8AC3E}">
        <p14:creationId xmlns:p14="http://schemas.microsoft.com/office/powerpoint/2010/main" val="3250366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13</a:t>
            </a:fld>
            <a:endParaRPr lang="en-GB"/>
          </a:p>
        </p:txBody>
      </p:sp>
    </p:spTree>
    <p:extLst>
      <p:ext uri="{BB962C8B-B14F-4D97-AF65-F5344CB8AC3E}">
        <p14:creationId xmlns:p14="http://schemas.microsoft.com/office/powerpoint/2010/main" val="1597495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14</a:t>
            </a:fld>
            <a:endParaRPr lang="en-GB"/>
          </a:p>
        </p:txBody>
      </p:sp>
    </p:spTree>
    <p:extLst>
      <p:ext uri="{BB962C8B-B14F-4D97-AF65-F5344CB8AC3E}">
        <p14:creationId xmlns:p14="http://schemas.microsoft.com/office/powerpoint/2010/main" val="2518701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43C671-43E9-42DC-998D-FC5C0C4A7C1B}" type="slidenum">
              <a:rPr lang="en-GB" smtClean="0"/>
              <a:t>15</a:t>
            </a:fld>
            <a:endParaRPr lang="en-GB"/>
          </a:p>
        </p:txBody>
      </p:sp>
    </p:spTree>
    <p:extLst>
      <p:ext uri="{BB962C8B-B14F-4D97-AF65-F5344CB8AC3E}">
        <p14:creationId xmlns:p14="http://schemas.microsoft.com/office/powerpoint/2010/main" val="2446574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43C671-43E9-42DC-998D-FC5C0C4A7C1B}" type="slidenum">
              <a:rPr lang="en-GB" smtClean="0"/>
              <a:t>16</a:t>
            </a:fld>
            <a:endParaRPr lang="en-GB"/>
          </a:p>
        </p:txBody>
      </p:sp>
    </p:spTree>
    <p:extLst>
      <p:ext uri="{BB962C8B-B14F-4D97-AF65-F5344CB8AC3E}">
        <p14:creationId xmlns:p14="http://schemas.microsoft.com/office/powerpoint/2010/main" val="4079110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17</a:t>
            </a:fld>
            <a:endParaRPr lang="en-GB"/>
          </a:p>
        </p:txBody>
      </p:sp>
    </p:spTree>
    <p:extLst>
      <p:ext uri="{BB962C8B-B14F-4D97-AF65-F5344CB8AC3E}">
        <p14:creationId xmlns:p14="http://schemas.microsoft.com/office/powerpoint/2010/main" val="3173091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43C671-43E9-42DC-998D-FC5C0C4A7C1B}" type="slidenum">
              <a:rPr lang="en-GB" smtClean="0"/>
              <a:t>18</a:t>
            </a:fld>
            <a:endParaRPr lang="en-GB"/>
          </a:p>
        </p:txBody>
      </p:sp>
    </p:spTree>
    <p:extLst>
      <p:ext uri="{BB962C8B-B14F-4D97-AF65-F5344CB8AC3E}">
        <p14:creationId xmlns:p14="http://schemas.microsoft.com/office/powerpoint/2010/main" val="3282892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43C671-43E9-42DC-998D-FC5C0C4A7C1B}" type="slidenum">
              <a:rPr lang="en-GB" smtClean="0"/>
              <a:t>19</a:t>
            </a:fld>
            <a:endParaRPr lang="en-GB"/>
          </a:p>
        </p:txBody>
      </p:sp>
    </p:spTree>
    <p:extLst>
      <p:ext uri="{BB962C8B-B14F-4D97-AF65-F5344CB8AC3E}">
        <p14:creationId xmlns:p14="http://schemas.microsoft.com/office/powerpoint/2010/main" val="1596914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20</a:t>
            </a:fld>
            <a:endParaRPr lang="en-GB"/>
          </a:p>
        </p:txBody>
      </p:sp>
    </p:spTree>
    <p:extLst>
      <p:ext uri="{BB962C8B-B14F-4D97-AF65-F5344CB8AC3E}">
        <p14:creationId xmlns:p14="http://schemas.microsoft.com/office/powerpoint/2010/main" val="1904501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43C671-43E9-42DC-998D-FC5C0C4A7C1B}" type="slidenum">
              <a:rPr lang="en-GB" smtClean="0"/>
              <a:t>3</a:t>
            </a:fld>
            <a:endParaRPr lang="en-GB"/>
          </a:p>
        </p:txBody>
      </p:sp>
    </p:spTree>
    <p:extLst>
      <p:ext uri="{BB962C8B-B14F-4D97-AF65-F5344CB8AC3E}">
        <p14:creationId xmlns:p14="http://schemas.microsoft.com/office/powerpoint/2010/main" val="2076654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21</a:t>
            </a:fld>
            <a:endParaRPr lang="en-GB"/>
          </a:p>
        </p:txBody>
      </p:sp>
    </p:spTree>
    <p:extLst>
      <p:ext uri="{BB962C8B-B14F-4D97-AF65-F5344CB8AC3E}">
        <p14:creationId xmlns:p14="http://schemas.microsoft.com/office/powerpoint/2010/main" val="1458397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22</a:t>
            </a:fld>
            <a:endParaRPr lang="en-GB"/>
          </a:p>
        </p:txBody>
      </p:sp>
    </p:spTree>
    <p:extLst>
      <p:ext uri="{BB962C8B-B14F-4D97-AF65-F5344CB8AC3E}">
        <p14:creationId xmlns:p14="http://schemas.microsoft.com/office/powerpoint/2010/main" val="2774030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43C671-43E9-42DC-998D-FC5C0C4A7C1B}" type="slidenum">
              <a:rPr lang="en-GB" smtClean="0"/>
              <a:t>23</a:t>
            </a:fld>
            <a:endParaRPr lang="en-GB"/>
          </a:p>
        </p:txBody>
      </p:sp>
    </p:spTree>
    <p:extLst>
      <p:ext uri="{BB962C8B-B14F-4D97-AF65-F5344CB8AC3E}">
        <p14:creationId xmlns:p14="http://schemas.microsoft.com/office/powerpoint/2010/main" val="4766735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24</a:t>
            </a:fld>
            <a:endParaRPr lang="en-GB"/>
          </a:p>
        </p:txBody>
      </p:sp>
    </p:spTree>
    <p:extLst>
      <p:ext uri="{BB962C8B-B14F-4D97-AF65-F5344CB8AC3E}">
        <p14:creationId xmlns:p14="http://schemas.microsoft.com/office/powerpoint/2010/main" val="23945046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25</a:t>
            </a:fld>
            <a:endParaRPr lang="en-GB"/>
          </a:p>
        </p:txBody>
      </p:sp>
    </p:spTree>
    <p:extLst>
      <p:ext uri="{BB962C8B-B14F-4D97-AF65-F5344CB8AC3E}">
        <p14:creationId xmlns:p14="http://schemas.microsoft.com/office/powerpoint/2010/main" val="31979438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43C671-43E9-42DC-998D-FC5C0C4A7C1B}" type="slidenum">
              <a:rPr lang="en-GB" smtClean="0"/>
              <a:t>26</a:t>
            </a:fld>
            <a:endParaRPr lang="en-GB"/>
          </a:p>
        </p:txBody>
      </p:sp>
    </p:spTree>
    <p:extLst>
      <p:ext uri="{BB962C8B-B14F-4D97-AF65-F5344CB8AC3E}">
        <p14:creationId xmlns:p14="http://schemas.microsoft.com/office/powerpoint/2010/main" val="32120482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27</a:t>
            </a:fld>
            <a:endParaRPr lang="en-GB"/>
          </a:p>
        </p:txBody>
      </p:sp>
    </p:spTree>
    <p:extLst>
      <p:ext uri="{BB962C8B-B14F-4D97-AF65-F5344CB8AC3E}">
        <p14:creationId xmlns:p14="http://schemas.microsoft.com/office/powerpoint/2010/main" val="1489036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43C671-43E9-42DC-998D-FC5C0C4A7C1B}" type="slidenum">
              <a:rPr lang="en-GB" smtClean="0"/>
              <a:t>4</a:t>
            </a:fld>
            <a:endParaRPr lang="en-GB"/>
          </a:p>
        </p:txBody>
      </p:sp>
    </p:spTree>
    <p:extLst>
      <p:ext uri="{BB962C8B-B14F-4D97-AF65-F5344CB8AC3E}">
        <p14:creationId xmlns:p14="http://schemas.microsoft.com/office/powerpoint/2010/main" val="2711436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5</a:t>
            </a:fld>
            <a:endParaRPr lang="en-GB"/>
          </a:p>
        </p:txBody>
      </p:sp>
    </p:spTree>
    <p:extLst>
      <p:ext uri="{BB962C8B-B14F-4D97-AF65-F5344CB8AC3E}">
        <p14:creationId xmlns:p14="http://schemas.microsoft.com/office/powerpoint/2010/main" val="4187065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Part (ii) needs finishing.</a:t>
            </a:r>
            <a:endParaRPr lang="en-GB" dirty="0"/>
          </a:p>
        </p:txBody>
      </p:sp>
      <p:sp>
        <p:nvSpPr>
          <p:cNvPr id="4" name="Slide Number Placeholder 3"/>
          <p:cNvSpPr>
            <a:spLocks noGrp="1"/>
          </p:cNvSpPr>
          <p:nvPr>
            <p:ph type="sldNum" sz="quarter" idx="10"/>
          </p:nvPr>
        </p:nvSpPr>
        <p:spPr/>
        <p:txBody>
          <a:bodyPr/>
          <a:lstStyle/>
          <a:p>
            <a:fld id="{4C43C671-43E9-42DC-998D-FC5C0C4A7C1B}" type="slidenum">
              <a:rPr lang="en-GB" smtClean="0"/>
              <a:t>6</a:t>
            </a:fld>
            <a:endParaRPr lang="en-GB"/>
          </a:p>
        </p:txBody>
      </p:sp>
    </p:spTree>
    <p:extLst>
      <p:ext uri="{BB962C8B-B14F-4D97-AF65-F5344CB8AC3E}">
        <p14:creationId xmlns:p14="http://schemas.microsoft.com/office/powerpoint/2010/main" val="394470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Part (ii) needs finishing.</a:t>
            </a:r>
            <a:endParaRPr lang="en-GB" dirty="0"/>
          </a:p>
        </p:txBody>
      </p:sp>
      <p:sp>
        <p:nvSpPr>
          <p:cNvPr id="4" name="Slide Number Placeholder 3"/>
          <p:cNvSpPr>
            <a:spLocks noGrp="1"/>
          </p:cNvSpPr>
          <p:nvPr>
            <p:ph type="sldNum" sz="quarter" idx="10"/>
          </p:nvPr>
        </p:nvSpPr>
        <p:spPr/>
        <p:txBody>
          <a:bodyPr/>
          <a:lstStyle/>
          <a:p>
            <a:fld id="{4C43C671-43E9-42DC-998D-FC5C0C4A7C1B}" type="slidenum">
              <a:rPr lang="en-GB" smtClean="0"/>
              <a:t>7</a:t>
            </a:fld>
            <a:endParaRPr lang="en-GB"/>
          </a:p>
        </p:txBody>
      </p:sp>
    </p:spTree>
    <p:extLst>
      <p:ext uri="{BB962C8B-B14F-4D97-AF65-F5344CB8AC3E}">
        <p14:creationId xmlns:p14="http://schemas.microsoft.com/office/powerpoint/2010/main" val="656935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43C671-43E9-42DC-998D-FC5C0C4A7C1B}" type="slidenum">
              <a:rPr lang="en-GB" smtClean="0"/>
              <a:t>8</a:t>
            </a:fld>
            <a:endParaRPr lang="en-GB"/>
          </a:p>
        </p:txBody>
      </p:sp>
    </p:spTree>
    <p:extLst>
      <p:ext uri="{BB962C8B-B14F-4D97-AF65-F5344CB8AC3E}">
        <p14:creationId xmlns:p14="http://schemas.microsoft.com/office/powerpoint/2010/main" val="4173139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43C671-43E9-42DC-998D-FC5C0C4A7C1B}" type="slidenum">
              <a:rPr lang="en-GB" smtClean="0"/>
              <a:t>9</a:t>
            </a:fld>
            <a:endParaRPr lang="en-GB"/>
          </a:p>
        </p:txBody>
      </p:sp>
    </p:spTree>
    <p:extLst>
      <p:ext uri="{BB962C8B-B14F-4D97-AF65-F5344CB8AC3E}">
        <p14:creationId xmlns:p14="http://schemas.microsoft.com/office/powerpoint/2010/main" val="1137653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43C671-43E9-42DC-998D-FC5C0C4A7C1B}" type="slidenum">
              <a:rPr lang="en-GB" smtClean="0"/>
              <a:t>10</a:t>
            </a:fld>
            <a:endParaRPr lang="en-GB"/>
          </a:p>
        </p:txBody>
      </p:sp>
    </p:spTree>
    <p:extLst>
      <p:ext uri="{BB962C8B-B14F-4D97-AF65-F5344CB8AC3E}">
        <p14:creationId xmlns:p14="http://schemas.microsoft.com/office/powerpoint/2010/main" val="2697740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03/04/2019</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1922639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03/04/2019</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3923492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03/04/2019</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727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30010"/>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600201"/>
            <a:ext cx="8229600" cy="41330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448953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03/04/2019</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715221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03/04/2019</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3392715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03/04/2019</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3145087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03/04/2019</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4227166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03/04/2019</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2389701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03/04/2019</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412212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03/04/2019</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952277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1"/>
            <a:ext cx="8229600" cy="427765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extBox 6"/>
          <p:cNvSpPr txBox="1"/>
          <p:nvPr userDrawn="1"/>
        </p:nvSpPr>
        <p:spPr>
          <a:xfrm>
            <a:off x="179512" y="5805264"/>
            <a:ext cx="1728192" cy="215444"/>
          </a:xfrm>
          <a:prstGeom prst="rect">
            <a:avLst/>
          </a:prstGeom>
          <a:noFill/>
        </p:spPr>
        <p:txBody>
          <a:bodyPr wrap="square" rtlCol="0">
            <a:spAutoFit/>
          </a:bodyPr>
          <a:lstStyle/>
          <a:p>
            <a:r>
              <a:rPr lang="en-GB" sz="800" dirty="0" smtClean="0">
                <a:latin typeface="Arial" panose="020B0604020202020204" pitchFamily="34" charset="0"/>
                <a:cs typeface="Arial" panose="020B0604020202020204" pitchFamily="34" charset="0"/>
              </a:rPr>
              <a:t>© OCR 2019</a:t>
            </a:r>
            <a:endParaRPr lang="en-GB" sz="800" dirty="0">
              <a:latin typeface="Arial" panose="020B0604020202020204" pitchFamily="34" charset="0"/>
              <a:cs typeface="Arial" panose="020B0604020202020204" pitchFamily="34" charset="0"/>
            </a:endParaRPr>
          </a:p>
        </p:txBody>
      </p:sp>
      <p:sp>
        <p:nvSpPr>
          <p:cNvPr id="4" name="Rectangle 3"/>
          <p:cNvSpPr/>
          <p:nvPr userDrawn="1"/>
        </p:nvSpPr>
        <p:spPr>
          <a:xfrm>
            <a:off x="8532440" y="5759098"/>
            <a:ext cx="720080" cy="261610"/>
          </a:xfrm>
          <a:prstGeom prst="rect">
            <a:avLst/>
          </a:prstGeom>
        </p:spPr>
        <p:txBody>
          <a:bodyPr wrap="square">
            <a:spAutoFit/>
          </a:bodyPr>
          <a:lstStyle/>
          <a:p>
            <a:r>
              <a:rPr lang="en-GB" sz="1100" b="1" dirty="0" smtClean="0">
                <a:solidFill>
                  <a:srgbClr val="530010"/>
                </a:solidFill>
                <a:latin typeface="Arial" panose="020B0604020202020204" pitchFamily="34" charset="0"/>
                <a:cs typeface="Arial" panose="020B0604020202020204" pitchFamily="34" charset="0"/>
              </a:rPr>
              <a:t>Y545</a:t>
            </a:r>
          </a:p>
        </p:txBody>
      </p:sp>
      <p:pic>
        <p:nvPicPr>
          <p:cNvPr id="6" name="Picture 5" descr="A Level Further Mathematics A - H245 Y545 Additional Pure Mathematics" title="A Level Further Mathematics A - H245 Y545 Additional Pure Mathematics"/>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99" y="6014715"/>
            <a:ext cx="9144000" cy="829513"/>
          </a:xfrm>
          <a:prstGeom prst="rect">
            <a:avLst/>
          </a:prstGeom>
        </p:spPr>
      </p:pic>
    </p:spTree>
    <p:extLst>
      <p:ext uri="{BB962C8B-B14F-4D97-AF65-F5344CB8AC3E}">
        <p14:creationId xmlns:p14="http://schemas.microsoft.com/office/powerpoint/2010/main" val="777633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530010"/>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cr.org.uk/history"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7.png"/><Relationship Id="rId5" Type="http://schemas.openxmlformats.org/officeDocument/2006/relationships/image" Target="../media/image36.wmf"/><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0.png"/><Relationship Id="rId5" Type="http://schemas.openxmlformats.org/officeDocument/2006/relationships/image" Target="../media/image39.wmf"/><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25.xml"/><Relationship Id="rId7" Type="http://schemas.openxmlformats.org/officeDocument/2006/relationships/image" Target="../media/image47.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46.wmf"/><Relationship Id="rId4" Type="http://schemas.openxmlformats.org/officeDocument/2006/relationships/oleObject" Target="../embeddings/oleObject5.bin"/><Relationship Id="rId9"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image" Target="../media/image6.w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evel Further Mathematics A - H245 Y545 Additional Pure Mathematics" title="A Level Further Mathematics A - H245 Y545 Additional Pure Mathematic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5"/>
            <a:ext cx="9144000" cy="6857309"/>
          </a:xfrm>
          <a:prstGeom prst="rect">
            <a:avLst/>
          </a:prstGeom>
        </p:spPr>
      </p:pic>
      <p:sp>
        <p:nvSpPr>
          <p:cNvPr id="5" name="TextBox 4"/>
          <p:cNvSpPr txBox="1"/>
          <p:nvPr/>
        </p:nvSpPr>
        <p:spPr>
          <a:xfrm>
            <a:off x="323528" y="4149080"/>
            <a:ext cx="6120680" cy="892552"/>
          </a:xfrm>
          <a:prstGeom prst="rect">
            <a:avLst/>
          </a:prstGeom>
          <a:noFill/>
        </p:spPr>
        <p:txBody>
          <a:bodyPr wrap="square" rtlCol="0">
            <a:spAutoFit/>
          </a:bodyPr>
          <a:lstStyle/>
          <a:p>
            <a:pPr lvl="0"/>
            <a:r>
              <a:rPr lang="en-GB" b="1" dirty="0" smtClean="0">
                <a:solidFill>
                  <a:prstClr val="black"/>
                </a:solidFill>
                <a:latin typeface="Arial" panose="020B0604020202020204" pitchFamily="34" charset="0"/>
                <a:cs typeface="Arial" panose="020B0604020202020204" pitchFamily="34" charset="0"/>
              </a:rPr>
              <a:t>Y545</a:t>
            </a:r>
            <a:endParaRPr lang="en-GB" b="1" dirty="0">
              <a:solidFill>
                <a:prstClr val="black"/>
              </a:solidFill>
              <a:latin typeface="Arial" panose="020B0604020202020204" pitchFamily="34" charset="0"/>
              <a:cs typeface="Arial" panose="020B0604020202020204" pitchFamily="34" charset="0"/>
            </a:endParaRPr>
          </a:p>
          <a:p>
            <a:pPr lvl="0"/>
            <a:r>
              <a:rPr lang="en-GB" b="1" dirty="0" smtClean="0">
                <a:solidFill>
                  <a:prstClr val="black"/>
                </a:solidFill>
                <a:latin typeface="Arial" panose="020B0604020202020204" pitchFamily="34" charset="0"/>
                <a:cs typeface="Arial" panose="020B0604020202020204" pitchFamily="34" charset="0"/>
              </a:rPr>
              <a:t>Additional Pure Mathematics</a:t>
            </a:r>
            <a:endParaRPr lang="en-GB" b="1" dirty="0">
              <a:solidFill>
                <a:prstClr val="black"/>
              </a:solidFill>
              <a:latin typeface="Arial" panose="020B0604020202020204" pitchFamily="34" charset="0"/>
              <a:cs typeface="Arial" panose="020B0604020202020204" pitchFamily="34" charset="0"/>
            </a:endParaRPr>
          </a:p>
          <a:p>
            <a:pPr lvl="0"/>
            <a:r>
              <a:rPr lang="en-GB" sz="1600" dirty="0">
                <a:solidFill>
                  <a:prstClr val="black"/>
                </a:solidFill>
                <a:latin typeface="Arial" panose="020B0604020202020204" pitchFamily="34" charset="0"/>
                <a:cs typeface="Arial" panose="020B0604020202020204" pitchFamily="34" charset="0"/>
              </a:rPr>
              <a:t>Annotated </a:t>
            </a:r>
            <a:r>
              <a:rPr lang="en-GB" sz="1600" dirty="0" smtClean="0">
                <a:solidFill>
                  <a:prstClr val="black"/>
                </a:solidFill>
                <a:latin typeface="Arial" panose="020B0604020202020204" pitchFamily="34" charset="0"/>
                <a:cs typeface="Arial" panose="020B0604020202020204" pitchFamily="34" charset="0"/>
              </a:rPr>
              <a:t>sample </a:t>
            </a:r>
            <a:r>
              <a:rPr lang="en-GB" sz="1600" dirty="0">
                <a:solidFill>
                  <a:prstClr val="black"/>
                </a:solidFill>
                <a:latin typeface="Arial" panose="020B0604020202020204" pitchFamily="34" charset="0"/>
                <a:cs typeface="Arial" panose="020B0604020202020204" pitchFamily="34" charset="0"/>
              </a:rPr>
              <a:t>assessment materials</a:t>
            </a:r>
            <a:endParaRPr lang="en-GB" sz="1600" b="1" dirty="0">
              <a:solidFill>
                <a:prstClr val="black"/>
              </a:solidFill>
              <a:latin typeface="Arial" panose="020B0604020202020204" pitchFamily="34" charset="0"/>
              <a:cs typeface="Arial" panose="020B0604020202020204" pitchFamily="34" charset="0"/>
            </a:endParaRPr>
          </a:p>
        </p:txBody>
      </p:sp>
      <p:sp>
        <p:nvSpPr>
          <p:cNvPr id="3" name="TextBox 2">
            <a:hlinkClick r:id="rId3"/>
          </p:cNvPr>
          <p:cNvSpPr txBox="1"/>
          <p:nvPr/>
        </p:nvSpPr>
        <p:spPr>
          <a:xfrm>
            <a:off x="395536" y="5373216"/>
            <a:ext cx="1656184" cy="369332"/>
          </a:xfrm>
          <a:prstGeom prst="rect">
            <a:avLst/>
          </a:prstGeom>
          <a:noFill/>
        </p:spPr>
        <p:txBody>
          <a:bodyPr wrap="square" rtlCol="0">
            <a:spAutoFit/>
          </a:bodyPr>
          <a:lstStyle/>
          <a:p>
            <a:r>
              <a:rPr lang="en-GB" dirty="0" smtClean="0">
                <a:hlinkClick r:id="rId3"/>
              </a:rPr>
              <a:t>                             </a:t>
            </a:r>
            <a:endParaRPr lang="en-GB" dirty="0"/>
          </a:p>
        </p:txBody>
      </p:sp>
    </p:spTree>
    <p:extLst>
      <p:ext uri="{BB962C8B-B14F-4D97-AF65-F5344CB8AC3E}">
        <p14:creationId xmlns:p14="http://schemas.microsoft.com/office/powerpoint/2010/main" val="62175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79512" y="3745805"/>
            <a:ext cx="8856984" cy="119536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Part (ii) (a) – even though it is only for </a:t>
            </a:r>
            <a:r>
              <a:rPr lang="en-GB" sz="1100" b="1" dirty="0">
                <a:latin typeface="Arial" panose="020B0604020202020204" pitchFamily="34" charset="0"/>
                <a:cs typeface="Arial" panose="020B0604020202020204" pitchFamily="34" charset="0"/>
              </a:rPr>
              <a:t>2</a:t>
            </a:r>
            <a:r>
              <a:rPr lang="en-GB" sz="1100" dirty="0">
                <a:latin typeface="Arial" panose="020B0604020202020204" pitchFamily="34" charset="0"/>
                <a:cs typeface="Arial" panose="020B0604020202020204" pitchFamily="34" charset="0"/>
              </a:rPr>
              <a:t> marks – still requires candidates to adhere to the </a:t>
            </a:r>
            <a:r>
              <a:rPr lang="en-GB" sz="1100" dirty="0" smtClean="0">
                <a:latin typeface="Arial" panose="020B0604020202020204" pitchFamily="34" charset="0"/>
                <a:cs typeface="Arial" panose="020B0604020202020204" pitchFamily="34" charset="0"/>
              </a:rPr>
              <a:t>'detailed reasoning' </a:t>
            </a:r>
            <a:r>
              <a:rPr lang="en-GB" sz="1100" dirty="0">
                <a:latin typeface="Arial" panose="020B0604020202020204" pitchFamily="34" charset="0"/>
                <a:cs typeface="Arial" panose="020B0604020202020204" pitchFamily="34" charset="0"/>
              </a:rPr>
              <a:t>requirement, so an answer-only response will be given no credit. A moment’s thought on the candidate’s part will suggest that it is not a demanding integration. A further thought might make a shrewd (or suspicious) candidate ask why are we ‘setting the ball rolling’ with </a:t>
            </a:r>
            <a:r>
              <a:rPr lang="en-GB" sz="1100" i="1" dirty="0">
                <a:latin typeface="Arial" panose="020B0604020202020204" pitchFamily="34" charset="0"/>
                <a:cs typeface="Arial" panose="020B0604020202020204" pitchFamily="34" charset="0"/>
              </a:rPr>
              <a:t>n</a:t>
            </a:r>
            <a:r>
              <a:rPr lang="en-GB" sz="1100" dirty="0">
                <a:latin typeface="Arial" panose="020B0604020202020204" pitchFamily="34" charset="0"/>
                <a:cs typeface="Arial" panose="020B0604020202020204" pitchFamily="34" charset="0"/>
              </a:rPr>
              <a:t> = 1 when the original wording seems to allow for </a:t>
            </a:r>
            <a:r>
              <a:rPr lang="en-GB" sz="1100" i="1" dirty="0">
                <a:latin typeface="Arial" panose="020B0604020202020204" pitchFamily="34" charset="0"/>
                <a:cs typeface="Arial" panose="020B0604020202020204" pitchFamily="34" charset="0"/>
              </a:rPr>
              <a:t>n</a:t>
            </a:r>
            <a:r>
              <a:rPr lang="en-GB" sz="1100" dirty="0">
                <a:latin typeface="Arial" panose="020B0604020202020204" pitchFamily="34" charset="0"/>
                <a:cs typeface="Arial" panose="020B0604020202020204" pitchFamily="34" charset="0"/>
              </a:rPr>
              <a:t> = 0. This is actually a very good question. It is obvious that the reduction formula is </a:t>
            </a:r>
            <a:r>
              <a:rPr lang="en-GB" sz="1100" dirty="0" smtClean="0">
                <a:latin typeface="Arial" panose="020B0604020202020204" pitchFamily="34" charset="0"/>
                <a:cs typeface="Arial" panose="020B0604020202020204" pitchFamily="34" charset="0"/>
              </a:rPr>
              <a:t>'second-order', </a:t>
            </a:r>
            <a:r>
              <a:rPr lang="en-GB" sz="1100" dirty="0">
                <a:latin typeface="Arial" panose="020B0604020202020204" pitchFamily="34" charset="0"/>
                <a:cs typeface="Arial" panose="020B0604020202020204" pitchFamily="34" charset="0"/>
              </a:rPr>
              <a:t>in the sense that each term is somehow related to the term two steps down the line (jumping the intermediate term in this case), so the demand of (ii) (a) </a:t>
            </a:r>
            <a:r>
              <a:rPr lang="en-GB" sz="1100" dirty="0" smtClean="0">
                <a:latin typeface="Arial" panose="020B0604020202020204" pitchFamily="34" charset="0"/>
                <a:cs typeface="Arial" panose="020B0604020202020204" pitchFamily="34" charset="0"/>
              </a:rPr>
              <a:t>suggests </a:t>
            </a:r>
            <a:r>
              <a:rPr lang="en-GB" sz="1100" dirty="0">
                <a:latin typeface="Arial" panose="020B0604020202020204" pitchFamily="34" charset="0"/>
                <a:cs typeface="Arial" panose="020B0604020202020204" pitchFamily="34" charset="0"/>
              </a:rPr>
              <a:t>that </a:t>
            </a:r>
            <a:r>
              <a:rPr lang="en-GB" sz="1100" dirty="0" smtClean="0">
                <a:latin typeface="Arial" panose="020B0604020202020204" pitchFamily="34" charset="0"/>
                <a:cs typeface="Arial" panose="020B0604020202020204" pitchFamily="34" charset="0"/>
              </a:rPr>
              <a:t>the process </a:t>
            </a:r>
            <a:r>
              <a:rPr lang="en-GB" sz="1100" dirty="0">
                <a:latin typeface="Arial" panose="020B0604020202020204" pitchFamily="34" charset="0"/>
                <a:cs typeface="Arial" panose="020B0604020202020204" pitchFamily="34" charset="0"/>
              </a:rPr>
              <a:t>is set-up to deal with odd-numbered terms only</a:t>
            </a:r>
            <a:r>
              <a:rPr lang="en-GB" sz="1100" dirty="0" smtClean="0">
                <a:latin typeface="Arial" panose="020B0604020202020204" pitchFamily="34" charset="0"/>
                <a:cs typeface="Arial" panose="020B0604020202020204" pitchFamily="34" charset="0"/>
              </a:rPr>
              <a:t>.</a:t>
            </a:r>
            <a:endParaRPr lang="en-GB" sz="1100" dirty="0">
              <a:latin typeface="Arial" panose="020B0604020202020204" pitchFamily="34" charset="0"/>
              <a:cs typeface="Arial" panose="020B0604020202020204" pitchFamily="34" charset="0"/>
            </a:endParaRPr>
          </a:p>
        </p:txBody>
      </p:sp>
      <p:sp>
        <p:nvSpPr>
          <p:cNvPr id="5" name="Rounded Rectangle 4"/>
          <p:cNvSpPr/>
          <p:nvPr/>
        </p:nvSpPr>
        <p:spPr>
          <a:xfrm>
            <a:off x="179512" y="5013176"/>
            <a:ext cx="8856984"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In (ii) (b), we then see that this is the case, once one has replaced cos</a:t>
            </a:r>
            <a:r>
              <a:rPr lang="en-GB" sz="1100" baseline="30000" dirty="0">
                <a:latin typeface="Arial" panose="020B0604020202020204" pitchFamily="34" charset="0"/>
                <a:cs typeface="Arial" panose="020B0604020202020204" pitchFamily="34" charset="0"/>
              </a:rPr>
              <a:t>2</a:t>
            </a:r>
            <a:r>
              <a:rPr lang="en-GB" sz="1100" dirty="0">
                <a:latin typeface="Arial" panose="020B0604020202020204" pitchFamily="34" charset="0"/>
                <a:cs typeface="Arial" panose="020B0604020202020204" pitchFamily="34" charset="0"/>
              </a:rPr>
              <a:t> by 1 – sin</a:t>
            </a:r>
            <a:r>
              <a:rPr lang="en-GB" sz="1100" baseline="30000" dirty="0">
                <a:latin typeface="Arial" panose="020B0604020202020204" pitchFamily="34" charset="0"/>
                <a:cs typeface="Arial" panose="020B0604020202020204" pitchFamily="34" charset="0"/>
              </a:rPr>
              <a:t>2</a:t>
            </a:r>
            <a:r>
              <a:rPr lang="en-GB" sz="1100" dirty="0">
                <a:latin typeface="Arial" panose="020B0604020202020204" pitchFamily="34" charset="0"/>
                <a:cs typeface="Arial" panose="020B0604020202020204" pitchFamily="34" charset="0"/>
              </a:rPr>
              <a:t> and then split the given integral up as the difference </a:t>
            </a:r>
            <a:endParaRPr lang="en-GB" sz="1100" dirty="0" smtClean="0">
              <a:latin typeface="Arial" panose="020B0604020202020204" pitchFamily="34" charset="0"/>
              <a:cs typeface="Arial" panose="020B0604020202020204" pitchFamily="34" charset="0"/>
            </a:endParaRPr>
          </a:p>
          <a:p>
            <a:r>
              <a:rPr lang="en-GB" sz="1100" i="1" dirty="0" smtClean="0">
                <a:latin typeface="Arial" panose="020B0604020202020204" pitchFamily="34" charset="0"/>
                <a:cs typeface="Arial" panose="020B0604020202020204" pitchFamily="34" charset="0"/>
              </a:rPr>
              <a:t>I</a:t>
            </a:r>
            <a:r>
              <a:rPr lang="en-GB" sz="1100" baseline="-25000" dirty="0" smtClean="0">
                <a:latin typeface="Arial" panose="020B0604020202020204" pitchFamily="34" charset="0"/>
                <a:cs typeface="Arial" panose="020B0604020202020204" pitchFamily="34" charset="0"/>
              </a:rPr>
              <a:t>5</a:t>
            </a:r>
            <a:r>
              <a:rPr lang="en-GB" sz="1100" dirty="0" smtClean="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 </a:t>
            </a:r>
            <a:r>
              <a:rPr lang="en-GB" sz="1100" i="1" dirty="0">
                <a:latin typeface="Arial" panose="020B0604020202020204" pitchFamily="34" charset="0"/>
                <a:cs typeface="Arial" panose="020B0604020202020204" pitchFamily="34" charset="0"/>
              </a:rPr>
              <a:t>I</a:t>
            </a:r>
            <a:r>
              <a:rPr lang="en-GB" sz="1100" baseline="-25000" dirty="0">
                <a:latin typeface="Arial" panose="020B0604020202020204" pitchFamily="34" charset="0"/>
                <a:cs typeface="Arial" panose="020B0604020202020204" pitchFamily="34" charset="0"/>
              </a:rPr>
              <a:t>7</a:t>
            </a:r>
            <a:r>
              <a:rPr lang="en-GB" sz="1100" dirty="0">
                <a:latin typeface="Arial" panose="020B0604020202020204" pitchFamily="34" charset="0"/>
                <a:cs typeface="Arial" panose="020B0604020202020204" pitchFamily="34" charset="0"/>
              </a:rPr>
              <a:t> . This final part of the question </a:t>
            </a:r>
            <a:r>
              <a:rPr lang="en-GB" sz="1100" b="1" dirty="0">
                <a:latin typeface="Arial" panose="020B0604020202020204" pitchFamily="34" charset="0"/>
                <a:cs typeface="Arial" panose="020B0604020202020204" pitchFamily="34" charset="0"/>
              </a:rPr>
              <a:t>must</a:t>
            </a:r>
            <a:r>
              <a:rPr lang="en-GB" sz="1100" dirty="0">
                <a:latin typeface="Arial" panose="020B0604020202020204" pitchFamily="34" charset="0"/>
                <a:cs typeface="Arial" panose="020B0604020202020204" pitchFamily="34" charset="0"/>
              </a:rPr>
              <a:t> be completed using the reduction formula, and is only allocated the </a:t>
            </a:r>
            <a:r>
              <a:rPr lang="en-GB" sz="1100" b="1" dirty="0">
                <a:latin typeface="Arial" panose="020B0604020202020204" pitchFamily="34" charset="0"/>
                <a:cs typeface="Arial" panose="020B0604020202020204" pitchFamily="34" charset="0"/>
              </a:rPr>
              <a:t>2</a:t>
            </a:r>
            <a:r>
              <a:rPr lang="en-GB" sz="1100" dirty="0">
                <a:latin typeface="Arial" panose="020B0604020202020204" pitchFamily="34" charset="0"/>
                <a:cs typeface="Arial" panose="020B0604020202020204" pitchFamily="34" charset="0"/>
              </a:rPr>
              <a:t> marks, so it is simply a case of plugging it all in and working it through</a:t>
            </a:r>
            <a:r>
              <a:rPr lang="en-GB" sz="1100" dirty="0" smtClean="0">
                <a:latin typeface="Arial" panose="020B0604020202020204" pitchFamily="34" charset="0"/>
                <a:cs typeface="Arial" panose="020B0604020202020204" pitchFamily="34" charset="0"/>
              </a:rPr>
              <a:t>.</a:t>
            </a:r>
            <a:endParaRPr lang="en-GB" sz="11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611560" y="19819"/>
            <a:ext cx="7504584" cy="2088232"/>
          </a:xfrm>
          <a:prstGeom prst="rect">
            <a:avLst/>
          </a:prstGeom>
        </p:spPr>
      </p:pic>
      <p:pic>
        <p:nvPicPr>
          <p:cNvPr id="4" name="Picture 3"/>
          <p:cNvPicPr>
            <a:picLocks noChangeAspect="1"/>
          </p:cNvPicPr>
          <p:nvPr/>
        </p:nvPicPr>
        <p:blipFill>
          <a:blip r:embed="rId4"/>
          <a:stretch>
            <a:fillRect/>
          </a:stretch>
        </p:blipFill>
        <p:spPr>
          <a:xfrm>
            <a:off x="2000040" y="2177709"/>
            <a:ext cx="4727624" cy="1507271"/>
          </a:xfrm>
          <a:prstGeom prst="rect">
            <a:avLst/>
          </a:prstGeom>
        </p:spPr>
      </p:pic>
    </p:spTree>
    <p:extLst>
      <p:ext uri="{BB962C8B-B14F-4D97-AF65-F5344CB8AC3E}">
        <p14:creationId xmlns:p14="http://schemas.microsoft.com/office/powerpoint/2010/main" val="367951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498" y="620688"/>
            <a:ext cx="2142238" cy="504056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The introductory command phrase </a:t>
            </a:r>
            <a:r>
              <a:rPr lang="en-GB" sz="1100" dirty="0" smtClean="0">
                <a:latin typeface="Arial" panose="020B0604020202020204" pitchFamily="34" charset="0"/>
                <a:cs typeface="Arial" panose="020B0604020202020204" pitchFamily="34" charset="0"/>
              </a:rPr>
              <a:t>'</a:t>
            </a:r>
            <a:r>
              <a:rPr lang="en-GB" sz="1100" b="1" dirty="0" smtClean="0">
                <a:latin typeface="Arial" panose="020B0604020202020204" pitchFamily="34" charset="0"/>
                <a:cs typeface="Arial" panose="020B0604020202020204" pitchFamily="34" charset="0"/>
              </a:rPr>
              <a:t>In </a:t>
            </a:r>
            <a:r>
              <a:rPr lang="en-GB" sz="1100" b="1" dirty="0">
                <a:latin typeface="Arial" panose="020B0604020202020204" pitchFamily="34" charset="0"/>
                <a:cs typeface="Arial" panose="020B0604020202020204" pitchFamily="34" charset="0"/>
              </a:rPr>
              <a:t>this question you must show detailed </a:t>
            </a:r>
            <a:r>
              <a:rPr lang="en-GB" sz="1100" b="1" dirty="0" smtClean="0">
                <a:latin typeface="Arial" panose="020B0604020202020204" pitchFamily="34" charset="0"/>
                <a:cs typeface="Arial" panose="020B0604020202020204" pitchFamily="34" charset="0"/>
              </a:rPr>
              <a:t>reasoning</a:t>
            </a:r>
            <a:r>
              <a:rPr lang="en-GB" sz="1100" dirty="0" smtClean="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stands out, and not just because it is emboldened. The </a:t>
            </a:r>
            <a:r>
              <a:rPr lang="en-GB" sz="1100" dirty="0" smtClean="0">
                <a:latin typeface="Arial" panose="020B0604020202020204" pitchFamily="34" charset="0"/>
                <a:cs typeface="Arial" panose="020B0604020202020204" pitchFamily="34" charset="0"/>
              </a:rPr>
              <a:t>specification guidance </a:t>
            </a:r>
            <a:r>
              <a:rPr lang="en-GB" sz="1100" dirty="0">
                <a:latin typeface="Arial" panose="020B0604020202020204" pitchFamily="34" charset="0"/>
                <a:cs typeface="Arial" panose="020B0604020202020204" pitchFamily="34" charset="0"/>
              </a:rPr>
              <a:t>regarding this phrase is quite careful: candidates </a:t>
            </a:r>
            <a:r>
              <a:rPr lang="en-GB" sz="1100" i="1" dirty="0">
                <a:latin typeface="Arial" panose="020B0604020202020204" pitchFamily="34" charset="0"/>
                <a:cs typeface="Arial" panose="020B0604020202020204" pitchFamily="34" charset="0"/>
              </a:rPr>
              <a:t>must give a solution which leads to a conclusion showing a detailed and complete analytical method. Their solution should contain sufficient detail to allow the line of their argument to be followed</a:t>
            </a:r>
            <a:r>
              <a:rPr lang="en-GB" sz="1100" dirty="0">
                <a:latin typeface="Arial" panose="020B0604020202020204" pitchFamily="34" charset="0"/>
                <a:cs typeface="Arial" panose="020B0604020202020204" pitchFamily="34" charset="0"/>
              </a:rPr>
              <a:t>. Candidates must be aware that, at any stage of the question, a lack of clarity may lead to the loss of some or all of the marks. Even those outstanding candidates who are capable of processing several steps </a:t>
            </a:r>
            <a:r>
              <a:rPr lang="en-GB" sz="1100" dirty="0" smtClean="0">
                <a:latin typeface="Arial" panose="020B0604020202020204" pitchFamily="34" charset="0"/>
                <a:cs typeface="Arial" panose="020B0604020202020204" pitchFamily="34" charset="0"/>
              </a:rPr>
              <a:t>'in </a:t>
            </a:r>
            <a:r>
              <a:rPr lang="en-GB" sz="1100" dirty="0">
                <a:latin typeface="Arial" panose="020B0604020202020204" pitchFamily="34" charset="0"/>
                <a:cs typeface="Arial" panose="020B0604020202020204" pitchFamily="34" charset="0"/>
              </a:rPr>
              <a:t>their </a:t>
            </a:r>
            <a:r>
              <a:rPr lang="en-GB" sz="1100" dirty="0" smtClean="0">
                <a:latin typeface="Arial" panose="020B0604020202020204" pitchFamily="34" charset="0"/>
                <a:cs typeface="Arial" panose="020B0604020202020204" pitchFamily="34" charset="0"/>
              </a:rPr>
              <a:t>head' </a:t>
            </a:r>
            <a:r>
              <a:rPr lang="en-GB" sz="1100" dirty="0">
                <a:latin typeface="Arial" panose="020B0604020202020204" pitchFamily="34" charset="0"/>
                <a:cs typeface="Arial" panose="020B0604020202020204" pitchFamily="34" charset="0"/>
              </a:rPr>
              <a:t>must still make the effort to demonstrate clear individual steps of working.</a:t>
            </a:r>
          </a:p>
        </p:txBody>
      </p:sp>
      <p:sp>
        <p:nvSpPr>
          <p:cNvPr id="5" name="Rounded Rectangle 4"/>
          <p:cNvSpPr/>
          <p:nvPr/>
        </p:nvSpPr>
        <p:spPr>
          <a:xfrm>
            <a:off x="6894258" y="1124744"/>
            <a:ext cx="2142238" cy="45365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One final point is worth making here, regarding the </a:t>
            </a:r>
            <a:r>
              <a:rPr lang="en-GB" sz="1100" dirty="0" smtClean="0">
                <a:latin typeface="Arial" panose="020B0604020202020204" pitchFamily="34" charset="0"/>
                <a:cs typeface="Arial" panose="020B0604020202020204" pitchFamily="34" charset="0"/>
              </a:rPr>
              <a:t>'detailed reasoning' </a:t>
            </a:r>
            <a:r>
              <a:rPr lang="en-GB" sz="1100" dirty="0">
                <a:latin typeface="Arial" panose="020B0604020202020204" pitchFamily="34" charset="0"/>
                <a:cs typeface="Arial" panose="020B0604020202020204" pitchFamily="34" charset="0"/>
              </a:rPr>
              <a:t>demand, and it relates to the </a:t>
            </a:r>
            <a:r>
              <a:rPr lang="en-GB" sz="1100" dirty="0" smtClean="0">
                <a:latin typeface="Arial" panose="020B0604020202020204" pitchFamily="34" charset="0"/>
                <a:cs typeface="Arial" panose="020B0604020202020204" pitchFamily="34" charset="0"/>
              </a:rPr>
              <a:t>specification guidance</a:t>
            </a:r>
            <a:r>
              <a:rPr lang="en-GB" sz="1100" dirty="0">
                <a:latin typeface="Arial" panose="020B0604020202020204" pitchFamily="34" charset="0"/>
                <a:cs typeface="Arial" panose="020B0604020202020204" pitchFamily="34" charset="0"/>
              </a:rPr>
              <a:t>, which </a:t>
            </a:r>
            <a:r>
              <a:rPr lang="en-GB" sz="1100" dirty="0" smtClean="0">
                <a:latin typeface="Arial" panose="020B0604020202020204" pitchFamily="34" charset="0"/>
                <a:cs typeface="Arial" panose="020B0604020202020204" pitchFamily="34" charset="0"/>
              </a:rPr>
              <a:t>continues </a:t>
            </a:r>
            <a:r>
              <a:rPr lang="en-GB" sz="1100" dirty="0">
                <a:latin typeface="Arial" panose="020B0604020202020204" pitchFamily="34" charset="0"/>
                <a:cs typeface="Arial" panose="020B0604020202020204" pitchFamily="34" charset="0"/>
              </a:rPr>
              <a:t>with: </a:t>
            </a:r>
            <a:r>
              <a:rPr lang="en-GB" sz="1100" i="1" dirty="0">
                <a:latin typeface="Arial" panose="020B0604020202020204" pitchFamily="34" charset="0"/>
                <a:cs typeface="Arial" panose="020B0604020202020204" pitchFamily="34" charset="0"/>
              </a:rPr>
              <a:t>This is not a restriction on a learner’s use of a calculator when tacking the question, e.g. for checking an answer or evaluating a function …</a:t>
            </a:r>
            <a:r>
              <a:rPr lang="en-GB" sz="1100" dirty="0">
                <a:latin typeface="Arial" panose="020B0604020202020204" pitchFamily="34" charset="0"/>
                <a:cs typeface="Arial" panose="020B0604020202020204" pitchFamily="34" charset="0"/>
              </a:rPr>
              <a:t> . A candidate with a suitable graphing calculator should be able to check the numerical accuracy of their </a:t>
            </a:r>
            <a:r>
              <a:rPr lang="en-GB" sz="1100" dirty="0" smtClean="0">
                <a:latin typeface="Arial" panose="020B0604020202020204" pitchFamily="34" charset="0"/>
                <a:cs typeface="Arial" panose="020B0604020202020204" pitchFamily="34" charset="0"/>
              </a:rPr>
              <a:t>analytically-found </a:t>
            </a:r>
            <a:r>
              <a:rPr lang="en-GB" sz="1100" dirty="0">
                <a:latin typeface="Arial" panose="020B0604020202020204" pitchFamily="34" charset="0"/>
                <a:cs typeface="Arial" panose="020B0604020202020204" pitchFamily="34" charset="0"/>
              </a:rPr>
              <a:t>answer in just a few seconds </a:t>
            </a:r>
            <a:r>
              <a:rPr lang="en-GB" sz="1100" dirty="0" smtClean="0">
                <a:latin typeface="Arial" panose="020B0604020202020204" pitchFamily="34" charset="0"/>
                <a:cs typeface="Arial" panose="020B0604020202020204" pitchFamily="34" charset="0"/>
              </a:rPr>
              <a:t>and </a:t>
            </a:r>
            <a:r>
              <a:rPr lang="en-GB" sz="1100" dirty="0">
                <a:latin typeface="Arial" panose="020B0604020202020204" pitchFamily="34" charset="0"/>
                <a:cs typeface="Arial" panose="020B0604020202020204" pitchFamily="34" charset="0"/>
              </a:rPr>
              <a:t>all candidates should realise that they can use their calculator to multiply some fractions together (as here). It is the processes that lead to the correct answer, and not the mental or pen-and-paper calculations, that are being required of them.</a:t>
            </a:r>
          </a:p>
        </p:txBody>
      </p:sp>
      <p:pic>
        <p:nvPicPr>
          <p:cNvPr id="6" name="Picture 5"/>
          <p:cNvPicPr>
            <a:picLocks noChangeAspect="1"/>
          </p:cNvPicPr>
          <p:nvPr/>
        </p:nvPicPr>
        <p:blipFill rotWithShape="1">
          <a:blip r:embed="rId3"/>
          <a:srcRect r="17432"/>
          <a:stretch/>
        </p:blipFill>
        <p:spPr>
          <a:xfrm>
            <a:off x="2199830" y="188640"/>
            <a:ext cx="4604418" cy="1723183"/>
          </a:xfrm>
          <a:prstGeom prst="rect">
            <a:avLst/>
          </a:prstGeom>
        </p:spPr>
      </p:pic>
      <p:pic>
        <p:nvPicPr>
          <p:cNvPr id="3" name="Picture 2"/>
          <p:cNvPicPr>
            <a:picLocks noChangeAspect="1"/>
          </p:cNvPicPr>
          <p:nvPr/>
        </p:nvPicPr>
        <p:blipFill>
          <a:blip r:embed="rId4"/>
          <a:stretch>
            <a:fillRect/>
          </a:stretch>
        </p:blipFill>
        <p:spPr>
          <a:xfrm>
            <a:off x="2250491" y="2276872"/>
            <a:ext cx="4625765" cy="3064569"/>
          </a:xfrm>
          <a:prstGeom prst="rect">
            <a:avLst/>
          </a:prstGeom>
        </p:spPr>
      </p:pic>
    </p:spTree>
    <p:extLst>
      <p:ext uri="{BB962C8B-B14F-4D97-AF65-F5344CB8AC3E}">
        <p14:creationId xmlns:p14="http://schemas.microsoft.com/office/powerpoint/2010/main" val="2716029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18059" y="1426270"/>
            <a:ext cx="6126149" cy="65576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The command word </a:t>
            </a:r>
            <a:r>
              <a:rPr lang="en-GB" sz="1100" dirty="0" smtClean="0">
                <a:latin typeface="Arial" panose="020B0604020202020204" pitchFamily="34" charset="0"/>
                <a:cs typeface="Arial" panose="020B0604020202020204" pitchFamily="34" charset="0"/>
              </a:rPr>
              <a:t>'determine', </a:t>
            </a:r>
            <a:r>
              <a:rPr lang="en-GB" sz="1100" dirty="0">
                <a:latin typeface="Arial" panose="020B0604020202020204" pitchFamily="34" charset="0"/>
                <a:cs typeface="Arial" panose="020B0604020202020204" pitchFamily="34" charset="0"/>
              </a:rPr>
              <a:t>which appears in both parts of (i), </a:t>
            </a:r>
            <a:r>
              <a:rPr lang="en-GB" sz="1100" dirty="0" smtClean="0">
                <a:latin typeface="Arial" panose="020B0604020202020204" pitchFamily="34" charset="0"/>
                <a:cs typeface="Arial" panose="020B0604020202020204" pitchFamily="34" charset="0"/>
              </a:rPr>
              <a:t>indicates </a:t>
            </a:r>
            <a:r>
              <a:rPr lang="en-GB" sz="1100" dirty="0">
                <a:latin typeface="Arial" panose="020B0604020202020204" pitchFamily="34" charset="0"/>
                <a:cs typeface="Arial" panose="020B0604020202020204" pitchFamily="34" charset="0"/>
              </a:rPr>
              <a:t>that justification should be given for any results found, including working where appropriate</a:t>
            </a:r>
            <a:r>
              <a:rPr lang="en-GB" sz="1100" i="1" dirty="0">
                <a:latin typeface="Arial" panose="020B0604020202020204" pitchFamily="34" charset="0"/>
                <a:cs typeface="Arial" panose="020B0604020202020204" pitchFamily="34" charset="0"/>
              </a:rPr>
              <a:t>.</a:t>
            </a:r>
            <a:r>
              <a:rPr lang="en-GB" sz="1100" dirty="0">
                <a:latin typeface="Arial" panose="020B0604020202020204" pitchFamily="34" charset="0"/>
                <a:cs typeface="Arial" panose="020B0604020202020204" pitchFamily="34" charset="0"/>
              </a:rPr>
              <a:t> It is important for candidates to realise the significance of these command words and phrases </a:t>
            </a:r>
            <a:r>
              <a:rPr lang="en-GB" sz="1100" dirty="0" smtClean="0">
                <a:latin typeface="Arial" panose="020B0604020202020204" pitchFamily="34" charset="0"/>
                <a:cs typeface="Arial" panose="020B0604020202020204" pitchFamily="34" charset="0"/>
              </a:rPr>
              <a:t>which appear </a:t>
            </a:r>
            <a:r>
              <a:rPr lang="en-GB" sz="1100" dirty="0">
                <a:latin typeface="Arial" panose="020B0604020202020204" pitchFamily="34" charset="0"/>
                <a:cs typeface="Arial" panose="020B0604020202020204" pitchFamily="34" charset="0"/>
              </a:rPr>
              <a:t>throughout the papers.</a:t>
            </a:r>
          </a:p>
        </p:txBody>
      </p:sp>
      <p:sp>
        <p:nvSpPr>
          <p:cNvPr id="7" name="Rounded Rectangle 6"/>
          <p:cNvSpPr/>
          <p:nvPr/>
        </p:nvSpPr>
        <p:spPr>
          <a:xfrm>
            <a:off x="6588224" y="1655617"/>
            <a:ext cx="2376264" cy="364559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To begin with, there is a clear statement that the given surface has a single stationary point, so any working that seems to suggest more has obviously gone astray. Otherwise, parts (i) are fairly routine in their demand, though not necessarily in their </a:t>
            </a:r>
            <a:r>
              <a:rPr lang="en-GB" sz="1100" dirty="0" smtClean="0">
                <a:latin typeface="Arial" panose="020B0604020202020204" pitchFamily="34" charset="0"/>
                <a:cs typeface="Arial" panose="020B0604020202020204" pitchFamily="34" charset="0"/>
              </a:rPr>
              <a:t>execution; </a:t>
            </a:r>
            <a:r>
              <a:rPr lang="en-GB" sz="1100" dirty="0">
                <a:latin typeface="Arial" panose="020B0604020202020204" pitchFamily="34" charset="0"/>
                <a:cs typeface="Arial" panose="020B0604020202020204" pitchFamily="34" charset="0"/>
              </a:rPr>
              <a:t>as we are beginning to get </a:t>
            </a:r>
            <a:r>
              <a:rPr lang="en-GB" sz="1100" dirty="0" smtClean="0">
                <a:latin typeface="Arial" panose="020B0604020202020204" pitchFamily="34" charset="0"/>
                <a:cs typeface="Arial" panose="020B0604020202020204" pitchFamily="34" charset="0"/>
              </a:rPr>
              <a:t>'well into' </a:t>
            </a:r>
            <a:r>
              <a:rPr lang="en-GB" sz="1100" dirty="0">
                <a:latin typeface="Arial" panose="020B0604020202020204" pitchFamily="34" charset="0"/>
                <a:cs typeface="Arial" panose="020B0604020202020204" pitchFamily="34" charset="0"/>
              </a:rPr>
              <a:t>the paper, the technical demands must be expected to increase the further on one goes. The first hurdle is that there are </a:t>
            </a:r>
            <a:r>
              <a:rPr lang="en-GB" sz="1100" i="1" dirty="0">
                <a:latin typeface="Arial" panose="020B0604020202020204" pitchFamily="34" charset="0"/>
                <a:cs typeface="Arial" panose="020B0604020202020204" pitchFamily="34" charset="0"/>
              </a:rPr>
              <a:t>two</a:t>
            </a:r>
            <a:r>
              <a:rPr lang="en-GB" sz="1100" dirty="0">
                <a:latin typeface="Arial" panose="020B0604020202020204" pitchFamily="34" charset="0"/>
                <a:cs typeface="Arial" panose="020B0604020202020204" pitchFamily="34" charset="0"/>
              </a:rPr>
              <a:t> partial first-derivatives to be set to zero, though all candidates should be comfortable with dealing with simultaneous equations by this stage of their mathematical careers. </a:t>
            </a:r>
          </a:p>
        </p:txBody>
      </p:sp>
      <p:sp>
        <p:nvSpPr>
          <p:cNvPr id="9" name="Rounded Rectangle 8"/>
          <p:cNvSpPr/>
          <p:nvPr/>
        </p:nvSpPr>
        <p:spPr>
          <a:xfrm>
            <a:off x="318059" y="5085185"/>
            <a:ext cx="6126149" cy="64807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In (</a:t>
            </a:r>
            <a:r>
              <a:rPr lang="en-GB" sz="1100" dirty="0" err="1">
                <a:latin typeface="Arial" panose="020B0604020202020204" pitchFamily="34" charset="0"/>
                <a:cs typeface="Arial" panose="020B0604020202020204" pitchFamily="34" charset="0"/>
              </a:rPr>
              <a:t>i</a:t>
            </a:r>
            <a:r>
              <a:rPr lang="en-GB" sz="1100" dirty="0">
                <a:latin typeface="Arial" panose="020B0604020202020204" pitchFamily="34" charset="0"/>
                <a:cs typeface="Arial" panose="020B0604020202020204" pitchFamily="34" charset="0"/>
              </a:rPr>
              <a:t>) (b), the evaluation of the determinant of the so-called Hessian matrix is the required procedure (topic 8.05f) and the interpretation of the ensuing numerical answer is also clearly outlined therein. </a:t>
            </a:r>
          </a:p>
        </p:txBody>
      </p:sp>
      <p:pic>
        <p:nvPicPr>
          <p:cNvPr id="4" name="Picture 3"/>
          <p:cNvPicPr>
            <a:picLocks noChangeAspect="1"/>
          </p:cNvPicPr>
          <p:nvPr/>
        </p:nvPicPr>
        <p:blipFill>
          <a:blip r:embed="rId3"/>
          <a:stretch>
            <a:fillRect/>
          </a:stretch>
        </p:blipFill>
        <p:spPr>
          <a:xfrm>
            <a:off x="1084845" y="142667"/>
            <a:ext cx="6799523" cy="1225295"/>
          </a:xfrm>
          <a:prstGeom prst="rect">
            <a:avLst/>
          </a:prstGeom>
        </p:spPr>
      </p:pic>
      <p:pic>
        <p:nvPicPr>
          <p:cNvPr id="5" name="Picture 4"/>
          <p:cNvPicPr>
            <a:picLocks noChangeAspect="1"/>
          </p:cNvPicPr>
          <p:nvPr/>
        </p:nvPicPr>
        <p:blipFill>
          <a:blip r:embed="rId4"/>
          <a:stretch>
            <a:fillRect/>
          </a:stretch>
        </p:blipFill>
        <p:spPr>
          <a:xfrm>
            <a:off x="318059" y="2095165"/>
            <a:ext cx="6270165" cy="2918011"/>
          </a:xfrm>
          <a:prstGeom prst="rect">
            <a:avLst/>
          </a:prstGeom>
        </p:spPr>
      </p:pic>
    </p:spTree>
    <p:extLst>
      <p:ext uri="{BB962C8B-B14F-4D97-AF65-F5344CB8AC3E}">
        <p14:creationId xmlns:p14="http://schemas.microsoft.com/office/powerpoint/2010/main" val="59833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677730" y="3861048"/>
            <a:ext cx="7644524" cy="116367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Part (ii) also involves a routine application of the result of section 8.05g </a:t>
            </a:r>
            <a:r>
              <a:rPr lang="en-GB" sz="1100" dirty="0" smtClean="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regarding tangent-planes. This is much easier to recall if one realises that it is an extension into 3-dimensions of the 2-dimensional result for lines</a:t>
            </a:r>
            <a:r>
              <a:rPr lang="en-GB" sz="1100" dirty="0" smtClean="0">
                <a:latin typeface="Arial" panose="020B0604020202020204" pitchFamily="34" charset="0"/>
                <a:cs typeface="Arial" panose="020B0604020202020204" pitchFamily="34" charset="0"/>
              </a:rPr>
              <a:t>:</a:t>
            </a:r>
          </a:p>
          <a:p>
            <a:endParaRPr lang="en-GB" sz="1100" dirty="0">
              <a:latin typeface="Arial" panose="020B0604020202020204" pitchFamily="34" charset="0"/>
              <a:cs typeface="Arial" panose="020B0604020202020204" pitchFamily="34" charset="0"/>
            </a:endParaRPr>
          </a:p>
          <a:p>
            <a:pPr algn="ctr"/>
            <a:r>
              <a:rPr lang="en-GB" sz="1100" i="1" dirty="0">
                <a:latin typeface="Arial" panose="020B0604020202020204" pitchFamily="34" charset="0"/>
                <a:cs typeface="Arial" panose="020B0604020202020204" pitchFamily="34" charset="0"/>
              </a:rPr>
              <a:t>y – y-</a:t>
            </a:r>
            <a:r>
              <a:rPr lang="en-GB" sz="1100" dirty="0">
                <a:latin typeface="Arial" panose="020B0604020202020204" pitchFamily="34" charset="0"/>
                <a:cs typeface="Arial" panose="020B0604020202020204" pitchFamily="34" charset="0"/>
              </a:rPr>
              <a:t>coordinate = (gradient).(</a:t>
            </a:r>
            <a:r>
              <a:rPr lang="en-GB" sz="1100" i="1" dirty="0">
                <a:latin typeface="Arial" panose="020B0604020202020204" pitchFamily="34" charset="0"/>
                <a:cs typeface="Arial" panose="020B0604020202020204" pitchFamily="34" charset="0"/>
              </a:rPr>
              <a:t>x – x</a:t>
            </a:r>
            <a:r>
              <a:rPr lang="en-GB" sz="1100" dirty="0">
                <a:latin typeface="Arial" panose="020B0604020202020204" pitchFamily="34" charset="0"/>
                <a:cs typeface="Arial" panose="020B0604020202020204" pitchFamily="34" charset="0"/>
              </a:rPr>
              <a:t>-coordinate) </a:t>
            </a:r>
          </a:p>
          <a:p>
            <a:r>
              <a:rPr lang="en-GB" sz="1100" dirty="0">
                <a:latin typeface="Arial" panose="020B0604020202020204" pitchFamily="34" charset="0"/>
                <a:cs typeface="Arial" panose="020B0604020202020204" pitchFamily="34" charset="0"/>
              </a:rPr>
              <a:t>becoming</a:t>
            </a:r>
          </a:p>
          <a:p>
            <a:pPr algn="ctr"/>
            <a:r>
              <a:rPr lang="en-GB" sz="1100" i="1" dirty="0">
                <a:latin typeface="Arial" panose="020B0604020202020204" pitchFamily="34" charset="0"/>
                <a:cs typeface="Arial" panose="020B0604020202020204" pitchFamily="34" charset="0"/>
              </a:rPr>
              <a:t>z – z-</a:t>
            </a:r>
            <a:r>
              <a:rPr lang="en-GB" sz="1100" dirty="0">
                <a:latin typeface="Arial" panose="020B0604020202020204" pitchFamily="34" charset="0"/>
                <a:cs typeface="Arial" panose="020B0604020202020204" pitchFamily="34" charset="0"/>
              </a:rPr>
              <a:t>coordinate = (</a:t>
            </a:r>
            <a:r>
              <a:rPr lang="en-GB" sz="1100" i="1" dirty="0">
                <a:latin typeface="Arial" panose="020B0604020202020204" pitchFamily="34" charset="0"/>
                <a:cs typeface="Arial" panose="020B0604020202020204" pitchFamily="34" charset="0"/>
              </a:rPr>
              <a:t>x-</a:t>
            </a:r>
            <a:r>
              <a:rPr lang="en-GB" sz="1100" dirty="0">
                <a:latin typeface="Arial" panose="020B0604020202020204" pitchFamily="34" charset="0"/>
                <a:cs typeface="Arial" panose="020B0604020202020204" pitchFamily="34" charset="0"/>
              </a:rPr>
              <a:t>gradient).(</a:t>
            </a:r>
            <a:r>
              <a:rPr lang="en-GB" sz="1100" i="1" dirty="0">
                <a:latin typeface="Arial" panose="020B0604020202020204" pitchFamily="34" charset="0"/>
                <a:cs typeface="Arial" panose="020B0604020202020204" pitchFamily="34" charset="0"/>
              </a:rPr>
              <a:t>x – x</a:t>
            </a:r>
            <a:r>
              <a:rPr lang="en-GB" sz="1100" dirty="0">
                <a:latin typeface="Arial" panose="020B0604020202020204" pitchFamily="34" charset="0"/>
                <a:cs typeface="Arial" panose="020B0604020202020204" pitchFamily="34" charset="0"/>
              </a:rPr>
              <a:t>-coordinate) + (</a:t>
            </a:r>
            <a:r>
              <a:rPr lang="en-GB" sz="1100" i="1" dirty="0">
                <a:latin typeface="Arial" panose="020B0604020202020204" pitchFamily="34" charset="0"/>
                <a:cs typeface="Arial" panose="020B0604020202020204" pitchFamily="34" charset="0"/>
              </a:rPr>
              <a:t>y-</a:t>
            </a:r>
            <a:r>
              <a:rPr lang="en-GB" sz="1100" dirty="0">
                <a:latin typeface="Arial" panose="020B0604020202020204" pitchFamily="34" charset="0"/>
                <a:cs typeface="Arial" panose="020B0604020202020204" pitchFamily="34" charset="0"/>
              </a:rPr>
              <a:t>gradient).(</a:t>
            </a:r>
            <a:r>
              <a:rPr lang="en-GB" sz="1100" i="1" dirty="0">
                <a:latin typeface="Arial" panose="020B0604020202020204" pitchFamily="34" charset="0"/>
                <a:cs typeface="Arial" panose="020B0604020202020204" pitchFamily="34" charset="0"/>
              </a:rPr>
              <a:t>y – y</a:t>
            </a:r>
            <a:r>
              <a:rPr lang="en-GB" sz="1100" dirty="0">
                <a:latin typeface="Arial" panose="020B0604020202020204" pitchFamily="34" charset="0"/>
                <a:cs typeface="Arial" panose="020B0604020202020204" pitchFamily="34" charset="0"/>
              </a:rPr>
              <a:t>-coordinate).</a:t>
            </a:r>
          </a:p>
        </p:txBody>
      </p:sp>
      <p:pic>
        <p:nvPicPr>
          <p:cNvPr id="4" name="Picture 3"/>
          <p:cNvPicPr>
            <a:picLocks noChangeAspect="1"/>
          </p:cNvPicPr>
          <p:nvPr/>
        </p:nvPicPr>
        <p:blipFill>
          <a:blip r:embed="rId3"/>
          <a:stretch>
            <a:fillRect/>
          </a:stretch>
        </p:blipFill>
        <p:spPr>
          <a:xfrm>
            <a:off x="304229" y="2348880"/>
            <a:ext cx="8391525" cy="1390650"/>
          </a:xfrm>
          <a:prstGeom prst="rect">
            <a:avLst/>
          </a:prstGeom>
        </p:spPr>
      </p:pic>
      <p:pic>
        <p:nvPicPr>
          <p:cNvPr id="5" name="Picture 4"/>
          <p:cNvPicPr>
            <a:picLocks noChangeAspect="1"/>
          </p:cNvPicPr>
          <p:nvPr/>
        </p:nvPicPr>
        <p:blipFill>
          <a:blip r:embed="rId4"/>
          <a:stretch>
            <a:fillRect/>
          </a:stretch>
        </p:blipFill>
        <p:spPr>
          <a:xfrm>
            <a:off x="770953" y="260648"/>
            <a:ext cx="7458075" cy="1819275"/>
          </a:xfrm>
          <a:prstGeom prst="rect">
            <a:avLst/>
          </a:prstGeom>
        </p:spPr>
      </p:pic>
    </p:spTree>
    <p:extLst>
      <p:ext uri="{BB962C8B-B14F-4D97-AF65-F5344CB8AC3E}">
        <p14:creationId xmlns:p14="http://schemas.microsoft.com/office/powerpoint/2010/main" val="314071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67544" y="4581128"/>
            <a:ext cx="7644524" cy="115212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This is a modelling question, in which you get to deploy your pure mathematical skills in a contextual setting. In addition to whichever of the </a:t>
            </a:r>
            <a:r>
              <a:rPr lang="en-GB" sz="1100" dirty="0" smtClean="0">
                <a:latin typeface="Arial" panose="020B0604020202020204" pitchFamily="34" charset="0"/>
                <a:cs typeface="Arial" panose="020B0604020202020204" pitchFamily="34" charset="0"/>
              </a:rPr>
              <a:t>specification </a:t>
            </a:r>
            <a:r>
              <a:rPr lang="en-GB" sz="1100" dirty="0">
                <a:latin typeface="Arial" panose="020B0604020202020204" pitchFamily="34" charset="0"/>
                <a:cs typeface="Arial" panose="020B0604020202020204" pitchFamily="34" charset="0"/>
              </a:rPr>
              <a:t>topics are involved in the given context, there may be a need to develop a quick grasp of the situation that is being described, and this is (in itself) a very tricky thing to achieve in a short space of time. For that reason, the chosen setting should be one for which it IS possible to appreciate what is going on without either a great deal of prior knowledge, nor should it be the case that large amounts of reading time, or other time spent in grappling with the ideas, are required.</a:t>
            </a:r>
          </a:p>
        </p:txBody>
      </p:sp>
      <p:pic>
        <p:nvPicPr>
          <p:cNvPr id="3" name="Picture 2"/>
          <p:cNvPicPr>
            <a:picLocks noChangeAspect="1"/>
          </p:cNvPicPr>
          <p:nvPr/>
        </p:nvPicPr>
        <p:blipFill>
          <a:blip r:embed="rId3"/>
          <a:stretch>
            <a:fillRect/>
          </a:stretch>
        </p:blipFill>
        <p:spPr>
          <a:xfrm>
            <a:off x="1187624" y="44624"/>
            <a:ext cx="6311800" cy="4525746"/>
          </a:xfrm>
          <a:prstGeom prst="rect">
            <a:avLst/>
          </a:prstGeom>
        </p:spPr>
      </p:pic>
    </p:spTree>
    <p:extLst>
      <p:ext uri="{BB962C8B-B14F-4D97-AF65-F5344CB8AC3E}">
        <p14:creationId xmlns:p14="http://schemas.microsoft.com/office/powerpoint/2010/main" val="48437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971600" y="5099818"/>
            <a:ext cx="7239705" cy="489422"/>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A common mistake would be to not give the final line, or to only state M = 150, but both need to be explicitly stated since the question has specifically asked for this to be shown. </a:t>
            </a:r>
            <a:endParaRPr lang="en-GB" sz="1100" dirty="0">
              <a:latin typeface="Arial" panose="020B0604020202020204" pitchFamily="34" charset="0"/>
              <a:cs typeface="Arial" panose="020B0604020202020204" pitchFamily="34" charset="0"/>
            </a:endParaRPr>
          </a:p>
        </p:txBody>
      </p:sp>
      <p:sp>
        <p:nvSpPr>
          <p:cNvPr id="8" name="Rounded Rectangle 7"/>
          <p:cNvSpPr/>
          <p:nvPr/>
        </p:nvSpPr>
        <p:spPr>
          <a:xfrm>
            <a:off x="6876256" y="2420888"/>
            <a:ext cx="1704296" cy="228396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Stripping </a:t>
            </a:r>
            <a:r>
              <a:rPr lang="en-GB" sz="1100" dirty="0">
                <a:latin typeface="Arial" panose="020B0604020202020204" pitchFamily="34" charset="0"/>
                <a:cs typeface="Arial" panose="020B0604020202020204" pitchFamily="34" charset="0"/>
              </a:rPr>
              <a:t>away the </a:t>
            </a:r>
            <a:r>
              <a:rPr lang="en-GB" sz="1100" dirty="0" smtClean="0">
                <a:latin typeface="Arial" panose="020B0604020202020204" pitchFamily="34" charset="0"/>
                <a:cs typeface="Arial" panose="020B0604020202020204" pitchFamily="34" charset="0"/>
              </a:rPr>
              <a:t>setting, </a:t>
            </a:r>
            <a:r>
              <a:rPr lang="en-GB" sz="1100" dirty="0">
                <a:latin typeface="Arial" panose="020B0604020202020204" pitchFamily="34" charset="0"/>
                <a:cs typeface="Arial" panose="020B0604020202020204" pitchFamily="34" charset="0"/>
              </a:rPr>
              <a:t>this question involves first-order recurrence relations (topic 8.01h). </a:t>
            </a:r>
            <a:r>
              <a:rPr lang="en-GB" sz="1100" dirty="0" smtClean="0">
                <a:latin typeface="Arial" panose="020B0604020202020204" pitchFamily="34" charset="0"/>
                <a:cs typeface="Arial" panose="020B0604020202020204" pitchFamily="34" charset="0"/>
              </a:rPr>
              <a:t>Notice that </a:t>
            </a:r>
            <a:r>
              <a:rPr lang="en-GB" sz="1100" dirty="0">
                <a:latin typeface="Arial" panose="020B0604020202020204" pitchFamily="34" charset="0"/>
                <a:cs typeface="Arial" panose="020B0604020202020204" pitchFamily="34" charset="0"/>
              </a:rPr>
              <a:t>the term on the right-hand-side of Model I is quadratic in nature, so there are no immediate hurdles to coming to terms with the situation.</a:t>
            </a:r>
          </a:p>
        </p:txBody>
      </p:sp>
      <p:sp>
        <p:nvSpPr>
          <p:cNvPr id="7" name="Rounded Rectangle 6"/>
          <p:cNvSpPr/>
          <p:nvPr/>
        </p:nvSpPr>
        <p:spPr>
          <a:xfrm>
            <a:off x="1358643" y="4239380"/>
            <a:ext cx="5013555" cy="64807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In (</a:t>
            </a:r>
            <a:r>
              <a:rPr lang="en-GB" sz="1100" dirty="0" err="1">
                <a:latin typeface="Arial" panose="020B0604020202020204" pitchFamily="34" charset="0"/>
                <a:cs typeface="Arial" panose="020B0604020202020204" pitchFamily="34" charset="0"/>
              </a:rPr>
              <a:t>i</a:t>
            </a:r>
            <a:r>
              <a:rPr lang="en-GB" sz="1100" dirty="0">
                <a:latin typeface="Arial" panose="020B0604020202020204" pitchFamily="34" charset="0"/>
                <a:cs typeface="Arial" panose="020B0604020202020204" pitchFamily="34" charset="0"/>
              </a:rPr>
              <a:t>) (a), all that is required is to note that, for a stable population, all </a:t>
            </a:r>
            <a:r>
              <a:rPr lang="en-GB" sz="1100" i="1" dirty="0">
                <a:latin typeface="Arial" panose="020B0604020202020204" pitchFamily="34" charset="0"/>
                <a:cs typeface="Arial" panose="020B0604020202020204" pitchFamily="34" charset="0"/>
              </a:rPr>
              <a:t>N</a:t>
            </a:r>
            <a:r>
              <a:rPr lang="en-GB" sz="1100" dirty="0">
                <a:latin typeface="Arial" panose="020B0604020202020204" pitchFamily="34" charset="0"/>
                <a:cs typeface="Arial" panose="020B0604020202020204" pitchFamily="34" charset="0"/>
              </a:rPr>
              <a:t>s are equal, irrespective of the subscript. This gives a quadratic equation with an obvious factor of </a:t>
            </a:r>
            <a:r>
              <a:rPr lang="en-GB" sz="1100" i="1" dirty="0">
                <a:latin typeface="Arial" panose="020B0604020202020204" pitchFamily="34" charset="0"/>
                <a:cs typeface="Arial" panose="020B0604020202020204" pitchFamily="34" charset="0"/>
              </a:rPr>
              <a:t>N</a:t>
            </a:r>
            <a:r>
              <a:rPr lang="en-GB" sz="1100" dirty="0">
                <a:latin typeface="Arial" panose="020B0604020202020204" pitchFamily="34" charset="0"/>
                <a:cs typeface="Arial" panose="020B0604020202020204" pitchFamily="34" charset="0"/>
              </a:rPr>
              <a:t> throughout, leading to the required zero </a:t>
            </a:r>
            <a:r>
              <a:rPr lang="en-GB" sz="1100" dirty="0" smtClean="0">
                <a:latin typeface="Arial" panose="020B0604020202020204" pitchFamily="34" charset="0"/>
                <a:cs typeface="Arial" panose="020B0604020202020204" pitchFamily="34" charset="0"/>
              </a:rPr>
              <a:t>'steady state'.</a:t>
            </a:r>
            <a:endParaRPr lang="en-GB" sz="11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395536" y="61416"/>
            <a:ext cx="7505700" cy="2209800"/>
          </a:xfrm>
          <a:prstGeom prst="rect">
            <a:avLst/>
          </a:prstGeom>
        </p:spPr>
      </p:pic>
      <p:pic>
        <p:nvPicPr>
          <p:cNvPr id="5" name="Picture 4"/>
          <p:cNvPicPr>
            <a:picLocks noChangeAspect="1"/>
          </p:cNvPicPr>
          <p:nvPr/>
        </p:nvPicPr>
        <p:blipFill>
          <a:blip r:embed="rId4"/>
          <a:stretch>
            <a:fillRect/>
          </a:stretch>
        </p:blipFill>
        <p:spPr>
          <a:xfrm>
            <a:off x="1003159" y="2645890"/>
            <a:ext cx="5724525" cy="1381125"/>
          </a:xfrm>
          <a:prstGeom prst="rect">
            <a:avLst/>
          </a:prstGeom>
        </p:spPr>
      </p:pic>
    </p:spTree>
    <p:extLst>
      <p:ext uri="{BB962C8B-B14F-4D97-AF65-F5344CB8AC3E}">
        <p14:creationId xmlns:p14="http://schemas.microsoft.com/office/powerpoint/2010/main" val="21053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95536" y="3347462"/>
            <a:ext cx="6922542" cy="1315204"/>
          </a:xfrm>
          <a:prstGeom prst="rect">
            <a:avLst/>
          </a:prstGeom>
        </p:spPr>
      </p:pic>
      <p:sp>
        <p:nvSpPr>
          <p:cNvPr id="8" name="Rounded Rectangle 7"/>
          <p:cNvSpPr/>
          <p:nvPr/>
        </p:nvSpPr>
        <p:spPr>
          <a:xfrm>
            <a:off x="5747948" y="3140968"/>
            <a:ext cx="3000516" cy="172819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In (</a:t>
            </a:r>
            <a:r>
              <a:rPr lang="en-GB" sz="1100" dirty="0" err="1">
                <a:latin typeface="Arial" panose="020B0604020202020204" pitchFamily="34" charset="0"/>
                <a:cs typeface="Arial" panose="020B0604020202020204" pitchFamily="34" charset="0"/>
              </a:rPr>
              <a:t>i</a:t>
            </a:r>
            <a:r>
              <a:rPr lang="en-GB" sz="1100" dirty="0">
                <a:latin typeface="Arial" panose="020B0604020202020204" pitchFamily="34" charset="0"/>
                <a:cs typeface="Arial" panose="020B0604020202020204" pitchFamily="34" charset="0"/>
              </a:rPr>
              <a:t>) (b), there is a bit of algebra to be performed and it is (again) important to note explicitly that (150 – </a:t>
            </a:r>
            <a:r>
              <a:rPr lang="en-GB" sz="1100" i="1" dirty="0" err="1">
                <a:latin typeface="Arial" panose="020B0604020202020204" pitchFamily="34" charset="0"/>
                <a:cs typeface="Arial" panose="020B0604020202020204" pitchFamily="34" charset="0"/>
              </a:rPr>
              <a:t>N</a:t>
            </a:r>
            <a:r>
              <a:rPr lang="en-GB" sz="1100" i="1" baseline="-25000" dirty="0" err="1">
                <a:latin typeface="Arial" panose="020B0604020202020204" pitchFamily="34" charset="0"/>
                <a:cs typeface="Arial" panose="020B0604020202020204" pitchFamily="34" charset="0"/>
              </a:rPr>
              <a:t>t</a:t>
            </a:r>
            <a:r>
              <a:rPr lang="en-GB" sz="1100" dirty="0">
                <a:latin typeface="Arial" panose="020B0604020202020204" pitchFamily="34" charset="0"/>
                <a:cs typeface="Arial" panose="020B0604020202020204" pitchFamily="34" charset="0"/>
              </a:rPr>
              <a:t>) is a positive quantity. Then, simply subtract </a:t>
            </a:r>
            <a:r>
              <a:rPr lang="en-GB" sz="1100" i="1" dirty="0" err="1">
                <a:latin typeface="Arial" panose="020B0604020202020204" pitchFamily="34" charset="0"/>
                <a:cs typeface="Arial" panose="020B0604020202020204" pitchFamily="34" charset="0"/>
              </a:rPr>
              <a:t>N</a:t>
            </a:r>
            <a:r>
              <a:rPr lang="en-GB" sz="1100" i="1" baseline="-25000" dirty="0" err="1">
                <a:latin typeface="Arial" panose="020B0604020202020204" pitchFamily="34" charset="0"/>
                <a:cs typeface="Arial" panose="020B0604020202020204" pitchFamily="34" charset="0"/>
              </a:rPr>
              <a:t>t</a:t>
            </a:r>
            <a:r>
              <a:rPr lang="en-GB" sz="1100" dirty="0">
                <a:latin typeface="Arial" panose="020B0604020202020204" pitchFamily="34" charset="0"/>
                <a:cs typeface="Arial" panose="020B0604020202020204" pitchFamily="34" charset="0"/>
              </a:rPr>
              <a:t> </a:t>
            </a:r>
            <a:r>
              <a:rPr lang="en-GB" sz="1100" dirty="0" smtClean="0">
                <a:latin typeface="Arial" panose="020B0604020202020204" pitchFamily="34" charset="0"/>
                <a:cs typeface="Arial" panose="020B0604020202020204" pitchFamily="34" charset="0"/>
              </a:rPr>
              <a:t>from </a:t>
            </a:r>
            <a:r>
              <a:rPr lang="en-GB" sz="1100" dirty="0">
                <a:latin typeface="Arial" panose="020B0604020202020204" pitchFamily="34" charset="0"/>
                <a:cs typeface="Arial" panose="020B0604020202020204" pitchFamily="34" charset="0"/>
              </a:rPr>
              <a:t>the given expression for </a:t>
            </a:r>
            <a:r>
              <a:rPr lang="en-GB" sz="1100" i="1" dirty="0" err="1">
                <a:latin typeface="Arial" panose="020B0604020202020204" pitchFamily="34" charset="0"/>
                <a:cs typeface="Arial" panose="020B0604020202020204" pitchFamily="34" charset="0"/>
              </a:rPr>
              <a:t>N</a:t>
            </a:r>
            <a:r>
              <a:rPr lang="en-GB" sz="1100" i="1" baseline="-25000" dirty="0" err="1">
                <a:latin typeface="Arial" panose="020B0604020202020204" pitchFamily="34" charset="0"/>
                <a:cs typeface="Arial" panose="020B0604020202020204" pitchFamily="34" charset="0"/>
              </a:rPr>
              <a:t>t</a:t>
            </a:r>
            <a:r>
              <a:rPr lang="en-GB" sz="1100" baseline="-25000" dirty="0">
                <a:latin typeface="Arial" panose="020B0604020202020204" pitchFamily="34" charset="0"/>
                <a:cs typeface="Arial" panose="020B0604020202020204" pitchFamily="34" charset="0"/>
              </a:rPr>
              <a:t> + 1</a:t>
            </a:r>
            <a:r>
              <a:rPr lang="en-GB" sz="1100" dirty="0">
                <a:latin typeface="Arial" panose="020B0604020202020204" pitchFamily="34" charset="0"/>
                <a:cs typeface="Arial" panose="020B0604020202020204" pitchFamily="34" charset="0"/>
              </a:rPr>
              <a:t> and make sure that you are </a:t>
            </a:r>
            <a:r>
              <a:rPr lang="en-GB" sz="1100" dirty="0" smtClean="0">
                <a:latin typeface="Arial" panose="020B0604020202020204" pitchFamily="34" charset="0"/>
                <a:cs typeface="Arial" panose="020B0604020202020204" pitchFamily="34" charset="0"/>
              </a:rPr>
              <a:t>careful </a:t>
            </a:r>
            <a:r>
              <a:rPr lang="en-GB" sz="1100" dirty="0">
                <a:latin typeface="Arial" panose="020B0604020202020204" pitchFamily="34" charset="0"/>
                <a:cs typeface="Arial" panose="020B0604020202020204" pitchFamily="34" charset="0"/>
              </a:rPr>
              <a:t>with the direction of any inequality signs and statements. (Remember what was said earlier about the command </a:t>
            </a:r>
            <a:r>
              <a:rPr lang="en-GB" sz="1100" dirty="0" smtClean="0">
                <a:latin typeface="Arial" panose="020B0604020202020204" pitchFamily="34" charset="0"/>
                <a:cs typeface="Arial" panose="020B0604020202020204" pitchFamily="34" charset="0"/>
              </a:rPr>
              <a:t>'show that'.)</a:t>
            </a:r>
            <a:endParaRPr lang="en-GB" sz="11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stretch>
            <a:fillRect/>
          </a:stretch>
        </p:blipFill>
        <p:spPr>
          <a:xfrm>
            <a:off x="683568" y="154697"/>
            <a:ext cx="7458075" cy="2667000"/>
          </a:xfrm>
          <a:prstGeom prst="rect">
            <a:avLst/>
          </a:prstGeom>
        </p:spPr>
      </p:pic>
    </p:spTree>
    <p:extLst>
      <p:ext uri="{BB962C8B-B14F-4D97-AF65-F5344CB8AC3E}">
        <p14:creationId xmlns:p14="http://schemas.microsoft.com/office/powerpoint/2010/main" val="923566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79512" y="4379228"/>
            <a:ext cx="8756073" cy="142603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Part (i) (c) is actually rather tricky, in the sense that it represents the first point in this question at which you simply cannot proceed </a:t>
            </a:r>
            <a:r>
              <a:rPr lang="en-GB" sz="1100" dirty="0" smtClean="0">
                <a:latin typeface="Arial" panose="020B0604020202020204" pitchFamily="34" charset="0"/>
                <a:cs typeface="Arial" panose="020B0604020202020204" pitchFamily="34" charset="0"/>
              </a:rPr>
              <a:t>'on automatic' </a:t>
            </a:r>
            <a:r>
              <a:rPr lang="en-GB" sz="1100" dirty="0">
                <a:latin typeface="Arial" panose="020B0604020202020204" pitchFamily="34" charset="0"/>
                <a:cs typeface="Arial" panose="020B0604020202020204" pitchFamily="34" charset="0"/>
              </a:rPr>
              <a:t>but will have to think about things a bit. However, you should have studied questions and </a:t>
            </a:r>
            <a:r>
              <a:rPr lang="en-GB" sz="1100" dirty="0" smtClean="0">
                <a:latin typeface="Arial" panose="020B0604020202020204" pitchFamily="34" charset="0"/>
                <a:cs typeface="Arial" panose="020B0604020202020204" pitchFamily="34" charset="0"/>
              </a:rPr>
              <a:t>contexts </a:t>
            </a:r>
            <a:r>
              <a:rPr lang="en-GB" sz="1100" dirty="0">
                <a:latin typeface="Arial" panose="020B0604020202020204" pitchFamily="34" charset="0"/>
                <a:cs typeface="Arial" panose="020B0604020202020204" pitchFamily="34" charset="0"/>
              </a:rPr>
              <a:t>of this kind as you worked through the various topics i</a:t>
            </a:r>
            <a:r>
              <a:rPr lang="en-GB" sz="1100" dirty="0" smtClean="0">
                <a:latin typeface="Arial" panose="020B0604020202020204" pitchFamily="34" charset="0"/>
                <a:cs typeface="Arial" panose="020B0604020202020204" pitchFamily="34" charset="0"/>
              </a:rPr>
              <a:t>n </a:t>
            </a:r>
            <a:r>
              <a:rPr lang="en-GB" sz="1100" dirty="0">
                <a:latin typeface="Arial" panose="020B0604020202020204" pitchFamily="34" charset="0"/>
                <a:cs typeface="Arial" panose="020B0604020202020204" pitchFamily="34" charset="0"/>
              </a:rPr>
              <a:t>the </a:t>
            </a:r>
            <a:r>
              <a:rPr lang="en-GB" sz="1100" dirty="0" smtClean="0">
                <a:latin typeface="Arial" panose="020B0604020202020204" pitchFamily="34" charset="0"/>
                <a:cs typeface="Arial" panose="020B0604020202020204" pitchFamily="34" charset="0"/>
              </a:rPr>
              <a:t>specification. </a:t>
            </a:r>
            <a:r>
              <a:rPr lang="en-GB" sz="1100" dirty="0">
                <a:latin typeface="Arial" panose="020B0604020202020204" pitchFamily="34" charset="0"/>
                <a:cs typeface="Arial" panose="020B0604020202020204" pitchFamily="34" charset="0"/>
              </a:rPr>
              <a:t>All candidates are expected to have a calculator which performs operations on sequences, or at least one in which it is possible to </a:t>
            </a:r>
            <a:r>
              <a:rPr lang="en-GB" sz="1100" dirty="0" smtClean="0">
                <a:latin typeface="Arial" panose="020B0604020202020204" pitchFamily="34" charset="0"/>
                <a:cs typeface="Arial" panose="020B0604020202020204" pitchFamily="34" charset="0"/>
              </a:rPr>
              <a:t>repeatedly </a:t>
            </a:r>
            <a:r>
              <a:rPr lang="en-GB" sz="1100" dirty="0">
                <a:latin typeface="Arial" panose="020B0604020202020204" pitchFamily="34" charset="0"/>
                <a:cs typeface="Arial" panose="020B0604020202020204" pitchFamily="34" charset="0"/>
              </a:rPr>
              <a:t>enter the previous output to see what happens as this iterative process runs on. This button-pressing exercise will show you what happens in the long run (though you will, of course, have to choose your own starting-points). You will see that, for any starting-point in the interval (0, 150), the process converges to 150, increasing at each step. Using the result of part (b) to explain this is all about using the fact that one gap is smaller than another gap.</a:t>
            </a:r>
          </a:p>
        </p:txBody>
      </p:sp>
      <p:pic>
        <p:nvPicPr>
          <p:cNvPr id="4" name="Picture 3"/>
          <p:cNvPicPr>
            <a:picLocks noChangeAspect="1"/>
          </p:cNvPicPr>
          <p:nvPr/>
        </p:nvPicPr>
        <p:blipFill>
          <a:blip r:embed="rId3"/>
          <a:stretch>
            <a:fillRect/>
          </a:stretch>
        </p:blipFill>
        <p:spPr>
          <a:xfrm>
            <a:off x="755576" y="131516"/>
            <a:ext cx="7295694" cy="3249732"/>
          </a:xfrm>
          <a:prstGeom prst="rect">
            <a:avLst/>
          </a:prstGeom>
        </p:spPr>
      </p:pic>
      <p:pic>
        <p:nvPicPr>
          <p:cNvPr id="5" name="Picture 4"/>
          <p:cNvPicPr>
            <a:picLocks noChangeAspect="1"/>
          </p:cNvPicPr>
          <p:nvPr/>
        </p:nvPicPr>
        <p:blipFill>
          <a:blip r:embed="rId4"/>
          <a:stretch>
            <a:fillRect/>
          </a:stretch>
        </p:blipFill>
        <p:spPr>
          <a:xfrm>
            <a:off x="520089" y="3622154"/>
            <a:ext cx="8156367" cy="724598"/>
          </a:xfrm>
          <a:prstGeom prst="rect">
            <a:avLst/>
          </a:prstGeom>
        </p:spPr>
      </p:pic>
    </p:spTree>
    <p:extLst>
      <p:ext uri="{BB962C8B-B14F-4D97-AF65-F5344CB8AC3E}">
        <p14:creationId xmlns:p14="http://schemas.microsoft.com/office/powerpoint/2010/main" val="2794536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79512" y="4221088"/>
            <a:ext cx="8784976" cy="144016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The second model is also worthy of further exploration. For starters, you should have a calculator with the INT function available on it; if not, then try playing around with this second model’s equation on a spreadsheet. The INT function simply takes the integer part of a number (though take care when dealing with negative numbers as the INT and INTG functions deal slightly differently with them). In this case, you will find that the convergence is slightly different; since any decimal part gets eliminated at each step, the stable solution turns out to be only 145. Without an INT function, (ii) (a) can still be answered in the examination, </a:t>
            </a:r>
            <a:r>
              <a:rPr lang="en-GB" sz="1100" dirty="0" smtClean="0">
                <a:latin typeface="Arial" panose="020B0604020202020204" pitchFamily="34" charset="0"/>
                <a:cs typeface="Arial" panose="020B0604020202020204" pitchFamily="34" charset="0"/>
              </a:rPr>
              <a:t>as the </a:t>
            </a:r>
            <a:r>
              <a:rPr lang="en-GB" sz="1100" dirty="0">
                <a:latin typeface="Arial" panose="020B0604020202020204" pitchFamily="34" charset="0"/>
                <a:cs typeface="Arial" panose="020B0604020202020204" pitchFamily="34" charset="0"/>
              </a:rPr>
              <a:t>necessary roundings </a:t>
            </a:r>
            <a:r>
              <a:rPr lang="en-GB" sz="1100" dirty="0" smtClean="0">
                <a:latin typeface="Arial" panose="020B0604020202020204" pitchFamily="34" charset="0"/>
                <a:cs typeface="Arial" panose="020B0604020202020204" pitchFamily="34" charset="0"/>
              </a:rPr>
              <a:t>can be performed for </a:t>
            </a:r>
            <a:r>
              <a:rPr lang="en-GB" sz="1100" dirty="0">
                <a:latin typeface="Arial" panose="020B0604020202020204" pitchFamily="34" charset="0"/>
                <a:cs typeface="Arial" panose="020B0604020202020204" pitchFamily="34" charset="0"/>
              </a:rPr>
              <a:t>a few steps of the second process. Of course, it is precisely this sort of difference between the two models that is the key to (ii) (b), since decimal parts aren’t suitable in a discrete situation.</a:t>
            </a:r>
          </a:p>
        </p:txBody>
      </p:sp>
      <p:pic>
        <p:nvPicPr>
          <p:cNvPr id="4" name="Picture 3"/>
          <p:cNvPicPr>
            <a:picLocks noChangeAspect="1"/>
          </p:cNvPicPr>
          <p:nvPr/>
        </p:nvPicPr>
        <p:blipFill>
          <a:blip r:embed="rId3"/>
          <a:stretch>
            <a:fillRect/>
          </a:stretch>
        </p:blipFill>
        <p:spPr>
          <a:xfrm>
            <a:off x="527707" y="2564904"/>
            <a:ext cx="8088585" cy="1461984"/>
          </a:xfrm>
          <a:prstGeom prst="rect">
            <a:avLst/>
          </a:prstGeom>
        </p:spPr>
      </p:pic>
      <p:pic>
        <p:nvPicPr>
          <p:cNvPr id="5" name="Picture 4"/>
          <p:cNvPicPr>
            <a:picLocks noChangeAspect="1"/>
          </p:cNvPicPr>
          <p:nvPr/>
        </p:nvPicPr>
        <p:blipFill>
          <a:blip r:embed="rId4"/>
          <a:stretch>
            <a:fillRect/>
          </a:stretch>
        </p:blipFill>
        <p:spPr>
          <a:xfrm>
            <a:off x="1452561" y="417215"/>
            <a:ext cx="6238875" cy="1571625"/>
          </a:xfrm>
          <a:prstGeom prst="rect">
            <a:avLst/>
          </a:prstGeom>
        </p:spPr>
      </p:pic>
    </p:spTree>
    <p:extLst>
      <p:ext uri="{BB962C8B-B14F-4D97-AF65-F5344CB8AC3E}">
        <p14:creationId xmlns:p14="http://schemas.microsoft.com/office/powerpoint/2010/main" val="252125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58276" y="3933056"/>
            <a:ext cx="7644524" cy="72364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This groups question covers several elements of </a:t>
            </a:r>
            <a:r>
              <a:rPr lang="en-GB" sz="1100" dirty="0" smtClean="0">
                <a:latin typeface="Arial" panose="020B0604020202020204" pitchFamily="34" charset="0"/>
                <a:cs typeface="Arial" panose="020B0604020202020204" pitchFamily="34" charset="0"/>
              </a:rPr>
              <a:t>specification </a:t>
            </a:r>
            <a:r>
              <a:rPr lang="en-GB" sz="1100" dirty="0">
                <a:latin typeface="Arial" panose="020B0604020202020204" pitchFamily="34" charset="0"/>
                <a:cs typeface="Arial" panose="020B0604020202020204" pitchFamily="34" charset="0"/>
              </a:rPr>
              <a:t>topic 8.03 as well as being couched in terms of matrices (Further Maths Pure Core topic 4.03), so there is already the likelihood that this question might be more than routinely demanding, especially as the matrices are non-numerical and the set of infinite order.</a:t>
            </a:r>
          </a:p>
        </p:txBody>
      </p:sp>
      <p:pic>
        <p:nvPicPr>
          <p:cNvPr id="3" name="Picture 2"/>
          <p:cNvPicPr>
            <a:picLocks noChangeAspect="1"/>
          </p:cNvPicPr>
          <p:nvPr/>
        </p:nvPicPr>
        <p:blipFill>
          <a:blip r:embed="rId3"/>
          <a:stretch>
            <a:fillRect/>
          </a:stretch>
        </p:blipFill>
        <p:spPr>
          <a:xfrm>
            <a:off x="1118213" y="191641"/>
            <a:ext cx="6724650" cy="3381375"/>
          </a:xfrm>
          <a:prstGeom prst="rect">
            <a:avLst/>
          </a:prstGeom>
        </p:spPr>
      </p:pic>
    </p:spTree>
    <p:extLst>
      <p:ext uri="{BB962C8B-B14F-4D97-AF65-F5344CB8AC3E}">
        <p14:creationId xmlns:p14="http://schemas.microsoft.com/office/powerpoint/2010/main" val="98975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Guidance</a:t>
            </a:r>
            <a:endParaRPr lang="en-GB" dirty="0"/>
          </a:p>
        </p:txBody>
      </p:sp>
      <p:sp>
        <p:nvSpPr>
          <p:cNvPr id="3" name="Content Placeholder 2"/>
          <p:cNvSpPr>
            <a:spLocks noGrp="1"/>
          </p:cNvSpPr>
          <p:nvPr>
            <p:ph idx="1"/>
          </p:nvPr>
        </p:nvSpPr>
        <p:spPr/>
        <p:txBody>
          <a:bodyPr>
            <a:normAutofit/>
          </a:bodyPr>
          <a:lstStyle/>
          <a:p>
            <a:pPr marL="0" indent="0">
              <a:buNone/>
            </a:pPr>
            <a:r>
              <a:rPr lang="en-GB" sz="1400" dirty="0" smtClean="0"/>
              <a:t>This guide is designed to take you though the A Level Further Mathematics H245 Additional Pure optional paper, Y545. Its aim is to explain how candidates should approach each paper and how marks are awarded to the different questions.  </a:t>
            </a:r>
          </a:p>
          <a:p>
            <a:pPr marL="0" indent="0">
              <a:buNone/>
            </a:pPr>
            <a:endParaRPr lang="en-GB" sz="1400" dirty="0" smtClean="0"/>
          </a:p>
          <a:p>
            <a:pPr marL="0" indent="0">
              <a:buNone/>
            </a:pPr>
            <a:r>
              <a:rPr lang="en-GB" sz="1400" dirty="0" smtClean="0"/>
              <a:t>The orange text boxes offer further explanation on the questions on the exam </a:t>
            </a:r>
          </a:p>
          <a:p>
            <a:pPr marL="0" indent="0">
              <a:buNone/>
            </a:pPr>
            <a:r>
              <a:rPr lang="en-GB" sz="1400" dirty="0" smtClean="0"/>
              <a:t>paper. They offer guidance on the wording of questions and what candidates </a:t>
            </a:r>
          </a:p>
          <a:p>
            <a:pPr marL="0" indent="0">
              <a:buNone/>
            </a:pPr>
            <a:r>
              <a:rPr lang="en-GB" sz="1400" dirty="0" smtClean="0"/>
              <a:t>should do in response to them.</a:t>
            </a:r>
          </a:p>
          <a:p>
            <a:pPr marL="0" indent="0">
              <a:buNone/>
            </a:pPr>
            <a:endParaRPr lang="en-GB" sz="1400" dirty="0" smtClean="0"/>
          </a:p>
          <a:p>
            <a:pPr marL="0" indent="0">
              <a:buNone/>
            </a:pPr>
            <a:r>
              <a:rPr lang="en-GB" sz="1400" dirty="0" smtClean="0"/>
              <a:t>The green text boxes focus on the awarding of marks for each question.  They give </a:t>
            </a:r>
          </a:p>
          <a:p>
            <a:pPr marL="0" indent="0">
              <a:buNone/>
            </a:pPr>
            <a:r>
              <a:rPr lang="en-GB" sz="1400" dirty="0" smtClean="0"/>
              <a:t>further information on </a:t>
            </a:r>
            <a:r>
              <a:rPr lang="en-GB" sz="1400" dirty="0"/>
              <a:t>the percentage of </a:t>
            </a:r>
            <a:r>
              <a:rPr lang="en-GB" sz="1400" dirty="0" smtClean="0"/>
              <a:t>each assessment objective attributed </a:t>
            </a:r>
          </a:p>
          <a:p>
            <a:pPr marL="0" indent="0">
              <a:buNone/>
            </a:pPr>
            <a:r>
              <a:rPr lang="en-GB" sz="1400" dirty="0" smtClean="0"/>
              <a:t>to each question</a:t>
            </a:r>
            <a:r>
              <a:rPr lang="en-GB" sz="1400" dirty="0"/>
              <a:t>. The percentage given is over the whole qualification</a:t>
            </a:r>
            <a:r>
              <a:rPr lang="en-GB" sz="1400" dirty="0" smtClean="0"/>
              <a:t>.</a:t>
            </a:r>
            <a:endParaRPr lang="en-GB" sz="1400" dirty="0"/>
          </a:p>
        </p:txBody>
      </p:sp>
      <p:sp>
        <p:nvSpPr>
          <p:cNvPr id="6" name="Rounded Rectangle 5"/>
          <p:cNvSpPr/>
          <p:nvPr/>
        </p:nvSpPr>
        <p:spPr>
          <a:xfrm>
            <a:off x="7066910" y="2132856"/>
            <a:ext cx="1825570" cy="111728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This is a ‘show that’ question i.e. the answer has been given. A clear mathematical argument must be seen.</a:t>
            </a:r>
          </a:p>
          <a:p>
            <a:r>
              <a:rPr lang="en-GB" sz="1100" dirty="0" smtClean="0">
                <a:latin typeface="Arial" panose="020B0604020202020204" pitchFamily="34" charset="0"/>
                <a:cs typeface="Arial" panose="020B0604020202020204" pitchFamily="34" charset="0"/>
              </a:rPr>
              <a:t>[this is an example]</a:t>
            </a:r>
            <a:endParaRPr lang="en-GB" sz="1100" dirty="0">
              <a:latin typeface="Arial" panose="020B0604020202020204" pitchFamily="34" charset="0"/>
              <a:cs typeface="Arial" panose="020B0604020202020204" pitchFamily="34" charset="0"/>
            </a:endParaRPr>
          </a:p>
        </p:txBody>
      </p:sp>
      <p:cxnSp>
        <p:nvCxnSpPr>
          <p:cNvPr id="8" name="Straight Arrow Connector 7"/>
          <p:cNvCxnSpPr/>
          <p:nvPr/>
        </p:nvCxnSpPr>
        <p:spPr>
          <a:xfrm flipH="1">
            <a:off x="6541589" y="2924944"/>
            <a:ext cx="525321" cy="72008"/>
          </a:xfrm>
          <a:prstGeom prst="straightConnector1">
            <a:avLst/>
          </a:prstGeom>
          <a:ln w="28575">
            <a:solidFill>
              <a:srgbClr val="F69240"/>
            </a:solidFill>
            <a:tailEnd type="arrow"/>
          </a:ln>
        </p:spPr>
        <p:style>
          <a:lnRef idx="1">
            <a:schemeClr val="accent6"/>
          </a:lnRef>
          <a:fillRef idx="2">
            <a:schemeClr val="accent6"/>
          </a:fillRef>
          <a:effectRef idx="1">
            <a:schemeClr val="accent6"/>
          </a:effectRef>
          <a:fontRef idx="minor">
            <a:schemeClr val="dk1"/>
          </a:fontRef>
        </p:style>
      </p:cxnSp>
      <p:sp>
        <p:nvSpPr>
          <p:cNvPr id="10" name="Rounded Rectangle 9"/>
          <p:cNvSpPr/>
          <p:nvPr/>
        </p:nvSpPr>
        <p:spPr>
          <a:xfrm>
            <a:off x="7047769" y="3793336"/>
            <a:ext cx="2016224" cy="1003816"/>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The examiner is looking for a clear method for rationalising the denominator. [this is an example]</a:t>
            </a:r>
            <a:endParaRPr lang="en-GB" sz="1100" dirty="0">
              <a:latin typeface="Arial" panose="020B0604020202020204" pitchFamily="34" charset="0"/>
              <a:cs typeface="Arial" panose="020B0604020202020204" pitchFamily="34" charset="0"/>
            </a:endParaRPr>
          </a:p>
        </p:txBody>
      </p:sp>
      <p:cxnSp>
        <p:nvCxnSpPr>
          <p:cNvPr id="11" name="Straight Arrow Connector 10"/>
          <p:cNvCxnSpPr/>
          <p:nvPr/>
        </p:nvCxnSpPr>
        <p:spPr>
          <a:xfrm flipH="1" flipV="1">
            <a:off x="6657284" y="4005064"/>
            <a:ext cx="390485" cy="144016"/>
          </a:xfrm>
          <a:prstGeom prst="straightConnector1">
            <a:avLst/>
          </a:prstGeom>
          <a:ln w="28575">
            <a:solidFill>
              <a:srgbClr val="B7D448"/>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013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708595" y="2888904"/>
            <a:ext cx="3006730" cy="4774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P</a:t>
            </a:r>
            <a:r>
              <a:rPr lang="en-GB" sz="1100" dirty="0" smtClean="0">
                <a:latin typeface="Arial" panose="020B0604020202020204" pitchFamily="34" charset="0"/>
                <a:cs typeface="Arial" panose="020B0604020202020204" pitchFamily="34" charset="0"/>
              </a:rPr>
              <a:t>art </a:t>
            </a:r>
            <a:r>
              <a:rPr lang="en-GB" sz="1100" dirty="0">
                <a:latin typeface="Arial" panose="020B0604020202020204" pitchFamily="34" charset="0"/>
                <a:cs typeface="Arial" panose="020B0604020202020204" pitchFamily="34" charset="0"/>
              </a:rPr>
              <a:t>(</a:t>
            </a:r>
            <a:r>
              <a:rPr lang="en-GB" sz="1100" dirty="0" err="1">
                <a:latin typeface="Arial" panose="020B0604020202020204" pitchFamily="34" charset="0"/>
                <a:cs typeface="Arial" panose="020B0604020202020204" pitchFamily="34" charset="0"/>
              </a:rPr>
              <a:t>i</a:t>
            </a:r>
            <a:r>
              <a:rPr lang="en-GB" sz="1100" dirty="0">
                <a:latin typeface="Arial" panose="020B0604020202020204" pitchFamily="34" charset="0"/>
                <a:cs typeface="Arial" panose="020B0604020202020204" pitchFamily="34" charset="0"/>
              </a:rPr>
              <a:t>) (a) is straightforward algebraic work. </a:t>
            </a:r>
          </a:p>
        </p:txBody>
      </p:sp>
      <p:pic>
        <p:nvPicPr>
          <p:cNvPr id="4" name="Picture 3"/>
          <p:cNvPicPr>
            <a:picLocks noChangeAspect="1"/>
          </p:cNvPicPr>
          <p:nvPr/>
        </p:nvPicPr>
        <p:blipFill>
          <a:blip r:embed="rId3"/>
          <a:stretch>
            <a:fillRect/>
          </a:stretch>
        </p:blipFill>
        <p:spPr>
          <a:xfrm>
            <a:off x="792485" y="188640"/>
            <a:ext cx="6838950" cy="2133600"/>
          </a:xfrm>
          <a:prstGeom prst="rect">
            <a:avLst/>
          </a:prstGeom>
        </p:spPr>
      </p:pic>
      <p:pic>
        <p:nvPicPr>
          <p:cNvPr id="5" name="Picture 4"/>
          <p:cNvPicPr>
            <a:picLocks noChangeAspect="1"/>
          </p:cNvPicPr>
          <p:nvPr/>
        </p:nvPicPr>
        <p:blipFill>
          <a:blip r:embed="rId4"/>
          <a:stretch>
            <a:fillRect/>
          </a:stretch>
        </p:blipFill>
        <p:spPr>
          <a:xfrm>
            <a:off x="792485" y="3933056"/>
            <a:ext cx="7429500" cy="942975"/>
          </a:xfrm>
          <a:prstGeom prst="rect">
            <a:avLst/>
          </a:prstGeom>
        </p:spPr>
      </p:pic>
    </p:spTree>
    <p:extLst>
      <p:ext uri="{BB962C8B-B14F-4D97-AF65-F5344CB8AC3E}">
        <p14:creationId xmlns:p14="http://schemas.microsoft.com/office/powerpoint/2010/main" val="153547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79512" y="5085184"/>
            <a:ext cx="7959785" cy="593486"/>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To begin with, there should be a clear statement that </a:t>
            </a:r>
            <a:r>
              <a:rPr lang="en-GB" sz="1100" b="1" dirty="0">
                <a:latin typeface="Arial" panose="020B0604020202020204" pitchFamily="34" charset="0"/>
                <a:cs typeface="Arial" panose="020B0604020202020204" pitchFamily="34" charset="0"/>
              </a:rPr>
              <a:t>both</a:t>
            </a:r>
            <a:r>
              <a:rPr lang="en-GB" sz="1100" b="1" i="1" dirty="0">
                <a:latin typeface="Arial" panose="020B0604020202020204" pitchFamily="34" charset="0"/>
                <a:cs typeface="Arial" panose="020B0604020202020204" pitchFamily="34" charset="0"/>
              </a:rPr>
              <a:t> </a:t>
            </a:r>
            <a:r>
              <a:rPr lang="en-GB" sz="1100" i="1" dirty="0">
                <a:latin typeface="Arial" panose="020B0604020202020204" pitchFamily="34" charset="0"/>
                <a:cs typeface="Arial" panose="020B0604020202020204" pitchFamily="34" charset="0"/>
              </a:rPr>
              <a:t>p</a:t>
            </a:r>
            <a:r>
              <a:rPr lang="en-GB" sz="1100" dirty="0">
                <a:latin typeface="Arial" panose="020B0604020202020204" pitchFamily="34" charset="0"/>
                <a:cs typeface="Arial" panose="020B0604020202020204" pitchFamily="34" charset="0"/>
              </a:rPr>
              <a:t> and </a:t>
            </a:r>
            <a:r>
              <a:rPr lang="en-GB" sz="1100" i="1" dirty="0">
                <a:latin typeface="Arial" panose="020B0604020202020204" pitchFamily="34" charset="0"/>
                <a:cs typeface="Arial" panose="020B0604020202020204" pitchFamily="34" charset="0"/>
              </a:rPr>
              <a:t>q</a:t>
            </a:r>
            <a:r>
              <a:rPr lang="en-GB" sz="1100" dirty="0">
                <a:latin typeface="Arial" panose="020B0604020202020204" pitchFamily="34" charset="0"/>
                <a:cs typeface="Arial" panose="020B0604020202020204" pitchFamily="34" charset="0"/>
              </a:rPr>
              <a:t> ARE zero, and it is helpful to observe what that </a:t>
            </a:r>
            <a:r>
              <a:rPr lang="en-GB" sz="1100" dirty="0" smtClean="0">
                <a:latin typeface="Arial" panose="020B0604020202020204" pitchFamily="34" charset="0"/>
                <a:cs typeface="Arial" panose="020B0604020202020204" pitchFamily="34" charset="0"/>
              </a:rPr>
              <a:t>means </a:t>
            </a:r>
            <a:r>
              <a:rPr lang="en-GB" sz="1100" dirty="0">
                <a:latin typeface="Arial" panose="020B0604020202020204" pitchFamily="34" charset="0"/>
                <a:cs typeface="Arial" panose="020B0604020202020204" pitchFamily="34" charset="0"/>
              </a:rPr>
              <a:t>in terms of </a:t>
            </a:r>
            <a:r>
              <a:rPr lang="en-GB" sz="1100" i="1" dirty="0">
                <a:latin typeface="Arial" panose="020B0604020202020204" pitchFamily="34" charset="0"/>
                <a:cs typeface="Arial" panose="020B0604020202020204" pitchFamily="34" charset="0"/>
              </a:rPr>
              <a:t>a</a:t>
            </a:r>
            <a:r>
              <a:rPr lang="en-GB" sz="1100" dirty="0">
                <a:latin typeface="Arial" panose="020B0604020202020204" pitchFamily="34" charset="0"/>
                <a:cs typeface="Arial" panose="020B0604020202020204" pitchFamily="34" charset="0"/>
              </a:rPr>
              <a:t> and </a:t>
            </a:r>
            <a:r>
              <a:rPr lang="en-GB" sz="1100" i="1" dirty="0">
                <a:latin typeface="Arial" panose="020B0604020202020204" pitchFamily="34" charset="0"/>
                <a:cs typeface="Arial" panose="020B0604020202020204" pitchFamily="34" charset="0"/>
              </a:rPr>
              <a:t>b</a:t>
            </a:r>
            <a:r>
              <a:rPr lang="en-GB" sz="1100" dirty="0">
                <a:latin typeface="Arial" panose="020B0604020202020204" pitchFamily="34" charset="0"/>
                <a:cs typeface="Arial" panose="020B0604020202020204" pitchFamily="34" charset="0"/>
              </a:rPr>
              <a:t> (and hold in mind that, lurking in the background, we have that not </a:t>
            </a:r>
            <a:r>
              <a:rPr lang="en-GB" sz="1100" b="1" dirty="0">
                <a:latin typeface="Arial" panose="020B0604020202020204" pitchFamily="34" charset="0"/>
                <a:cs typeface="Arial" panose="020B0604020202020204" pitchFamily="34" charset="0"/>
              </a:rPr>
              <a:t>both</a:t>
            </a:r>
            <a:r>
              <a:rPr lang="en-GB" sz="1100" dirty="0">
                <a:latin typeface="Arial" panose="020B0604020202020204" pitchFamily="34" charset="0"/>
                <a:cs typeface="Arial" panose="020B0604020202020204" pitchFamily="34" charset="0"/>
              </a:rPr>
              <a:t> of </a:t>
            </a:r>
            <a:r>
              <a:rPr lang="en-GB" sz="1100" i="1" dirty="0">
                <a:latin typeface="Arial" panose="020B0604020202020204" pitchFamily="34" charset="0"/>
                <a:cs typeface="Arial" panose="020B0604020202020204" pitchFamily="34" charset="0"/>
              </a:rPr>
              <a:t>a</a:t>
            </a:r>
            <a:r>
              <a:rPr lang="en-GB" sz="1100" dirty="0">
                <a:latin typeface="Arial" panose="020B0604020202020204" pitchFamily="34" charset="0"/>
                <a:cs typeface="Arial" panose="020B0604020202020204" pitchFamily="34" charset="0"/>
              </a:rPr>
              <a:t>, </a:t>
            </a:r>
            <a:r>
              <a:rPr lang="en-GB" sz="1100" i="1" dirty="0">
                <a:latin typeface="Arial" panose="020B0604020202020204" pitchFamily="34" charset="0"/>
                <a:cs typeface="Arial" panose="020B0604020202020204" pitchFamily="34" charset="0"/>
              </a:rPr>
              <a:t>b</a:t>
            </a:r>
            <a:r>
              <a:rPr lang="en-GB" sz="1100" dirty="0">
                <a:latin typeface="Arial" panose="020B0604020202020204" pitchFamily="34" charset="0"/>
                <a:cs typeface="Arial" panose="020B0604020202020204" pitchFamily="34" charset="0"/>
              </a:rPr>
              <a:t> are zero AND not </a:t>
            </a:r>
            <a:r>
              <a:rPr lang="en-GB" sz="1100" b="1" dirty="0">
                <a:latin typeface="Arial" panose="020B0604020202020204" pitchFamily="34" charset="0"/>
                <a:cs typeface="Arial" panose="020B0604020202020204" pitchFamily="34" charset="0"/>
              </a:rPr>
              <a:t>both</a:t>
            </a:r>
            <a:r>
              <a:rPr lang="en-GB" sz="1100" dirty="0">
                <a:latin typeface="Arial" panose="020B0604020202020204" pitchFamily="34" charset="0"/>
                <a:cs typeface="Arial" panose="020B0604020202020204" pitchFamily="34" charset="0"/>
              </a:rPr>
              <a:t> of </a:t>
            </a:r>
            <a:r>
              <a:rPr lang="en-GB" sz="1100" i="1" dirty="0">
                <a:latin typeface="Arial" panose="020B0604020202020204" pitchFamily="34" charset="0"/>
                <a:cs typeface="Arial" panose="020B0604020202020204" pitchFamily="34" charset="0"/>
              </a:rPr>
              <a:t>c</a:t>
            </a:r>
            <a:r>
              <a:rPr lang="en-GB" sz="1100" dirty="0">
                <a:latin typeface="Arial" panose="020B0604020202020204" pitchFamily="34" charset="0"/>
                <a:cs typeface="Arial" panose="020B0604020202020204" pitchFamily="34" charset="0"/>
              </a:rPr>
              <a:t>, d are zero). Then, solving for </a:t>
            </a:r>
            <a:r>
              <a:rPr lang="en-GB" sz="1100" i="1" dirty="0">
                <a:latin typeface="Arial" panose="020B0604020202020204" pitchFamily="34" charset="0"/>
                <a:cs typeface="Arial" panose="020B0604020202020204" pitchFamily="34" charset="0"/>
              </a:rPr>
              <a:t>a</a:t>
            </a:r>
            <a:r>
              <a:rPr lang="en-GB" sz="1100" dirty="0">
                <a:latin typeface="Arial" panose="020B0604020202020204" pitchFamily="34" charset="0"/>
                <a:cs typeface="Arial" panose="020B0604020202020204" pitchFamily="34" charset="0"/>
              </a:rPr>
              <a:t>, </a:t>
            </a:r>
            <a:r>
              <a:rPr lang="en-GB" sz="1100" i="1" dirty="0">
                <a:latin typeface="Arial" panose="020B0604020202020204" pitchFamily="34" charset="0"/>
                <a:cs typeface="Arial" panose="020B0604020202020204" pitchFamily="34" charset="0"/>
              </a:rPr>
              <a:t>b</a:t>
            </a:r>
            <a:r>
              <a:rPr lang="en-GB" sz="1100" dirty="0">
                <a:latin typeface="Arial" panose="020B0604020202020204" pitchFamily="34" charset="0"/>
                <a:cs typeface="Arial" panose="020B0604020202020204" pitchFamily="34" charset="0"/>
              </a:rPr>
              <a:t> in terms of </a:t>
            </a:r>
            <a:r>
              <a:rPr lang="en-GB" sz="1100" i="1" dirty="0">
                <a:latin typeface="Arial" panose="020B0604020202020204" pitchFamily="34" charset="0"/>
                <a:cs typeface="Arial" panose="020B0604020202020204" pitchFamily="34" charset="0"/>
              </a:rPr>
              <a:t>c</a:t>
            </a:r>
            <a:r>
              <a:rPr lang="en-GB" sz="1100" dirty="0">
                <a:latin typeface="Arial" panose="020B0604020202020204" pitchFamily="34" charset="0"/>
                <a:cs typeface="Arial" panose="020B0604020202020204" pitchFamily="34" charset="0"/>
              </a:rPr>
              <a:t>, </a:t>
            </a:r>
            <a:r>
              <a:rPr lang="en-GB" sz="1100" i="1" dirty="0">
                <a:latin typeface="Arial" panose="020B0604020202020204" pitchFamily="34" charset="0"/>
                <a:cs typeface="Arial" panose="020B0604020202020204" pitchFamily="34" charset="0"/>
              </a:rPr>
              <a:t>d</a:t>
            </a:r>
            <a:r>
              <a:rPr lang="en-GB" sz="1100" dirty="0">
                <a:latin typeface="Arial" panose="020B0604020202020204" pitchFamily="34" charset="0"/>
                <a:cs typeface="Arial" panose="020B0604020202020204" pitchFamily="34" charset="0"/>
              </a:rPr>
              <a:t> ( or vice versa) leads to a suitable contradiction.</a:t>
            </a:r>
          </a:p>
        </p:txBody>
      </p:sp>
      <p:sp>
        <p:nvSpPr>
          <p:cNvPr id="8" name="Rounded Rectangle 7"/>
          <p:cNvSpPr/>
          <p:nvPr/>
        </p:nvSpPr>
        <p:spPr>
          <a:xfrm>
            <a:off x="6444208" y="1007048"/>
            <a:ext cx="2454110" cy="343006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P</a:t>
            </a:r>
            <a:r>
              <a:rPr lang="en-GB" sz="1100" dirty="0" smtClean="0">
                <a:latin typeface="Arial" panose="020B0604020202020204" pitchFamily="34" charset="0"/>
                <a:cs typeface="Arial" panose="020B0604020202020204" pitchFamily="34" charset="0"/>
              </a:rPr>
              <a:t>art </a:t>
            </a:r>
            <a:r>
              <a:rPr lang="en-GB" sz="1100" dirty="0">
                <a:latin typeface="Arial" panose="020B0604020202020204" pitchFamily="34" charset="0"/>
                <a:cs typeface="Arial" panose="020B0604020202020204" pitchFamily="34" charset="0"/>
              </a:rPr>
              <a:t>(i) </a:t>
            </a:r>
            <a:r>
              <a:rPr lang="en-GB" sz="1100" dirty="0" smtClean="0">
                <a:latin typeface="Arial" panose="020B0604020202020204" pitchFamily="34" charset="0"/>
                <a:cs typeface="Arial" panose="020B0604020202020204" pitchFamily="34" charset="0"/>
              </a:rPr>
              <a:t>(</a:t>
            </a:r>
            <a:r>
              <a:rPr lang="en-GB" sz="1100" dirty="0">
                <a:latin typeface="Arial" panose="020B0604020202020204" pitchFamily="34" charset="0"/>
                <a:cs typeface="Arial" panose="020B0604020202020204" pitchFamily="34" charset="0"/>
              </a:rPr>
              <a:t>b) </a:t>
            </a:r>
            <a:r>
              <a:rPr lang="en-GB" sz="1100" dirty="0" smtClean="0">
                <a:latin typeface="Arial" panose="020B0604020202020204" pitchFamily="34" charset="0"/>
                <a:cs typeface="Arial" panose="020B0604020202020204" pitchFamily="34" charset="0"/>
              </a:rPr>
              <a:t>requires proof </a:t>
            </a:r>
            <a:r>
              <a:rPr lang="en-GB" sz="1100" dirty="0">
                <a:latin typeface="Arial" panose="020B0604020202020204" pitchFamily="34" charset="0"/>
                <a:cs typeface="Arial" panose="020B0604020202020204" pitchFamily="34" charset="0"/>
              </a:rPr>
              <a:t>by contradiction which, while simple enough in principle, is not something that gets asked for very often, even though the handling of </a:t>
            </a:r>
            <a:r>
              <a:rPr lang="en-GB" sz="1100" dirty="0" smtClean="0">
                <a:latin typeface="Arial" panose="020B0604020202020204" pitchFamily="34" charset="0"/>
                <a:cs typeface="Arial" panose="020B0604020202020204" pitchFamily="34" charset="0"/>
              </a:rPr>
              <a:t>'proof' </a:t>
            </a:r>
            <a:r>
              <a:rPr lang="en-GB" sz="1100" dirty="0">
                <a:latin typeface="Arial" panose="020B0604020202020204" pitchFamily="34" charset="0"/>
                <a:cs typeface="Arial" panose="020B0604020202020204" pitchFamily="34" charset="0"/>
              </a:rPr>
              <a:t>is one of the Overarching Themes (OT1.5) across the whole of the reformed GCE mathematics criteria AND the fact that </a:t>
            </a:r>
            <a:r>
              <a:rPr lang="en-GB" sz="1100" dirty="0" smtClean="0">
                <a:latin typeface="Arial" panose="020B0604020202020204" pitchFamily="34" charset="0"/>
                <a:cs typeface="Arial" panose="020B0604020202020204" pitchFamily="34" charset="0"/>
              </a:rPr>
              <a:t>'proof </a:t>
            </a:r>
            <a:r>
              <a:rPr lang="en-GB" sz="1100" dirty="0">
                <a:latin typeface="Arial" panose="020B0604020202020204" pitchFamily="34" charset="0"/>
                <a:cs typeface="Arial" panose="020B0604020202020204" pitchFamily="34" charset="0"/>
              </a:rPr>
              <a:t>by </a:t>
            </a:r>
            <a:r>
              <a:rPr lang="en-GB" sz="1100" dirty="0" smtClean="0">
                <a:latin typeface="Arial" panose="020B0604020202020204" pitchFamily="34" charset="0"/>
                <a:cs typeface="Arial" panose="020B0604020202020204" pitchFamily="34" charset="0"/>
              </a:rPr>
              <a:t>contradiction' was introduced </a:t>
            </a:r>
            <a:r>
              <a:rPr lang="en-GB" sz="1100" dirty="0">
                <a:latin typeface="Arial" panose="020B0604020202020204" pitchFamily="34" charset="0"/>
                <a:cs typeface="Arial" panose="020B0604020202020204" pitchFamily="34" charset="0"/>
              </a:rPr>
              <a:t>in topic 1.01d of </a:t>
            </a:r>
            <a:r>
              <a:rPr lang="en-GB" sz="1100" dirty="0" smtClean="0">
                <a:latin typeface="Arial" panose="020B0604020202020204" pitchFamily="34" charset="0"/>
                <a:cs typeface="Arial" panose="020B0604020202020204" pitchFamily="34" charset="0"/>
              </a:rPr>
              <a:t>A level Mathematics. </a:t>
            </a:r>
            <a:r>
              <a:rPr lang="en-GB" sz="1100" dirty="0">
                <a:latin typeface="Arial" panose="020B0604020202020204" pitchFamily="34" charset="0"/>
                <a:cs typeface="Arial" panose="020B0604020202020204" pitchFamily="34" charset="0"/>
              </a:rPr>
              <a:t>This is partly because good examples are hard to manufacture. In this instance, matters are complicated because either of </a:t>
            </a:r>
            <a:r>
              <a:rPr lang="en-GB" sz="1100" i="1" dirty="0">
                <a:latin typeface="Arial" panose="020B0604020202020204" pitchFamily="34" charset="0"/>
                <a:cs typeface="Arial" panose="020B0604020202020204" pitchFamily="34" charset="0"/>
              </a:rPr>
              <a:t>a</a:t>
            </a:r>
            <a:r>
              <a:rPr lang="en-GB" sz="1100" dirty="0">
                <a:latin typeface="Arial" panose="020B0604020202020204" pitchFamily="34" charset="0"/>
                <a:cs typeface="Arial" panose="020B0604020202020204" pitchFamily="34" charset="0"/>
              </a:rPr>
              <a:t> or </a:t>
            </a:r>
            <a:r>
              <a:rPr lang="en-GB" sz="1100" i="1" dirty="0">
                <a:latin typeface="Arial" panose="020B0604020202020204" pitchFamily="34" charset="0"/>
                <a:cs typeface="Arial" panose="020B0604020202020204" pitchFamily="34" charset="0"/>
              </a:rPr>
              <a:t>b</a:t>
            </a:r>
            <a:r>
              <a:rPr lang="en-GB" sz="1100" dirty="0">
                <a:latin typeface="Arial" panose="020B0604020202020204" pitchFamily="34" charset="0"/>
                <a:cs typeface="Arial" panose="020B0604020202020204" pitchFamily="34" charset="0"/>
              </a:rPr>
              <a:t> are allowed to be zero, just not both of them. </a:t>
            </a:r>
          </a:p>
        </p:txBody>
      </p:sp>
      <p:pic>
        <p:nvPicPr>
          <p:cNvPr id="4" name="Picture 3"/>
          <p:cNvPicPr>
            <a:picLocks noChangeAspect="1"/>
          </p:cNvPicPr>
          <p:nvPr/>
        </p:nvPicPr>
        <p:blipFill>
          <a:blip r:embed="rId3"/>
          <a:stretch>
            <a:fillRect/>
          </a:stretch>
        </p:blipFill>
        <p:spPr>
          <a:xfrm>
            <a:off x="179512" y="1988840"/>
            <a:ext cx="6192688" cy="3044687"/>
          </a:xfrm>
          <a:prstGeom prst="rect">
            <a:avLst/>
          </a:prstGeom>
        </p:spPr>
      </p:pic>
      <p:pic>
        <p:nvPicPr>
          <p:cNvPr id="5" name="Picture 4"/>
          <p:cNvPicPr>
            <a:picLocks noChangeAspect="1"/>
          </p:cNvPicPr>
          <p:nvPr/>
        </p:nvPicPr>
        <p:blipFill>
          <a:blip r:embed="rId4"/>
          <a:stretch>
            <a:fillRect/>
          </a:stretch>
        </p:blipFill>
        <p:spPr>
          <a:xfrm>
            <a:off x="539552" y="62978"/>
            <a:ext cx="5256584" cy="1888141"/>
          </a:xfrm>
          <a:prstGeom prst="rect">
            <a:avLst/>
          </a:prstGeom>
        </p:spPr>
      </p:pic>
    </p:spTree>
    <p:extLst>
      <p:ext uri="{BB962C8B-B14F-4D97-AF65-F5344CB8AC3E}">
        <p14:creationId xmlns:p14="http://schemas.microsoft.com/office/powerpoint/2010/main" val="1091526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9552" y="2628816"/>
            <a:ext cx="7488832" cy="108821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Part (ii) should find us back on more familiar territory with groups work, establishing that a set of elements, together with a binary operation, form a group (topics 8.03a and 8.03c), even though the </a:t>
            </a:r>
            <a:r>
              <a:rPr lang="en-GB" sz="1100" dirty="0" smtClean="0">
                <a:latin typeface="Arial" panose="020B0604020202020204" pitchFamily="34" charset="0"/>
                <a:cs typeface="Arial" panose="020B0604020202020204" pitchFamily="34" charset="0"/>
              </a:rPr>
              <a:t>'order' </a:t>
            </a:r>
            <a:r>
              <a:rPr lang="en-GB" sz="1100" dirty="0">
                <a:latin typeface="Arial" panose="020B0604020202020204" pitchFamily="34" charset="0"/>
                <a:cs typeface="Arial" panose="020B0604020202020204" pitchFamily="34" charset="0"/>
              </a:rPr>
              <a:t>of the group is clearly infinite (topic 8.03j). To begin with, (</a:t>
            </a:r>
            <a:r>
              <a:rPr lang="en-GB" sz="1100" dirty="0" err="1">
                <a:latin typeface="Arial" panose="020B0604020202020204" pitchFamily="34" charset="0"/>
                <a:cs typeface="Arial" panose="020B0604020202020204" pitchFamily="34" charset="0"/>
              </a:rPr>
              <a:t>i</a:t>
            </a:r>
            <a:r>
              <a:rPr lang="en-GB" sz="1100" dirty="0">
                <a:latin typeface="Arial" panose="020B0604020202020204" pitchFamily="34" charset="0"/>
                <a:cs typeface="Arial" panose="020B0604020202020204" pitchFamily="34" charset="0"/>
              </a:rPr>
              <a:t>) (b) actually established the property of Closure. Then, as is customarily the case, the operation – which is merely matrix multiplication and hence </a:t>
            </a:r>
            <a:r>
              <a:rPr lang="en-GB" sz="1100" dirty="0" smtClean="0">
                <a:latin typeface="Arial" panose="020B0604020202020204" pitchFamily="34" charset="0"/>
                <a:cs typeface="Arial" panose="020B0604020202020204" pitchFamily="34" charset="0"/>
              </a:rPr>
              <a:t>'known' </a:t>
            </a:r>
            <a:r>
              <a:rPr lang="en-GB" sz="1100" dirty="0">
                <a:latin typeface="Arial" panose="020B0604020202020204" pitchFamily="34" charset="0"/>
                <a:cs typeface="Arial" panose="020B0604020202020204" pitchFamily="34" charset="0"/>
              </a:rPr>
              <a:t>to be associative – is a given, leaving candidates to figure out the identity matrix (for which the usual matrix </a:t>
            </a:r>
            <a:r>
              <a:rPr lang="en-GB" sz="1100" b="1" dirty="0">
                <a:latin typeface="Arial" panose="020B0604020202020204" pitchFamily="34" charset="0"/>
                <a:cs typeface="Arial" panose="020B0604020202020204" pitchFamily="34" charset="0"/>
              </a:rPr>
              <a:t>I </a:t>
            </a:r>
            <a:r>
              <a:rPr lang="en-GB" sz="1100" dirty="0">
                <a:latin typeface="Arial" panose="020B0604020202020204" pitchFamily="34" charset="0"/>
                <a:cs typeface="Arial" panose="020B0604020202020204" pitchFamily="34" charset="0"/>
              </a:rPr>
              <a:t>is an obvious choice) and the inverse of any given matrix … again, there is a standard (and </a:t>
            </a:r>
            <a:r>
              <a:rPr lang="en-GB" sz="1100" dirty="0" smtClean="0">
                <a:latin typeface="Arial" panose="020B0604020202020204" pitchFamily="34" charset="0"/>
                <a:cs typeface="Arial" panose="020B0604020202020204" pitchFamily="34" charset="0"/>
              </a:rPr>
              <a:t>quotable</a:t>
            </a:r>
            <a:r>
              <a:rPr lang="en-GB" sz="1100" dirty="0">
                <a:latin typeface="Arial" panose="020B0604020202020204" pitchFamily="34" charset="0"/>
                <a:cs typeface="Arial" panose="020B0604020202020204" pitchFamily="34" charset="0"/>
              </a:rPr>
              <a:t>) </a:t>
            </a:r>
            <a:r>
              <a:rPr lang="en-GB" sz="1100" dirty="0" smtClean="0">
                <a:latin typeface="Arial" panose="020B0604020202020204" pitchFamily="34" charset="0"/>
                <a:cs typeface="Arial" panose="020B0604020202020204" pitchFamily="34" charset="0"/>
              </a:rPr>
              <a:t>'write-down' candidate </a:t>
            </a:r>
            <a:r>
              <a:rPr lang="en-GB" sz="1100" dirty="0">
                <a:latin typeface="Arial" panose="020B0604020202020204" pitchFamily="34" charset="0"/>
                <a:cs typeface="Arial" panose="020B0604020202020204" pitchFamily="34" charset="0"/>
              </a:rPr>
              <a:t>available (Pure Core topic 4.03n). </a:t>
            </a:r>
          </a:p>
        </p:txBody>
      </p:sp>
      <p:sp>
        <p:nvSpPr>
          <p:cNvPr id="12" name="Rectangle 8"/>
          <p:cNvSpPr>
            <a:spLocks noChangeArrowheads="1"/>
          </p:cNvSpPr>
          <p:nvPr/>
        </p:nvSpPr>
        <p:spPr bwMode="auto">
          <a:xfrm>
            <a:off x="391686" y="40466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16" name="Group 15"/>
          <p:cNvGrpSpPr/>
          <p:nvPr/>
        </p:nvGrpSpPr>
        <p:grpSpPr>
          <a:xfrm>
            <a:off x="5756177" y="3861048"/>
            <a:ext cx="2992287" cy="1926610"/>
            <a:chOff x="5843928" y="4166686"/>
            <a:chExt cx="3445905" cy="1926610"/>
          </a:xfrm>
        </p:grpSpPr>
        <p:sp>
          <p:nvSpPr>
            <p:cNvPr id="6" name="Rounded Rectangle 5"/>
            <p:cNvSpPr/>
            <p:nvPr/>
          </p:nvSpPr>
          <p:spPr>
            <a:xfrm>
              <a:off x="5843928" y="4166686"/>
              <a:ext cx="3445905" cy="192661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However</a:t>
              </a:r>
              <a:r>
                <a:rPr lang="en-GB" sz="1100" dirty="0">
                  <a:latin typeface="Arial" panose="020B0604020202020204" pitchFamily="34" charset="0"/>
                  <a:cs typeface="Arial" panose="020B0604020202020204" pitchFamily="34" charset="0"/>
                </a:rPr>
                <a:t>, what is easy to overlook here is that one must still </a:t>
              </a:r>
              <a:r>
                <a:rPr lang="en-GB" sz="1100" b="1" dirty="0">
                  <a:latin typeface="Arial" panose="020B0604020202020204" pitchFamily="34" charset="0"/>
                  <a:cs typeface="Arial" panose="020B0604020202020204" pitchFamily="34" charset="0"/>
                </a:rPr>
                <a:t>demonstrate</a:t>
              </a:r>
              <a:r>
                <a:rPr lang="en-GB" sz="1100" dirty="0">
                  <a:latin typeface="Arial" panose="020B0604020202020204" pitchFamily="34" charset="0"/>
                  <a:cs typeface="Arial" panose="020B0604020202020204" pitchFamily="34" charset="0"/>
                </a:rPr>
                <a:t> how it is that the offered identity and </a:t>
              </a:r>
              <a:r>
                <a:rPr lang="en-GB" sz="1100" dirty="0" smtClean="0">
                  <a:latin typeface="Arial" panose="020B0604020202020204" pitchFamily="34" charset="0"/>
                  <a:cs typeface="Arial" panose="020B0604020202020204" pitchFamily="34" charset="0"/>
                </a:rPr>
                <a:t>inverse </a:t>
              </a:r>
              <a:r>
                <a:rPr lang="en-GB" sz="1100" dirty="0">
                  <a:latin typeface="Arial" panose="020B0604020202020204" pitchFamily="34" charset="0"/>
                  <a:cs typeface="Arial" panose="020B0604020202020204" pitchFamily="34" charset="0"/>
                </a:rPr>
                <a:t>genuinely ARE elements of the given set; that is, that they </a:t>
              </a:r>
              <a:r>
                <a:rPr lang="en-GB" sz="1100" dirty="0" smtClean="0">
                  <a:latin typeface="Arial" panose="020B0604020202020204" pitchFamily="34" charset="0"/>
                  <a:cs typeface="Arial" panose="020B0604020202020204" pitchFamily="34" charset="0"/>
                </a:rPr>
                <a:t>are indeed of the required</a:t>
              </a:r>
            </a:p>
            <a:p>
              <a:r>
                <a:rPr lang="en-GB" sz="1100" dirty="0" smtClean="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f</a:t>
              </a:r>
              <a:r>
                <a:rPr lang="en-GB" sz="1100" dirty="0" smtClean="0">
                  <a:latin typeface="Arial" panose="020B0604020202020204" pitchFamily="34" charset="0"/>
                  <a:cs typeface="Arial" panose="020B0604020202020204" pitchFamily="34" charset="0"/>
                </a:rPr>
                <a:t>orm</a:t>
              </a:r>
              <a:r>
                <a:rPr lang="en-GB" sz="1100" dirty="0">
                  <a:latin typeface="Arial" panose="020B0604020202020204" pitchFamily="34" charset="0"/>
                  <a:cs typeface="Arial" panose="020B0604020202020204" pitchFamily="34" charset="0"/>
                </a:rPr>
                <a:t>. </a:t>
              </a:r>
              <a:r>
                <a:rPr lang="en-GB" sz="1100" dirty="0" smtClean="0">
                  <a:latin typeface="Arial" panose="020B0604020202020204" pitchFamily="34" charset="0"/>
                  <a:cs typeface="Arial" panose="020B0604020202020204" pitchFamily="34" charset="0"/>
                </a:rPr>
                <a:t>  </a:t>
              </a:r>
            </a:p>
            <a:p>
              <a:endParaRPr lang="en-GB" sz="1100" dirty="0">
                <a:latin typeface="Arial" panose="020B0604020202020204" pitchFamily="34" charset="0"/>
                <a:cs typeface="Arial" panose="020B0604020202020204" pitchFamily="34" charset="0"/>
              </a:endParaRPr>
            </a:p>
            <a:p>
              <a:endParaRPr lang="en-GB" sz="1100" dirty="0" smtClean="0">
                <a:latin typeface="Arial" panose="020B0604020202020204" pitchFamily="34" charset="0"/>
                <a:cs typeface="Arial" panose="020B0604020202020204" pitchFamily="34" charset="0"/>
              </a:endParaRPr>
            </a:p>
            <a:p>
              <a:r>
                <a:rPr lang="en-GB" sz="1100" dirty="0" smtClean="0">
                  <a:latin typeface="Arial" panose="020B0604020202020204" pitchFamily="34" charset="0"/>
                  <a:cs typeface="Arial" panose="020B0604020202020204" pitchFamily="34" charset="0"/>
                </a:rPr>
                <a:t>It </a:t>
              </a:r>
              <a:r>
                <a:rPr lang="en-GB" sz="1100" dirty="0">
                  <a:latin typeface="Arial" panose="020B0604020202020204" pitchFamily="34" charset="0"/>
                  <a:cs typeface="Arial" panose="020B0604020202020204" pitchFamily="34" charset="0"/>
                </a:rPr>
                <a:t>is, </a:t>
              </a:r>
              <a:r>
                <a:rPr lang="en-GB" sz="1100" dirty="0" smtClean="0">
                  <a:latin typeface="Arial" panose="020B0604020202020204" pitchFamily="34" charset="0"/>
                  <a:cs typeface="Arial" panose="020B0604020202020204" pitchFamily="34" charset="0"/>
                </a:rPr>
                <a:t>therefore</a:t>
              </a:r>
              <a:r>
                <a:rPr lang="en-GB" sz="1100" dirty="0">
                  <a:latin typeface="Arial" panose="020B0604020202020204" pitchFamily="34" charset="0"/>
                  <a:cs typeface="Arial" panose="020B0604020202020204" pitchFamily="34" charset="0"/>
                </a:rPr>
                <a:t>, not enough merely to state the identity and inverse matrices</a:t>
              </a:r>
              <a:r>
                <a:rPr lang="en-GB" sz="1100" dirty="0" smtClean="0">
                  <a:latin typeface="Arial" panose="020B0604020202020204" pitchFamily="34" charset="0"/>
                  <a:cs typeface="Arial" panose="020B0604020202020204" pitchFamily="34" charset="0"/>
                </a:rPr>
                <a:t>.</a:t>
              </a:r>
            </a:p>
          </p:txBody>
        </p:sp>
        <p:graphicFrame>
          <p:nvGraphicFramePr>
            <p:cNvPr id="13" name="Object 12"/>
            <p:cNvGraphicFramePr>
              <a:graphicFrameLocks noChangeAspect="1"/>
            </p:cNvGraphicFramePr>
            <p:nvPr>
              <p:extLst>
                <p:ext uri="{D42A27DB-BD31-4B8C-83A1-F6EECF244321}">
                  <p14:modId xmlns:p14="http://schemas.microsoft.com/office/powerpoint/2010/main" val="2356197260"/>
                </p:ext>
              </p:extLst>
            </p:nvPr>
          </p:nvGraphicFramePr>
          <p:xfrm>
            <a:off x="6069992" y="5111456"/>
            <a:ext cx="543070" cy="449512"/>
          </p:xfrm>
          <a:graphic>
            <a:graphicData uri="http://schemas.openxmlformats.org/presentationml/2006/ole">
              <mc:AlternateContent xmlns:mc="http://schemas.openxmlformats.org/markup-compatibility/2006">
                <mc:Choice xmlns:v="urn:schemas-microsoft-com:vml" Requires="v">
                  <p:oleObj spid="_x0000_s4156" name="Equation" r:id="rId4" imgW="672808" imgH="457002" progId="Equation.DSMT4">
                    <p:embed/>
                  </p:oleObj>
                </mc:Choice>
                <mc:Fallback>
                  <p:oleObj name="Equation" r:id="rId4" imgW="672808" imgH="457002"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9992" y="5111456"/>
                          <a:ext cx="543070" cy="449512"/>
                        </a:xfrm>
                        <a:prstGeom prst="rect">
                          <a:avLst/>
                        </a:prstGeom>
                        <a:noFill/>
                      </p:spPr>
                    </p:pic>
                  </p:oleObj>
                </mc:Fallback>
              </mc:AlternateContent>
            </a:graphicData>
          </a:graphic>
        </p:graphicFrame>
      </p:grpSp>
      <p:pic>
        <p:nvPicPr>
          <p:cNvPr id="5" name="Picture 4"/>
          <p:cNvPicPr>
            <a:picLocks noChangeAspect="1"/>
          </p:cNvPicPr>
          <p:nvPr/>
        </p:nvPicPr>
        <p:blipFill>
          <a:blip r:embed="rId6"/>
          <a:stretch>
            <a:fillRect/>
          </a:stretch>
        </p:blipFill>
        <p:spPr>
          <a:xfrm>
            <a:off x="323528" y="3924390"/>
            <a:ext cx="5400600" cy="1880874"/>
          </a:xfrm>
          <a:prstGeom prst="rect">
            <a:avLst/>
          </a:prstGeom>
        </p:spPr>
      </p:pic>
      <p:pic>
        <p:nvPicPr>
          <p:cNvPr id="7" name="Picture 6"/>
          <p:cNvPicPr>
            <a:picLocks noChangeAspect="1"/>
          </p:cNvPicPr>
          <p:nvPr/>
        </p:nvPicPr>
        <p:blipFill>
          <a:blip r:embed="rId7"/>
          <a:stretch>
            <a:fillRect/>
          </a:stretch>
        </p:blipFill>
        <p:spPr>
          <a:xfrm>
            <a:off x="944974" y="55727"/>
            <a:ext cx="5643249" cy="2494826"/>
          </a:xfrm>
          <a:prstGeom prst="rect">
            <a:avLst/>
          </a:prstGeom>
        </p:spPr>
      </p:pic>
    </p:spTree>
    <p:extLst>
      <p:ext uri="{BB962C8B-B14F-4D97-AF65-F5344CB8AC3E}">
        <p14:creationId xmlns:p14="http://schemas.microsoft.com/office/powerpoint/2010/main" val="37676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ChangeArrowheads="1"/>
          </p:cNvSpPr>
          <p:nvPr/>
        </p:nvSpPr>
        <p:spPr bwMode="auto">
          <a:xfrm>
            <a:off x="179512" y="7848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11" name="Group 10"/>
          <p:cNvGrpSpPr/>
          <p:nvPr/>
        </p:nvGrpSpPr>
        <p:grpSpPr>
          <a:xfrm>
            <a:off x="179512" y="4518604"/>
            <a:ext cx="8640960" cy="1142640"/>
            <a:chOff x="179512" y="4694835"/>
            <a:chExt cx="8640960" cy="940998"/>
          </a:xfrm>
        </p:grpSpPr>
        <p:sp>
          <p:nvSpPr>
            <p:cNvPr id="8" name="Rounded Rectangle 7"/>
            <p:cNvSpPr/>
            <p:nvPr/>
          </p:nvSpPr>
          <p:spPr>
            <a:xfrm>
              <a:off x="179512" y="4694835"/>
              <a:ext cx="8640960" cy="94099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Part (iii) involves another </a:t>
              </a:r>
              <a:r>
                <a:rPr lang="en-GB" sz="1100" dirty="0" smtClean="0">
                  <a:latin typeface="Arial" panose="020B0604020202020204" pitchFamily="34" charset="0"/>
                  <a:cs typeface="Arial" panose="020B0604020202020204" pitchFamily="34" charset="0"/>
                </a:rPr>
                <a:t>'think </a:t>
              </a:r>
              <a:r>
                <a:rPr lang="en-GB" sz="1100" dirty="0">
                  <a:latin typeface="Arial" panose="020B0604020202020204" pitchFamily="34" charset="0"/>
                  <a:cs typeface="Arial" panose="020B0604020202020204" pitchFamily="34" charset="0"/>
                </a:rPr>
                <a:t>about </a:t>
              </a:r>
              <a:r>
                <a:rPr lang="en-GB" sz="1100" dirty="0" smtClean="0">
                  <a:latin typeface="Arial" panose="020B0604020202020204" pitchFamily="34" charset="0"/>
                  <a:cs typeface="Arial" panose="020B0604020202020204" pitchFamily="34" charset="0"/>
                </a:rPr>
                <a:t>it' </a:t>
              </a:r>
              <a:r>
                <a:rPr lang="en-GB" sz="1100" dirty="0">
                  <a:latin typeface="Arial" panose="020B0604020202020204" pitchFamily="34" charset="0"/>
                  <a:cs typeface="Arial" panose="020B0604020202020204" pitchFamily="34" charset="0"/>
                </a:rPr>
                <a:t>part at the end of a question. Subgroups (topic 8.03f) are generally quite obvious but this one requires the candidates to think about the sorts of things they know about matrices; and the </a:t>
              </a:r>
              <a:r>
                <a:rPr lang="en-GB" sz="1100" dirty="0" smtClean="0">
                  <a:latin typeface="Arial" panose="020B0604020202020204" pitchFamily="34" charset="0"/>
                  <a:cs typeface="Arial" panose="020B0604020202020204" pitchFamily="34" charset="0"/>
                </a:rPr>
                <a:t>'17' </a:t>
              </a:r>
              <a:r>
                <a:rPr lang="en-GB" sz="1100" dirty="0">
                  <a:latin typeface="Arial" panose="020B0604020202020204" pitchFamily="34" charset="0"/>
                  <a:cs typeface="Arial" panose="020B0604020202020204" pitchFamily="34" charset="0"/>
                </a:rPr>
                <a:t>– while actually irrelevant in some respects – is sufficiently different to force the solver to do so. In this case, the work </a:t>
              </a:r>
              <a:r>
                <a:rPr lang="en-GB" sz="1100" dirty="0" smtClean="0">
                  <a:latin typeface="Arial" panose="020B0604020202020204" pitchFamily="34" charset="0"/>
                  <a:cs typeface="Arial" panose="020B0604020202020204" pitchFamily="34" charset="0"/>
                </a:rPr>
                <a:t>for </a:t>
              </a:r>
              <a:r>
                <a:rPr lang="en-GB" sz="1100" dirty="0">
                  <a:latin typeface="Arial" panose="020B0604020202020204" pitchFamily="34" charset="0"/>
                  <a:cs typeface="Arial" panose="020B0604020202020204" pitchFamily="34" charset="0"/>
                </a:rPr>
                <a:t>the Pure Core </a:t>
              </a:r>
              <a:r>
                <a:rPr lang="en-GB" sz="1100" dirty="0" smtClean="0">
                  <a:latin typeface="Arial" panose="020B0604020202020204" pitchFamily="34" charset="0"/>
                  <a:cs typeface="Arial" panose="020B0604020202020204" pitchFamily="34" charset="0"/>
                </a:rPr>
                <a:t>paper </a:t>
              </a:r>
              <a:r>
                <a:rPr lang="en-GB" sz="1100" dirty="0">
                  <a:latin typeface="Arial" panose="020B0604020202020204" pitchFamily="34" charset="0"/>
                  <a:cs typeface="Arial" panose="020B0604020202020204" pitchFamily="34" charset="0"/>
                </a:rPr>
                <a:t>covers (topic 4.03d) the </a:t>
              </a:r>
              <a:endParaRPr lang="en-GB" sz="1100" dirty="0" smtClean="0">
                <a:latin typeface="Arial" panose="020B0604020202020204" pitchFamily="34" charset="0"/>
                <a:cs typeface="Arial" panose="020B0604020202020204" pitchFamily="34" charset="0"/>
              </a:endParaRPr>
            </a:p>
            <a:p>
              <a:r>
                <a:rPr lang="en-GB" sz="1100" dirty="0" smtClean="0">
                  <a:latin typeface="Arial" panose="020B0604020202020204" pitchFamily="34" charset="0"/>
                  <a:cs typeface="Arial" panose="020B0604020202020204" pitchFamily="34" charset="0"/>
                </a:rPr>
                <a:t>2 </a:t>
              </a:r>
              <a:r>
                <a:rPr lang="en-GB" sz="1100" dirty="0" smtClean="0">
                  <a:latin typeface="Arial" panose="020B0604020202020204" pitchFamily="34" charset="0"/>
                  <a:cs typeface="Arial" panose="020B0604020202020204" pitchFamily="34" charset="0"/>
                  <a:sym typeface="Symbol" panose="05050102010706020507" pitchFamily="18" charset="2"/>
                </a:rPr>
                <a:t> </a:t>
              </a:r>
              <a:r>
                <a:rPr lang="en-GB" sz="1100" dirty="0" smtClean="0">
                  <a:latin typeface="Arial" panose="020B0604020202020204" pitchFamily="34" charset="0"/>
                  <a:cs typeface="Arial" panose="020B0604020202020204" pitchFamily="34" charset="0"/>
                </a:rPr>
                <a:t>2 </a:t>
              </a:r>
              <a:r>
                <a:rPr lang="en-GB" sz="1100" dirty="0">
                  <a:latin typeface="Arial" panose="020B0604020202020204" pitchFamily="34" charset="0"/>
                  <a:cs typeface="Arial" panose="020B0604020202020204" pitchFamily="34" charset="0"/>
                </a:rPr>
                <a:t>matrices for rotations, which ARE of the form </a:t>
              </a:r>
              <a:r>
                <a:rPr lang="en-GB" sz="1100" dirty="0" smtClean="0">
                  <a:latin typeface="Arial" panose="020B0604020202020204" pitchFamily="34" charset="0"/>
                  <a:cs typeface="Arial" panose="020B0604020202020204" pitchFamily="34" charset="0"/>
                </a:rPr>
                <a:t>required, but with trig. Angles related to</a:t>
              </a:r>
            </a:p>
            <a:p>
              <a:endParaRPr lang="en-GB" sz="1100" dirty="0">
                <a:latin typeface="Arial" panose="020B0604020202020204" pitchFamily="34" charset="0"/>
                <a:cs typeface="Arial" panose="020B0604020202020204" pitchFamily="34"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586186271"/>
                </p:ext>
              </p:extLst>
            </p:nvPr>
          </p:nvGraphicFramePr>
          <p:xfrm>
            <a:off x="5940152" y="5220731"/>
            <a:ext cx="169431" cy="296504"/>
          </p:xfrm>
          <a:graphic>
            <a:graphicData uri="http://schemas.openxmlformats.org/presentationml/2006/ole">
              <mc:AlternateContent xmlns:mc="http://schemas.openxmlformats.org/markup-compatibility/2006">
                <mc:Choice xmlns:v="urn:schemas-microsoft-com:vml" Requires="v">
                  <p:oleObj spid="_x0000_s5176" name="Equation" r:id="rId4" imgW="228501" imgH="393529" progId="Equation.DSMT4">
                    <p:embed/>
                  </p:oleObj>
                </mc:Choice>
                <mc:Fallback>
                  <p:oleObj name="Equation" r:id="rId4" imgW="228501" imgH="393529"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5220731"/>
                          <a:ext cx="169431" cy="296504"/>
                        </a:xfrm>
                        <a:prstGeom prst="rect">
                          <a:avLst/>
                        </a:prstGeom>
                        <a:noFill/>
                        <a:extLst/>
                      </p:spPr>
                    </p:pic>
                  </p:oleObj>
                </mc:Fallback>
              </mc:AlternateContent>
            </a:graphicData>
          </a:graphic>
        </p:graphicFrame>
      </p:grpSp>
      <p:pic>
        <p:nvPicPr>
          <p:cNvPr id="3" name="Picture 2"/>
          <p:cNvPicPr>
            <a:picLocks noChangeAspect="1"/>
          </p:cNvPicPr>
          <p:nvPr/>
        </p:nvPicPr>
        <p:blipFill>
          <a:blip r:embed="rId6"/>
          <a:stretch>
            <a:fillRect/>
          </a:stretch>
        </p:blipFill>
        <p:spPr>
          <a:xfrm>
            <a:off x="827585" y="78486"/>
            <a:ext cx="6552728" cy="3262540"/>
          </a:xfrm>
          <a:prstGeom prst="rect">
            <a:avLst/>
          </a:prstGeom>
        </p:spPr>
      </p:pic>
      <p:pic>
        <p:nvPicPr>
          <p:cNvPr id="4" name="Picture 3"/>
          <p:cNvPicPr>
            <a:picLocks noChangeAspect="1"/>
          </p:cNvPicPr>
          <p:nvPr/>
        </p:nvPicPr>
        <p:blipFill>
          <a:blip r:embed="rId7"/>
          <a:stretch>
            <a:fillRect/>
          </a:stretch>
        </p:blipFill>
        <p:spPr>
          <a:xfrm>
            <a:off x="1259632" y="3494529"/>
            <a:ext cx="6264696" cy="1014591"/>
          </a:xfrm>
          <a:prstGeom prst="rect">
            <a:avLst/>
          </a:prstGeom>
        </p:spPr>
      </p:pic>
    </p:spTree>
    <p:extLst>
      <p:ext uri="{BB962C8B-B14F-4D97-AF65-F5344CB8AC3E}">
        <p14:creationId xmlns:p14="http://schemas.microsoft.com/office/powerpoint/2010/main" val="4156481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08758-unit-y545-additional-pure-sample-assessment-material.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9491" t="50000" r="25695" b="27950"/>
          <a:stretch/>
        </p:blipFill>
        <p:spPr>
          <a:xfrm>
            <a:off x="1475656" y="0"/>
            <a:ext cx="5760640" cy="1512168"/>
          </a:xfrm>
          <a:prstGeom prst="rect">
            <a:avLst/>
          </a:prstGeom>
        </p:spPr>
      </p:pic>
      <p:sp>
        <p:nvSpPr>
          <p:cNvPr id="6" name="Rounded Rectangle 5"/>
          <p:cNvSpPr/>
          <p:nvPr/>
        </p:nvSpPr>
        <p:spPr>
          <a:xfrm>
            <a:off x="827584" y="2204864"/>
            <a:ext cx="7644524" cy="149474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T</a:t>
            </a:r>
            <a:r>
              <a:rPr lang="en-GB" sz="1100" dirty="0" smtClean="0">
                <a:latin typeface="Arial" panose="020B0604020202020204" pitchFamily="34" charset="0"/>
                <a:cs typeface="Arial" panose="020B0604020202020204" pitchFamily="34" charset="0"/>
              </a:rPr>
              <a:t>his is </a:t>
            </a:r>
            <a:r>
              <a:rPr lang="en-GB" sz="1100" dirty="0">
                <a:latin typeface="Arial" panose="020B0604020202020204" pitchFamily="34" charset="0"/>
                <a:cs typeface="Arial" panose="020B0604020202020204" pitchFamily="34" charset="0"/>
              </a:rPr>
              <a:t>the final question on the paper and one sees straight away that it </a:t>
            </a:r>
            <a:r>
              <a:rPr lang="en-GB" sz="1100" dirty="0" smtClean="0">
                <a:latin typeface="Arial" panose="020B0604020202020204" pitchFamily="34" charset="0"/>
                <a:cs typeface="Arial" panose="020B0604020202020204" pitchFamily="34" charset="0"/>
              </a:rPr>
              <a:t>carries </a:t>
            </a:r>
            <a:r>
              <a:rPr lang="en-GB" sz="1100" dirty="0">
                <a:latin typeface="Arial" panose="020B0604020202020204" pitchFamily="34" charset="0"/>
                <a:cs typeface="Arial" panose="020B0604020202020204" pitchFamily="34" charset="0"/>
              </a:rPr>
              <a:t>rather a lot of marks. Moreover, it is on one of the completely new topics, namely Number Theory (8.02). Having said that, many of the ideas have been seen throughout </a:t>
            </a:r>
            <a:r>
              <a:rPr lang="en-GB" sz="1100" dirty="0" smtClean="0">
                <a:latin typeface="Arial" panose="020B0604020202020204" pitchFamily="34" charset="0"/>
                <a:cs typeface="Arial" panose="020B0604020202020204" pitchFamily="34" charset="0"/>
              </a:rPr>
              <a:t>KS3 and KS4 </a:t>
            </a:r>
            <a:r>
              <a:rPr lang="en-GB" sz="1100" dirty="0">
                <a:latin typeface="Arial" panose="020B0604020202020204" pitchFamily="34" charset="0"/>
                <a:cs typeface="Arial" panose="020B0604020202020204" pitchFamily="34" charset="0"/>
              </a:rPr>
              <a:t>(primes, divisibility, remainders, etc.) and a major part of the problems found by students encountering this area at a formal level revolves around the issue of what may be taken as </a:t>
            </a:r>
            <a:r>
              <a:rPr lang="en-GB" sz="1100" dirty="0" smtClean="0">
                <a:latin typeface="Arial" panose="020B0604020202020204" pitchFamily="34" charset="0"/>
                <a:cs typeface="Arial" panose="020B0604020202020204" pitchFamily="34" charset="0"/>
              </a:rPr>
              <a:t>'obvious' </a:t>
            </a:r>
            <a:r>
              <a:rPr lang="en-GB" sz="1100" dirty="0">
                <a:latin typeface="Arial" panose="020B0604020202020204" pitchFamily="34" charset="0"/>
                <a:cs typeface="Arial" panose="020B0604020202020204" pitchFamily="34" charset="0"/>
              </a:rPr>
              <a:t>and what needs to be explained, proved or justified.</a:t>
            </a:r>
          </a:p>
        </p:txBody>
      </p:sp>
    </p:spTree>
    <p:extLst>
      <p:ext uri="{BB962C8B-B14F-4D97-AF65-F5344CB8AC3E}">
        <p14:creationId xmlns:p14="http://schemas.microsoft.com/office/powerpoint/2010/main" val="236278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55576" y="1268760"/>
            <a:ext cx="7644524" cy="165618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The </a:t>
            </a:r>
            <a:r>
              <a:rPr lang="en-GB" sz="1100" dirty="0">
                <a:latin typeface="Arial" panose="020B0604020202020204" pitchFamily="34" charset="0"/>
                <a:cs typeface="Arial" panose="020B0604020202020204" pitchFamily="34" charset="0"/>
              </a:rPr>
              <a:t>questions begins with a fairly simple idea (which most candidates would, hopefully, have seen before) that all primes </a:t>
            </a:r>
            <a:r>
              <a:rPr lang="en-GB" sz="1100" i="1" dirty="0">
                <a:latin typeface="Arial" panose="020B0604020202020204" pitchFamily="34" charset="0"/>
                <a:cs typeface="Arial" panose="020B0604020202020204" pitchFamily="34" charset="0"/>
              </a:rPr>
              <a:t>p</a:t>
            </a:r>
            <a:r>
              <a:rPr lang="en-GB" sz="1100" dirty="0">
                <a:latin typeface="Arial" panose="020B0604020202020204" pitchFamily="34" charset="0"/>
                <a:cs typeface="Arial" panose="020B0604020202020204" pitchFamily="34" charset="0"/>
              </a:rPr>
              <a:t> &gt; 3 satisfy the condition </a:t>
            </a:r>
            <a:r>
              <a:rPr lang="en-GB" sz="1100" i="1" dirty="0">
                <a:latin typeface="Arial" panose="020B0604020202020204" pitchFamily="34" charset="0"/>
                <a:cs typeface="Arial" panose="020B0604020202020204" pitchFamily="34" charset="0"/>
              </a:rPr>
              <a:t>p</a:t>
            </a:r>
            <a:r>
              <a:rPr lang="en-GB" sz="1100"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sym typeface="Symbol" panose="05050102010706020507" pitchFamily="18" charset="2"/>
              </a:rPr>
              <a:t></a:t>
            </a:r>
            <a:r>
              <a:rPr lang="en-GB" sz="1100"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sym typeface="Symbol" panose="05050102010706020507" pitchFamily="18" charset="2"/>
              </a:rPr>
              <a:t></a:t>
            </a:r>
            <a:r>
              <a:rPr lang="en-GB" sz="1100" dirty="0">
                <a:latin typeface="Arial" panose="020B0604020202020204" pitchFamily="34" charset="0"/>
                <a:cs typeface="Arial" panose="020B0604020202020204" pitchFamily="34" charset="0"/>
              </a:rPr>
              <a:t> 1 (mod 6). Note that the possible residues modulo 6 are 0, 1, 2, 3, 4 and 5 or, alternatively, 0, </a:t>
            </a:r>
            <a:r>
              <a:rPr lang="en-GB" sz="1100" dirty="0">
                <a:latin typeface="Arial" panose="020B0604020202020204" pitchFamily="34" charset="0"/>
                <a:cs typeface="Arial" panose="020B0604020202020204" pitchFamily="34" charset="0"/>
                <a:sym typeface="Symbol" panose="05050102010706020507" pitchFamily="18" charset="2"/>
              </a:rPr>
              <a:t></a:t>
            </a:r>
            <a:r>
              <a:rPr lang="en-GB" sz="1100" dirty="0">
                <a:latin typeface="Arial" panose="020B0604020202020204" pitchFamily="34" charset="0"/>
                <a:cs typeface="Arial" panose="020B0604020202020204" pitchFamily="34" charset="0"/>
              </a:rPr>
              <a:t> 1, </a:t>
            </a:r>
            <a:r>
              <a:rPr lang="en-GB" sz="1100" dirty="0">
                <a:latin typeface="Arial" panose="020B0604020202020204" pitchFamily="34" charset="0"/>
                <a:cs typeface="Arial" panose="020B0604020202020204" pitchFamily="34" charset="0"/>
                <a:sym typeface="Symbol" panose="05050102010706020507" pitchFamily="18" charset="2"/>
              </a:rPr>
              <a:t></a:t>
            </a:r>
            <a:r>
              <a:rPr lang="en-GB" sz="1100" dirty="0">
                <a:latin typeface="Arial" panose="020B0604020202020204" pitchFamily="34" charset="0"/>
                <a:cs typeface="Arial" panose="020B0604020202020204" pitchFamily="34" charset="0"/>
              </a:rPr>
              <a:t> 2 and 3. It is of no significance whatsoever which of these two forms is used, but candidates do need to be confident working with either/both as need requires. The simplest approach to the proof wanted in (i) (a) need be no more </a:t>
            </a:r>
            <a:r>
              <a:rPr lang="en-GB" sz="1100" dirty="0" smtClean="0">
                <a:latin typeface="Arial" panose="020B0604020202020204" pitchFamily="34" charset="0"/>
                <a:cs typeface="Arial" panose="020B0604020202020204" pitchFamily="34" charset="0"/>
              </a:rPr>
              <a:t>'in depth' </a:t>
            </a:r>
            <a:r>
              <a:rPr lang="en-GB" sz="1100" dirty="0">
                <a:latin typeface="Arial" panose="020B0604020202020204" pitchFamily="34" charset="0"/>
                <a:cs typeface="Arial" panose="020B0604020202020204" pitchFamily="34" charset="0"/>
              </a:rPr>
              <a:t>than to eliminate the other four possibilities:</a:t>
            </a:r>
          </a:p>
          <a:p>
            <a:r>
              <a:rPr lang="en-GB" sz="1100" i="1" dirty="0">
                <a:latin typeface="Arial" panose="020B0604020202020204" pitchFamily="34" charset="0"/>
                <a:cs typeface="Arial" panose="020B0604020202020204" pitchFamily="34" charset="0"/>
              </a:rPr>
              <a:t>p</a:t>
            </a:r>
            <a:r>
              <a:rPr lang="en-GB" sz="1100"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sym typeface="Symbol" panose="05050102010706020507" pitchFamily="18" charset="2"/>
              </a:rPr>
              <a:t></a:t>
            </a:r>
            <a:r>
              <a:rPr lang="en-GB" sz="1100" dirty="0">
                <a:latin typeface="Arial" panose="020B0604020202020204" pitchFamily="34" charset="0"/>
                <a:cs typeface="Arial" panose="020B0604020202020204" pitchFamily="34" charset="0"/>
              </a:rPr>
              <a:t> 0 </a:t>
            </a:r>
            <a:r>
              <a:rPr lang="en-GB" sz="1100" dirty="0">
                <a:latin typeface="Arial" panose="020B0604020202020204" pitchFamily="34" charset="0"/>
                <a:cs typeface="Arial" panose="020B0604020202020204" pitchFamily="34" charset="0"/>
                <a:sym typeface="Symbol" panose="05050102010706020507" pitchFamily="18" charset="2"/>
              </a:rPr>
              <a:t></a:t>
            </a:r>
            <a:r>
              <a:rPr lang="en-GB" sz="1100" dirty="0">
                <a:latin typeface="Arial" panose="020B0604020202020204" pitchFamily="34" charset="0"/>
                <a:cs typeface="Arial" panose="020B0604020202020204" pitchFamily="34" charset="0"/>
              </a:rPr>
              <a:t> </a:t>
            </a:r>
            <a:r>
              <a:rPr lang="en-GB" sz="1100" i="1" dirty="0">
                <a:latin typeface="Arial" panose="020B0604020202020204" pitchFamily="34" charset="0"/>
                <a:cs typeface="Arial" panose="020B0604020202020204" pitchFamily="34" charset="0"/>
              </a:rPr>
              <a:t>p</a:t>
            </a:r>
            <a:r>
              <a:rPr lang="en-GB" sz="1100" dirty="0">
                <a:latin typeface="Arial" panose="020B0604020202020204" pitchFamily="34" charset="0"/>
                <a:cs typeface="Arial" panose="020B0604020202020204" pitchFamily="34" charset="0"/>
              </a:rPr>
              <a:t> is divisible by 6, and hence not prime</a:t>
            </a:r>
          </a:p>
          <a:p>
            <a:r>
              <a:rPr lang="en-GB" sz="1100" i="1" dirty="0">
                <a:latin typeface="Arial" panose="020B0604020202020204" pitchFamily="34" charset="0"/>
                <a:cs typeface="Arial" panose="020B0604020202020204" pitchFamily="34" charset="0"/>
              </a:rPr>
              <a:t>p</a:t>
            </a:r>
            <a:r>
              <a:rPr lang="en-GB" sz="1100"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sym typeface="Symbol" panose="05050102010706020507" pitchFamily="18" charset="2"/>
              </a:rPr>
              <a:t></a:t>
            </a:r>
            <a:r>
              <a:rPr lang="en-GB" sz="1100" dirty="0">
                <a:latin typeface="Arial" panose="020B0604020202020204" pitchFamily="34" charset="0"/>
                <a:cs typeface="Arial" panose="020B0604020202020204" pitchFamily="34" charset="0"/>
              </a:rPr>
              <a:t> 2 </a:t>
            </a:r>
            <a:r>
              <a:rPr lang="en-GB" sz="1100" dirty="0">
                <a:latin typeface="Arial" panose="020B0604020202020204" pitchFamily="34" charset="0"/>
                <a:cs typeface="Arial" panose="020B0604020202020204" pitchFamily="34" charset="0"/>
                <a:sym typeface="Symbol" panose="05050102010706020507" pitchFamily="18" charset="2"/>
              </a:rPr>
              <a:t></a:t>
            </a:r>
            <a:r>
              <a:rPr lang="en-GB" sz="1100" dirty="0">
                <a:latin typeface="Arial" panose="020B0604020202020204" pitchFamily="34" charset="0"/>
                <a:cs typeface="Arial" panose="020B0604020202020204" pitchFamily="34" charset="0"/>
              </a:rPr>
              <a:t> </a:t>
            </a:r>
            <a:r>
              <a:rPr lang="en-GB" sz="1100" i="1" dirty="0">
                <a:latin typeface="Arial" panose="020B0604020202020204" pitchFamily="34" charset="0"/>
                <a:cs typeface="Arial" panose="020B0604020202020204" pitchFamily="34" charset="0"/>
              </a:rPr>
              <a:t>p</a:t>
            </a:r>
            <a:r>
              <a:rPr lang="en-GB" sz="1100" dirty="0">
                <a:latin typeface="Arial" panose="020B0604020202020204" pitchFamily="34" charset="0"/>
                <a:cs typeface="Arial" panose="020B0604020202020204" pitchFamily="34" charset="0"/>
              </a:rPr>
              <a:t> is even (and greater than 2), hence not prime</a:t>
            </a:r>
          </a:p>
          <a:p>
            <a:r>
              <a:rPr lang="en-GB" sz="1100" i="1" dirty="0">
                <a:latin typeface="Arial" panose="020B0604020202020204" pitchFamily="34" charset="0"/>
                <a:cs typeface="Arial" panose="020B0604020202020204" pitchFamily="34" charset="0"/>
              </a:rPr>
              <a:t>p</a:t>
            </a:r>
            <a:r>
              <a:rPr lang="en-GB" sz="1100"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sym typeface="Symbol" panose="05050102010706020507" pitchFamily="18" charset="2"/>
              </a:rPr>
              <a:t></a:t>
            </a:r>
            <a:r>
              <a:rPr lang="en-GB" sz="1100" dirty="0">
                <a:latin typeface="Arial" panose="020B0604020202020204" pitchFamily="34" charset="0"/>
                <a:cs typeface="Arial" panose="020B0604020202020204" pitchFamily="34" charset="0"/>
              </a:rPr>
              <a:t> 3 </a:t>
            </a:r>
            <a:r>
              <a:rPr lang="en-GB" sz="1100" dirty="0">
                <a:latin typeface="Arial" panose="020B0604020202020204" pitchFamily="34" charset="0"/>
                <a:cs typeface="Arial" panose="020B0604020202020204" pitchFamily="34" charset="0"/>
                <a:sym typeface="Symbol" panose="05050102010706020507" pitchFamily="18" charset="2"/>
              </a:rPr>
              <a:t></a:t>
            </a:r>
            <a:r>
              <a:rPr lang="en-GB" sz="1100" dirty="0">
                <a:latin typeface="Arial" panose="020B0604020202020204" pitchFamily="34" charset="0"/>
                <a:cs typeface="Arial" panose="020B0604020202020204" pitchFamily="34" charset="0"/>
              </a:rPr>
              <a:t> </a:t>
            </a:r>
            <a:r>
              <a:rPr lang="en-GB" sz="1100" i="1" dirty="0">
                <a:latin typeface="Arial" panose="020B0604020202020204" pitchFamily="34" charset="0"/>
                <a:cs typeface="Arial" panose="020B0604020202020204" pitchFamily="34" charset="0"/>
              </a:rPr>
              <a:t>p</a:t>
            </a:r>
            <a:r>
              <a:rPr lang="en-GB" sz="1100" dirty="0">
                <a:latin typeface="Arial" panose="020B0604020202020204" pitchFamily="34" charset="0"/>
                <a:cs typeface="Arial" panose="020B0604020202020204" pitchFamily="34" charset="0"/>
              </a:rPr>
              <a:t> is divisible by 3 (and greater than 2), and hence not prime</a:t>
            </a:r>
          </a:p>
          <a:p>
            <a:r>
              <a:rPr lang="en-GB" sz="1100" i="1" dirty="0">
                <a:latin typeface="Arial" panose="020B0604020202020204" pitchFamily="34" charset="0"/>
                <a:cs typeface="Arial" panose="020B0604020202020204" pitchFamily="34" charset="0"/>
              </a:rPr>
              <a:t>p</a:t>
            </a:r>
            <a:r>
              <a:rPr lang="en-GB" sz="1100"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sym typeface="Symbol" panose="05050102010706020507" pitchFamily="18" charset="2"/>
              </a:rPr>
              <a:t></a:t>
            </a:r>
            <a:r>
              <a:rPr lang="en-GB" sz="1100" dirty="0">
                <a:latin typeface="Arial" panose="020B0604020202020204" pitchFamily="34" charset="0"/>
                <a:cs typeface="Arial" panose="020B0604020202020204" pitchFamily="34" charset="0"/>
              </a:rPr>
              <a:t> 4 </a:t>
            </a:r>
            <a:r>
              <a:rPr lang="en-GB" sz="1100" dirty="0">
                <a:latin typeface="Arial" panose="020B0604020202020204" pitchFamily="34" charset="0"/>
                <a:cs typeface="Arial" panose="020B0604020202020204" pitchFamily="34" charset="0"/>
                <a:sym typeface="Symbol" panose="05050102010706020507" pitchFamily="18" charset="2"/>
              </a:rPr>
              <a:t></a:t>
            </a:r>
            <a:r>
              <a:rPr lang="en-GB" sz="1100" dirty="0">
                <a:latin typeface="Arial" panose="020B0604020202020204" pitchFamily="34" charset="0"/>
                <a:cs typeface="Arial" panose="020B0604020202020204" pitchFamily="34" charset="0"/>
              </a:rPr>
              <a:t> </a:t>
            </a:r>
            <a:r>
              <a:rPr lang="en-GB" sz="1100" i="1" dirty="0">
                <a:latin typeface="Arial" panose="020B0604020202020204" pitchFamily="34" charset="0"/>
                <a:cs typeface="Arial" panose="020B0604020202020204" pitchFamily="34" charset="0"/>
              </a:rPr>
              <a:t>p</a:t>
            </a:r>
            <a:r>
              <a:rPr lang="en-GB" sz="1100" dirty="0">
                <a:latin typeface="Arial" panose="020B0604020202020204" pitchFamily="34" charset="0"/>
                <a:cs typeface="Arial" panose="020B0604020202020204" pitchFamily="34" charset="0"/>
              </a:rPr>
              <a:t> is even, and hence not prime.</a:t>
            </a:r>
          </a:p>
        </p:txBody>
      </p:sp>
      <p:sp>
        <p:nvSpPr>
          <p:cNvPr id="10" name="Rounded Rectangle 9"/>
          <p:cNvSpPr/>
          <p:nvPr/>
        </p:nvSpPr>
        <p:spPr>
          <a:xfrm>
            <a:off x="7740095" y="3194402"/>
            <a:ext cx="1152385" cy="217881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For (</a:t>
            </a:r>
            <a:r>
              <a:rPr lang="en-GB" sz="1100" dirty="0" err="1">
                <a:latin typeface="Arial" panose="020B0604020202020204" pitchFamily="34" charset="0"/>
                <a:cs typeface="Arial" panose="020B0604020202020204" pitchFamily="34" charset="0"/>
              </a:rPr>
              <a:t>i</a:t>
            </a:r>
            <a:r>
              <a:rPr lang="en-GB" sz="1100" dirty="0">
                <a:latin typeface="Arial" panose="020B0604020202020204" pitchFamily="34" charset="0"/>
                <a:cs typeface="Arial" panose="020B0604020202020204" pitchFamily="34" charset="0"/>
              </a:rPr>
              <a:t>) (b), the hint is to use (a)’s result to write </a:t>
            </a:r>
            <a:endParaRPr lang="en-GB" sz="1100" dirty="0" smtClean="0">
              <a:latin typeface="Arial" panose="020B0604020202020204" pitchFamily="34" charset="0"/>
              <a:cs typeface="Arial" panose="020B0604020202020204" pitchFamily="34" charset="0"/>
            </a:endParaRPr>
          </a:p>
          <a:p>
            <a:endParaRPr lang="en-GB" sz="1100" i="1" dirty="0">
              <a:latin typeface="Arial" panose="020B0604020202020204" pitchFamily="34" charset="0"/>
              <a:cs typeface="Arial" panose="020B0604020202020204" pitchFamily="34" charset="0"/>
            </a:endParaRPr>
          </a:p>
          <a:p>
            <a:r>
              <a:rPr lang="en-GB" sz="1100" i="1" dirty="0" smtClean="0">
                <a:latin typeface="Arial" panose="020B0604020202020204" pitchFamily="34" charset="0"/>
                <a:cs typeface="Arial" panose="020B0604020202020204" pitchFamily="34" charset="0"/>
              </a:rPr>
              <a:t>p</a:t>
            </a:r>
            <a:r>
              <a:rPr lang="en-GB" sz="1100" dirty="0" smtClean="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 6</a:t>
            </a:r>
            <a:r>
              <a:rPr lang="en-GB" sz="1100" i="1" dirty="0">
                <a:latin typeface="Arial" panose="020B0604020202020204" pitchFamily="34" charset="0"/>
                <a:cs typeface="Arial" panose="020B0604020202020204" pitchFamily="34" charset="0"/>
              </a:rPr>
              <a:t>k</a:t>
            </a:r>
            <a:r>
              <a:rPr lang="en-GB" sz="1100"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sym typeface="Symbol" panose="05050102010706020507" pitchFamily="18" charset="2"/>
              </a:rPr>
              <a:t></a:t>
            </a:r>
            <a:r>
              <a:rPr lang="en-GB" sz="1100" dirty="0">
                <a:latin typeface="Arial" panose="020B0604020202020204" pitchFamily="34" charset="0"/>
                <a:cs typeface="Arial" panose="020B0604020202020204" pitchFamily="34" charset="0"/>
              </a:rPr>
              <a:t> 1 </a:t>
            </a:r>
            <a:endParaRPr lang="en-GB" sz="1100" dirty="0" smtClean="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a:p>
            <a:r>
              <a:rPr lang="en-GB" sz="1100" dirty="0" smtClean="0">
                <a:latin typeface="Arial" panose="020B0604020202020204" pitchFamily="34" charset="0"/>
                <a:cs typeface="Arial" panose="020B0604020202020204" pitchFamily="34" charset="0"/>
              </a:rPr>
              <a:t>and </a:t>
            </a:r>
            <a:r>
              <a:rPr lang="en-GB" sz="1100" dirty="0">
                <a:latin typeface="Arial" panose="020B0604020202020204" pitchFamily="34" charset="0"/>
                <a:cs typeface="Arial" panose="020B0604020202020204" pitchFamily="34" charset="0"/>
              </a:rPr>
              <a:t>then do the algebra.</a:t>
            </a:r>
          </a:p>
          <a:p>
            <a:endParaRPr lang="en-GB" sz="11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255146" y="3194402"/>
            <a:ext cx="7413198" cy="699771"/>
          </a:xfrm>
          <a:prstGeom prst="rect">
            <a:avLst/>
          </a:prstGeom>
        </p:spPr>
      </p:pic>
      <p:pic>
        <p:nvPicPr>
          <p:cNvPr id="7" name="Picture 6"/>
          <p:cNvPicPr>
            <a:picLocks noChangeAspect="1"/>
          </p:cNvPicPr>
          <p:nvPr/>
        </p:nvPicPr>
        <p:blipFill>
          <a:blip r:embed="rId4"/>
          <a:stretch>
            <a:fillRect/>
          </a:stretch>
        </p:blipFill>
        <p:spPr>
          <a:xfrm>
            <a:off x="251520" y="3933056"/>
            <a:ext cx="7416567" cy="1402936"/>
          </a:xfrm>
          <a:prstGeom prst="rect">
            <a:avLst/>
          </a:prstGeom>
        </p:spPr>
      </p:pic>
      <p:pic>
        <p:nvPicPr>
          <p:cNvPr id="8" name="Picture 7"/>
          <p:cNvPicPr>
            <a:picLocks noChangeAspect="1"/>
          </p:cNvPicPr>
          <p:nvPr/>
        </p:nvPicPr>
        <p:blipFill>
          <a:blip r:embed="rId5"/>
          <a:stretch>
            <a:fillRect/>
          </a:stretch>
        </p:blipFill>
        <p:spPr>
          <a:xfrm>
            <a:off x="971600" y="353219"/>
            <a:ext cx="6610350" cy="771525"/>
          </a:xfrm>
          <a:prstGeom prst="rect">
            <a:avLst/>
          </a:prstGeom>
        </p:spPr>
      </p:pic>
    </p:spTree>
    <p:extLst>
      <p:ext uri="{BB962C8B-B14F-4D97-AF65-F5344CB8AC3E}">
        <p14:creationId xmlns:p14="http://schemas.microsoft.com/office/powerpoint/2010/main" val="2470148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a:spLocks noChangeArrowheads="1"/>
          </p:cNvSpPr>
          <p:nvPr/>
        </p:nvSpPr>
        <p:spPr bwMode="auto">
          <a:xfrm>
            <a:off x="179512" y="33265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18" name="Group 17"/>
          <p:cNvGrpSpPr/>
          <p:nvPr/>
        </p:nvGrpSpPr>
        <p:grpSpPr>
          <a:xfrm>
            <a:off x="533714" y="1700809"/>
            <a:ext cx="7644524" cy="1800199"/>
            <a:chOff x="533714" y="2480254"/>
            <a:chExt cx="7644524" cy="1568075"/>
          </a:xfrm>
        </p:grpSpPr>
        <p:grpSp>
          <p:nvGrpSpPr>
            <p:cNvPr id="15" name="Group 14"/>
            <p:cNvGrpSpPr/>
            <p:nvPr/>
          </p:nvGrpSpPr>
          <p:grpSpPr>
            <a:xfrm>
              <a:off x="533714" y="2480254"/>
              <a:ext cx="7644524" cy="1568075"/>
              <a:chOff x="1094897" y="3092231"/>
              <a:chExt cx="7644524" cy="1568075"/>
            </a:xfrm>
          </p:grpSpPr>
          <p:sp>
            <p:nvSpPr>
              <p:cNvPr id="8" name="Rounded Rectangle 7"/>
              <p:cNvSpPr/>
              <p:nvPr/>
            </p:nvSpPr>
            <p:spPr>
              <a:xfrm>
                <a:off x="1094897" y="3092231"/>
                <a:ext cx="7644524" cy="156807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One could well be forgiven for spending a moment or two wondering if part (ii) relies on the result of part (</a:t>
                </a:r>
                <a:r>
                  <a:rPr lang="en-GB" sz="1100" dirty="0" err="1">
                    <a:latin typeface="Arial" panose="020B0604020202020204" pitchFamily="34" charset="0"/>
                    <a:cs typeface="Arial" panose="020B0604020202020204" pitchFamily="34" charset="0"/>
                  </a:rPr>
                  <a:t>i</a:t>
                </a:r>
                <a:r>
                  <a:rPr lang="en-GB" sz="1100" dirty="0">
                    <a:latin typeface="Arial" panose="020B0604020202020204" pitchFamily="34" charset="0"/>
                    <a:cs typeface="Arial" panose="020B0604020202020204" pitchFamily="34" charset="0"/>
                  </a:rPr>
                  <a:t>), but candidates should have the experience to recognise that this result looks an awful lot like the result known </a:t>
                </a:r>
                <a:r>
                  <a:rPr lang="en-GB" sz="1100" dirty="0" smtClean="0">
                    <a:latin typeface="Arial" panose="020B0604020202020204" pitchFamily="34" charset="0"/>
                    <a:cs typeface="Arial" panose="020B0604020202020204" pitchFamily="34" charset="0"/>
                  </a:rPr>
                  <a:t>as Fermat’s little theorem (FLT) (topic 8.02l) and the problem then falls to a bit of indices work, with the target being to </a:t>
                </a:r>
              </a:p>
              <a:p>
                <a:endParaRPr lang="en-GB" sz="1100" dirty="0">
                  <a:latin typeface="Arial" panose="020B0604020202020204" pitchFamily="34" charset="0"/>
                  <a:cs typeface="Arial" panose="020B0604020202020204" pitchFamily="34" charset="0"/>
                </a:endParaRPr>
              </a:p>
              <a:p>
                <a:r>
                  <a:rPr lang="en-GB" sz="1100" dirty="0" smtClean="0">
                    <a:latin typeface="Arial" panose="020B0604020202020204" pitchFamily="34" charset="0"/>
                    <a:cs typeface="Arial" panose="020B0604020202020204" pitchFamily="34" charset="0"/>
                  </a:rPr>
                  <a:t>work             into something to do </a:t>
                </a:r>
                <a:r>
                  <a:rPr lang="en-GB" sz="1100" dirty="0">
                    <a:latin typeface="Arial" panose="020B0604020202020204" pitchFamily="34" charset="0"/>
                    <a:cs typeface="Arial" panose="020B0604020202020204" pitchFamily="34" charset="0"/>
                  </a:rPr>
                  <a:t>with </a:t>
                </a:r>
                <a:r>
                  <a:rPr lang="en-GB" sz="1100" dirty="0" smtClean="0">
                    <a:latin typeface="Arial" panose="020B0604020202020204" pitchFamily="34" charset="0"/>
                    <a:cs typeface="Arial" panose="020B0604020202020204" pitchFamily="34" charset="0"/>
                  </a:rPr>
                  <a:t>        . Notice</a:t>
                </a:r>
                <a:r>
                  <a:rPr lang="en-GB" sz="1100" dirty="0">
                    <a:latin typeface="Arial" panose="020B0604020202020204" pitchFamily="34" charset="0"/>
                    <a:cs typeface="Arial" panose="020B0604020202020204" pitchFamily="34" charset="0"/>
                  </a:rPr>
                  <a:t>, again, the presence of the command word </a:t>
                </a:r>
                <a:r>
                  <a:rPr lang="en-GB" sz="1100" dirty="0" smtClean="0">
                    <a:latin typeface="Arial" panose="020B0604020202020204" pitchFamily="34" charset="0"/>
                    <a:cs typeface="Arial" panose="020B0604020202020204" pitchFamily="34" charset="0"/>
                  </a:rPr>
                  <a:t>'determine', </a:t>
                </a:r>
                <a:r>
                  <a:rPr lang="en-GB" sz="1100" dirty="0">
                    <a:latin typeface="Arial" panose="020B0604020202020204" pitchFamily="34" charset="0"/>
                    <a:cs typeface="Arial" panose="020B0604020202020204" pitchFamily="34" charset="0"/>
                  </a:rPr>
                  <a:t>requiring </a:t>
                </a:r>
                <a:endParaRPr lang="en-GB" sz="1100" dirty="0" smtClean="0">
                  <a:latin typeface="Arial" panose="020B0604020202020204" pitchFamily="34" charset="0"/>
                  <a:cs typeface="Arial" panose="020B0604020202020204" pitchFamily="34" charset="0"/>
                </a:endParaRPr>
              </a:p>
              <a:p>
                <a:endParaRPr lang="en-GB" sz="1100" i="1" dirty="0">
                  <a:latin typeface="Arial" panose="020B0604020202020204" pitchFamily="34" charset="0"/>
                  <a:cs typeface="Arial" panose="020B0604020202020204" pitchFamily="34" charset="0"/>
                </a:endParaRPr>
              </a:p>
              <a:p>
                <a:r>
                  <a:rPr lang="en-GB" sz="1100" i="1" dirty="0" smtClean="0">
                    <a:latin typeface="Arial" panose="020B0604020202020204" pitchFamily="34" charset="0"/>
                    <a:cs typeface="Arial" panose="020B0604020202020204" pitchFamily="34" charset="0"/>
                  </a:rPr>
                  <a:t>justification</a:t>
                </a:r>
                <a:r>
                  <a:rPr lang="en-GB" sz="1100" dirty="0" smtClean="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and </a:t>
                </a:r>
                <a:r>
                  <a:rPr lang="en-GB" sz="1100" i="1" dirty="0" smtClean="0">
                    <a:latin typeface="Arial" panose="020B0604020202020204" pitchFamily="34" charset="0"/>
                    <a:cs typeface="Arial" panose="020B0604020202020204" pitchFamily="34" charset="0"/>
                  </a:rPr>
                  <a:t>working </a:t>
                </a:r>
                <a:r>
                  <a:rPr lang="en-GB" sz="1100" i="1" dirty="0">
                    <a:latin typeface="Arial" panose="020B0604020202020204" pitchFamily="34" charset="0"/>
                    <a:cs typeface="Arial" panose="020B0604020202020204" pitchFamily="34" charset="0"/>
                  </a:rPr>
                  <a:t>where appropriate</a:t>
                </a:r>
                <a:r>
                  <a:rPr lang="en-GB" sz="1100" dirty="0">
                    <a:latin typeface="Arial" panose="020B0604020202020204" pitchFamily="34" charset="0"/>
                    <a:cs typeface="Arial" panose="020B0604020202020204" pitchFamily="34" charset="0"/>
                  </a:rPr>
                  <a:t>. If in doubt, it is always best to say </a:t>
                </a:r>
                <a:r>
                  <a:rPr lang="en-GB" sz="1100" b="1" dirty="0">
                    <a:latin typeface="Arial" panose="020B0604020202020204" pitchFamily="34" charset="0"/>
                    <a:cs typeface="Arial" panose="020B0604020202020204" pitchFamily="34" charset="0"/>
                  </a:rPr>
                  <a:t>why</a:t>
                </a:r>
                <a:r>
                  <a:rPr lang="en-GB" sz="1100" dirty="0">
                    <a:latin typeface="Arial" panose="020B0604020202020204" pitchFamily="34" charset="0"/>
                    <a:cs typeface="Arial" panose="020B0604020202020204" pitchFamily="34" charset="0"/>
                  </a:rPr>
                  <a:t> you think something you have stated is applicable. This last idea is illustrated immediately since, in order to apply FLT in the form </a:t>
                </a:r>
              </a:p>
              <a:p>
                <a:r>
                  <a:rPr lang="en-GB" sz="1100" i="1" dirty="0" err="1">
                    <a:latin typeface="Arial" panose="020B0604020202020204" pitchFamily="34" charset="0"/>
                    <a:cs typeface="Arial" panose="020B0604020202020204" pitchFamily="34" charset="0"/>
                  </a:rPr>
                  <a:t>a</a:t>
                </a:r>
                <a:r>
                  <a:rPr lang="en-GB" sz="1100" i="1" baseline="30000" dirty="0" err="1">
                    <a:latin typeface="Arial" panose="020B0604020202020204" pitchFamily="34" charset="0"/>
                    <a:cs typeface="Arial" panose="020B0604020202020204" pitchFamily="34" charset="0"/>
                  </a:rPr>
                  <a:t>p</a:t>
                </a:r>
                <a:r>
                  <a:rPr lang="en-GB" sz="1100" baseline="30000" dirty="0">
                    <a:latin typeface="Arial" panose="020B0604020202020204" pitchFamily="34" charset="0"/>
                    <a:cs typeface="Arial" panose="020B0604020202020204" pitchFamily="34" charset="0"/>
                  </a:rPr>
                  <a:t> – 1</a:t>
                </a:r>
                <a:r>
                  <a:rPr lang="en-GB" sz="1100"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sym typeface="Symbol" panose="05050102010706020507" pitchFamily="18" charset="2"/>
                  </a:rPr>
                  <a:t></a:t>
                </a:r>
                <a:r>
                  <a:rPr lang="en-GB" sz="1100" dirty="0">
                    <a:latin typeface="Arial" panose="020B0604020202020204" pitchFamily="34" charset="0"/>
                    <a:cs typeface="Arial" panose="020B0604020202020204" pitchFamily="34" charset="0"/>
                  </a:rPr>
                  <a:t> 1 (mod </a:t>
                </a:r>
                <a:r>
                  <a:rPr lang="en-GB" sz="1100" i="1" dirty="0">
                    <a:latin typeface="Arial" panose="020B0604020202020204" pitchFamily="34" charset="0"/>
                    <a:cs typeface="Arial" panose="020B0604020202020204" pitchFamily="34" charset="0"/>
                  </a:rPr>
                  <a:t>p</a:t>
                </a:r>
                <a:r>
                  <a:rPr lang="en-GB" sz="1100" dirty="0">
                    <a:latin typeface="Arial" panose="020B0604020202020204" pitchFamily="34" charset="0"/>
                    <a:cs typeface="Arial" panose="020B0604020202020204" pitchFamily="34" charset="0"/>
                  </a:rPr>
                  <a:t>), the first of the two forms given in the </a:t>
                </a:r>
                <a:r>
                  <a:rPr lang="en-GB" sz="1100" dirty="0" smtClean="0">
                    <a:latin typeface="Arial" panose="020B0604020202020204" pitchFamily="34" charset="0"/>
                    <a:cs typeface="Arial" panose="020B0604020202020204" pitchFamily="34" charset="0"/>
                  </a:rPr>
                  <a:t>specification</a:t>
                </a:r>
                <a:r>
                  <a:rPr lang="en-GB" sz="1100" baseline="30000" dirty="0" smtClean="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 one requires </a:t>
                </a:r>
                <a:r>
                  <a:rPr lang="en-GB" sz="1100" dirty="0" smtClean="0">
                    <a:latin typeface="Arial" panose="020B0604020202020204" pitchFamily="34" charset="0"/>
                    <a:cs typeface="Arial" panose="020B0604020202020204" pitchFamily="34" charset="0"/>
                  </a:rPr>
                  <a:t>that </a:t>
                </a:r>
                <a:r>
                  <a:rPr lang="en-GB" sz="1100" dirty="0" err="1" smtClean="0">
                    <a:latin typeface="Arial" panose="020B0604020202020204" pitchFamily="34" charset="0"/>
                    <a:cs typeface="Arial" panose="020B0604020202020204" pitchFamily="34" charset="0"/>
                  </a:rPr>
                  <a:t>hcf</a:t>
                </a:r>
                <a:r>
                  <a:rPr lang="en-GB" sz="1100" dirty="0" smtClean="0">
                    <a:latin typeface="Arial" panose="020B0604020202020204" pitchFamily="34" charset="0"/>
                    <a:cs typeface="Arial" panose="020B0604020202020204" pitchFamily="34" charset="0"/>
                  </a:rPr>
                  <a:t>(</a:t>
                </a:r>
                <a:r>
                  <a:rPr lang="en-GB" sz="1100" i="1" dirty="0" smtClean="0">
                    <a:latin typeface="Arial" panose="020B0604020202020204" pitchFamily="34" charset="0"/>
                    <a:cs typeface="Arial" panose="020B0604020202020204" pitchFamily="34" charset="0"/>
                  </a:rPr>
                  <a:t>a</a:t>
                </a:r>
                <a:r>
                  <a:rPr lang="en-GB" sz="1100" dirty="0">
                    <a:latin typeface="Arial" panose="020B0604020202020204" pitchFamily="34" charset="0"/>
                    <a:cs typeface="Arial" panose="020B0604020202020204" pitchFamily="34" charset="0"/>
                  </a:rPr>
                  <a:t>, </a:t>
                </a:r>
                <a:r>
                  <a:rPr lang="en-GB" sz="1100" i="1" dirty="0">
                    <a:latin typeface="Arial" panose="020B0604020202020204" pitchFamily="34" charset="0"/>
                    <a:cs typeface="Arial" panose="020B0604020202020204" pitchFamily="34" charset="0"/>
                  </a:rPr>
                  <a:t>p</a:t>
                </a:r>
                <a:r>
                  <a:rPr lang="en-GB" sz="1100" dirty="0">
                    <a:latin typeface="Arial" panose="020B0604020202020204" pitchFamily="34" charset="0"/>
                    <a:cs typeface="Arial" panose="020B0604020202020204" pitchFamily="34" charset="0"/>
                  </a:rPr>
                  <a:t>) = 1 … which holds here since </a:t>
                </a:r>
                <a:r>
                  <a:rPr lang="en-GB" sz="1100" i="1" dirty="0">
                    <a:latin typeface="Arial" panose="020B0604020202020204" pitchFamily="34" charset="0"/>
                    <a:cs typeface="Arial" panose="020B0604020202020204" pitchFamily="34" charset="0"/>
                  </a:rPr>
                  <a:t>a</a:t>
                </a:r>
                <a:r>
                  <a:rPr lang="en-GB" sz="1100" dirty="0">
                    <a:latin typeface="Arial" panose="020B0604020202020204" pitchFamily="34" charset="0"/>
                    <a:cs typeface="Arial" panose="020B0604020202020204" pitchFamily="34" charset="0"/>
                  </a:rPr>
                  <a:t> = 2 is prime and </a:t>
                </a:r>
                <a:r>
                  <a:rPr lang="en-GB" sz="1100" i="1" dirty="0">
                    <a:latin typeface="Arial" panose="020B0604020202020204" pitchFamily="34" charset="0"/>
                    <a:cs typeface="Arial" panose="020B0604020202020204" pitchFamily="34" charset="0"/>
                  </a:rPr>
                  <a:t>p</a:t>
                </a:r>
                <a:r>
                  <a:rPr lang="en-GB" sz="1100" dirty="0">
                    <a:latin typeface="Arial" panose="020B0604020202020204" pitchFamily="34" charset="0"/>
                    <a:cs typeface="Arial" panose="020B0604020202020204" pitchFamily="34" charset="0"/>
                  </a:rPr>
                  <a:t> is a prime &gt; 3</a:t>
                </a:r>
                <a:r>
                  <a:rPr lang="en-GB" sz="1100" dirty="0" smtClean="0">
                    <a:latin typeface="Arial" panose="020B0604020202020204" pitchFamily="34" charset="0"/>
                    <a:cs typeface="Arial" panose="020B0604020202020204" pitchFamily="34" charset="0"/>
                  </a:rPr>
                  <a:t>.</a:t>
                </a:r>
                <a:endParaRPr lang="en-GB" sz="1100" dirty="0">
                  <a:latin typeface="Arial" panose="020B0604020202020204" pitchFamily="34" charset="0"/>
                  <a:cs typeface="Arial" panose="020B0604020202020204" pitchFamily="34" charset="0"/>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2257966951"/>
                  </p:ext>
                </p:extLst>
              </p:nvPr>
            </p:nvGraphicFramePr>
            <p:xfrm>
              <a:off x="1676799" y="3656737"/>
              <a:ext cx="333375" cy="219530"/>
            </p:xfrm>
            <a:graphic>
              <a:graphicData uri="http://schemas.openxmlformats.org/presentationml/2006/ole">
                <mc:AlternateContent xmlns:mc="http://schemas.openxmlformats.org/markup-compatibility/2006">
                  <mc:Choice xmlns:v="urn:schemas-microsoft-com:vml" Requires="v">
                    <p:oleObj spid="_x0000_s6256" name="Equation" r:id="rId4" imgW="330057" imgH="215806" progId="Equation.DSMT4">
                      <p:embed/>
                    </p:oleObj>
                  </mc:Choice>
                  <mc:Fallback>
                    <p:oleObj name="Equation" r:id="rId4" imgW="330057" imgH="215806"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799" y="3656737"/>
                            <a:ext cx="333375" cy="219530"/>
                          </a:xfrm>
                          <a:prstGeom prst="rect">
                            <a:avLst/>
                          </a:prstGeom>
                          <a:noFill/>
                          <a:extLst/>
                        </p:spPr>
                      </p:pic>
                    </p:oleObj>
                  </mc:Fallback>
                </mc:AlternateContent>
              </a:graphicData>
            </a:graphic>
          </p:graphicFrame>
        </p:grpSp>
        <p:graphicFrame>
          <p:nvGraphicFramePr>
            <p:cNvPr id="17" name="Object 16"/>
            <p:cNvGraphicFramePr>
              <a:graphicFrameLocks noChangeAspect="1"/>
            </p:cNvGraphicFramePr>
            <p:nvPr>
              <p:extLst>
                <p:ext uri="{D42A27DB-BD31-4B8C-83A1-F6EECF244321}">
                  <p14:modId xmlns:p14="http://schemas.microsoft.com/office/powerpoint/2010/main" val="1097259611"/>
                </p:ext>
              </p:extLst>
            </p:nvPr>
          </p:nvGraphicFramePr>
          <p:xfrm>
            <a:off x="3059832" y="3058872"/>
            <a:ext cx="276225" cy="190500"/>
          </p:xfrm>
          <a:graphic>
            <a:graphicData uri="http://schemas.openxmlformats.org/presentationml/2006/ole">
              <mc:AlternateContent xmlns:mc="http://schemas.openxmlformats.org/markup-compatibility/2006">
                <mc:Choice xmlns:v="urn:schemas-microsoft-com:vml" Requires="v">
                  <p:oleObj spid="_x0000_s6257" name="Equation" r:id="rId6" imgW="279400" imgH="190500" progId="Equation.DSMT4">
                    <p:embed/>
                  </p:oleObj>
                </mc:Choice>
                <mc:Fallback>
                  <p:oleObj name="Equation" r:id="rId6" imgW="279400" imgH="190500" progId="Equation.DSMT4">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9832" y="3058872"/>
                          <a:ext cx="276225"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4" name="Picture 3"/>
          <p:cNvPicPr>
            <a:picLocks noChangeAspect="1"/>
          </p:cNvPicPr>
          <p:nvPr/>
        </p:nvPicPr>
        <p:blipFill>
          <a:blip r:embed="rId8"/>
          <a:stretch>
            <a:fillRect/>
          </a:stretch>
        </p:blipFill>
        <p:spPr>
          <a:xfrm>
            <a:off x="1007938" y="259175"/>
            <a:ext cx="6696075" cy="1247775"/>
          </a:xfrm>
          <a:prstGeom prst="rect">
            <a:avLst/>
          </a:prstGeom>
        </p:spPr>
      </p:pic>
      <p:pic>
        <p:nvPicPr>
          <p:cNvPr id="5" name="Picture 4"/>
          <p:cNvPicPr>
            <a:picLocks noChangeAspect="1"/>
          </p:cNvPicPr>
          <p:nvPr/>
        </p:nvPicPr>
        <p:blipFill>
          <a:blip r:embed="rId9"/>
          <a:stretch>
            <a:fillRect/>
          </a:stretch>
        </p:blipFill>
        <p:spPr>
          <a:xfrm>
            <a:off x="650750" y="3933055"/>
            <a:ext cx="7410450" cy="1495425"/>
          </a:xfrm>
          <a:prstGeom prst="rect">
            <a:avLst/>
          </a:prstGeom>
        </p:spPr>
      </p:pic>
    </p:spTree>
    <p:extLst>
      <p:ext uri="{BB962C8B-B14F-4D97-AF65-F5344CB8AC3E}">
        <p14:creationId xmlns:p14="http://schemas.microsoft.com/office/powerpoint/2010/main" val="101432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9552" y="2204864"/>
            <a:ext cx="7730958" cy="101900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In part (iii), FLT is again applied to a situation with two distinct primes, this time called </a:t>
            </a:r>
            <a:r>
              <a:rPr lang="en-GB" sz="1100" i="1" dirty="0">
                <a:latin typeface="Arial" panose="020B0604020202020204" pitchFamily="34" charset="0"/>
                <a:cs typeface="Arial" panose="020B0604020202020204" pitchFamily="34" charset="0"/>
              </a:rPr>
              <a:t>p</a:t>
            </a:r>
            <a:r>
              <a:rPr lang="en-GB" sz="1100" dirty="0">
                <a:latin typeface="Arial" panose="020B0604020202020204" pitchFamily="34" charset="0"/>
                <a:cs typeface="Arial" panose="020B0604020202020204" pitchFamily="34" charset="0"/>
              </a:rPr>
              <a:t> and </a:t>
            </a:r>
            <a:r>
              <a:rPr lang="en-GB" sz="1100" i="1" dirty="0">
                <a:latin typeface="Arial" panose="020B0604020202020204" pitchFamily="34" charset="0"/>
                <a:cs typeface="Arial" panose="020B0604020202020204" pitchFamily="34" charset="0"/>
              </a:rPr>
              <a:t>q</a:t>
            </a:r>
            <a:r>
              <a:rPr lang="en-GB" sz="1100" dirty="0">
                <a:latin typeface="Arial" panose="020B0604020202020204" pitchFamily="34" charset="0"/>
                <a:cs typeface="Arial" panose="020B0604020202020204" pitchFamily="34" charset="0"/>
              </a:rPr>
              <a:t>. It is not easy to see how the result can be established mod </a:t>
            </a:r>
            <a:r>
              <a:rPr lang="en-GB" sz="1100" i="1" dirty="0" err="1">
                <a:latin typeface="Arial" panose="020B0604020202020204" pitchFamily="34" charset="0"/>
                <a:cs typeface="Arial" panose="020B0604020202020204" pitchFamily="34" charset="0"/>
              </a:rPr>
              <a:t>pq</a:t>
            </a:r>
            <a:r>
              <a:rPr lang="en-GB" sz="1100" dirty="0">
                <a:latin typeface="Arial" panose="020B0604020202020204" pitchFamily="34" charset="0"/>
                <a:cs typeface="Arial" panose="020B0604020202020204" pitchFamily="34" charset="0"/>
              </a:rPr>
              <a:t>, but very easy to see that it can be established, individually, mod</a:t>
            </a:r>
            <a:r>
              <a:rPr lang="en-GB" sz="1100" i="1" dirty="0">
                <a:latin typeface="Arial" panose="020B0604020202020204" pitchFamily="34" charset="0"/>
                <a:cs typeface="Arial" panose="020B0604020202020204" pitchFamily="34" charset="0"/>
              </a:rPr>
              <a:t> p</a:t>
            </a:r>
            <a:r>
              <a:rPr lang="en-GB" sz="1100" dirty="0">
                <a:latin typeface="Arial" panose="020B0604020202020204" pitchFamily="34" charset="0"/>
                <a:cs typeface="Arial" panose="020B0604020202020204" pitchFamily="34" charset="0"/>
              </a:rPr>
              <a:t> and then mod </a:t>
            </a:r>
            <a:r>
              <a:rPr lang="en-GB" sz="1100" i="1" dirty="0">
                <a:latin typeface="Arial" panose="020B0604020202020204" pitchFamily="34" charset="0"/>
                <a:cs typeface="Arial" panose="020B0604020202020204" pitchFamily="34" charset="0"/>
              </a:rPr>
              <a:t>q</a:t>
            </a:r>
            <a:r>
              <a:rPr lang="en-GB" sz="1100" dirty="0">
                <a:latin typeface="Arial" panose="020B0604020202020204" pitchFamily="34" charset="0"/>
                <a:cs typeface="Arial" panose="020B0604020202020204" pitchFamily="34" charset="0"/>
              </a:rPr>
              <a:t>. Since </a:t>
            </a:r>
            <a:r>
              <a:rPr lang="en-GB" sz="1100" i="1" dirty="0">
                <a:latin typeface="Arial" panose="020B0604020202020204" pitchFamily="34" charset="0"/>
                <a:cs typeface="Arial" panose="020B0604020202020204" pitchFamily="34" charset="0"/>
              </a:rPr>
              <a:t>p</a:t>
            </a:r>
            <a:r>
              <a:rPr lang="en-GB" sz="1100" dirty="0">
                <a:latin typeface="Arial" panose="020B0604020202020204" pitchFamily="34" charset="0"/>
                <a:cs typeface="Arial" panose="020B0604020202020204" pitchFamily="34" charset="0"/>
              </a:rPr>
              <a:t> and </a:t>
            </a:r>
            <a:r>
              <a:rPr lang="en-GB" sz="1100" i="1" dirty="0">
                <a:latin typeface="Arial" panose="020B0604020202020204" pitchFamily="34" charset="0"/>
                <a:cs typeface="Arial" panose="020B0604020202020204" pitchFamily="34" charset="0"/>
              </a:rPr>
              <a:t>q</a:t>
            </a:r>
            <a:r>
              <a:rPr lang="en-GB" sz="1100" dirty="0">
                <a:latin typeface="Arial" panose="020B0604020202020204" pitchFamily="34" charset="0"/>
                <a:cs typeface="Arial" panose="020B0604020202020204" pitchFamily="34" charset="0"/>
              </a:rPr>
              <a:t> are co-prime, the bigger result follows immediately. If in doubt, think about the statement that the number </a:t>
            </a:r>
            <a:r>
              <a:rPr lang="en-GB" sz="1100" i="1" dirty="0">
                <a:latin typeface="Arial" panose="020B0604020202020204" pitchFamily="34" charset="0"/>
                <a:cs typeface="Arial" panose="020B0604020202020204" pitchFamily="34" charset="0"/>
              </a:rPr>
              <a:t>X</a:t>
            </a:r>
            <a:r>
              <a:rPr lang="en-GB" sz="1100" dirty="0">
                <a:latin typeface="Arial" panose="020B0604020202020204" pitchFamily="34" charset="0"/>
                <a:cs typeface="Arial" panose="020B0604020202020204" pitchFamily="34" charset="0"/>
              </a:rPr>
              <a:t> leaves a remainder of 1 upon division by 5 </a:t>
            </a:r>
            <a:r>
              <a:rPr lang="en-GB" sz="1100" b="1" dirty="0">
                <a:latin typeface="Arial" panose="020B0604020202020204" pitchFamily="34" charset="0"/>
                <a:cs typeface="Arial" panose="020B0604020202020204" pitchFamily="34" charset="0"/>
              </a:rPr>
              <a:t>and</a:t>
            </a:r>
            <a:r>
              <a:rPr lang="en-GB" sz="1100" dirty="0">
                <a:latin typeface="Arial" panose="020B0604020202020204" pitchFamily="34" charset="0"/>
                <a:cs typeface="Arial" panose="020B0604020202020204" pitchFamily="34" charset="0"/>
              </a:rPr>
              <a:t> that </a:t>
            </a:r>
            <a:r>
              <a:rPr lang="en-GB" sz="1100" i="1" dirty="0">
                <a:latin typeface="Arial" panose="020B0604020202020204" pitchFamily="34" charset="0"/>
                <a:cs typeface="Arial" panose="020B0604020202020204" pitchFamily="34" charset="0"/>
              </a:rPr>
              <a:t>X</a:t>
            </a:r>
            <a:r>
              <a:rPr lang="en-GB" sz="1100" dirty="0">
                <a:latin typeface="Arial" panose="020B0604020202020204" pitchFamily="34" charset="0"/>
                <a:cs typeface="Arial" panose="020B0604020202020204" pitchFamily="34" charset="0"/>
              </a:rPr>
              <a:t> also leaves a remainder of 1 upon division by 6. This can only happen when </a:t>
            </a:r>
            <a:r>
              <a:rPr lang="en-GB" sz="1100" i="1" dirty="0">
                <a:latin typeface="Arial" panose="020B0604020202020204" pitchFamily="34" charset="0"/>
                <a:cs typeface="Arial" panose="020B0604020202020204" pitchFamily="34" charset="0"/>
              </a:rPr>
              <a:t>X</a:t>
            </a:r>
            <a:r>
              <a:rPr lang="en-GB" sz="1100"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sym typeface="Symbol" panose="05050102010706020507" pitchFamily="18" charset="2"/>
              </a:rPr>
              <a:t></a:t>
            </a:r>
            <a:r>
              <a:rPr lang="en-GB" sz="1100" dirty="0">
                <a:latin typeface="Arial" panose="020B0604020202020204" pitchFamily="34" charset="0"/>
                <a:cs typeface="Arial" panose="020B0604020202020204" pitchFamily="34" charset="0"/>
              </a:rPr>
              <a:t> 1 (mod 5 </a:t>
            </a:r>
            <a:r>
              <a:rPr lang="en-GB" sz="1100" dirty="0">
                <a:latin typeface="Arial" panose="020B0604020202020204" pitchFamily="34" charset="0"/>
                <a:cs typeface="Arial" panose="020B0604020202020204" pitchFamily="34" charset="0"/>
                <a:sym typeface="Symbol" panose="05050102010706020507" pitchFamily="18" charset="2"/>
              </a:rPr>
              <a:t></a:t>
            </a:r>
            <a:r>
              <a:rPr lang="en-GB" sz="1100" dirty="0">
                <a:latin typeface="Arial" panose="020B0604020202020204" pitchFamily="34" charset="0"/>
                <a:cs typeface="Arial" panose="020B0604020202020204" pitchFamily="34" charset="0"/>
              </a:rPr>
              <a:t> 6 = 30).</a:t>
            </a:r>
          </a:p>
        </p:txBody>
      </p:sp>
      <p:pic>
        <p:nvPicPr>
          <p:cNvPr id="5" name="Picture 4"/>
          <p:cNvPicPr>
            <a:picLocks noChangeAspect="1"/>
          </p:cNvPicPr>
          <p:nvPr/>
        </p:nvPicPr>
        <p:blipFill>
          <a:blip r:embed="rId3"/>
          <a:stretch>
            <a:fillRect/>
          </a:stretch>
        </p:blipFill>
        <p:spPr>
          <a:xfrm>
            <a:off x="179512" y="3645024"/>
            <a:ext cx="8208912" cy="1727342"/>
          </a:xfrm>
          <a:prstGeom prst="rect">
            <a:avLst/>
          </a:prstGeom>
        </p:spPr>
      </p:pic>
      <p:pic>
        <p:nvPicPr>
          <p:cNvPr id="6" name="Picture 5"/>
          <p:cNvPicPr>
            <a:picLocks noChangeAspect="1"/>
          </p:cNvPicPr>
          <p:nvPr/>
        </p:nvPicPr>
        <p:blipFill>
          <a:blip r:embed="rId4"/>
          <a:stretch>
            <a:fillRect/>
          </a:stretch>
        </p:blipFill>
        <p:spPr>
          <a:xfrm>
            <a:off x="1080806" y="312440"/>
            <a:ext cx="6648450" cy="1676400"/>
          </a:xfrm>
          <a:prstGeom prst="rect">
            <a:avLst/>
          </a:prstGeom>
        </p:spPr>
      </p:pic>
    </p:spTree>
    <p:extLst>
      <p:ext uri="{BB962C8B-B14F-4D97-AF65-F5344CB8AC3E}">
        <p14:creationId xmlns:p14="http://schemas.microsoft.com/office/powerpoint/2010/main" val="283442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539552" y="1492652"/>
            <a:ext cx="5212424" cy="1368152"/>
            <a:chOff x="5045508" y="1235284"/>
            <a:chExt cx="4332156" cy="1938529"/>
          </a:xfrm>
        </p:grpSpPr>
        <p:sp>
          <p:nvSpPr>
            <p:cNvPr id="4" name="Rounded Rectangle 3"/>
            <p:cNvSpPr/>
            <p:nvPr/>
          </p:nvSpPr>
          <p:spPr>
            <a:xfrm>
              <a:off x="5045508" y="1235284"/>
              <a:ext cx="4332156" cy="193852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100" dirty="0">
                  <a:latin typeface="Arial" panose="020B0604020202020204" pitchFamily="34" charset="0"/>
                  <a:cs typeface="Arial" panose="020B0604020202020204" pitchFamily="34" charset="0"/>
                </a:rPr>
                <a:t>This question requires the candidate to find an </a:t>
              </a:r>
              <a:r>
                <a:rPr lang="en-US" sz="1100" dirty="0" smtClean="0">
                  <a:latin typeface="Arial" panose="020B0604020202020204" pitchFamily="34" charset="0"/>
                  <a:cs typeface="Arial" panose="020B0604020202020204" pitchFamily="34" charset="0"/>
                </a:rPr>
                <a:t>arc length </a:t>
              </a:r>
              <a:r>
                <a:rPr lang="en-US" sz="1100" dirty="0">
                  <a:latin typeface="Arial" panose="020B0604020202020204" pitchFamily="34" charset="0"/>
                  <a:cs typeface="Arial" panose="020B0604020202020204" pitchFamily="34" charset="0"/>
                </a:rPr>
                <a:t>for a curve defined parametrically (topic 8.06b). As </a:t>
              </a:r>
              <a:r>
                <a:rPr lang="en-US" sz="1100" dirty="0" smtClean="0">
                  <a:latin typeface="Arial" panose="020B0604020202020204" pitchFamily="34" charset="0"/>
                  <a:cs typeface="Arial" panose="020B0604020202020204" pitchFamily="34" charset="0"/>
                </a:rPr>
                <a:t>per </a:t>
              </a:r>
              <a:r>
                <a:rPr lang="en-US" sz="1100" dirty="0">
                  <a:latin typeface="Arial" panose="020B0604020202020204" pitchFamily="34" charset="0"/>
                  <a:cs typeface="Arial" panose="020B0604020202020204" pitchFamily="34" charset="0"/>
                </a:rPr>
                <a:t>the </a:t>
              </a:r>
              <a:r>
                <a:rPr lang="en-US" sz="1100" dirty="0" smtClean="0">
                  <a:latin typeface="Arial" panose="020B0604020202020204" pitchFamily="34" charset="0"/>
                  <a:cs typeface="Arial" panose="020B0604020202020204" pitchFamily="34" charset="0"/>
                </a:rPr>
                <a:t>specification </a:t>
              </a:r>
              <a:r>
                <a:rPr lang="en-US" sz="1100" dirty="0">
                  <a:latin typeface="Arial" panose="020B0604020202020204" pitchFamily="34" charset="0"/>
                  <a:cs typeface="Arial" panose="020B0604020202020204" pitchFamily="34" charset="0"/>
                </a:rPr>
                <a:t>requirements, candidates must know how to use and apply the standard result </a:t>
              </a:r>
              <a:r>
                <a:rPr lang="en-US" sz="1100" dirty="0" smtClean="0">
                  <a:latin typeface="Arial" panose="020B0604020202020204" pitchFamily="34" charset="0"/>
                  <a:cs typeface="Arial" panose="020B0604020202020204" pitchFamily="34" charset="0"/>
                </a:rPr>
                <a:t> </a:t>
              </a:r>
            </a:p>
            <a:p>
              <a:endParaRPr lang="en-US" sz="1100" dirty="0">
                <a:latin typeface="Arial" panose="020B0604020202020204" pitchFamily="34" charset="0"/>
                <a:cs typeface="Arial" panose="020B0604020202020204" pitchFamily="34" charset="0"/>
              </a:endParaRPr>
            </a:p>
            <a:p>
              <a:endParaRPr lang="en-US" sz="1100" dirty="0" smtClean="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                                                                                                                             </a:t>
              </a:r>
              <a:endParaRPr lang="en-US" sz="1100" dirty="0" smtClean="0">
                <a:latin typeface="Arial" panose="020B0604020202020204" pitchFamily="34" charset="0"/>
                <a:cs typeface="Arial" panose="020B0604020202020204" pitchFamily="34"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944401317"/>
                </p:ext>
              </p:extLst>
            </p:nvPr>
          </p:nvGraphicFramePr>
          <p:xfrm>
            <a:off x="5871256" y="2346442"/>
            <a:ext cx="1358900" cy="517525"/>
          </p:xfrm>
          <a:graphic>
            <a:graphicData uri="http://schemas.openxmlformats.org/presentationml/2006/ole">
              <mc:AlternateContent xmlns:mc="http://schemas.openxmlformats.org/markup-compatibility/2006">
                <mc:Choice xmlns:v="urn:schemas-microsoft-com:vml" Requires="v">
                  <p:oleObj spid="_x0000_s2121" name="Equation" r:id="rId4" imgW="1358640" imgH="520560" progId="Equation.DSMT4">
                    <p:embed/>
                  </p:oleObj>
                </mc:Choice>
                <mc:Fallback>
                  <p:oleObj name="Equation" r:id="rId4" imgW="1358640" imgH="520560" progId="Equation.DSMT4">
                    <p:embed/>
                    <p:pic>
                      <p:nvPicPr>
                        <p:cNvPr id="6" name="Object 5"/>
                        <p:cNvPicPr>
                          <a:picLocks noChangeAspect="1" noChangeArrowheads="1"/>
                        </p:cNvPicPr>
                        <p:nvPr/>
                      </p:nvPicPr>
                      <p:blipFill>
                        <a:blip r:embed="rId5"/>
                        <a:srcRect/>
                        <a:stretch>
                          <a:fillRect/>
                        </a:stretch>
                      </p:blipFill>
                      <p:spPr bwMode="auto">
                        <a:xfrm>
                          <a:off x="5871256" y="2346442"/>
                          <a:ext cx="1358900" cy="51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7" name="Rounded Rectangle 6"/>
          <p:cNvSpPr/>
          <p:nvPr/>
        </p:nvSpPr>
        <p:spPr>
          <a:xfrm>
            <a:off x="1051473" y="4293096"/>
            <a:ext cx="7344816" cy="1656184"/>
          </a:xfrm>
          <a:prstGeom prst="roundRect">
            <a:avLst/>
          </a:prstGeom>
          <a:solidFill>
            <a:schemeClr val="accent3">
              <a:lumMod val="40000"/>
              <a:lumOff val="60000"/>
            </a:schemeClr>
          </a:solidFill>
          <a:ln>
            <a:solidFill>
              <a:schemeClr val="accent3">
                <a:lumMod val="40000"/>
                <a:lumOff val="60000"/>
              </a:schemeClr>
            </a:solidFill>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Note that the term 'write down' indicates that no further 'tidying up', or rearrangement, is required. For these command words, the specification guidance clearly states that </a:t>
            </a:r>
            <a:r>
              <a:rPr lang="en-GB" sz="1100" i="1" dirty="0">
                <a:latin typeface="Arial" panose="020B0604020202020204" pitchFamily="34" charset="0"/>
                <a:cs typeface="Arial" panose="020B0604020202020204" pitchFamily="34" charset="0"/>
              </a:rPr>
              <a:t>neither working nor justification is required</a:t>
            </a:r>
            <a:r>
              <a:rPr lang="en-GB" sz="1100" dirty="0">
                <a:latin typeface="Arial" panose="020B0604020202020204" pitchFamily="34" charset="0"/>
                <a:cs typeface="Arial" panose="020B0604020202020204" pitchFamily="34" charset="0"/>
              </a:rPr>
              <a:t>. The second command word, 'find', can be interpreted in many ways, but the specification guidance carries no specific interpretation so ANY method can be </a:t>
            </a:r>
            <a:r>
              <a:rPr lang="en-GB" sz="1100" dirty="0" smtClean="0">
                <a:latin typeface="Arial" panose="020B0604020202020204" pitchFamily="34" charset="0"/>
                <a:cs typeface="Arial" panose="020B0604020202020204" pitchFamily="34" charset="0"/>
              </a:rPr>
              <a:t>used. Given </a:t>
            </a:r>
            <a:r>
              <a:rPr lang="en-GB" sz="1100" dirty="0">
                <a:latin typeface="Arial" panose="020B0604020202020204" pitchFamily="34" charset="0"/>
                <a:cs typeface="Arial" panose="020B0604020202020204" pitchFamily="34" charset="0"/>
              </a:rPr>
              <a:t>that the completion of the first part of the question’s request involved two differentiations and the use of the </a:t>
            </a:r>
            <a:r>
              <a:rPr lang="en-GB" sz="1100" dirty="0" smtClean="0">
                <a:latin typeface="Arial" panose="020B0604020202020204" pitchFamily="34" charset="0"/>
                <a:cs typeface="Arial" panose="020B0604020202020204" pitchFamily="34" charset="0"/>
              </a:rPr>
              <a:t>arc length </a:t>
            </a:r>
            <a:r>
              <a:rPr lang="en-GB" sz="1100" dirty="0">
                <a:latin typeface="Arial" panose="020B0604020202020204" pitchFamily="34" charset="0"/>
                <a:cs typeface="Arial" panose="020B0604020202020204" pitchFamily="34" charset="0"/>
              </a:rPr>
              <a:t>integral formula, the number of marks allocated to the whole question (</a:t>
            </a:r>
            <a:r>
              <a:rPr lang="en-GB" sz="1100" b="1" dirty="0">
                <a:latin typeface="Arial" panose="020B0604020202020204" pitchFamily="34" charset="0"/>
                <a:cs typeface="Arial" panose="020B0604020202020204" pitchFamily="34" charset="0"/>
              </a:rPr>
              <a:t>4</a:t>
            </a:r>
            <a:r>
              <a:rPr lang="en-GB" sz="1100" dirty="0">
                <a:latin typeface="Arial" panose="020B0604020202020204" pitchFamily="34" charset="0"/>
                <a:cs typeface="Arial" panose="020B0604020202020204" pitchFamily="34" charset="0"/>
              </a:rPr>
              <a:t>) would suggest that there is </a:t>
            </a:r>
            <a:r>
              <a:rPr lang="en-GB" sz="1100" dirty="0" smtClean="0">
                <a:latin typeface="Arial" panose="020B0604020202020204" pitchFamily="34" charset="0"/>
                <a:cs typeface="Arial" panose="020B0604020202020204" pitchFamily="34" charset="0"/>
              </a:rPr>
              <a:t>only </a:t>
            </a:r>
            <a:r>
              <a:rPr lang="en-GB" sz="1100" b="1" dirty="0">
                <a:latin typeface="Arial" panose="020B0604020202020204" pitchFamily="34" charset="0"/>
                <a:cs typeface="Arial" panose="020B0604020202020204" pitchFamily="34" charset="0"/>
              </a:rPr>
              <a:t>1</a:t>
            </a:r>
            <a:r>
              <a:rPr lang="en-GB" sz="1100" dirty="0">
                <a:latin typeface="Arial" panose="020B0604020202020204" pitchFamily="34" charset="0"/>
                <a:cs typeface="Arial" panose="020B0604020202020204" pitchFamily="34" charset="0"/>
              </a:rPr>
              <a:t> mark available for this final part; since all candidates are expected to have available to them a calculator which can perform numerical integrations, this is one such occasion. Also, the wording of the question makes it clear that the answer is an integer multiple of </a:t>
            </a:r>
            <a:r>
              <a:rPr lang="en-GB" sz="1100" dirty="0">
                <a:latin typeface="Arial" panose="020B0604020202020204" pitchFamily="34" charset="0"/>
                <a:cs typeface="Arial" panose="020B0604020202020204" pitchFamily="34" charset="0"/>
                <a:sym typeface="Symbol" panose="05050102010706020507" pitchFamily="18" charset="2"/>
              </a:rPr>
              <a:t></a:t>
            </a:r>
            <a:r>
              <a:rPr lang="en-GB" sz="1100" dirty="0">
                <a:latin typeface="Arial" panose="020B0604020202020204" pitchFamily="34" charset="0"/>
                <a:cs typeface="Arial" panose="020B0604020202020204" pitchFamily="34" charset="0"/>
              </a:rPr>
              <a:t>, so all that is required is a simple statement of this integer, </a:t>
            </a:r>
            <a:r>
              <a:rPr lang="en-GB" sz="1100" i="1" dirty="0">
                <a:latin typeface="Arial" panose="020B0604020202020204" pitchFamily="34" charset="0"/>
                <a:cs typeface="Arial" panose="020B0604020202020204" pitchFamily="34" charset="0"/>
              </a:rPr>
              <a:t>k</a:t>
            </a:r>
            <a:r>
              <a:rPr lang="en-GB" sz="1100" dirty="0">
                <a:latin typeface="Arial" panose="020B0604020202020204" pitchFamily="34" charset="0"/>
                <a:cs typeface="Arial" panose="020B0604020202020204" pitchFamily="34" charset="0"/>
              </a:rPr>
              <a:t>.</a:t>
            </a:r>
          </a:p>
        </p:txBody>
      </p:sp>
      <p:pic>
        <p:nvPicPr>
          <p:cNvPr id="5" name="Picture 4"/>
          <p:cNvPicPr>
            <a:picLocks noChangeAspect="1"/>
          </p:cNvPicPr>
          <p:nvPr/>
        </p:nvPicPr>
        <p:blipFill>
          <a:blip r:embed="rId6"/>
          <a:stretch>
            <a:fillRect/>
          </a:stretch>
        </p:blipFill>
        <p:spPr>
          <a:xfrm>
            <a:off x="539552" y="89783"/>
            <a:ext cx="7391400" cy="1381125"/>
          </a:xfrm>
          <a:prstGeom prst="rect">
            <a:avLst/>
          </a:prstGeom>
        </p:spPr>
      </p:pic>
      <p:pic>
        <p:nvPicPr>
          <p:cNvPr id="6" name="Picture 5"/>
          <p:cNvPicPr>
            <a:picLocks noChangeAspect="1"/>
          </p:cNvPicPr>
          <p:nvPr/>
        </p:nvPicPr>
        <p:blipFill>
          <a:blip r:embed="rId7"/>
          <a:stretch>
            <a:fillRect/>
          </a:stretch>
        </p:blipFill>
        <p:spPr>
          <a:xfrm>
            <a:off x="950319" y="2996952"/>
            <a:ext cx="7547125" cy="1192431"/>
          </a:xfrm>
          <a:prstGeom prst="rect">
            <a:avLst/>
          </a:prstGeom>
        </p:spPr>
      </p:pic>
    </p:spTree>
    <p:extLst>
      <p:ext uri="{BB962C8B-B14F-4D97-AF65-F5344CB8AC3E}">
        <p14:creationId xmlns:p14="http://schemas.microsoft.com/office/powerpoint/2010/main" val="404691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1"/>
          <p:cNvSpPr>
            <a:spLocks noChangeArrowheads="1"/>
          </p:cNvSpPr>
          <p:nvPr/>
        </p:nvSpPr>
        <p:spPr bwMode="auto">
          <a:xfrm>
            <a:off x="467544" y="345055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19" name="Group 18"/>
          <p:cNvGrpSpPr/>
          <p:nvPr/>
        </p:nvGrpSpPr>
        <p:grpSpPr>
          <a:xfrm>
            <a:off x="725387" y="1052736"/>
            <a:ext cx="7272807" cy="1618640"/>
            <a:chOff x="504056" y="2174234"/>
            <a:chExt cx="7812360" cy="2214826"/>
          </a:xfrm>
        </p:grpSpPr>
        <p:sp>
          <p:nvSpPr>
            <p:cNvPr id="4" name="Rounded Rectangle 3"/>
            <p:cNvSpPr/>
            <p:nvPr/>
          </p:nvSpPr>
          <p:spPr>
            <a:xfrm>
              <a:off x="504056" y="2174234"/>
              <a:ext cx="7812360" cy="221482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smtClean="0">
                  <a:solidFill>
                    <a:schemeClr val="tx1"/>
                  </a:solidFill>
                  <a:latin typeface="Arial" panose="020B0604020202020204" pitchFamily="34" charset="0"/>
                  <a:cs typeface="Arial" panose="020B0604020202020204" pitchFamily="34" charset="0"/>
                </a:rPr>
                <a:t>Despite </a:t>
              </a:r>
              <a:r>
                <a:rPr lang="en-GB" sz="1100" dirty="0">
                  <a:solidFill>
                    <a:schemeClr val="tx1"/>
                  </a:solidFill>
                  <a:latin typeface="Arial" panose="020B0604020202020204" pitchFamily="34" charset="0"/>
                  <a:cs typeface="Arial" panose="020B0604020202020204" pitchFamily="34" charset="0"/>
                </a:rPr>
                <a:t>the non-appearance of any vectors, candidates are expected to recognise that there is a standard vector method (topic 8.04e) for answering this using the </a:t>
              </a:r>
              <a:r>
                <a:rPr lang="en-GB" sz="1100" dirty="0" smtClean="0">
                  <a:solidFill>
                    <a:schemeClr val="tx1"/>
                  </a:solidFill>
                  <a:latin typeface="Arial" panose="020B0604020202020204" pitchFamily="34" charset="0"/>
                  <a:cs typeface="Arial" panose="020B0604020202020204" pitchFamily="34" charset="0"/>
                </a:rPr>
                <a:t>quotable </a:t>
              </a:r>
              <a:r>
                <a:rPr lang="en-GB" sz="1100" dirty="0">
                  <a:solidFill>
                    <a:schemeClr val="tx1"/>
                  </a:solidFill>
                  <a:latin typeface="Arial" panose="020B0604020202020204" pitchFamily="34" charset="0"/>
                  <a:cs typeface="Arial" panose="020B0604020202020204" pitchFamily="34" charset="0"/>
                </a:rPr>
                <a:t>result </a:t>
              </a:r>
              <a:endParaRPr lang="en-GB" sz="1100" dirty="0" smtClean="0">
                <a:solidFill>
                  <a:schemeClr val="tx1"/>
                </a:solidFill>
                <a:latin typeface="Arial" panose="020B0604020202020204" pitchFamily="34" charset="0"/>
                <a:cs typeface="Arial" panose="020B0604020202020204" pitchFamily="34" charset="0"/>
              </a:endParaRPr>
            </a:p>
            <a:p>
              <a:endParaRPr lang="en-GB" sz="1100" dirty="0">
                <a:solidFill>
                  <a:schemeClr val="tx1"/>
                </a:solidFill>
                <a:latin typeface="Arial" panose="020B0604020202020204" pitchFamily="34" charset="0"/>
                <a:cs typeface="Arial" panose="020B0604020202020204" pitchFamily="34" charset="0"/>
              </a:endParaRPr>
            </a:p>
            <a:p>
              <a:endParaRPr lang="en-GB" sz="1100" dirty="0" smtClean="0">
                <a:solidFill>
                  <a:schemeClr val="tx1"/>
                </a:solidFill>
                <a:latin typeface="Arial" panose="020B0604020202020204" pitchFamily="34" charset="0"/>
                <a:cs typeface="Arial" panose="020B0604020202020204" pitchFamily="34" charset="0"/>
              </a:endParaRPr>
            </a:p>
            <a:p>
              <a:endParaRPr lang="en-GB" sz="1100" dirty="0">
                <a:solidFill>
                  <a:schemeClr val="tx1"/>
                </a:solidFill>
                <a:latin typeface="Arial" panose="020B0604020202020204" pitchFamily="34" charset="0"/>
                <a:cs typeface="Arial" panose="020B0604020202020204" pitchFamily="34" charset="0"/>
              </a:endParaRPr>
            </a:p>
            <a:p>
              <a:r>
                <a:rPr lang="en-GB" sz="1100" dirty="0" smtClean="0">
                  <a:solidFill>
                    <a:schemeClr val="tx1"/>
                  </a:solidFill>
                  <a:latin typeface="Arial" panose="020B0604020202020204" pitchFamily="34" charset="0"/>
                  <a:cs typeface="Arial" panose="020B0604020202020204" pitchFamily="34" charset="0"/>
                </a:rPr>
                <a:t>for </a:t>
              </a:r>
              <a:r>
                <a:rPr lang="en-GB" sz="1100" dirty="0">
                  <a:solidFill>
                    <a:schemeClr val="tx1"/>
                  </a:solidFill>
                  <a:latin typeface="Arial" panose="020B0604020202020204" pitchFamily="34" charset="0"/>
                  <a:cs typeface="Arial" panose="020B0604020202020204" pitchFamily="34" charset="0"/>
                </a:rPr>
                <a:t>the volume of a tetrahedron via the scalar triple product. This can, of course, be completed using a vector product followed by a scalar product OR in a single step using the determinant form. </a:t>
              </a:r>
              <a:r>
                <a:rPr lang="en-GB" sz="1100" i="1" dirty="0">
                  <a:solidFill>
                    <a:schemeClr val="tx1"/>
                  </a:solidFill>
                  <a:latin typeface="Arial" panose="020B0604020202020204" pitchFamily="34" charset="0"/>
                  <a:cs typeface="Arial" panose="020B0604020202020204" pitchFamily="34" charset="0"/>
                </a:rPr>
                <a:t>Any</a:t>
              </a:r>
              <a:r>
                <a:rPr lang="en-GB" sz="1100" dirty="0">
                  <a:solidFill>
                    <a:schemeClr val="tx1"/>
                  </a:solidFill>
                  <a:latin typeface="Arial" panose="020B0604020202020204" pitchFamily="34" charset="0"/>
                  <a:cs typeface="Arial" panose="020B0604020202020204" pitchFamily="34" charset="0"/>
                </a:rPr>
                <a:t> suitable method is acceptable. (Finally, note that the order of the three vectors within the scalar triple product is irrelevant.)</a:t>
              </a:r>
              <a:endParaRPr lang="en-GB" sz="11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p:txBody>
        </p:sp>
        <p:grpSp>
          <p:nvGrpSpPr>
            <p:cNvPr id="18" name="Group 17"/>
            <p:cNvGrpSpPr/>
            <p:nvPr/>
          </p:nvGrpSpPr>
          <p:grpSpPr>
            <a:xfrm>
              <a:off x="1657225" y="2907267"/>
              <a:ext cx="1357024" cy="395588"/>
              <a:chOff x="-2303215" y="3138944"/>
              <a:chExt cx="1357024" cy="395588"/>
            </a:xfrm>
          </p:grpSpPr>
          <p:graphicFrame>
            <p:nvGraphicFramePr>
              <p:cNvPr id="16" name="Object 15"/>
              <p:cNvGraphicFramePr>
                <a:graphicFrameLocks noChangeAspect="1"/>
              </p:cNvGraphicFramePr>
              <p:nvPr>
                <p:extLst>
                  <p:ext uri="{D42A27DB-BD31-4B8C-83A1-F6EECF244321}">
                    <p14:modId xmlns:p14="http://schemas.microsoft.com/office/powerpoint/2010/main" val="3654241041"/>
                  </p:ext>
                </p:extLst>
              </p:nvPr>
            </p:nvGraphicFramePr>
            <p:xfrm>
              <a:off x="-2303215" y="3146110"/>
              <a:ext cx="194211" cy="388422"/>
            </p:xfrm>
            <a:graphic>
              <a:graphicData uri="http://schemas.openxmlformats.org/presentationml/2006/ole">
                <mc:AlternateContent xmlns:mc="http://schemas.openxmlformats.org/markup-compatibility/2006">
                  <mc:Choice xmlns:v="urn:schemas-microsoft-com:vml" Requires="v">
                    <p:oleObj spid="_x0000_s3150" name="Equation" r:id="rId4" imgW="114250" imgH="228501" progId="Equation.DSMT4">
                      <p:embed/>
                    </p:oleObj>
                  </mc:Choice>
                  <mc:Fallback>
                    <p:oleObj name="Equation" r:id="rId4" imgW="114250" imgH="228501" progId="Equation.DSMT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3215" y="3146110"/>
                            <a:ext cx="194211" cy="388422"/>
                          </a:xfrm>
                          <a:prstGeom prst="rect">
                            <a:avLst/>
                          </a:prstGeom>
                          <a:noFill/>
                        </p:spPr>
                      </p:pic>
                    </p:oleObj>
                  </mc:Fallback>
                </mc:AlternateContent>
              </a:graphicData>
            </a:graphic>
          </p:graphicFrame>
          <p:sp>
            <p:nvSpPr>
              <p:cNvPr id="17" name="Rectangle 12"/>
              <p:cNvSpPr>
                <a:spLocks noChangeArrowheads="1"/>
              </p:cNvSpPr>
              <p:nvPr/>
            </p:nvSpPr>
            <p:spPr bwMode="auto">
              <a:xfrm>
                <a:off x="-2109004" y="3138944"/>
                <a:ext cx="1162813" cy="35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 . </a:t>
                </a:r>
                <a:r>
                  <a:rPr kumimoji="0" lang="en-GB" altLang="en-US"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kumimoji="0" lang="en-GB" altLang="en-US" sz="11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 </a:t>
                </a:r>
                <a:r>
                  <a:rPr kumimoji="0" lang="en-GB" altLang="en-US" sz="11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sym typeface="Symbol" panose="05050102010706020507" pitchFamily="18" charset="2"/>
                  </a:rPr>
                  <a:t></a:t>
                </a:r>
                <a:r>
                  <a:rPr kumimoji="0" lang="en-GB" altLang="en-US" sz="11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c</a:t>
                </a:r>
                <a:r>
                  <a:rPr kumimoji="0" lang="en-GB" altLang="en-US"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kumimoji="0" lang="en-GB" altLang="en-US" sz="400" b="1" i="0" u="none" strike="noStrike" cap="none" normalizeH="0" baseline="0" dirty="0" smtClean="0">
                    <a:ln>
                      <a:noFill/>
                    </a:ln>
                    <a:solidFill>
                      <a:schemeClr val="tx1"/>
                    </a:solidFill>
                    <a:effectLst/>
                    <a:sym typeface="Symbol" panose="05050102010706020507" pitchFamily="18" charset="2"/>
                  </a:rPr>
                  <a:t> </a:t>
                </a:r>
                <a:endParaRPr kumimoji="0" lang="en-GB" altLang="en-US" sz="11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sym typeface="Symbol" panose="05050102010706020507" pitchFamily="18" charset="2"/>
                </a:endParaRPr>
              </a:p>
            </p:txBody>
          </p:sp>
        </p:grpSp>
      </p:grpSp>
      <p:pic>
        <p:nvPicPr>
          <p:cNvPr id="5" name="Picture 4"/>
          <p:cNvPicPr>
            <a:picLocks noChangeAspect="1"/>
          </p:cNvPicPr>
          <p:nvPr/>
        </p:nvPicPr>
        <p:blipFill>
          <a:blip r:embed="rId6"/>
          <a:stretch>
            <a:fillRect/>
          </a:stretch>
        </p:blipFill>
        <p:spPr>
          <a:xfrm>
            <a:off x="395536" y="3315350"/>
            <a:ext cx="8401050" cy="1485900"/>
          </a:xfrm>
          <a:prstGeom prst="rect">
            <a:avLst/>
          </a:prstGeom>
        </p:spPr>
      </p:pic>
      <p:sp>
        <p:nvSpPr>
          <p:cNvPr id="20" name="Rounded Rectangle 19"/>
          <p:cNvSpPr/>
          <p:nvPr/>
        </p:nvSpPr>
        <p:spPr>
          <a:xfrm>
            <a:off x="3419872" y="4792470"/>
            <a:ext cx="4559669" cy="508738"/>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smtClean="0">
                <a:solidFill>
                  <a:schemeClr val="tx1"/>
                </a:solidFill>
                <a:latin typeface="Arial" panose="020B0604020202020204" pitchFamily="34" charset="0"/>
                <a:cs typeface="Arial" panose="020B0604020202020204" pitchFamily="34" charset="0"/>
              </a:rPr>
              <a:t>The </a:t>
            </a:r>
            <a:r>
              <a:rPr lang="en-GB" sz="1100" dirty="0">
                <a:solidFill>
                  <a:schemeClr val="tx1"/>
                </a:solidFill>
                <a:latin typeface="Arial" panose="020B0604020202020204" pitchFamily="34" charset="0"/>
                <a:cs typeface="Arial" panose="020B0604020202020204" pitchFamily="34" charset="0"/>
              </a:rPr>
              <a:t>small number of marks allocated to this question indicates that this is both a routine and straightforward task.</a:t>
            </a:r>
            <a:endParaRPr lang="en-GB" sz="11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7"/>
          <a:stretch>
            <a:fillRect/>
          </a:stretch>
        </p:blipFill>
        <p:spPr>
          <a:xfrm>
            <a:off x="531118" y="476672"/>
            <a:ext cx="7505700" cy="504825"/>
          </a:xfrm>
          <a:prstGeom prst="rect">
            <a:avLst/>
          </a:prstGeom>
        </p:spPr>
      </p:pic>
    </p:spTree>
    <p:extLst>
      <p:ext uri="{BB962C8B-B14F-4D97-AF65-F5344CB8AC3E}">
        <p14:creationId xmlns:p14="http://schemas.microsoft.com/office/powerpoint/2010/main" val="699643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827584" y="4653136"/>
            <a:ext cx="7239705" cy="1008112"/>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The </a:t>
            </a:r>
            <a:r>
              <a:rPr lang="en-GB" sz="1100" dirty="0">
                <a:latin typeface="Arial" panose="020B0604020202020204" pitchFamily="34" charset="0"/>
                <a:cs typeface="Arial" panose="020B0604020202020204" pitchFamily="34" charset="0"/>
              </a:rPr>
              <a:t>fact that this is a single request and involves no question-structure or breakdown into parts suggests very strongly that it is a routine task. </a:t>
            </a:r>
            <a:r>
              <a:rPr lang="en-GB" sz="1100" dirty="0" smtClean="0">
                <a:latin typeface="Arial" panose="020B0604020202020204" pitchFamily="34" charset="0"/>
                <a:cs typeface="Arial" panose="020B0604020202020204" pitchFamily="34" charset="0"/>
              </a:rPr>
              <a:t>Using the number </a:t>
            </a:r>
            <a:r>
              <a:rPr lang="en-GB" sz="1100" dirty="0">
                <a:latin typeface="Arial" panose="020B0604020202020204" pitchFamily="34" charset="0"/>
                <a:cs typeface="Arial" panose="020B0604020202020204" pitchFamily="34" charset="0"/>
              </a:rPr>
              <a:t>of marks </a:t>
            </a:r>
            <a:r>
              <a:rPr lang="en-GB" sz="1100" dirty="0" smtClean="0">
                <a:latin typeface="Arial" panose="020B0604020202020204" pitchFamily="34" charset="0"/>
                <a:cs typeface="Arial" panose="020B0604020202020204" pitchFamily="34" charset="0"/>
              </a:rPr>
              <a:t>available as a guide, </a:t>
            </a:r>
            <a:r>
              <a:rPr lang="en-GB" sz="1100" dirty="0">
                <a:latin typeface="Arial" panose="020B0604020202020204" pitchFamily="34" charset="0"/>
                <a:cs typeface="Arial" panose="020B0604020202020204" pitchFamily="34" charset="0"/>
              </a:rPr>
              <a:t>candidates should be quite capable of performing a quick analysis of what is required of them … two partial first-derivatives, two partial second-derivatives and some </a:t>
            </a:r>
            <a:r>
              <a:rPr lang="en-GB" sz="1100" dirty="0" smtClean="0">
                <a:latin typeface="Arial" panose="020B0604020202020204" pitchFamily="34" charset="0"/>
                <a:cs typeface="Arial" panose="020B0604020202020204" pitchFamily="34" charset="0"/>
              </a:rPr>
              <a:t>'putting together' </a:t>
            </a:r>
            <a:r>
              <a:rPr lang="en-GB" sz="1100" dirty="0">
                <a:latin typeface="Arial" panose="020B0604020202020204" pitchFamily="34" charset="0"/>
                <a:cs typeface="Arial" panose="020B0604020202020204" pitchFamily="34" charset="0"/>
              </a:rPr>
              <a:t>of the bits to get an answer of zero seems to give five bits of working for the </a:t>
            </a:r>
            <a:r>
              <a:rPr lang="en-GB" sz="1100" dirty="0" smtClean="0">
                <a:latin typeface="Arial" panose="020B0604020202020204" pitchFamily="34" charset="0"/>
                <a:cs typeface="Arial" panose="020B0604020202020204" pitchFamily="34" charset="0"/>
              </a:rPr>
              <a:t>5 </a:t>
            </a:r>
            <a:r>
              <a:rPr lang="en-GB" sz="1100" dirty="0">
                <a:latin typeface="Arial" panose="020B0604020202020204" pitchFamily="34" charset="0"/>
                <a:cs typeface="Arial" panose="020B0604020202020204" pitchFamily="34" charset="0"/>
              </a:rPr>
              <a:t>marks.</a:t>
            </a:r>
          </a:p>
        </p:txBody>
      </p:sp>
      <p:sp>
        <p:nvSpPr>
          <p:cNvPr id="4" name="Rounded Rectangle 3"/>
          <p:cNvSpPr/>
          <p:nvPr/>
        </p:nvSpPr>
        <p:spPr>
          <a:xfrm>
            <a:off x="713636" y="1052736"/>
            <a:ext cx="7644524" cy="93967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This </a:t>
            </a:r>
            <a:r>
              <a:rPr lang="en-GB" sz="1100" dirty="0">
                <a:latin typeface="Arial" panose="020B0604020202020204" pitchFamily="34" charset="0"/>
                <a:cs typeface="Arial" panose="020B0604020202020204" pitchFamily="34" charset="0"/>
              </a:rPr>
              <a:t>will be a completely new topic (8.05d) to all students, but consisting entirely of topics encountered previously (ordinary differentiation rules for trig. functions, products, quotients, etc.) The notation is slightly different, but it is unlikely that you will be penalised for sloppy presentation (such as writing your </a:t>
            </a:r>
            <a:r>
              <a:rPr lang="en-GB" sz="1100" dirty="0" smtClean="0">
                <a:latin typeface="Arial" panose="020B0604020202020204" pitchFamily="34" charset="0"/>
                <a:cs typeface="Arial" panose="020B0604020202020204" pitchFamily="34" charset="0"/>
              </a:rPr>
              <a:t>'</a:t>
            </a:r>
            <a:r>
              <a:rPr lang="en-GB" sz="1100" dirty="0" smtClean="0">
                <a:latin typeface="Arial" panose="020B0604020202020204" pitchFamily="34" charset="0"/>
                <a:cs typeface="Arial" panose="020B0604020202020204" pitchFamily="34" charset="0"/>
                <a:sym typeface="Symbol" panose="05050102010706020507" pitchFamily="18" charset="2"/>
              </a:rPr>
              <a:t></a:t>
            </a:r>
            <a:r>
              <a:rPr lang="en-GB" sz="1100" dirty="0" smtClean="0">
                <a:latin typeface="Arial" panose="020B0604020202020204" pitchFamily="34" charset="0"/>
                <a:cs typeface="Arial" panose="020B0604020202020204" pitchFamily="34" charset="0"/>
              </a:rPr>
              <a:t>'s </a:t>
            </a:r>
            <a:r>
              <a:rPr lang="en-GB" sz="1100" dirty="0">
                <a:latin typeface="Arial" panose="020B0604020202020204" pitchFamily="34" charset="0"/>
                <a:cs typeface="Arial" panose="020B0604020202020204" pitchFamily="34" charset="0"/>
              </a:rPr>
              <a:t>incorrectly) though it is always best to express things properly, notationally, if only </a:t>
            </a:r>
            <a:r>
              <a:rPr lang="en-GB" sz="1100" dirty="0" smtClean="0">
                <a:latin typeface="Arial" panose="020B0604020202020204" pitchFamily="34" charset="0"/>
                <a:cs typeface="Arial" panose="020B0604020202020204" pitchFamily="34" charset="0"/>
              </a:rPr>
              <a:t>to eliminate confusion as </a:t>
            </a:r>
            <a:r>
              <a:rPr lang="en-GB" sz="1100" dirty="0">
                <a:latin typeface="Arial" panose="020B0604020202020204" pitchFamily="34" charset="0"/>
                <a:cs typeface="Arial" panose="020B0604020202020204" pitchFamily="34" charset="0"/>
              </a:rPr>
              <a:t>you work quickly through an examination paper.</a:t>
            </a:r>
          </a:p>
        </p:txBody>
      </p:sp>
      <p:pic>
        <p:nvPicPr>
          <p:cNvPr id="5" name="Picture 4"/>
          <p:cNvPicPr>
            <a:picLocks noChangeAspect="1"/>
          </p:cNvPicPr>
          <p:nvPr/>
        </p:nvPicPr>
        <p:blipFill>
          <a:blip r:embed="rId3"/>
          <a:stretch>
            <a:fillRect/>
          </a:stretch>
        </p:blipFill>
        <p:spPr>
          <a:xfrm>
            <a:off x="713636" y="418753"/>
            <a:ext cx="7467600" cy="561975"/>
          </a:xfrm>
          <a:prstGeom prst="rect">
            <a:avLst/>
          </a:prstGeom>
        </p:spPr>
      </p:pic>
      <p:pic>
        <p:nvPicPr>
          <p:cNvPr id="6" name="Picture 5"/>
          <p:cNvPicPr>
            <a:picLocks noChangeAspect="1"/>
          </p:cNvPicPr>
          <p:nvPr/>
        </p:nvPicPr>
        <p:blipFill>
          <a:blip r:embed="rId4"/>
          <a:stretch>
            <a:fillRect/>
          </a:stretch>
        </p:blipFill>
        <p:spPr>
          <a:xfrm>
            <a:off x="713636" y="2384509"/>
            <a:ext cx="7162378" cy="2268627"/>
          </a:xfrm>
          <a:prstGeom prst="rect">
            <a:avLst/>
          </a:prstGeom>
        </p:spPr>
      </p:pic>
    </p:spTree>
    <p:extLst>
      <p:ext uri="{BB962C8B-B14F-4D97-AF65-F5344CB8AC3E}">
        <p14:creationId xmlns:p14="http://schemas.microsoft.com/office/powerpoint/2010/main" val="2317073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39552" y="3269168"/>
            <a:ext cx="8090223" cy="144072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This question involves </a:t>
            </a:r>
            <a:r>
              <a:rPr lang="en-GB" sz="1100" dirty="0">
                <a:latin typeface="Arial" panose="020B0604020202020204" pitchFamily="34" charset="0"/>
                <a:cs typeface="Arial" panose="020B0604020202020204" pitchFamily="34" charset="0"/>
              </a:rPr>
              <a:t>the application of standard methods (topics 8.01a and 8.01g), directly analogous to the work involved with solving differential equations – so that students of this </a:t>
            </a:r>
            <a:r>
              <a:rPr lang="en-GB" sz="1100" dirty="0" smtClean="0">
                <a:latin typeface="Arial" panose="020B0604020202020204" pitchFamily="34" charset="0"/>
                <a:cs typeface="Arial" panose="020B0604020202020204" pitchFamily="34" charset="0"/>
              </a:rPr>
              <a:t>optional paper </a:t>
            </a:r>
            <a:r>
              <a:rPr lang="en-GB" sz="1100" dirty="0">
                <a:latin typeface="Arial" panose="020B0604020202020204" pitchFamily="34" charset="0"/>
                <a:cs typeface="Arial" panose="020B0604020202020204" pitchFamily="34" charset="0"/>
              </a:rPr>
              <a:t>are being required to apply knowledge previously acquired in one area (sections 4.10d and 4.10e of the Further Maths Pure Core </a:t>
            </a:r>
            <a:r>
              <a:rPr lang="en-GB" sz="1100" dirty="0" smtClean="0">
                <a:latin typeface="Arial" panose="020B0604020202020204" pitchFamily="34" charset="0"/>
                <a:cs typeface="Arial" panose="020B0604020202020204" pitchFamily="34" charset="0"/>
              </a:rPr>
              <a:t>in </a:t>
            </a:r>
            <a:r>
              <a:rPr lang="en-GB" sz="1100" dirty="0">
                <a:latin typeface="Arial" panose="020B0604020202020204" pitchFamily="34" charset="0"/>
                <a:cs typeface="Arial" panose="020B0604020202020204" pitchFamily="34" charset="0"/>
              </a:rPr>
              <a:t>particular) to what might otherwise seem to be a completely new area. Having said that, there is still the need for candidates to recognise that this work relates to discrete functions rather than continuous ones. The inclusion of starting terms for the given sequence indicates that a specific, rather than a general, solution is required and this necessarily involves substituting the initial values into a general form, once arrived at</a:t>
            </a:r>
            <a:r>
              <a:rPr lang="en-GB" sz="1100" dirty="0" smtClean="0">
                <a:latin typeface="Arial" panose="020B0604020202020204" pitchFamily="34" charset="0"/>
                <a:cs typeface="Arial" panose="020B0604020202020204" pitchFamily="34" charset="0"/>
              </a:rPr>
              <a:t>.</a:t>
            </a:r>
            <a:endParaRPr lang="en-GB" sz="11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683568" y="236587"/>
            <a:ext cx="7429500" cy="771525"/>
          </a:xfrm>
          <a:prstGeom prst="rect">
            <a:avLst/>
          </a:prstGeom>
        </p:spPr>
      </p:pic>
      <p:pic>
        <p:nvPicPr>
          <p:cNvPr id="5" name="Picture 4"/>
          <p:cNvPicPr>
            <a:picLocks noChangeAspect="1"/>
          </p:cNvPicPr>
          <p:nvPr/>
        </p:nvPicPr>
        <p:blipFill>
          <a:blip r:embed="rId4"/>
          <a:stretch>
            <a:fillRect/>
          </a:stretch>
        </p:blipFill>
        <p:spPr>
          <a:xfrm>
            <a:off x="1259632" y="1466645"/>
            <a:ext cx="6428011" cy="1386291"/>
          </a:xfrm>
          <a:prstGeom prst="rect">
            <a:avLst/>
          </a:prstGeom>
        </p:spPr>
      </p:pic>
      <p:sp>
        <p:nvSpPr>
          <p:cNvPr id="8" name="Rounded Rectangle 7"/>
          <p:cNvSpPr/>
          <p:nvPr/>
        </p:nvSpPr>
        <p:spPr>
          <a:xfrm>
            <a:off x="2339957" y="4941168"/>
            <a:ext cx="4464496" cy="648072"/>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The command word </a:t>
            </a:r>
            <a:r>
              <a:rPr lang="en-GB" sz="1100" dirty="0" smtClean="0">
                <a:latin typeface="Arial" panose="020B0604020202020204" pitchFamily="34" charset="0"/>
                <a:cs typeface="Arial" panose="020B0604020202020204" pitchFamily="34" charset="0"/>
              </a:rPr>
              <a:t>‘solve’ </a:t>
            </a:r>
            <a:r>
              <a:rPr lang="en-GB" sz="1100" dirty="0">
                <a:latin typeface="Arial" panose="020B0604020202020204" pitchFamily="34" charset="0"/>
                <a:cs typeface="Arial" panose="020B0604020202020204" pitchFamily="34" charset="0"/>
              </a:rPr>
              <a:t>in part (i) has no specific added ‘weight’ to it, so its usual meaning of </a:t>
            </a:r>
            <a:r>
              <a:rPr lang="en-GB" sz="1100" dirty="0" smtClean="0">
                <a:latin typeface="Arial" panose="020B0604020202020204" pitchFamily="34" charset="0"/>
                <a:cs typeface="Arial" panose="020B0604020202020204" pitchFamily="34" charset="0"/>
              </a:rPr>
              <a:t>‘find </a:t>
            </a:r>
            <a:r>
              <a:rPr lang="en-GB" sz="1100" dirty="0">
                <a:latin typeface="Arial" panose="020B0604020202020204" pitchFamily="34" charset="0"/>
                <a:cs typeface="Arial" panose="020B0604020202020204" pitchFamily="34" charset="0"/>
              </a:rPr>
              <a:t>the solution of </a:t>
            </a:r>
            <a:r>
              <a:rPr lang="en-GB" sz="1100" dirty="0" smtClean="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applies. </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3645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52271" y="2760599"/>
            <a:ext cx="8711465" cy="93846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The specification guidance for the command phrase 'show that' in (ii) requires candidates to provide an explanation that is </a:t>
            </a:r>
            <a:r>
              <a:rPr lang="en-GB" sz="1100" i="1" dirty="0" smtClean="0">
                <a:latin typeface="Arial" panose="020B0604020202020204" pitchFamily="34" charset="0"/>
                <a:cs typeface="Arial" panose="020B0604020202020204" pitchFamily="34" charset="0"/>
              </a:rPr>
              <a:t>sufficiently detailed</a:t>
            </a:r>
            <a:r>
              <a:rPr lang="en-GB" sz="1100" dirty="0" smtClean="0">
                <a:latin typeface="Arial" panose="020B0604020202020204" pitchFamily="34" charset="0"/>
                <a:cs typeface="Arial" panose="020B0604020202020204" pitchFamily="34" charset="0"/>
              </a:rPr>
              <a:t> in </a:t>
            </a:r>
            <a:r>
              <a:rPr lang="en-GB" sz="1100" i="1" dirty="0" smtClean="0">
                <a:latin typeface="Arial" panose="020B0604020202020204" pitchFamily="34" charset="0"/>
                <a:cs typeface="Arial" panose="020B0604020202020204" pitchFamily="34" charset="0"/>
              </a:rPr>
              <a:t>every step of their working</a:t>
            </a:r>
            <a:r>
              <a:rPr lang="en-GB" sz="1100" dirty="0" smtClean="0">
                <a:latin typeface="Arial" panose="020B0604020202020204" pitchFamily="34" charset="0"/>
                <a:cs typeface="Arial" panose="020B0604020202020204" pitchFamily="34" charset="0"/>
              </a:rPr>
              <a:t>. On this occasion, however, the candidates are not presented with a given form to work with, but rather an answer of their own. </a:t>
            </a:r>
            <a:r>
              <a:rPr lang="en-GB" sz="1100" dirty="0">
                <a:latin typeface="Arial" panose="020B0604020202020204" pitchFamily="34" charset="0"/>
                <a:cs typeface="Arial" panose="020B0604020202020204" pitchFamily="34" charset="0"/>
              </a:rPr>
              <a:t>The shrewd candidate will appreciate that, should their answer </a:t>
            </a:r>
            <a:r>
              <a:rPr lang="en-GB" sz="1100" dirty="0" smtClean="0">
                <a:latin typeface="Arial" panose="020B0604020202020204" pitchFamily="34" charset="0"/>
                <a:cs typeface="Arial" panose="020B0604020202020204" pitchFamily="34" charset="0"/>
              </a:rPr>
              <a:t>in part (</a:t>
            </a:r>
            <a:r>
              <a:rPr lang="en-GB" sz="1100" dirty="0" err="1" smtClean="0">
                <a:latin typeface="Arial" panose="020B0604020202020204" pitchFamily="34" charset="0"/>
                <a:cs typeface="Arial" panose="020B0604020202020204" pitchFamily="34" charset="0"/>
              </a:rPr>
              <a:t>i</a:t>
            </a:r>
            <a:r>
              <a:rPr lang="en-GB" sz="1100" dirty="0" smtClean="0">
                <a:latin typeface="Arial" panose="020B0604020202020204" pitchFamily="34" charset="0"/>
                <a:cs typeface="Arial" panose="020B0604020202020204" pitchFamily="34" charset="0"/>
              </a:rPr>
              <a:t>) include </a:t>
            </a:r>
            <a:r>
              <a:rPr lang="en-GB" sz="1100" dirty="0">
                <a:latin typeface="Arial" panose="020B0604020202020204" pitchFamily="34" charset="0"/>
                <a:cs typeface="Arial" panose="020B0604020202020204" pitchFamily="34" charset="0"/>
              </a:rPr>
              <a:t>a mistake (as a result of an error in the working), then this may be a tricky thing to accomplish fully correctly. </a:t>
            </a:r>
          </a:p>
        </p:txBody>
      </p:sp>
      <p:sp>
        <p:nvSpPr>
          <p:cNvPr id="11" name="Rounded Rectangle 10"/>
          <p:cNvSpPr/>
          <p:nvPr/>
        </p:nvSpPr>
        <p:spPr>
          <a:xfrm>
            <a:off x="235181" y="4056977"/>
            <a:ext cx="8711465" cy="93846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T</a:t>
            </a:r>
            <a:r>
              <a:rPr lang="en-GB" sz="1100" dirty="0" smtClean="0">
                <a:latin typeface="Arial" panose="020B0604020202020204" pitchFamily="34" charset="0"/>
                <a:cs typeface="Arial" panose="020B0604020202020204" pitchFamily="34" charset="0"/>
              </a:rPr>
              <a:t>he </a:t>
            </a:r>
            <a:r>
              <a:rPr lang="en-GB" sz="1100" dirty="0">
                <a:latin typeface="Arial" panose="020B0604020202020204" pitchFamily="34" charset="0"/>
                <a:cs typeface="Arial" panose="020B0604020202020204" pitchFamily="34" charset="0"/>
              </a:rPr>
              <a:t>use of induction appears explicitly within the </a:t>
            </a:r>
            <a:r>
              <a:rPr lang="en-GB" sz="1100" dirty="0" smtClean="0">
                <a:latin typeface="Arial" panose="020B0604020202020204" pitchFamily="34" charset="0"/>
                <a:cs typeface="Arial" panose="020B0604020202020204" pitchFamily="34" charset="0"/>
              </a:rPr>
              <a:t>specification </a:t>
            </a:r>
            <a:r>
              <a:rPr lang="en-GB" sz="1100" dirty="0">
                <a:latin typeface="Arial" panose="020B0604020202020204" pitchFamily="34" charset="0"/>
                <a:cs typeface="Arial" panose="020B0604020202020204" pitchFamily="34" charset="0"/>
              </a:rPr>
              <a:t>(topic 8.01b) and this affords the candidate an alternative approach that does not rely on their answer to (i) at all. Since the recurrence relation is second-order (that is, each term is a function of the previous two terms), the fact that </a:t>
            </a:r>
            <a:r>
              <a:rPr lang="en-GB" sz="1100" i="1" dirty="0">
                <a:latin typeface="Arial" panose="020B0604020202020204" pitchFamily="34" charset="0"/>
                <a:cs typeface="Arial" panose="020B0604020202020204" pitchFamily="34" charset="0"/>
              </a:rPr>
              <a:t>u</a:t>
            </a:r>
            <a:r>
              <a:rPr lang="en-GB" sz="1100" baseline="-25000" dirty="0">
                <a:latin typeface="Arial" panose="020B0604020202020204" pitchFamily="34" charset="0"/>
                <a:cs typeface="Arial" panose="020B0604020202020204" pitchFamily="34" charset="0"/>
              </a:rPr>
              <a:t>0</a:t>
            </a:r>
            <a:r>
              <a:rPr lang="en-GB" sz="1100" dirty="0">
                <a:latin typeface="Arial" panose="020B0604020202020204" pitchFamily="34" charset="0"/>
                <a:cs typeface="Arial" panose="020B0604020202020204" pitchFamily="34" charset="0"/>
              </a:rPr>
              <a:t> and </a:t>
            </a:r>
            <a:r>
              <a:rPr lang="en-GB" sz="1100" i="1" dirty="0">
                <a:latin typeface="Arial" panose="020B0604020202020204" pitchFamily="34" charset="0"/>
                <a:cs typeface="Arial" panose="020B0604020202020204" pitchFamily="34" charset="0"/>
              </a:rPr>
              <a:t>u</a:t>
            </a:r>
            <a:r>
              <a:rPr lang="en-GB" sz="1100" baseline="-25000" dirty="0">
                <a:latin typeface="Arial" panose="020B0604020202020204" pitchFamily="34" charset="0"/>
                <a:cs typeface="Arial" panose="020B0604020202020204" pitchFamily="34" charset="0"/>
              </a:rPr>
              <a:t>1</a:t>
            </a:r>
            <a:r>
              <a:rPr lang="en-GB" sz="1100" dirty="0">
                <a:latin typeface="Arial" panose="020B0604020202020204" pitchFamily="34" charset="0"/>
                <a:cs typeface="Arial" panose="020B0604020202020204" pitchFamily="34" charset="0"/>
              </a:rPr>
              <a:t> are integers </a:t>
            </a:r>
            <a:r>
              <a:rPr lang="en-GB" sz="1100" dirty="0">
                <a:latin typeface="Arial" panose="020B0604020202020204" pitchFamily="34" charset="0"/>
                <a:cs typeface="Arial" panose="020B0604020202020204" pitchFamily="34" charset="0"/>
                <a:sym typeface="Symbol" panose="05050102010706020507" pitchFamily="18" charset="2"/>
              </a:rPr>
              <a:t></a:t>
            </a:r>
            <a:r>
              <a:rPr lang="en-GB" sz="1100" dirty="0">
                <a:latin typeface="Arial" panose="020B0604020202020204" pitchFamily="34" charset="0"/>
                <a:cs typeface="Arial" panose="020B0604020202020204" pitchFamily="34" charset="0"/>
              </a:rPr>
              <a:t> </a:t>
            </a:r>
            <a:r>
              <a:rPr lang="en-GB" sz="1100" i="1" dirty="0">
                <a:latin typeface="Arial" panose="020B0604020202020204" pitchFamily="34" charset="0"/>
                <a:cs typeface="Arial" panose="020B0604020202020204" pitchFamily="34" charset="0"/>
              </a:rPr>
              <a:t>u</a:t>
            </a:r>
            <a:r>
              <a:rPr lang="en-GB" sz="1100" baseline="-25000" dirty="0">
                <a:latin typeface="Arial" panose="020B0604020202020204" pitchFamily="34" charset="0"/>
                <a:cs typeface="Arial" panose="020B0604020202020204" pitchFamily="34" charset="0"/>
              </a:rPr>
              <a:t>2</a:t>
            </a:r>
            <a:r>
              <a:rPr lang="en-GB" sz="1100" dirty="0">
                <a:latin typeface="Arial" panose="020B0604020202020204" pitchFamily="34" charset="0"/>
                <a:cs typeface="Arial" panose="020B0604020202020204" pitchFamily="34" charset="0"/>
              </a:rPr>
              <a:t> is an integer; then, assuming, </a:t>
            </a:r>
            <a:r>
              <a:rPr lang="en-GB" sz="1100" i="1" dirty="0">
                <a:latin typeface="Arial" panose="020B0604020202020204" pitchFamily="34" charset="0"/>
                <a:cs typeface="Arial" panose="020B0604020202020204" pitchFamily="34" charset="0"/>
              </a:rPr>
              <a:t>u</a:t>
            </a:r>
            <a:r>
              <a:rPr lang="en-GB" sz="1100" i="1" baseline="-25000" dirty="0">
                <a:latin typeface="Arial" panose="020B0604020202020204" pitchFamily="34" charset="0"/>
                <a:cs typeface="Arial" panose="020B0604020202020204" pitchFamily="34" charset="0"/>
              </a:rPr>
              <a:t>k</a:t>
            </a:r>
            <a:r>
              <a:rPr lang="en-GB" sz="1100" baseline="-25000" dirty="0">
                <a:latin typeface="Arial" panose="020B0604020202020204" pitchFamily="34" charset="0"/>
                <a:cs typeface="Arial" panose="020B0604020202020204" pitchFamily="34" charset="0"/>
              </a:rPr>
              <a:t>+1</a:t>
            </a:r>
            <a:r>
              <a:rPr lang="en-GB" sz="1100" dirty="0">
                <a:latin typeface="Arial" panose="020B0604020202020204" pitchFamily="34" charset="0"/>
                <a:cs typeface="Arial" panose="020B0604020202020204" pitchFamily="34" charset="0"/>
              </a:rPr>
              <a:t> and </a:t>
            </a:r>
            <a:r>
              <a:rPr lang="en-GB" sz="1100" i="1" dirty="0" err="1">
                <a:latin typeface="Arial" panose="020B0604020202020204" pitchFamily="34" charset="0"/>
                <a:cs typeface="Arial" panose="020B0604020202020204" pitchFamily="34" charset="0"/>
              </a:rPr>
              <a:t>u</a:t>
            </a:r>
            <a:r>
              <a:rPr lang="en-GB" sz="1100" i="1" baseline="-25000" dirty="0" err="1">
                <a:latin typeface="Arial" panose="020B0604020202020204" pitchFamily="34" charset="0"/>
                <a:cs typeface="Arial" panose="020B0604020202020204" pitchFamily="34" charset="0"/>
              </a:rPr>
              <a:t>k</a:t>
            </a:r>
            <a:r>
              <a:rPr lang="en-GB" sz="1100" dirty="0">
                <a:latin typeface="Arial" panose="020B0604020202020204" pitchFamily="34" charset="0"/>
                <a:cs typeface="Arial" panose="020B0604020202020204" pitchFamily="34" charset="0"/>
              </a:rPr>
              <a:t> are integers, it follows that </a:t>
            </a:r>
            <a:r>
              <a:rPr lang="en-GB" sz="1100" i="1" dirty="0">
                <a:latin typeface="Arial" panose="020B0604020202020204" pitchFamily="34" charset="0"/>
                <a:cs typeface="Arial" panose="020B0604020202020204" pitchFamily="34" charset="0"/>
              </a:rPr>
              <a:t>u</a:t>
            </a:r>
            <a:r>
              <a:rPr lang="en-GB" sz="1100" i="1" baseline="-25000" dirty="0">
                <a:latin typeface="Arial" panose="020B0604020202020204" pitchFamily="34" charset="0"/>
                <a:cs typeface="Arial" panose="020B0604020202020204" pitchFamily="34" charset="0"/>
              </a:rPr>
              <a:t>k</a:t>
            </a:r>
            <a:r>
              <a:rPr lang="en-GB" sz="1100" baseline="-25000" dirty="0">
                <a:latin typeface="Arial" panose="020B0604020202020204" pitchFamily="34" charset="0"/>
                <a:cs typeface="Arial" panose="020B0604020202020204" pitchFamily="34" charset="0"/>
              </a:rPr>
              <a:t>+2</a:t>
            </a:r>
            <a:r>
              <a:rPr lang="en-GB" sz="1100" dirty="0">
                <a:latin typeface="Arial" panose="020B0604020202020204" pitchFamily="34" charset="0"/>
                <a:cs typeface="Arial" panose="020B0604020202020204" pitchFamily="34" charset="0"/>
              </a:rPr>
              <a:t> is an integer; and, by induction, all terms of the sequence are integers. Being guided by the number of marks allocated to part (ii), it is clear that a more detailed inductive outline is not required.</a:t>
            </a:r>
          </a:p>
        </p:txBody>
      </p:sp>
      <p:pic>
        <p:nvPicPr>
          <p:cNvPr id="6" name="Picture 5"/>
          <p:cNvPicPr>
            <a:picLocks noChangeAspect="1"/>
          </p:cNvPicPr>
          <p:nvPr/>
        </p:nvPicPr>
        <p:blipFill>
          <a:blip r:embed="rId3"/>
          <a:stretch>
            <a:fillRect/>
          </a:stretch>
        </p:blipFill>
        <p:spPr>
          <a:xfrm>
            <a:off x="611560" y="692696"/>
            <a:ext cx="7429500" cy="771525"/>
          </a:xfrm>
          <a:prstGeom prst="rect">
            <a:avLst/>
          </a:prstGeom>
        </p:spPr>
      </p:pic>
      <p:pic>
        <p:nvPicPr>
          <p:cNvPr id="5" name="Picture 4"/>
          <p:cNvPicPr>
            <a:picLocks noChangeAspect="1"/>
          </p:cNvPicPr>
          <p:nvPr/>
        </p:nvPicPr>
        <p:blipFill>
          <a:blip r:embed="rId4"/>
          <a:stretch>
            <a:fillRect/>
          </a:stretch>
        </p:blipFill>
        <p:spPr>
          <a:xfrm>
            <a:off x="193990" y="1774918"/>
            <a:ext cx="8736657" cy="806725"/>
          </a:xfrm>
          <a:prstGeom prst="rect">
            <a:avLst/>
          </a:prstGeom>
        </p:spPr>
      </p:pic>
    </p:spTree>
    <p:extLst>
      <p:ext uri="{BB962C8B-B14F-4D97-AF65-F5344CB8AC3E}">
        <p14:creationId xmlns:p14="http://schemas.microsoft.com/office/powerpoint/2010/main" val="286181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719572" y="2924944"/>
            <a:ext cx="7848872" cy="144016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The introductory command phrase </a:t>
            </a:r>
            <a:r>
              <a:rPr lang="en-GB" sz="1100" dirty="0" smtClean="0">
                <a:latin typeface="Arial" panose="020B0604020202020204" pitchFamily="34" charset="0"/>
                <a:cs typeface="Arial" panose="020B0604020202020204" pitchFamily="34" charset="0"/>
              </a:rPr>
              <a:t>'</a:t>
            </a:r>
            <a:r>
              <a:rPr lang="en-GB" sz="1100" b="1" dirty="0" smtClean="0">
                <a:latin typeface="Arial" panose="020B0604020202020204" pitchFamily="34" charset="0"/>
                <a:cs typeface="Arial" panose="020B0604020202020204" pitchFamily="34" charset="0"/>
              </a:rPr>
              <a:t>In </a:t>
            </a:r>
            <a:r>
              <a:rPr lang="en-GB" sz="1100" b="1" dirty="0">
                <a:latin typeface="Arial" panose="020B0604020202020204" pitchFamily="34" charset="0"/>
                <a:cs typeface="Arial" panose="020B0604020202020204" pitchFamily="34" charset="0"/>
              </a:rPr>
              <a:t>this question you must show detailed </a:t>
            </a:r>
            <a:r>
              <a:rPr lang="en-GB" sz="1100" b="1" dirty="0" smtClean="0">
                <a:latin typeface="Arial" panose="020B0604020202020204" pitchFamily="34" charset="0"/>
                <a:cs typeface="Arial" panose="020B0604020202020204" pitchFamily="34" charset="0"/>
              </a:rPr>
              <a:t>reasoning</a:t>
            </a:r>
            <a:r>
              <a:rPr lang="en-GB" sz="1100" dirty="0" smtClean="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stands out, and not just because it is </a:t>
            </a:r>
            <a:r>
              <a:rPr lang="en-GB" sz="1100" dirty="0" smtClean="0">
                <a:latin typeface="Arial" panose="020B0604020202020204" pitchFamily="34" charset="0"/>
                <a:cs typeface="Arial" panose="020B0604020202020204" pitchFamily="34" charset="0"/>
              </a:rPr>
              <a:t>emboldened. The specification guidance </a:t>
            </a:r>
            <a:r>
              <a:rPr lang="en-GB" sz="1100" dirty="0">
                <a:latin typeface="Arial" panose="020B0604020202020204" pitchFamily="34" charset="0"/>
                <a:cs typeface="Arial" panose="020B0604020202020204" pitchFamily="34" charset="0"/>
              </a:rPr>
              <a:t>regarding this phrase is quite careful: candidates </a:t>
            </a:r>
            <a:r>
              <a:rPr lang="en-GB" sz="1100" i="1" dirty="0">
                <a:latin typeface="Arial" panose="020B0604020202020204" pitchFamily="34" charset="0"/>
                <a:cs typeface="Arial" panose="020B0604020202020204" pitchFamily="34" charset="0"/>
              </a:rPr>
              <a:t>must give a solution which leads to a conclusion showing a detailed and complete analytical method. Their solution should contain sufficient detail to allow the line of their argument to be followed</a:t>
            </a:r>
            <a:r>
              <a:rPr lang="en-GB" sz="1100" dirty="0">
                <a:latin typeface="Arial" panose="020B0604020202020204" pitchFamily="34" charset="0"/>
                <a:cs typeface="Arial" panose="020B0604020202020204" pitchFamily="34" charset="0"/>
              </a:rPr>
              <a:t>. Candidates must be aware that, at any stage of the question, a lack of clarity may lead to the loss of some or all of the marks. Even those outstanding candidates who are capable of processing several steps </a:t>
            </a:r>
            <a:r>
              <a:rPr lang="en-GB" sz="1100" dirty="0" smtClean="0">
                <a:latin typeface="Arial" panose="020B0604020202020204" pitchFamily="34" charset="0"/>
                <a:cs typeface="Arial" panose="020B0604020202020204" pitchFamily="34" charset="0"/>
              </a:rPr>
              <a:t>'in </a:t>
            </a:r>
            <a:r>
              <a:rPr lang="en-GB" sz="1100" dirty="0">
                <a:latin typeface="Arial" panose="020B0604020202020204" pitchFamily="34" charset="0"/>
                <a:cs typeface="Arial" panose="020B0604020202020204" pitchFamily="34" charset="0"/>
              </a:rPr>
              <a:t>their </a:t>
            </a:r>
            <a:r>
              <a:rPr lang="en-GB" sz="1100" dirty="0" smtClean="0">
                <a:latin typeface="Arial" panose="020B0604020202020204" pitchFamily="34" charset="0"/>
                <a:cs typeface="Arial" panose="020B0604020202020204" pitchFamily="34" charset="0"/>
              </a:rPr>
              <a:t>head' </a:t>
            </a:r>
            <a:r>
              <a:rPr lang="en-GB" sz="1100" dirty="0">
                <a:latin typeface="Arial" panose="020B0604020202020204" pitchFamily="34" charset="0"/>
                <a:cs typeface="Arial" panose="020B0604020202020204" pitchFamily="34" charset="0"/>
              </a:rPr>
              <a:t>must still make the effort to demonstrate clear individual steps of working.</a:t>
            </a:r>
          </a:p>
        </p:txBody>
      </p:sp>
      <p:pic>
        <p:nvPicPr>
          <p:cNvPr id="3" name="Picture 2"/>
          <p:cNvPicPr>
            <a:picLocks noChangeAspect="1"/>
          </p:cNvPicPr>
          <p:nvPr/>
        </p:nvPicPr>
        <p:blipFill>
          <a:blip r:embed="rId3"/>
          <a:stretch>
            <a:fillRect/>
          </a:stretch>
        </p:blipFill>
        <p:spPr>
          <a:xfrm>
            <a:off x="899592" y="404664"/>
            <a:ext cx="7504584" cy="2088232"/>
          </a:xfrm>
          <a:prstGeom prst="rect">
            <a:avLst/>
          </a:prstGeom>
        </p:spPr>
      </p:pic>
    </p:spTree>
    <p:extLst>
      <p:ext uri="{BB962C8B-B14F-4D97-AF65-F5344CB8AC3E}">
        <p14:creationId xmlns:p14="http://schemas.microsoft.com/office/powerpoint/2010/main" val="421181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07504" y="3645024"/>
            <a:ext cx="8856984" cy="205945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In part (</a:t>
            </a:r>
            <a:r>
              <a:rPr lang="en-GB" sz="1100" dirty="0" err="1">
                <a:latin typeface="Arial" panose="020B0604020202020204" pitchFamily="34" charset="0"/>
                <a:cs typeface="Arial" panose="020B0604020202020204" pitchFamily="34" charset="0"/>
              </a:rPr>
              <a:t>i</a:t>
            </a:r>
            <a:r>
              <a:rPr lang="en-GB" sz="1100" dirty="0">
                <a:latin typeface="Arial" panose="020B0604020202020204" pitchFamily="34" charset="0"/>
                <a:cs typeface="Arial" panose="020B0604020202020204" pitchFamily="34" charset="0"/>
              </a:rPr>
              <a:t>), candidates should recognise that this is a reduction formula (topic 8.06a) – effectively, a recurrence relation or sequence involving integrals. In almost all cases (occasionally, one can be established directly) this involves the use of integration by parts, a standard method from the Mathematics course (topic 1.08i). Unlike questions that may arise in </a:t>
            </a:r>
            <a:r>
              <a:rPr lang="en-GB" sz="1100" dirty="0" smtClean="0">
                <a:latin typeface="Arial" panose="020B0604020202020204" pitchFamily="34" charset="0"/>
                <a:cs typeface="Arial" panose="020B0604020202020204" pitchFamily="34" charset="0"/>
              </a:rPr>
              <a:t>A Level Mathematics</a:t>
            </a:r>
            <a:r>
              <a:rPr lang="en-GB" sz="1100" dirty="0">
                <a:latin typeface="Arial" panose="020B0604020202020204" pitchFamily="34" charset="0"/>
                <a:cs typeface="Arial" panose="020B0604020202020204" pitchFamily="34" charset="0"/>
              </a:rPr>
              <a:t>, or </a:t>
            </a:r>
            <a:r>
              <a:rPr lang="en-GB" sz="1100" dirty="0" smtClean="0">
                <a:latin typeface="Arial" panose="020B0604020202020204" pitchFamily="34" charset="0"/>
                <a:cs typeface="Arial" panose="020B0604020202020204" pitchFamily="34" charset="0"/>
              </a:rPr>
              <a:t>in the mandatory Pure Core </a:t>
            </a:r>
            <a:r>
              <a:rPr lang="en-GB" sz="1100" dirty="0">
                <a:latin typeface="Arial" panose="020B0604020202020204" pitchFamily="34" charset="0"/>
                <a:cs typeface="Arial" panose="020B0604020202020204" pitchFamily="34" charset="0"/>
              </a:rPr>
              <a:t>Further Mathematics papers, the two parts may not always be immediately apparent, especially as the purpose of a reduction formula is to organise the parts so that a second integral, of the required form but (in some way) of lower degree, is obtained. A very swift analysis suggests that there are only the three likely candidates for integrating </a:t>
            </a:r>
            <a:r>
              <a:rPr lang="en-GB" sz="1100" dirty="0" err="1">
                <a:latin typeface="Arial" panose="020B0604020202020204" pitchFamily="34" charset="0"/>
                <a:cs typeface="Arial" panose="020B0604020202020204" pitchFamily="34" charset="0"/>
              </a:rPr>
              <a:t>sin</a:t>
            </a:r>
            <a:r>
              <a:rPr lang="en-GB" sz="1100" i="1" baseline="30000" dirty="0" err="1">
                <a:latin typeface="Arial" panose="020B0604020202020204" pitchFamily="34" charset="0"/>
                <a:cs typeface="Arial" panose="020B0604020202020204" pitchFamily="34" charset="0"/>
              </a:rPr>
              <a:t>n</a:t>
            </a:r>
            <a:r>
              <a:rPr lang="en-GB" sz="1100" i="1" dirty="0" err="1">
                <a:latin typeface="Arial" panose="020B0604020202020204" pitchFamily="34" charset="0"/>
                <a:cs typeface="Arial" panose="020B0604020202020204" pitchFamily="34" charset="0"/>
              </a:rPr>
              <a:t>x</a:t>
            </a:r>
            <a:r>
              <a:rPr lang="en-GB" sz="1100" dirty="0">
                <a:latin typeface="Arial" panose="020B0604020202020204" pitchFamily="34" charset="0"/>
                <a:cs typeface="Arial" panose="020B0604020202020204" pitchFamily="34" charset="0"/>
              </a:rPr>
              <a:t>, and these are</a:t>
            </a:r>
          </a:p>
          <a:p>
            <a:pPr lvl="0"/>
            <a:r>
              <a:rPr lang="en-GB" sz="1100" dirty="0" err="1">
                <a:latin typeface="Arial" panose="020B0604020202020204" pitchFamily="34" charset="0"/>
                <a:cs typeface="Arial" panose="020B0604020202020204" pitchFamily="34" charset="0"/>
              </a:rPr>
              <a:t>sin</a:t>
            </a:r>
            <a:r>
              <a:rPr lang="en-GB" sz="1100" i="1" baseline="30000" dirty="0" err="1">
                <a:latin typeface="Arial" panose="020B0604020202020204" pitchFamily="34" charset="0"/>
                <a:cs typeface="Arial" panose="020B0604020202020204" pitchFamily="34" charset="0"/>
              </a:rPr>
              <a:t>n</a:t>
            </a:r>
            <a:r>
              <a:rPr lang="en-GB" sz="1100" i="1" dirty="0" err="1">
                <a:latin typeface="Arial" panose="020B0604020202020204" pitchFamily="34" charset="0"/>
                <a:cs typeface="Arial" panose="020B0604020202020204" pitchFamily="34" charset="0"/>
              </a:rPr>
              <a:t>x</a:t>
            </a:r>
            <a:r>
              <a:rPr lang="en-GB" sz="1100" i="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sym typeface="Symbol" panose="05050102010706020507" pitchFamily="18" charset="2"/>
              </a:rPr>
              <a:t></a:t>
            </a:r>
            <a:r>
              <a:rPr lang="en-GB" sz="1100" dirty="0">
                <a:latin typeface="Arial" panose="020B0604020202020204" pitchFamily="34" charset="0"/>
                <a:cs typeface="Arial" panose="020B0604020202020204" pitchFamily="34" charset="0"/>
              </a:rPr>
              <a:t> 1</a:t>
            </a:r>
          </a:p>
          <a:p>
            <a:pPr lvl="0"/>
            <a:r>
              <a:rPr lang="en-GB" sz="1100" dirty="0" err="1">
                <a:latin typeface="Arial" panose="020B0604020202020204" pitchFamily="34" charset="0"/>
                <a:cs typeface="Arial" panose="020B0604020202020204" pitchFamily="34" charset="0"/>
              </a:rPr>
              <a:t>sin</a:t>
            </a:r>
            <a:r>
              <a:rPr lang="en-GB" sz="1100" i="1" baseline="30000" dirty="0" err="1">
                <a:latin typeface="Arial" panose="020B0604020202020204" pitchFamily="34" charset="0"/>
                <a:cs typeface="Arial" panose="020B0604020202020204" pitchFamily="34" charset="0"/>
              </a:rPr>
              <a:t>n</a:t>
            </a:r>
            <a:r>
              <a:rPr lang="en-GB" sz="1100" baseline="30000" dirty="0">
                <a:latin typeface="Arial" panose="020B0604020202020204" pitchFamily="34" charset="0"/>
                <a:cs typeface="Arial" panose="020B0604020202020204" pitchFamily="34" charset="0"/>
              </a:rPr>
              <a:t>–1</a:t>
            </a:r>
            <a:r>
              <a:rPr lang="en-GB" sz="1100" i="1" dirty="0">
                <a:latin typeface="Arial" panose="020B0604020202020204" pitchFamily="34" charset="0"/>
                <a:cs typeface="Arial" panose="020B0604020202020204" pitchFamily="34" charset="0"/>
              </a:rPr>
              <a:t>x</a:t>
            </a:r>
            <a:r>
              <a:rPr lang="en-GB" sz="1100"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sym typeface="Symbol" panose="05050102010706020507" pitchFamily="18" charset="2"/>
              </a:rPr>
              <a:t></a:t>
            </a:r>
            <a:r>
              <a:rPr lang="en-GB" sz="1100" dirty="0">
                <a:latin typeface="Arial" panose="020B0604020202020204" pitchFamily="34" charset="0"/>
                <a:cs typeface="Arial" panose="020B0604020202020204" pitchFamily="34" charset="0"/>
              </a:rPr>
              <a:t> sin </a:t>
            </a:r>
            <a:r>
              <a:rPr lang="en-GB" sz="1100" i="1" dirty="0">
                <a:latin typeface="Arial" panose="020B0604020202020204" pitchFamily="34" charset="0"/>
                <a:cs typeface="Arial" panose="020B0604020202020204" pitchFamily="34" charset="0"/>
              </a:rPr>
              <a:t>x</a:t>
            </a:r>
            <a:endParaRPr lang="en-GB" sz="1100" dirty="0">
              <a:latin typeface="Arial" panose="020B0604020202020204" pitchFamily="34" charset="0"/>
              <a:cs typeface="Arial" panose="020B0604020202020204" pitchFamily="34" charset="0"/>
            </a:endParaRPr>
          </a:p>
          <a:p>
            <a:pPr lvl="0"/>
            <a:r>
              <a:rPr lang="en-GB" sz="1100" dirty="0" err="1">
                <a:latin typeface="Arial" panose="020B0604020202020204" pitchFamily="34" charset="0"/>
                <a:cs typeface="Arial" panose="020B0604020202020204" pitchFamily="34" charset="0"/>
              </a:rPr>
              <a:t>sin</a:t>
            </a:r>
            <a:r>
              <a:rPr lang="en-GB" sz="1100" i="1" baseline="30000" dirty="0" err="1">
                <a:latin typeface="Arial" panose="020B0604020202020204" pitchFamily="34" charset="0"/>
                <a:cs typeface="Arial" panose="020B0604020202020204" pitchFamily="34" charset="0"/>
              </a:rPr>
              <a:t>n</a:t>
            </a:r>
            <a:r>
              <a:rPr lang="en-GB" sz="1100" baseline="30000" dirty="0">
                <a:latin typeface="Arial" panose="020B0604020202020204" pitchFamily="34" charset="0"/>
                <a:cs typeface="Arial" panose="020B0604020202020204" pitchFamily="34" charset="0"/>
              </a:rPr>
              <a:t>–2</a:t>
            </a:r>
            <a:r>
              <a:rPr lang="en-GB" sz="1100" i="1" dirty="0">
                <a:latin typeface="Arial" panose="020B0604020202020204" pitchFamily="34" charset="0"/>
                <a:cs typeface="Arial" panose="020B0604020202020204" pitchFamily="34" charset="0"/>
              </a:rPr>
              <a:t>x</a:t>
            </a:r>
            <a:r>
              <a:rPr lang="en-GB" sz="1100"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sym typeface="Symbol" panose="05050102010706020507" pitchFamily="18" charset="2"/>
              </a:rPr>
              <a:t></a:t>
            </a:r>
            <a:r>
              <a:rPr lang="en-GB" sz="1100" dirty="0">
                <a:latin typeface="Arial" panose="020B0604020202020204" pitchFamily="34" charset="0"/>
                <a:cs typeface="Arial" panose="020B0604020202020204" pitchFamily="34" charset="0"/>
              </a:rPr>
              <a:t> sin</a:t>
            </a:r>
            <a:r>
              <a:rPr lang="en-GB" sz="1100" baseline="30000" dirty="0">
                <a:latin typeface="Arial" panose="020B0604020202020204" pitchFamily="34" charset="0"/>
                <a:cs typeface="Arial" panose="020B0604020202020204" pitchFamily="34" charset="0"/>
              </a:rPr>
              <a:t>2</a:t>
            </a:r>
            <a:r>
              <a:rPr lang="en-GB" sz="1100" i="1" dirty="0">
                <a:latin typeface="Arial" panose="020B0604020202020204" pitchFamily="34" charset="0"/>
                <a:cs typeface="Arial" panose="020B0604020202020204" pitchFamily="34" charset="0"/>
              </a:rPr>
              <a:t>x</a:t>
            </a:r>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Experience in handling such questions </a:t>
            </a:r>
            <a:r>
              <a:rPr lang="en-GB" sz="1100" dirty="0" smtClean="0">
                <a:latin typeface="Arial" panose="020B0604020202020204" pitchFamily="34" charset="0"/>
                <a:cs typeface="Arial" panose="020B0604020202020204" pitchFamily="34" charset="0"/>
              </a:rPr>
              <a:t>should </a:t>
            </a:r>
            <a:r>
              <a:rPr lang="en-GB" sz="1100" dirty="0">
                <a:latin typeface="Arial" panose="020B0604020202020204" pitchFamily="34" charset="0"/>
                <a:cs typeface="Arial" panose="020B0604020202020204" pitchFamily="34" charset="0"/>
              </a:rPr>
              <a:t>lead candidates to recognise that the middle option has a differentiable first ‘part’ </a:t>
            </a:r>
            <a:r>
              <a:rPr lang="en-GB" sz="1100" dirty="0" smtClean="0">
                <a:latin typeface="Arial" panose="020B0604020202020204" pitchFamily="34" charset="0"/>
                <a:cs typeface="Arial" panose="020B0604020202020204" pitchFamily="34" charset="0"/>
              </a:rPr>
              <a:t>(hinted at with the </a:t>
            </a:r>
            <a:r>
              <a:rPr lang="en-GB" sz="1100" dirty="0">
                <a:latin typeface="Arial" panose="020B0604020202020204" pitchFamily="34" charset="0"/>
                <a:cs typeface="Arial" panose="020B0604020202020204" pitchFamily="34" charset="0"/>
              </a:rPr>
              <a:t>factor of (</a:t>
            </a:r>
            <a:r>
              <a:rPr lang="en-GB" sz="1100" i="1" dirty="0">
                <a:latin typeface="Arial" panose="020B0604020202020204" pitchFamily="34" charset="0"/>
                <a:cs typeface="Arial" panose="020B0604020202020204" pitchFamily="34" charset="0"/>
              </a:rPr>
              <a:t>n</a:t>
            </a:r>
            <a:r>
              <a:rPr lang="en-GB" sz="1100" dirty="0">
                <a:latin typeface="Arial" panose="020B0604020202020204" pitchFamily="34" charset="0"/>
                <a:cs typeface="Arial" panose="020B0604020202020204" pitchFamily="34" charset="0"/>
              </a:rPr>
              <a:t> – 1) </a:t>
            </a:r>
            <a:r>
              <a:rPr lang="en-GB" sz="1100" dirty="0" smtClean="0">
                <a:latin typeface="Arial" panose="020B0604020202020204" pitchFamily="34" charset="0"/>
                <a:cs typeface="Arial" panose="020B0604020202020204" pitchFamily="34" charset="0"/>
              </a:rPr>
              <a:t>appearing </a:t>
            </a:r>
            <a:r>
              <a:rPr lang="en-GB" sz="1100" dirty="0">
                <a:latin typeface="Arial" panose="020B0604020202020204" pitchFamily="34" charset="0"/>
                <a:cs typeface="Arial" panose="020B0604020202020204" pitchFamily="34" charset="0"/>
              </a:rPr>
              <a:t>in the given reduction formula) and an </a:t>
            </a:r>
            <a:r>
              <a:rPr lang="en-GB" sz="1100" dirty="0" smtClean="0">
                <a:latin typeface="Arial" panose="020B0604020202020204" pitchFamily="34" charset="0"/>
                <a:cs typeface="Arial" panose="020B0604020202020204" pitchFamily="34" charset="0"/>
              </a:rPr>
              <a:t>integrable </a:t>
            </a:r>
            <a:r>
              <a:rPr lang="en-GB" sz="1100" dirty="0">
                <a:latin typeface="Arial" panose="020B0604020202020204" pitchFamily="34" charset="0"/>
                <a:cs typeface="Arial" panose="020B0604020202020204" pitchFamily="34" charset="0"/>
              </a:rPr>
              <a:t>second ‘part’.</a:t>
            </a:r>
          </a:p>
        </p:txBody>
      </p:sp>
      <p:pic>
        <p:nvPicPr>
          <p:cNvPr id="5" name="Picture 4"/>
          <p:cNvPicPr>
            <a:picLocks noChangeAspect="1"/>
          </p:cNvPicPr>
          <p:nvPr/>
        </p:nvPicPr>
        <p:blipFill rotWithShape="1">
          <a:blip r:embed="rId3"/>
          <a:srcRect b="40332"/>
          <a:stretch/>
        </p:blipFill>
        <p:spPr>
          <a:xfrm>
            <a:off x="683568" y="161510"/>
            <a:ext cx="7504584" cy="1246001"/>
          </a:xfrm>
          <a:prstGeom prst="rect">
            <a:avLst/>
          </a:prstGeom>
        </p:spPr>
      </p:pic>
      <p:pic>
        <p:nvPicPr>
          <p:cNvPr id="4" name="Picture 3"/>
          <p:cNvPicPr>
            <a:picLocks noChangeAspect="1"/>
          </p:cNvPicPr>
          <p:nvPr/>
        </p:nvPicPr>
        <p:blipFill>
          <a:blip r:embed="rId4"/>
          <a:stretch>
            <a:fillRect/>
          </a:stretch>
        </p:blipFill>
        <p:spPr>
          <a:xfrm>
            <a:off x="1814525" y="1603255"/>
            <a:ext cx="5586958" cy="1969761"/>
          </a:xfrm>
          <a:prstGeom prst="rect">
            <a:avLst/>
          </a:prstGeom>
        </p:spPr>
      </p:pic>
    </p:spTree>
    <p:extLst>
      <p:ext uri="{BB962C8B-B14F-4D97-AF65-F5344CB8AC3E}">
        <p14:creationId xmlns:p14="http://schemas.microsoft.com/office/powerpoint/2010/main" val="275181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2473</TotalTime>
  <Words>4130</Words>
  <Application>Microsoft Office PowerPoint</Application>
  <PresentationFormat>On-screen Show (4:3)</PresentationFormat>
  <Paragraphs>119</Paragraphs>
  <Slides>27</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1_Custom Design</vt:lpstr>
      <vt:lpstr>Equation</vt:lpstr>
      <vt:lpstr>PowerPoint Presentation</vt:lpstr>
      <vt:lpstr>Guidance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Cambridge Assessment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Level Further Mathematics Y545 Additional Pure Mathematics</dc:title>
  <dc:subject>GCSE (9-1) History A (Explaining the Modern World)</dc:subject>
  <dc:creator>OCR</dc:creator>
  <cp:keywords>A Level; Further Maths; Further Mathematics; Additional Pure Mathematics; Y545</cp:keywords>
  <cp:lastModifiedBy>Ruth Wroe</cp:lastModifiedBy>
  <cp:revision>204</cp:revision>
  <cp:lastPrinted>2016-05-10T10:26:50Z</cp:lastPrinted>
  <dcterms:created xsi:type="dcterms:W3CDTF">2015-10-07T12:54:48Z</dcterms:created>
  <dcterms:modified xsi:type="dcterms:W3CDTF">2019-04-03T12:33:10Z</dcterms:modified>
</cp:coreProperties>
</file>