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001C"/>
    <a:srgbClr val="FFDDE3"/>
    <a:srgbClr val="FF9B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85A7BF-71AF-433B-9693-A029C8797EF6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0E6838-4890-48D4-9369-A0A83CB5A2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758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E6838-4890-48D4-9369-A0A83CB5A2A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286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5/20/2020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1391" y="172465"/>
            <a:ext cx="8421217" cy="6788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pic>
        <p:nvPicPr>
          <p:cNvPr id="9" name="Content Placeholder 1" descr="Level 3 Certificate Core Maths B (MEI)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9325"/>
            <a:ext cx="914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ensusatschool.org.uk/resources/relevant-a-engaging-stats/262-chap5" TargetMode="External"/><Relationship Id="rId3" Type="http://schemas.openxmlformats.org/officeDocument/2006/relationships/hyperlink" Target="http://www.gapminder.org/videos/200-years-that-changed-the-world-bbc/.U809_fldXTo" TargetMode="External"/><Relationship Id="rId7" Type="http://schemas.openxmlformats.org/officeDocument/2006/relationships/hyperlink" Target="http://www.censusatschool.org.uk/resources/data-handling/271-graphit" TargetMode="External"/><Relationship Id="rId2" Type="http://schemas.openxmlformats.org/officeDocument/2006/relationships/hyperlink" Target="http://integralmaths.org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flowingdata.com/category/visualization/ugly-visualization/" TargetMode="External"/><Relationship Id="rId5" Type="http://schemas.openxmlformats.org/officeDocument/2006/relationships/hyperlink" Target="http://www.censusatschool.org.uk/images/curriculum_resources/datahandling/statisticsstatementsks4-worksheet.pdf" TargetMode="External"/><Relationship Id="rId4" Type="http://schemas.openxmlformats.org/officeDocument/2006/relationships/hyperlink" Target="http://www.censusatschool.org.uk/resources/relevant-a-engaging-stats/264-chap7" TargetMode="External"/><Relationship Id="rId9" Type="http://schemas.openxmlformats.org/officeDocument/2006/relationships/hyperlink" Target="http://www.statstutor.ac.uk/topics/basicstatisticalconcepts/datatypes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iese.org/pathways/rwlo/rwlos/3619/Draft%20RWLO/rwlo030606.doc" TargetMode="External"/><Relationship Id="rId3" Type="http://schemas.openxmlformats.org/officeDocument/2006/relationships/hyperlink" Target="http://www.gapminder.org/videos/200-years-that-changed-the-world-bbc/.U809_fldXTo" TargetMode="External"/><Relationship Id="rId7" Type="http://schemas.openxmlformats.org/officeDocument/2006/relationships/hyperlink" Target="http://www.censusatschool.org.uk/resources/relevant-a-engaging-stats/262-chap5" TargetMode="External"/><Relationship Id="rId2" Type="http://schemas.openxmlformats.org/officeDocument/2006/relationships/hyperlink" Target="http://integralmaths.org/my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nationalstemcentre.org.uk/elibrary/resource/2056/interpreting-frequency-graphs-cumulative-frequency-graphs-box-and-whisker-plots-s6" TargetMode="External"/><Relationship Id="rId5" Type="http://schemas.openxmlformats.org/officeDocument/2006/relationships/hyperlink" Target="http://www.nationalstemcentre.org.uk/elibrary/resource/2055/interpreting-bar-charts-pie-charts-box-and-whisker-plots-s5" TargetMode="External"/><Relationship Id="rId4" Type="http://schemas.openxmlformats.org/officeDocument/2006/relationships/hyperlink" Target="http://www.nationalstemcentre.org.uk/elibrary/resource/2041/understanding-mean-median-mode-and-range-s4" TargetMode="External"/><Relationship Id="rId9" Type="http://schemas.openxmlformats.org/officeDocument/2006/relationships/hyperlink" Target="http://www.ciese.org/pathways/rwlo/rwlos/3702/How%20Safe%20Is%20My%20Town/HowSafeIsMyTown.doc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ensusatschool.org.uk/images/curriculum_resources/datahandling/statisticsstatementsks4-worksheet.pdf" TargetMode="External"/><Relationship Id="rId13" Type="http://schemas.openxmlformats.org/officeDocument/2006/relationships/hyperlink" Target="http://www.usablestats.com/tutorials/StandardDeviation" TargetMode="External"/><Relationship Id="rId3" Type="http://schemas.openxmlformats.org/officeDocument/2006/relationships/hyperlink" Target="http://integralmaths.org/" TargetMode="External"/><Relationship Id="rId7" Type="http://schemas.openxmlformats.org/officeDocument/2006/relationships/hyperlink" Target="http://www.censusatschool.org.uk/resources/relevant-a-engaging-stats/264-chap7" TargetMode="External"/><Relationship Id="rId12" Type="http://schemas.openxmlformats.org/officeDocument/2006/relationships/hyperlink" Target="http://www.ciese.org/pathways/rwlo/rwlos/3515/To%20Invest%20or%20Not%20to%20Invest/RWLO_to_invest_or_not_to_invest.do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nationalstemcentre.org.uk/elibrary/resource/2041/understanding-mean-median-mode-and-range-s4" TargetMode="External"/><Relationship Id="rId11" Type="http://schemas.openxmlformats.org/officeDocument/2006/relationships/hyperlink" Target="http://www.censusatschool.org.uk/resources/relevant-a-engaging-stats/262-chap5" TargetMode="External"/><Relationship Id="rId5" Type="http://schemas.openxmlformats.org/officeDocument/2006/relationships/hyperlink" Target="http://www.gapminder.org/videos/200-years-that-changed-the-world-bbc/.U809_fldXTo" TargetMode="External"/><Relationship Id="rId10" Type="http://schemas.openxmlformats.org/officeDocument/2006/relationships/hyperlink" Target="http://www.censusatschool.org.uk/resources/data-handling/271-graphit" TargetMode="External"/><Relationship Id="rId4" Type="http://schemas.openxmlformats.org/officeDocument/2006/relationships/hyperlink" Target="http://www.censusatschool.org.uk/images/curriculum_resources/datahandling/as_statistical_statements%20-worksheet.pdf" TargetMode="External"/><Relationship Id="rId9" Type="http://schemas.openxmlformats.org/officeDocument/2006/relationships/hyperlink" Target="http://flowingdata.com/category/visualization/ugly-visualization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i.org.uk/imps" TargetMode="External"/><Relationship Id="rId2" Type="http://schemas.openxmlformats.org/officeDocument/2006/relationships/hyperlink" Target="http://integralmaths.org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censusatschool.org.uk/get-data/datatool" TargetMode="External"/><Relationship Id="rId5" Type="http://schemas.openxmlformats.org/officeDocument/2006/relationships/hyperlink" Target="http://www.censusatschool.org.uk/resources/data-handling/124-height-data" TargetMode="External"/><Relationship Id="rId4" Type="http://schemas.openxmlformats.org/officeDocument/2006/relationships/hyperlink" Target="http://www.censusatschool.org.uk/images/curriculum_resources/datahandling/as_statistical_statements%20-worksheet.pdf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i.org.uk/imps" TargetMode="External"/><Relationship Id="rId2" Type="http://schemas.openxmlformats.org/officeDocument/2006/relationships/hyperlink" Target="http://integralmaths.org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ciese.org/pathways/rwlo/rwlos/3515/To%20Invest%20or%20Not%20to%20Invest/RWLO_to_invest_or_not_to_invest.doc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bc.co.uk/news/10612209" TargetMode="External"/><Relationship Id="rId3" Type="http://schemas.openxmlformats.org/officeDocument/2006/relationships/hyperlink" Target="http://www.mei.org.uk/imps" TargetMode="External"/><Relationship Id="rId7" Type="http://schemas.openxmlformats.org/officeDocument/2006/relationships/hyperlink" Target="http://www.whatcar.com/car-depreciation-calculator/" TargetMode="External"/><Relationship Id="rId2" Type="http://schemas.openxmlformats.org/officeDocument/2006/relationships/hyperlink" Target="http://integralmaths.org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test.causeweb.org/wiki/chance/index.php/Collected_Forsooths#PERCENTS" TargetMode="External"/><Relationship Id="rId5" Type="http://schemas.openxmlformats.org/officeDocument/2006/relationships/hyperlink" Target="http://www.pfeg.org/resources/mymoneyweek?t=100787&amp;amp;m=170995&amp;amp;section3" TargetMode="External"/><Relationship Id="rId4" Type="http://schemas.openxmlformats.org/officeDocument/2006/relationships/hyperlink" Target="http://www.nationalstemcentre.org.uk/elibrary/resource/1964/using-percentages-to-increase-quantities-n7" TargetMode="External"/><Relationship Id="rId9" Type="http://schemas.openxmlformats.org/officeDocument/2006/relationships/hyperlink" Target="http://data.worldbank.org/indicator/FP.CPI.TOTL.ZG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neysupermarket.com/travel-money/" TargetMode="External"/><Relationship Id="rId2" Type="http://schemas.openxmlformats.org/officeDocument/2006/relationships/hyperlink" Target="http://integralmaths.org/" TargetMode="Externa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i.org.uk/imps" TargetMode="External"/><Relationship Id="rId2" Type="http://schemas.openxmlformats.org/officeDocument/2006/relationships/hyperlink" Target="http://integralmaths.org/" TargetMode="Externa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i.org.uk/imps" TargetMode="External"/><Relationship Id="rId2" Type="http://schemas.openxmlformats.org/officeDocument/2006/relationships/hyperlink" Target="http://integralmaths.org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nationalstemcentre.org.uk/elibrary/resource/1961/estimating-length-using-standard-form-n4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i.org.uk/imps" TargetMode="External"/><Relationship Id="rId2" Type="http://schemas.openxmlformats.org/officeDocument/2006/relationships/hyperlink" Target="http://integralmaths.org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ciese.org/pathways/rwlo/rwlos/1/Real%20World%20Learning%20Objects/Mathematics/Population%20Explosion%20Using%20an%20Exponential%20Function/Population_Explosion_Using_an_Exponential_Function.doc" TargetMode="External"/><Relationship Id="rId5" Type="http://schemas.openxmlformats.org/officeDocument/2006/relationships/hyperlink" Target="http://www.voxeu.org/article/parametric-estimations-world-distribution-income" TargetMode="External"/><Relationship Id="rId4" Type="http://schemas.openxmlformats.org/officeDocument/2006/relationships/hyperlink" Target="http://phet.colorado.edu/en/simulation/radioactive-dating-gam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i.org.uk/imps" TargetMode="External"/><Relationship Id="rId2" Type="http://schemas.openxmlformats.org/officeDocument/2006/relationships/hyperlink" Target="http://integralmaths.org/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www.voxeu.org/article/parametric-estimations-world-distribution-income" TargetMode="External"/><Relationship Id="rId4" Type="http://schemas.openxmlformats.org/officeDocument/2006/relationships/hyperlink" Target="http://www.gapminder.org/world/$majorMode=chart$is;shi=t;ly=2003;lb=f;il=t;fs=11;al=30;stl=t;st=t;nsl=t;se=t$wst;tts=C$ts;sp=5.59290322580644;ti=2012$zpv;v=0$inc_x;mmid=XCOORDS;iid=phAwcNAVuyj1jiMAkmq1iMg;by=ind$inc_y;mmid=YCOORDS;iid=phAwcNAVuyj2tPLxKvvnNPA;by=ind$inc_s;uniValue=8.21;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i.org.uk/imps" TargetMode="External"/><Relationship Id="rId2" Type="http://schemas.openxmlformats.org/officeDocument/2006/relationships/hyperlink" Target="http://integralmaths.org/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phet.colorado.edu/en/simulation/moving-man" TargetMode="External"/><Relationship Id="rId4" Type="http://schemas.openxmlformats.org/officeDocument/2006/relationships/hyperlink" Target="http://www.nationalstemcentre.org.uk/elibrary/collection/489/mostly-algebra-materials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ionalstemcentre.org.uk/elibrary/collection/489/mostly-algebra-materials" TargetMode="External"/><Relationship Id="rId2" Type="http://schemas.openxmlformats.org/officeDocument/2006/relationships/hyperlink" Target="http://integralmaths.org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phet.colorado.edu/en/simulation/moving-man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dxzurich.com/speaker/gerd-gigerenzer/" TargetMode="External"/><Relationship Id="rId2" Type="http://schemas.openxmlformats.org/officeDocument/2006/relationships/hyperlink" Target="http://integralmaths.org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understandinguncertainty.org/screening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plus.maths.org/content/understanding-uncertainty-2845-ways-spinning-risk-0" TargetMode="External"/><Relationship Id="rId2" Type="http://schemas.openxmlformats.org/officeDocument/2006/relationships/hyperlink" Target="http://integralmaths.org/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www.bowlandmaths.org.uk/materials/projects/online/how_risky_is_life/start.htm" TargetMode="External"/><Relationship Id="rId4" Type="http://schemas.openxmlformats.org/officeDocument/2006/relationships/hyperlink" Target="http://www.riskcomm.com/scales.htm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i.org.uk/imps" TargetMode="External"/><Relationship Id="rId2" Type="http://schemas.openxmlformats.org/officeDocument/2006/relationships/hyperlink" Target="http://integralmaths.org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statstutor.ac.uk/topics/approach-to-statistical-problem-solving/problem-solving-approach-in-statistics/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i.org.uk/imps" TargetMode="External"/><Relationship Id="rId2" Type="http://schemas.openxmlformats.org/officeDocument/2006/relationships/hyperlink" Target="http://integralmaths.org/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www.censusatschool.org.uk/resources/probability/177-benfords-law" TargetMode="External"/><Relationship Id="rId4" Type="http://schemas.openxmlformats.org/officeDocument/2006/relationships/hyperlink" Target="http://www.ciese.org/pathways/rwlo/rwlos/9460/Hypothesis%20Testing/math_rwlo_template.doc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integralmaths.org/" TargetMode="External"/><Relationship Id="rId7" Type="http://schemas.openxmlformats.org/officeDocument/2006/relationships/hyperlink" Target="http://www.usablestats.com/tutorials/basicStats3" TargetMode="External"/><Relationship Id="rId2" Type="http://schemas.openxmlformats.org/officeDocument/2006/relationships/hyperlink" Target="http://integralmaths.org/my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statstutor.ac.uk/topics/samplingtechniques/randomsampling/" TargetMode="External"/><Relationship Id="rId5" Type="http://schemas.openxmlformats.org/officeDocument/2006/relationships/hyperlink" Target="http://www.statstutor.ac.uk/topics/samplingtechniques/nonrandomsampling/" TargetMode="External"/><Relationship Id="rId4" Type="http://schemas.openxmlformats.org/officeDocument/2006/relationships/hyperlink" Target="http://www.statstutor.ac.uk/topics/basicstatisticalconcepts/populationsandsamples/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stutor.ac.uk/topics/basicstatisticalconcepts/reliabilityandvalidity/" TargetMode="External"/><Relationship Id="rId2" Type="http://schemas.openxmlformats.org/officeDocument/2006/relationships/hyperlink" Target="http://integralmaths.org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ciese.org/pathways/rwlo/rwlos/3817/GRAPHS%20IN%20THE%20MEDIA(1)/DraftRWLO.doc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iese.org/pathways/rwlo/rwlos/3673/Cost%20to%20be%20Cool/RWLO.doc" TargetMode="External"/><Relationship Id="rId3" Type="http://schemas.openxmlformats.org/officeDocument/2006/relationships/hyperlink" Target="http://www.mei.org.uk/imps" TargetMode="External"/><Relationship Id="rId7" Type="http://schemas.openxmlformats.org/officeDocument/2006/relationships/hyperlink" Target="http://integralmaths.org/course/view.php?id=166&amp;amp;section=8" TargetMode="External"/><Relationship Id="rId2" Type="http://schemas.openxmlformats.org/officeDocument/2006/relationships/hyperlink" Target="http://integralmaths.org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integralmaths.org/course/view.php?id=166&amp;amp;section=5" TargetMode="External"/><Relationship Id="rId5" Type="http://schemas.openxmlformats.org/officeDocument/2006/relationships/hyperlink" Target="http://www.censusatschool.org.uk/resources/ict/76-using-excel-for-simple-data-analysis" TargetMode="External"/><Relationship Id="rId4" Type="http://schemas.openxmlformats.org/officeDocument/2006/relationships/hyperlink" Target="http://www.censusatschool.org.uk/resources/ict/67-finding-averages-using-excel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susatschool.org.uk/resources/data-handling/407-are-you-suited" TargetMode="External"/><Relationship Id="rId7" Type="http://schemas.openxmlformats.org/officeDocument/2006/relationships/hyperlink" Target="http://www.censusatschool.org.uk/resources/citizenship/136-application-of-number" TargetMode="External"/><Relationship Id="rId2" Type="http://schemas.openxmlformats.org/officeDocument/2006/relationships/hyperlink" Target="http://integralmaths.org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censusatschool.org.uk/resources/data-handling/326-heightinvestigations1-" TargetMode="External"/><Relationship Id="rId5" Type="http://schemas.openxmlformats.org/officeDocument/2006/relationships/hyperlink" Target="http://www.censusatschool.org.uk/resources/data-handling/348-cleaning-dirty-data" TargetMode="External"/><Relationship Id="rId4" Type="http://schemas.openxmlformats.org/officeDocument/2006/relationships/hyperlink" Target="http://www.usablestats.com/tutorials/StandardDeviation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ese.org/pathways/rwlo/rwlos/3619/Draft%20RWLO/rwlo030606.doc" TargetMode="External"/><Relationship Id="rId2" Type="http://schemas.openxmlformats.org/officeDocument/2006/relationships/hyperlink" Target="http://integralmaths.org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usablestats.com/tutorials/StandardDeviation" TargetMode="External"/><Relationship Id="rId5" Type="http://schemas.openxmlformats.org/officeDocument/2006/relationships/hyperlink" Target="http://www.ciese.org/pathways/rwlo/rwlos/3515/To%20Invest%20or%20Not%20to%20Invest/RWLO_to_invest_or_not_to_invest.doc" TargetMode="External"/><Relationship Id="rId4" Type="http://schemas.openxmlformats.org/officeDocument/2006/relationships/hyperlink" Target="http://www.ciese.org/pathways/rwlo/rwlos/3702/How%20Safe%20Is%20My%20Town/HowSafeIsMyTown.doc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ionalstemcentre.org.uk/elibrary/resource/11721/measures-of-centre-and-spread-spot-the-error" TargetMode="External"/><Relationship Id="rId7" Type="http://schemas.openxmlformats.org/officeDocument/2006/relationships/hyperlink" Target="http://www.dailymail.co.uk/news/article-7818/Meet-Mr-Mrs-Average.html" TargetMode="External"/><Relationship Id="rId2" Type="http://schemas.openxmlformats.org/officeDocument/2006/relationships/hyperlink" Target="http://integralmaths.org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telegraph.co.uk/technology/news/10223210/Average-Briton-texts-two-million-words-in-their-lifetime.html" TargetMode="External"/><Relationship Id="rId5" Type="http://schemas.openxmlformats.org/officeDocument/2006/relationships/hyperlink" Target="http://www.nuffieldfoundation.org/fsmqs/level-2-data-handling" TargetMode="External"/><Relationship Id="rId4" Type="http://schemas.openxmlformats.org/officeDocument/2006/relationships/hyperlink" Target="http://www.nationalstemcentre.org.uk/elibrary/maths/resource/11348/descriptive-statistics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i.org.uk/imps" TargetMode="External"/><Relationship Id="rId2" Type="http://schemas.openxmlformats.org/officeDocument/2006/relationships/hyperlink" Target="http://integralmaths.org/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www.censusatschool.org.uk/resources/data-handling/124-height-data" TargetMode="External"/><Relationship Id="rId4" Type="http://schemas.openxmlformats.org/officeDocument/2006/relationships/hyperlink" Target="http://www.usablestats.com/tutorials/basicStats2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i.org.uk/imps" TargetMode="External"/><Relationship Id="rId7" Type="http://schemas.openxmlformats.org/officeDocument/2006/relationships/hyperlink" Target="http://www.ciese.org/pathways/rwlo/rwlos/4206/Contingency%20Analysis%20of%20Prison%20Inmates%20and%20Staff/overview.html" TargetMode="External"/><Relationship Id="rId2" Type="http://schemas.openxmlformats.org/officeDocument/2006/relationships/hyperlink" Target="http://integralmaths.org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statstutor.ac.uk/topics/chi-squared-tests-of-association/chi-squared-tests-of-goodness-of-fit/" TargetMode="External"/><Relationship Id="rId5" Type="http://schemas.openxmlformats.org/officeDocument/2006/relationships/hyperlink" Target="http://www.statstutor.ac.uk/topics/chi-squared-tests-of-association/chi-squared-tests-for-two-way-tables/" TargetMode="External"/><Relationship Id="rId4" Type="http://schemas.openxmlformats.org/officeDocument/2006/relationships/hyperlink" Target="http://www.statstutor.ac.uk/topics/chi-squared-tests-of-association/calculating-expected-frequencies-in-two-way/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i.org.uk/imps" TargetMode="External"/><Relationship Id="rId2" Type="http://schemas.openxmlformats.org/officeDocument/2006/relationships/hyperlink" Target="http://integralmaths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tatstutor.ac.uk/topics/correlation/spearmans-correlation-coefficient/" TargetMode="External"/><Relationship Id="rId4" Type="http://schemas.openxmlformats.org/officeDocument/2006/relationships/hyperlink" Target="http://www.statstutor.ac.uk/types/teach-yourself/pearsons-correlation-coefficient/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susatschool.org.uk/resources/history/289-howold" TargetMode="External"/><Relationship Id="rId2" Type="http://schemas.openxmlformats.org/officeDocument/2006/relationships/hyperlink" Target="http://integralmaths.org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maths.otago.ac.nz/videos/statistics/Dolphin/index.html" TargetMode="External"/><Relationship Id="rId5" Type="http://schemas.openxmlformats.org/officeDocument/2006/relationships/hyperlink" Target="http://www.core-maths.org/resources/statistics/" TargetMode="External"/><Relationship Id="rId4" Type="http://schemas.openxmlformats.org/officeDocument/2006/relationships/hyperlink" Target="http://www.censusatschool.org.uk/resources/data-handling/326-heightinvestigations1-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OCR_Maths" TargetMode="External"/><Relationship Id="rId2" Type="http://schemas.openxmlformats.org/officeDocument/2006/relationships/hyperlink" Target="mailto:maths@ocr.org.uk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rveymonkey.co.uk/r/ZL5Z53B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i.org.uk/imps" TargetMode="External"/><Relationship Id="rId2" Type="http://schemas.openxmlformats.org/officeDocument/2006/relationships/hyperlink" Target="http://integralmaths.org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map.mathshell.org.uk/materials/stds.php?id=1159" TargetMode="External"/><Relationship Id="rId5" Type="http://schemas.openxmlformats.org/officeDocument/2006/relationships/hyperlink" Target="https://www.tes.co.uk/teaching-resource/modeling-with-spreadsheets--planning-a-festival-6001301" TargetMode="External"/><Relationship Id="rId4" Type="http://schemas.openxmlformats.org/officeDocument/2006/relationships/hyperlink" Target="http://www.faculty.rsu.edu/users/f/felwell/www/Theorists/Essays/Malthus1.ht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buddies.org/science-fair-projects/project_ideas/Math_p014.shtml#procedure" TargetMode="External"/><Relationship Id="rId7" Type="http://schemas.openxmlformats.org/officeDocument/2006/relationships/hyperlink" Target="http://map.mathshell.org.uk/materials/stds.php?id=1159" TargetMode="External"/><Relationship Id="rId2" Type="http://schemas.openxmlformats.org/officeDocument/2006/relationships/hyperlink" Target="http://integralmaths.org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usablestats.com/tutorials/CI" TargetMode="External"/><Relationship Id="rId5" Type="http://schemas.openxmlformats.org/officeDocument/2006/relationships/hyperlink" Target="http://www.mathsisfun.com/numbers/estimation.html" TargetMode="External"/><Relationship Id="rId4" Type="http://schemas.openxmlformats.org/officeDocument/2006/relationships/hyperlink" Target="http://www.scientificamerican.com/article/bring-science-home-estimating-height-walk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ionalstemcentre.org.uk/elibrary/collection/489/mostly-algebra-materials" TargetMode="External"/><Relationship Id="rId2" Type="http://schemas.openxmlformats.org/officeDocument/2006/relationships/hyperlink" Target="http://integralmaths.org/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map.mathshell.org.uk/materials/stds.php?id=1159" TargetMode="External"/><Relationship Id="rId4" Type="http://schemas.openxmlformats.org/officeDocument/2006/relationships/hyperlink" Target="http://www.rncalc.com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uffieldfoundation.org/fsmqs/fsmq-level-2-shape-and-space-original-activities" TargetMode="External"/><Relationship Id="rId2" Type="http://schemas.openxmlformats.org/officeDocument/2006/relationships/hyperlink" Target="http://integralmaths.org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map.mathshell.org.uk/materials/stds.php?id=1159" TargetMode="External"/><Relationship Id="rId5" Type="http://schemas.openxmlformats.org/officeDocument/2006/relationships/hyperlink" Target="http://map.mathshell.org.uk/materials/tasks.php" TargetMode="External"/><Relationship Id="rId4" Type="http://schemas.openxmlformats.org/officeDocument/2006/relationships/hyperlink" Target="http://map.mathshell.org.uk/materials/lessons.php?taskid=456&amp;amp;subpage=proble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i.org.uk/imps" TargetMode="External"/><Relationship Id="rId7" Type="http://schemas.openxmlformats.org/officeDocument/2006/relationships/hyperlink" Target="http://www.censusatschool.org.uk/resources/data-handling/157-sample-handling-data-unit" TargetMode="External"/><Relationship Id="rId2" Type="http://schemas.openxmlformats.org/officeDocument/2006/relationships/hyperlink" Target="http://integralmaths.org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censusatschool.org.uk/resources/relevant-a-engaging-stats/262-chap5" TargetMode="External"/><Relationship Id="rId5" Type="http://schemas.openxmlformats.org/officeDocument/2006/relationships/hyperlink" Target="http://www.censusatschool.org.uk/images/curriculum_resources/datahandling/statisticsstatementsks4-worksheet.pdf" TargetMode="External"/><Relationship Id="rId4" Type="http://schemas.openxmlformats.org/officeDocument/2006/relationships/hyperlink" Target="http://www.gapminder.org/videos/200-years-that-changed-the-world-bbc/.U809_fldXT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5"/>
            <a:ext cx="9144000" cy="6857309"/>
          </a:xfrm>
          <a:prstGeom prst="rect">
            <a:avLst/>
          </a:prstGeom>
        </p:spPr>
      </p:pic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250825" y="4046538"/>
            <a:ext cx="5329238" cy="478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lnSpc>
                <a:spcPct val="114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altLang="en-US" sz="2400" b="1">
                <a:solidFill>
                  <a:prstClr val="black"/>
                </a:solidFill>
                <a:latin typeface="Arial" charset="0"/>
                <a:cs typeface="Arial" charset="0"/>
              </a:rPr>
              <a:t>Resources </a:t>
            </a:r>
            <a:endParaRPr lang="en-US" altLang="en-US" sz="2400" b="1" i="1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81401" y="134365"/>
            <a:ext cx="1981199" cy="759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400" b="1" spc="-50" dirty="0">
                <a:latin typeface="Arial" panose="020B0604020202020204" pitchFamily="34" charset="0"/>
                <a:cs typeface="Arial" panose="020B0604020202020204" pitchFamily="34" charset="0"/>
              </a:rPr>
              <a:t>STATISTICS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sz="2400" b="1" spc="-15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07520"/>
              </p:ext>
            </p:extLst>
          </p:nvPr>
        </p:nvGraphicFramePr>
        <p:xfrm>
          <a:off x="461962" y="901700"/>
          <a:ext cx="8207438" cy="4643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9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94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9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3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s5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Understand and use the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language</a:t>
                      </a:r>
                    </a:p>
                    <a:p>
                      <a:pPr marL="9842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describing types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data.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Primary, secondary;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categorical,</a:t>
                      </a:r>
                    </a:p>
                    <a:p>
                      <a:pPr marL="9906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numerical; continuous,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discrete.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85725" marR="12687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Integral Resources -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OCR (MEI) Level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IQR: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Statistics 1: Introduction &amp;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collecting</a:t>
                      </a:r>
                      <a:r>
                        <a:rPr sz="1100" u="sng" spc="-11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data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7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5725" marR="56324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External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Resources: 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200 countries, 200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years,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4</a:t>
                      </a:r>
                      <a:r>
                        <a:rPr sz="1100" u="sng" spc="-10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minutes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5725" marR="403860">
                        <a:lnSpc>
                          <a:spcPct val="1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Relevant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and engaging stats: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using 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spreadsheets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5725" marR="403860">
                        <a:lnSpc>
                          <a:spcPct val="1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/>
                        </a:rPr>
                        <a:t>KS4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/>
                        </a:rPr>
                        <a:t>statistics statements: true or</a:t>
                      </a:r>
                      <a:r>
                        <a:rPr sz="1100" u="sng" spc="-17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/>
                        </a:rPr>
                        <a:t>false 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/>
                        </a:rPr>
                        <a:t>Ugly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/>
                        </a:rPr>
                        <a:t>data</a:t>
                      </a:r>
                      <a:r>
                        <a:rPr sz="1100" u="sng" spc="-8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/>
                        </a:rPr>
                        <a:t>visualisation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/>
                        </a:rPr>
                        <a:t>Census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/>
                        </a:rPr>
                        <a:t>at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/>
                        </a:rPr>
                        <a:t>School: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/>
                        </a:rPr>
                        <a:t>graph</a:t>
                      </a:r>
                      <a:r>
                        <a:rPr sz="1100" u="sng" spc="-6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/>
                        </a:rPr>
                        <a:t>it!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5725" marR="398780">
                        <a:lnSpc>
                          <a:spcPct val="1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/>
                        </a:rPr>
                        <a:t>Relevant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/>
                        </a:rPr>
                        <a:t>and engaging stats:</a:t>
                      </a:r>
                      <a:r>
                        <a:rPr sz="1100" u="sng" spc="-114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/>
                        </a:rPr>
                        <a:t>teaching  through statistical</a:t>
                      </a:r>
                      <a:r>
                        <a:rPr sz="1100" u="sng" spc="-7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8"/>
                        </a:rPr>
                        <a:t>investigations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/>
                        </a:rPr>
                        <a:t>Data types</a:t>
                      </a:r>
                      <a:r>
                        <a:rPr sz="1100" u="sng" spc="-8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9"/>
                        </a:rPr>
                        <a:t>resources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7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s6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77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 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recognise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values in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primary  or secondary data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which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are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unlikely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to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accurate.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1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7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s7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29400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 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read information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from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and to construct a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 present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information.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9060" marR="93980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Includes grouping data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using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suitable  class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intervals.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3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8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s8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95885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Understand the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meaning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the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terms  sample and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population.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idea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random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sampling.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7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s9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277495" algn="just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 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interpret sample data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terms of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possible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properties of the  parent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population.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9060" marR="16764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e.g. Sample mean as an estimate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population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mean.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074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s10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6667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Understand about the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variability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data and be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describe the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main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features of a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distribution.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1245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Includes understanding that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the</a:t>
                      </a:r>
                    </a:p>
                    <a:p>
                      <a:pPr marL="99060" marR="13271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average from a sample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will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generally  be different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from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population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average.</a:t>
                      </a:r>
                    </a:p>
                    <a:p>
                      <a:pPr marL="99060" marR="10223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main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features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include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central  tendency (average) and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spread.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35478" y="134365"/>
            <a:ext cx="5260722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" algn="ctr">
              <a:lnSpc>
                <a:spcPct val="100000"/>
              </a:lnSpc>
            </a:pPr>
            <a:r>
              <a:rPr sz="2400" b="1" spc="-50" dirty="0">
                <a:latin typeface="Arial" panose="020B0604020202020204" pitchFamily="34" charset="0"/>
                <a:cs typeface="Arial" panose="020B0604020202020204" pitchFamily="34" charset="0"/>
              </a:rPr>
              <a:t>STATISTICS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sz="2400" b="1" spc="-10" dirty="0">
                <a:latin typeface="Arial" panose="020B0604020202020204" pitchFamily="34" charset="0"/>
                <a:cs typeface="Arial" panose="020B0604020202020204" pitchFamily="34" charset="0"/>
              </a:rPr>
              <a:t>Statistical diagrams </a:t>
            </a: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400" b="1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10" dirty="0">
                <a:latin typeface="Arial" panose="020B0604020202020204" pitchFamily="34" charset="0"/>
                <a:cs typeface="Arial" panose="020B0604020202020204" pitchFamily="34" charset="0"/>
              </a:rPr>
              <a:t>measures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856677"/>
              </p:ext>
            </p:extLst>
          </p:nvPr>
        </p:nvGraphicFramePr>
        <p:xfrm>
          <a:off x="461962" y="901700"/>
          <a:ext cx="8207438" cy="4737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9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94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9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01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s11</a:t>
                      </a:r>
                      <a:endParaRPr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7239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able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use and interpret</a:t>
                      </a:r>
                      <a:r>
                        <a:rPr sz="1100" spc="-114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statistical  diagrams appropriate to a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variety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types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sz="1100" spc="-10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1140"/>
                        </a:lnSpc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Diagrams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include: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box and</a:t>
                      </a:r>
                      <a:r>
                        <a:rPr sz="1100" spc="-8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whisker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99060" marR="11620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plots, dot plots, scatter diagrams,</a:t>
                      </a:r>
                      <a:r>
                        <a:rPr sz="1100" spc="-18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  charts,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charts, histograms,  frequency charts,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cumulative 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frequency</a:t>
                      </a:r>
                      <a:r>
                        <a:rPr sz="1100" spc="-114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diagrams.</a:t>
                      </a:r>
                    </a:p>
                    <a:p>
                      <a:pPr marL="99060" marR="182245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Learners may be asked to</a:t>
                      </a:r>
                      <a:r>
                        <a:rPr sz="1100" spc="-15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  these diagrams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sz="1100" spc="-8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examination.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99060" marR="3111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frequency chart resembles a  histogram </a:t>
                      </a:r>
                      <a:r>
                        <a:rPr sz="11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equal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width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bars but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its  vertical axis is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frequency. A dot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plot is  similar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a bar chart but </a:t>
                      </a:r>
                      <a:r>
                        <a:rPr sz="11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stacks</a:t>
                      </a:r>
                      <a:r>
                        <a:rPr sz="1100" spc="-1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 dots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lines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represent</a:t>
                      </a:r>
                      <a:r>
                        <a:rPr sz="1100" spc="-114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frequency.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85725" marR="12687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Integral Resources - 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OCR (MEI) Level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sz="1100" spc="-6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IQR: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Statistics 2: Statistical</a:t>
                      </a:r>
                      <a:r>
                        <a:rPr sz="1100" u="sng" spc="-14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techniques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 marR="26352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External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Resources: 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200 countries, 200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years,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4</a:t>
                      </a:r>
                      <a:r>
                        <a:rPr sz="1100" u="sng" spc="-10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minutes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 marR="197485">
                        <a:lnSpc>
                          <a:spcPct val="100000"/>
                        </a:lnSpc>
                      </a:pP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Standards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Unit S4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Understanding mean, 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median,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mode and</a:t>
                      </a:r>
                      <a:r>
                        <a:rPr sz="1100" u="sng" spc="-10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range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 marR="197485">
                        <a:lnSpc>
                          <a:spcPct val="100000"/>
                        </a:lnSpc>
                      </a:pP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Standards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Unit S5 Interpreting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bar</a:t>
                      </a:r>
                      <a:r>
                        <a:rPr sz="1100" u="sng" spc="-7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charts, 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pie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charts, box and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whisker</a:t>
                      </a:r>
                      <a:r>
                        <a:rPr sz="1100" u="sng" spc="-8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plots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 marR="184785">
                        <a:lnSpc>
                          <a:spcPct val="100000"/>
                        </a:lnSpc>
                      </a:pP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Standards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Unit S6 Interpreting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frequency  graphs,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cumulative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frequency graphs,</a:t>
                      </a:r>
                      <a:r>
                        <a:rPr sz="1100" u="sng" spc="-12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box  and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whisker</a:t>
                      </a:r>
                      <a:r>
                        <a:rPr sz="1100" u="sng" spc="-5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plots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 marR="398780">
                        <a:lnSpc>
                          <a:spcPct val="1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7"/>
                        </a:rPr>
                        <a:t>Relevant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7"/>
                        </a:rPr>
                        <a:t>and engaging stats:</a:t>
                      </a:r>
                      <a:r>
                        <a:rPr sz="1100" u="sng" spc="-114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7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7"/>
                        </a:rPr>
                        <a:t>teaching  through statistical</a:t>
                      </a:r>
                      <a:r>
                        <a:rPr sz="1100" u="sng" spc="-7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7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7"/>
                        </a:rPr>
                        <a:t>investigations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8"/>
                        </a:rPr>
                        <a:t>Graphing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8"/>
                        </a:rPr>
                        <a:t>U.S. Presidential</a:t>
                      </a:r>
                      <a:r>
                        <a:rPr sz="1100" u="sng" spc="-3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8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8"/>
                        </a:rPr>
                        <a:t>Elections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7"/>
                        </a:spcBef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9"/>
                        </a:rPr>
                        <a:t>How Safe Is </a:t>
                      </a:r>
                      <a:r>
                        <a:rPr sz="1100" u="sng" spc="-1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9"/>
                        </a:rPr>
                        <a:t>My</a:t>
                      </a:r>
                      <a:r>
                        <a:rPr sz="1100" u="sng" spc="-10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9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9"/>
                        </a:rPr>
                        <a:t>Town?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s12</a:t>
                      </a:r>
                      <a:endParaRPr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1245"/>
                        </a:lnSpc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able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identify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when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sz="1100" spc="-8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statistical</a:t>
                      </a:r>
                      <a:endParaRPr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9842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diagram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 misleading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explain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 could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</a:t>
                      </a:r>
                      <a:r>
                        <a:rPr sz="1100" spc="-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improved.</a:t>
                      </a:r>
                      <a:endParaRPr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99060" marR="116839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e.g. Improvement by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clearer</a:t>
                      </a:r>
                      <a:r>
                        <a:rPr sz="1100" spc="-13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labelling 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 a better</a:t>
                      </a:r>
                      <a:r>
                        <a:rPr sz="1100" spc="-1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scale.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8"/>
                        </a:spcBef>
                      </a:pPr>
                      <a:endParaRPr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s13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1245"/>
                        </a:lnSpc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able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identify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skewness </a:t>
                      </a:r>
                      <a:r>
                        <a:rPr sz="11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</a:t>
                      </a:r>
                      <a:r>
                        <a:rPr sz="1100" spc="-114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  <a:p>
                      <a:pPr marL="98425" marR="5461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histogram, frequency chart or box</a:t>
                      </a:r>
                      <a:r>
                        <a:rPr sz="1100" spc="-204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whisker</a:t>
                      </a:r>
                      <a:r>
                        <a:rPr sz="1100" spc="-5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plot.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appropriate</a:t>
                      </a:r>
                      <a:r>
                        <a:rPr sz="1100" spc="-9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contexts.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99060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Positive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negative</a:t>
                      </a:r>
                      <a:r>
                        <a:rPr sz="1100" spc="-8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skewness.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6"/>
                        </a:spcBef>
                      </a:pPr>
                      <a:endParaRPr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s14</a:t>
                      </a:r>
                      <a:endParaRPr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1245"/>
                        </a:lnSpc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able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interpret a scatter</a:t>
                      </a:r>
                      <a:r>
                        <a:rPr sz="1100" spc="-1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diagram</a:t>
                      </a:r>
                    </a:p>
                    <a:p>
                      <a:pPr marL="98425" marR="571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bivariate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data, draw a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best</a:t>
                      </a:r>
                      <a:r>
                        <a:rPr sz="1100" spc="-1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fit  by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eye when it is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appropriate to do so  and understand that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extrapolation 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might not be</a:t>
                      </a:r>
                      <a:r>
                        <a:rPr sz="1100" spc="-13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justified.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99060" marR="445134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Including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terms</a:t>
                      </a:r>
                      <a:r>
                        <a:rPr sz="1100" spc="-1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association,  correlation,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best</a:t>
                      </a:r>
                      <a:r>
                        <a:rPr sz="1100" spc="-1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fit.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57400" y="134365"/>
            <a:ext cx="541020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" algn="ctr">
              <a:lnSpc>
                <a:spcPct val="100000"/>
              </a:lnSpc>
            </a:pPr>
            <a:r>
              <a:rPr sz="2400" b="1" spc="-50" dirty="0">
                <a:latin typeface="Arial" panose="020B0604020202020204" pitchFamily="34" charset="0"/>
                <a:cs typeface="Arial" panose="020B0604020202020204" pitchFamily="34" charset="0"/>
              </a:rPr>
              <a:t>STATISTICS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sz="2400" b="1" spc="-10" dirty="0">
                <a:latin typeface="Arial" panose="020B0604020202020204" pitchFamily="34" charset="0"/>
                <a:cs typeface="Arial" panose="020B0604020202020204" pitchFamily="34" charset="0"/>
              </a:rPr>
              <a:t>Statistical diagrams </a:t>
            </a: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400" b="1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10" dirty="0">
                <a:latin typeface="Arial" panose="020B0604020202020204" pitchFamily="34" charset="0"/>
                <a:cs typeface="Arial" panose="020B0604020202020204" pitchFamily="34" charset="0"/>
              </a:rPr>
              <a:t>measures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987221"/>
              </p:ext>
            </p:extLst>
          </p:nvPr>
        </p:nvGraphicFramePr>
        <p:xfrm>
          <a:off x="461962" y="901700"/>
          <a:ext cx="8207438" cy="4737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9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94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9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23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s15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98425" marR="428625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able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select and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calculate 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appropriate measures of</a:t>
                      </a:r>
                      <a:r>
                        <a:rPr sz="1100" spc="-1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central  tendency and to interpret</a:t>
                      </a:r>
                      <a:r>
                        <a:rPr sz="1100" spc="-17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them.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99060" marR="37528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Mean, median,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mode. Includes  grouped data and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calculation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  estimation for data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sz="1100" spc="-1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statistical  diagram.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5725" marR="12687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Integral Resources - 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OCR (MEI) Level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sz="1100" spc="-6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IQR: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Statistics 2: Statistical</a:t>
                      </a:r>
                      <a:r>
                        <a:rPr sz="1100" u="sng" spc="-14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techniques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7"/>
                        </a:spcBef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 marR="56324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External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Resources: 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Fundamentals of Statistics 1: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Basic  Concepts</a:t>
                      </a:r>
                      <a:r>
                        <a:rPr sz="1100" u="sng" spc="-8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Tutorial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200 countries, 200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years,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4</a:t>
                      </a:r>
                      <a:r>
                        <a:rPr sz="1100" u="sng" spc="-10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minutes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 marR="263525">
                        <a:lnSpc>
                          <a:spcPct val="100000"/>
                        </a:lnSpc>
                      </a:pP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Standards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Unit S4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Understanding</a:t>
                      </a:r>
                      <a:r>
                        <a:rPr sz="1100" u="sng" spc="-10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mean, 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median,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mode and</a:t>
                      </a:r>
                      <a:r>
                        <a:rPr sz="1100" u="sng" spc="-10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range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1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 marR="403860">
                        <a:lnSpc>
                          <a:spcPct val="1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7"/>
                        </a:rPr>
                        <a:t>Relevant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7"/>
                        </a:rPr>
                        <a:t>and engaging stats: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7"/>
                        </a:rPr>
                        <a:t>using 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7"/>
                        </a:rPr>
                        <a:t>spreadsheets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 marR="403860">
                        <a:lnSpc>
                          <a:spcPct val="2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8"/>
                        </a:rPr>
                        <a:t>KS4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8"/>
                        </a:rPr>
                        <a:t>statistics statements: true or</a:t>
                      </a:r>
                      <a:r>
                        <a:rPr sz="1100" u="sng" spc="-17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8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8"/>
                        </a:rPr>
                        <a:t>false 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9"/>
                        </a:rPr>
                        <a:t>Ugly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9"/>
                        </a:rPr>
                        <a:t>data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9"/>
                        </a:rPr>
                        <a:t>visualisation 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10"/>
                        </a:rPr>
                        <a:t>Census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10"/>
                        </a:rPr>
                        <a:t>at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10"/>
                        </a:rPr>
                        <a:t>School: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10"/>
                        </a:rPr>
                        <a:t>graph</a:t>
                      </a:r>
                      <a:r>
                        <a:rPr sz="1100" u="sng" spc="-6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10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10"/>
                        </a:rPr>
                        <a:t>it!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 marR="398780">
                        <a:lnSpc>
                          <a:spcPct val="1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11"/>
                        </a:rPr>
                        <a:t>Relevant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11"/>
                        </a:rPr>
                        <a:t>and engaging stats:</a:t>
                      </a:r>
                      <a:r>
                        <a:rPr sz="1100" u="sng" spc="-9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11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11"/>
                        </a:rPr>
                        <a:t>teaching 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11"/>
                        </a:rPr>
                        <a:t>through statistical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11"/>
                        </a:rPr>
                        <a:t>investigations 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12"/>
                        </a:rPr>
                        <a:t>To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12"/>
                        </a:rPr>
                        <a:t>Invest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12"/>
                        </a:rPr>
                        <a:t>or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12"/>
                        </a:rPr>
                        <a:t>Not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12"/>
                        </a:rPr>
                        <a:t>to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12"/>
                        </a:rPr>
                        <a:t>Invest 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13"/>
                        </a:rPr>
                        <a:t>The Standard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13"/>
                        </a:rPr>
                        <a:t>Deviation</a:t>
                      </a:r>
                      <a:r>
                        <a:rPr sz="1100" u="sng" spc="-8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13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13"/>
                        </a:rPr>
                        <a:t>Tutorial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8"/>
                        </a:spcBef>
                      </a:pP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s16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98425" marR="109220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able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use appropriate</a:t>
                      </a:r>
                      <a:r>
                        <a:rPr sz="1100" spc="-9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measures  of spread and to interpret</a:t>
                      </a:r>
                      <a:r>
                        <a:rPr sz="1100" spc="-18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them.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99060" marR="130810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Calculate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range,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inter-quartile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range,  semi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inter-quartile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range. Includes  grouped data and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calculation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  estimation for data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statistical  diagram.</a:t>
                      </a:r>
                    </a:p>
                    <a:p>
                      <a:pPr marL="99060" marR="34417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Know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that standard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deviation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sz="1100" spc="-8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 measure of</a:t>
                      </a:r>
                      <a:r>
                        <a:rPr sz="1100" spc="-1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spread.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7400">
                <a:tc>
                  <a:txBody>
                    <a:bodyPr/>
                    <a:lstStyle/>
                    <a:p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98425" marR="1270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able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calculate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weighted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  and recognise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when it is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appropriate</a:t>
                      </a:r>
                      <a:r>
                        <a:rPr sz="1100" spc="-10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 do</a:t>
                      </a:r>
                      <a:r>
                        <a:rPr sz="1100" spc="-10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so.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63367" y="134365"/>
            <a:ext cx="3413633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400" b="1" spc="-50" dirty="0">
                <a:latin typeface="Arial" panose="020B0604020202020204" pitchFamily="34" charset="0"/>
                <a:cs typeface="Arial" panose="020B0604020202020204" pitchFamily="34" charset="0"/>
              </a:rPr>
              <a:t>STATISTICS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Normal</a:t>
            </a:r>
            <a:r>
              <a:rPr sz="2400" b="1" spc="-1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distribution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923175"/>
              </p:ext>
            </p:extLst>
          </p:nvPr>
        </p:nvGraphicFramePr>
        <p:xfrm>
          <a:off x="461962" y="974725"/>
          <a:ext cx="8207438" cy="42068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9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9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55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9"/>
                        </a:spcBef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s18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1"/>
                        </a:spcBef>
                      </a:pPr>
                      <a:endParaRPr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98425" marR="4064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Know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that the Normal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distribution is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 model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 be used for real</a:t>
                      </a:r>
                      <a:r>
                        <a:rPr sz="1100" spc="-1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 and recognise a Normal</a:t>
                      </a:r>
                      <a:r>
                        <a:rPr sz="1100" spc="-1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curve.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1240"/>
                        </a:lnSpc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Know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that the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distribution</a:t>
                      </a:r>
                      <a:r>
                        <a:rPr sz="1100" spc="-9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99060" marR="1905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symmetrical about the mean for the 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population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 understand that  histograms for samples </a:t>
                      </a:r>
                      <a:r>
                        <a:rPr sz="11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usually</a:t>
                      </a:r>
                      <a:r>
                        <a:rPr sz="1100" spc="-7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 be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exactly</a:t>
                      </a:r>
                      <a:r>
                        <a:rPr sz="1100" spc="-3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symmetrical.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85725" marR="12687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Integral Resources - 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OCR (MEI) Level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sz="1100" spc="-6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IQR: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Statistics 3: The Normal</a:t>
                      </a:r>
                      <a:r>
                        <a:rPr sz="1100" u="sng" spc="-10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distribution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 marR="676910">
                        <a:lnSpc>
                          <a:spcPct val="100000"/>
                        </a:lnSpc>
                      </a:pPr>
                      <a:r>
                        <a:rPr sz="11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MEI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Free Resources –</a:t>
                      </a:r>
                      <a:r>
                        <a:rPr sz="1100" spc="-4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Integrating  Mathematical Problem</a:t>
                      </a:r>
                      <a:r>
                        <a:rPr sz="11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Solving: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mathematics of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business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sz="1100" spc="-1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finance:</a:t>
                      </a: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Modelling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the market (part</a:t>
                      </a:r>
                      <a:r>
                        <a:rPr sz="1100" u="sng" spc="-12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1)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 marR="21399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External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Resources:  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 marR="213995">
                        <a:lnSpc>
                          <a:spcPct val="100000"/>
                        </a:lnSpc>
                      </a:pP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Fundamentals of Statistics 2: The</a:t>
                      </a:r>
                      <a:r>
                        <a:rPr sz="1100" u="sng" spc="-16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Normal 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Distribution</a:t>
                      </a:r>
                      <a:r>
                        <a:rPr sz="1100" u="sng" spc="-7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Tutorial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 marR="267970">
                        <a:lnSpc>
                          <a:spcPct val="2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Census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at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School: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Is our height</a:t>
                      </a:r>
                      <a:r>
                        <a:rPr sz="1100" u="sng" spc="-6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Normal? 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Census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at School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Data</a:t>
                      </a:r>
                      <a:r>
                        <a:rPr sz="1100" u="sng" spc="-7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Tool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62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4"/>
                        </a:spcBef>
                      </a:pPr>
                      <a:endParaRPr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s19</a:t>
                      </a:r>
                      <a:endParaRPr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1016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Know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that, for a Normal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distribution,  values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more than three standard 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deviations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 the mean are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very  unusual;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know that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approximately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95%  of the data </a:t>
                      </a:r>
                      <a:r>
                        <a:rPr sz="11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lie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within two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 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deviations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the mean and that 68%  (just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 two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thirds) </a:t>
                      </a:r>
                      <a:r>
                        <a:rPr sz="11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lie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within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one  standard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deviation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the</a:t>
                      </a:r>
                      <a:r>
                        <a:rPr sz="1100" spc="-1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mean.</a:t>
                      </a:r>
                      <a:endParaRPr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99060" marR="16891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Learners may be asked to estimate  mean and standard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deviation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</a:t>
                      </a:r>
                      <a:r>
                        <a:rPr sz="1100" spc="-1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 Normal</a:t>
                      </a:r>
                      <a:r>
                        <a:rPr sz="1100" spc="-8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curve.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97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s20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4445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able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use mean and standard 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deviation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calculate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sz="1100" i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-score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 use </a:t>
                      </a:r>
                      <a:r>
                        <a:rPr sz="1100" i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-scores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comparison or</a:t>
                      </a:r>
                      <a:r>
                        <a:rPr sz="1100" spc="-9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quality  control.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9060" marR="162560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Includes interpreting </a:t>
                      </a:r>
                      <a:r>
                        <a:rPr sz="1100" i="1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-score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  number of standard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deviations</a:t>
                      </a:r>
                      <a:r>
                        <a:rPr sz="1100" spc="-1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away 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 the</a:t>
                      </a:r>
                      <a:r>
                        <a:rPr sz="1100" spc="-1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8"/>
                        </a:spcBef>
                      </a:pP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1245"/>
                        </a:lnSpc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able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interpret a</a:t>
                      </a:r>
                      <a:r>
                        <a:rPr sz="1100" spc="-1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Normal</a:t>
                      </a:r>
                      <a:endParaRPr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9842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probability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plot </a:t>
                      </a:r>
                      <a:r>
                        <a:rPr sz="11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</a:t>
                      </a:r>
                      <a:r>
                        <a:rPr sz="1100" spc="-10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statistical</a:t>
                      </a:r>
                      <a:endParaRPr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9842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software.</a:t>
                      </a:r>
                      <a:endParaRPr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99060" marR="358775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straight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 indicates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sz="1100" spc="-7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Normal 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distribution.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00400" y="134365"/>
            <a:ext cx="289560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" algn="ctr">
              <a:lnSpc>
                <a:spcPct val="100000"/>
              </a:lnSpc>
            </a:pP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FINANCE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The financial</a:t>
            </a:r>
            <a:r>
              <a:rPr sz="2400" b="1"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10" dirty="0">
                <a:latin typeface="Arial" panose="020B0604020202020204" pitchFamily="34" charset="0"/>
                <a:cs typeface="Arial" panose="020B0604020202020204" pitchFamily="34" charset="0"/>
              </a:rPr>
              <a:t>cycle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025086"/>
              </p:ext>
            </p:extLst>
          </p:nvPr>
        </p:nvGraphicFramePr>
        <p:xfrm>
          <a:off x="461962" y="1203324"/>
          <a:ext cx="8207438" cy="37496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9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6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5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59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1270" algn="r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f1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16205" marR="10287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able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decide what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  <a:r>
                        <a:rPr sz="1100" spc="-7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 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needed to address a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financial  situation.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85725" marR="12687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Integral Resources - 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OCR (MEI) Level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sz="1100" spc="-6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IQR: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 marR="255270">
                        <a:lnSpc>
                          <a:spcPct val="1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Financial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problem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solving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3: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Costing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and  problem</a:t>
                      </a:r>
                      <a:r>
                        <a:rPr sz="1100" u="sng" spc="-10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solving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2"/>
                        </a:spcBef>
                      </a:pPr>
                      <a:endParaRPr sz="11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MEI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Free Resources –</a:t>
                      </a:r>
                      <a:r>
                        <a:rPr sz="1100" spc="-4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Integrating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Mathematical Problem</a:t>
                      </a:r>
                      <a:r>
                        <a:rPr sz="1100" spc="-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Solving: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 marR="15748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mathematics of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business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sz="1100" spc="-1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finance: 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Student loans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(part 1)  </a:t>
                      </a:r>
                      <a:endParaRPr lang="en-GB" sz="1100" u="sng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  <a:hlinkClick r:id="rId3"/>
                      </a:endParaRPr>
                    </a:p>
                    <a:p>
                      <a:pPr marL="85725" marR="157480">
                        <a:lnSpc>
                          <a:spcPct val="1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Student loans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(part</a:t>
                      </a:r>
                      <a:r>
                        <a:rPr sz="1100" u="sng" spc="-9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2)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Modelling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the market (part</a:t>
                      </a:r>
                      <a:r>
                        <a:rPr sz="1100" u="sng" spc="-13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0)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 marR="121793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External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Resources: 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 marR="1217930">
                        <a:lnSpc>
                          <a:spcPct val="100000"/>
                        </a:lnSpc>
                      </a:pP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To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Invest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or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Not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to</a:t>
                      </a:r>
                      <a:r>
                        <a:rPr sz="1100" u="sng" spc="-9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Invest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59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1270" algn="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sz="11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f2</a:t>
                      </a:r>
                      <a:endParaRPr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Know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to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obtain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sz="1100" spc="-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necessary</a:t>
                      </a:r>
                    </a:p>
                    <a:p>
                      <a:pPr marL="11620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</a:pPr>
                      <a:r>
                        <a:rPr sz="11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 may be presented</a:t>
                      </a:r>
                      <a:r>
                        <a:rPr sz="1100" spc="-19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16839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graph or</a:t>
                      </a:r>
                      <a:r>
                        <a:rPr sz="1100" spc="-1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diagram.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59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1270" algn="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sz="11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f3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16205" marR="10985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able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process the information</a:t>
                      </a:r>
                      <a:r>
                        <a:rPr sz="1100" spc="-13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one or more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possible 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solutions.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59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1270" algn="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sz="11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f4</a:t>
                      </a:r>
                      <a:endParaRPr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16205" marR="7048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able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decide which, if any,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the  solutions are</a:t>
                      </a:r>
                      <a:r>
                        <a:rPr sz="1100" spc="-10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appropriate.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81401" y="134365"/>
            <a:ext cx="266700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FINANCE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sz="2400" b="1" spc="-20" dirty="0">
                <a:latin typeface="Arial" panose="020B0604020202020204" pitchFamily="34" charset="0"/>
                <a:cs typeface="Arial" panose="020B0604020202020204" pitchFamily="34" charset="0"/>
              </a:rPr>
              <a:t>Percentages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004357"/>
              </p:ext>
            </p:extLst>
          </p:nvPr>
        </p:nvGraphicFramePr>
        <p:xfrm>
          <a:off x="461962" y="1203325"/>
          <a:ext cx="8207438" cy="42068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9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9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7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2"/>
                        </a:spcBef>
                      </a:pPr>
                      <a:endParaRPr sz="11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1270" algn="r">
                        <a:lnSpc>
                          <a:spcPct val="100000"/>
                        </a:lnSpc>
                      </a:pPr>
                      <a:r>
                        <a:rPr sz="11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f5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16205" marR="1206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able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do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calculations involving 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percentages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context;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use of an 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index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to compare a number</a:t>
                      </a:r>
                      <a:r>
                        <a:rPr sz="1100" spc="-15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 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that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base</a:t>
                      </a:r>
                      <a:r>
                        <a:rPr sz="1100" spc="-1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year.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16839" marR="481330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Contexts include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those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outside 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finance.</a:t>
                      </a:r>
                    </a:p>
                    <a:p>
                      <a:pPr marL="116839" marR="26034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Examples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financial contexts include  VAT,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inflation and compound interest  for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savings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sz="1100" spc="-7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loans.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16839" marR="4254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Expected calculations include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forward  and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reverse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increase and  decrease, repeated and combined  percentage change and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finding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 percentage</a:t>
                      </a:r>
                      <a:r>
                        <a:rPr sz="1100" spc="-1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5725" marR="12687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Integral Resources - 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OCR (MEI) Level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sz="1100" spc="-6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IQR: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 marR="203835">
                        <a:lnSpc>
                          <a:spcPct val="1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Financial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problem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solving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1: Working </a:t>
                      </a:r>
                      <a:r>
                        <a:rPr sz="1100" u="sng" spc="-1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with 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percentages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MEI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Free Resources –</a:t>
                      </a:r>
                      <a:r>
                        <a:rPr sz="1100" spc="-4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Integrating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Mathematical Problem</a:t>
                      </a:r>
                      <a:r>
                        <a:rPr sz="1100" spc="-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Solving: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 marR="15748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mathematics of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business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sz="1100" spc="-1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finance: 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Compound</a:t>
                      </a:r>
                      <a:r>
                        <a:rPr sz="1100" u="sng" spc="-10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interest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Inflation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 marR="80391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mathematics of</a:t>
                      </a:r>
                      <a:r>
                        <a:rPr sz="1100" spc="-1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economics: 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Real</a:t>
                      </a:r>
                      <a:r>
                        <a:rPr sz="1100" u="sng" spc="-6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terms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 marR="27241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External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Resources:  </a:t>
                      </a:r>
                      <a:br>
                        <a:rPr lang="en-GB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Standards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Unit N7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Using percentages</a:t>
                      </a:r>
                      <a:r>
                        <a:rPr sz="1100" u="sng" spc="-114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to  increase</a:t>
                      </a:r>
                      <a:r>
                        <a:rPr sz="1100" u="sng" spc="-9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quantities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 marR="1809750">
                        <a:lnSpc>
                          <a:spcPct val="100000"/>
                        </a:lnSpc>
                      </a:pPr>
                      <a:r>
                        <a:rPr sz="1100" u="sng" spc="-2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M</a:t>
                      </a:r>
                      <a:r>
                        <a:rPr sz="1100" u="sng" spc="-1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y</a:t>
                      </a:r>
                      <a:r>
                        <a:rPr sz="1100" u="sng" spc="-2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M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o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n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e</a:t>
                      </a:r>
                      <a:r>
                        <a:rPr sz="1100" u="sng" spc="-1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y</a:t>
                      </a:r>
                      <a:r>
                        <a:rPr sz="1100" u="sng" spc="4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W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e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e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k </a:t>
                      </a:r>
                      <a:r>
                        <a:rPr sz="110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Forsooth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 marR="788035">
                        <a:lnSpc>
                          <a:spcPct val="99100"/>
                        </a:lnSpc>
                        <a:spcBef>
                          <a:spcPts val="10"/>
                        </a:spcBef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7"/>
                        </a:rPr>
                        <a:t>Car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7"/>
                        </a:rPr>
                        <a:t>depreciation from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7"/>
                        </a:rPr>
                        <a:t>what</a:t>
                      </a:r>
                      <a:r>
                        <a:rPr sz="1100" u="sng" spc="-10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7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7"/>
                        </a:rPr>
                        <a:t>car? 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8"/>
                        </a:rPr>
                        <a:t>BBC inflation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8"/>
                        </a:rPr>
                        <a:t>tracker  </a:t>
                      </a:r>
                      <a:r>
                        <a:rPr sz="1100" u="sng" spc="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9"/>
                        </a:rPr>
                        <a:t>World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9"/>
                        </a:rPr>
                        <a:t>Bank inflation</a:t>
                      </a:r>
                      <a:r>
                        <a:rPr sz="1100" u="sng" spc="-8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9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9"/>
                        </a:rPr>
                        <a:t>rates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1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8"/>
                        </a:spcBef>
                      </a:pPr>
                      <a:endParaRPr sz="13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1270" algn="r">
                        <a:lnSpc>
                          <a:spcPct val="100000"/>
                        </a:lnSpc>
                      </a:pPr>
                      <a:r>
                        <a:rPr sz="11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f6</a:t>
                      </a:r>
                      <a:endParaRPr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116205" marR="26670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Know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to use percentages to</a:t>
                      </a:r>
                      <a:r>
                        <a:rPr sz="1100" spc="-13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  </a:t>
                      </a:r>
                      <a:r>
                        <a:rPr sz="11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appreciation or</a:t>
                      </a:r>
                      <a:r>
                        <a:rPr sz="1100" spc="-7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depreciation.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116839" marR="16510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Including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comparison of an annual  percentage depreciation (or  appreciation) model </a:t>
                      </a:r>
                      <a:r>
                        <a:rPr sz="11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  <a:r>
                        <a:rPr sz="1100" spc="-7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values  over</a:t>
                      </a:r>
                      <a:r>
                        <a:rPr sz="1100" spc="-7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time.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01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1270" algn="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1100" spc="1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f7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245"/>
                        </a:lnSpc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able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 an</a:t>
                      </a:r>
                      <a:r>
                        <a:rPr sz="1100" spc="-8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</a:t>
                      </a:r>
                    </a:p>
                    <a:p>
                      <a:pPr marL="116205" marR="29654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annual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growth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(or  reduction) rate for a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given</a:t>
                      </a:r>
                      <a:r>
                        <a:rPr sz="1100" spc="-1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 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sz="1100" spc="-7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period.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Contexts include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those</a:t>
                      </a:r>
                      <a:r>
                        <a:rPr sz="1100" spc="-7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outside</a:t>
                      </a:r>
                    </a:p>
                    <a:p>
                      <a:pPr marL="116839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finance.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>
                        <a:alpha val="3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76600" y="134365"/>
            <a:ext cx="266700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FINANCE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sz="2400" b="1" spc="-10" dirty="0">
                <a:latin typeface="Arial" panose="020B0604020202020204" pitchFamily="34" charset="0"/>
                <a:cs typeface="Arial" panose="020B0604020202020204" pitchFamily="34" charset="0"/>
              </a:rPr>
              <a:t>Foreign</a:t>
            </a:r>
            <a:r>
              <a:rPr sz="2400" b="1" spc="-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20" dirty="0">
                <a:latin typeface="Arial" panose="020B0604020202020204" pitchFamily="34" charset="0"/>
                <a:cs typeface="Arial" panose="020B0604020202020204" pitchFamily="34" charset="0"/>
              </a:rPr>
              <a:t>exchange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925405"/>
              </p:ext>
            </p:extLst>
          </p:nvPr>
        </p:nvGraphicFramePr>
        <p:xfrm>
          <a:off x="461962" y="1279525"/>
          <a:ext cx="8207438" cy="2530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9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9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65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3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sz="1100" spc="15" dirty="0">
                          <a:latin typeface="Arial"/>
                          <a:cs typeface="Arial"/>
                        </a:rPr>
                        <a:t>f8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8"/>
                        </a:spcBef>
                      </a:pPr>
                      <a:endParaRPr sz="1550" dirty="0">
                        <a:latin typeface="Times New Roman"/>
                        <a:cs typeface="Times New Roman"/>
                      </a:endParaRPr>
                    </a:p>
                    <a:p>
                      <a:pPr marL="98425" marR="11747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 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use foreign exchange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rate  information to make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calculations,  including calculations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currency  exchange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commission or a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fee.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In the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UK, “sell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at 1.54, buy at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1.69” means that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when converting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from  pounds to the currency, a customer  gets 1.54 of the currency for £1, but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when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changing the currency to  pounds, 1.69 of the currency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needed  for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£1.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5725" marR="12687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Integral Resources -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OCR (MEI) Level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IQR: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85725" marR="525145">
                        <a:lnSpc>
                          <a:spcPct val="1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Financial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problem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solving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2: Foreign  exchange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5725" marR="63119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External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Resources:  </a:t>
                      </a:r>
                      <a:endParaRPr lang="en-GB" sz="1100" dirty="0">
                        <a:latin typeface="Arial"/>
                        <a:cs typeface="Arial"/>
                      </a:endParaRPr>
                    </a:p>
                    <a:p>
                      <a:pPr marL="85725" marR="631190">
                        <a:lnSpc>
                          <a:spcPct val="100000"/>
                        </a:lnSpc>
                      </a:pP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Compare currency exchange</a:t>
                      </a:r>
                      <a:r>
                        <a:rPr sz="1100" u="sng" spc="-13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rates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100" spc="15" dirty="0">
                          <a:latin typeface="Arial"/>
                          <a:cs typeface="Arial"/>
                        </a:rPr>
                        <a:t>f9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1245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 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decide which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foreign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98425" marR="444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exchange rate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most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advantageous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a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particular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exchange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without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doing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calculations.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99060" marR="120014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Deciding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and justifying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which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exchange rate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most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advantageous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the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customer.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57600" y="134365"/>
            <a:ext cx="1676400" cy="759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FINANCE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sz="2400" b="1" spc="-10" dirty="0">
                <a:latin typeface="Arial" panose="020B0604020202020204" pitchFamily="34" charset="0"/>
                <a:cs typeface="Arial" panose="020B0604020202020204" pitchFamily="34" charset="0"/>
              </a:rPr>
              <a:t>Costing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74519"/>
              </p:ext>
            </p:extLst>
          </p:nvPr>
        </p:nvGraphicFramePr>
        <p:xfrm>
          <a:off x="461962" y="974725"/>
          <a:ext cx="8207438" cy="33543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9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9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9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sz="1100" spc="1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112395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 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work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out the regular  outgoing cost for a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financial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decision.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9060" marR="9715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Examples include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monthly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cost of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buying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running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 car or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renting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running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home.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85725" marR="12687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Integral Resources -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OCR (MEI) Level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IQR: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85725" marR="255270">
                        <a:lnSpc>
                          <a:spcPct val="1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Financial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problem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solving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3: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Costing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and  problem</a:t>
                      </a:r>
                      <a:r>
                        <a:rPr sz="1100" u="sng" spc="-10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solving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2"/>
                        </a:spcBef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85725" marR="676910">
                        <a:lnSpc>
                          <a:spcPct val="100000"/>
                        </a:lnSpc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MEI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Free Resources –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Integrating  Mathematical Problem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Solving: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85725" marR="15748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The mathematics of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business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finance: 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Inflation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2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sz="1100" spc="1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 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find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relevant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information</a:t>
                      </a:r>
                    </a:p>
                    <a:p>
                      <a:pPr marL="98425">
                        <a:lnSpc>
                          <a:spcPct val="100000"/>
                        </a:lnSpc>
                      </a:pPr>
                      <a:r>
                        <a:rPr sz="1100" spc="5" dirty="0">
                          <a:latin typeface="Arial"/>
                          <a:cs typeface="Arial"/>
                        </a:rPr>
                        <a:t>from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tables.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19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2"/>
                        </a:spcBef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sz="1100" spc="1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12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2222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 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use a spreadsheet to cost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  project or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business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proposal,  recognising that some costs are more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predictable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than others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over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time.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9060" marR="15811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Learners may be asked to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monitor  whether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 budget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is being followed  over time,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and to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calculate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projected  costs from the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budget.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1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7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sz="1100" spc="1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13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16700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 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use a demand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curve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as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  model for the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relationship between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price and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demand.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0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9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sz="1100" spc="1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14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Understand and use the language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</a:p>
                    <a:p>
                      <a:pPr marL="9842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finance.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9060" marR="14478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100" spc="5" dirty="0">
                          <a:latin typeface="Arial"/>
                          <a:cs typeface="Arial"/>
                        </a:rPr>
                        <a:t>Words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such as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income,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expenditure,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budget, profit,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loss, investment, tax,  revenue,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inflation,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APR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AER.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62201" y="134365"/>
            <a:ext cx="533400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400" b="1" spc="-10" dirty="0">
                <a:latin typeface="Arial" panose="020B0604020202020204" pitchFamily="34" charset="0"/>
                <a:cs typeface="Arial" panose="020B0604020202020204" pitchFamily="34" charset="0"/>
              </a:rPr>
              <a:t>WORKING </a:t>
            </a: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2400" b="1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EXPONENTIALS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" algn="ctr">
              <a:lnSpc>
                <a:spcPct val="100000"/>
              </a:lnSpc>
            </a:pPr>
            <a:r>
              <a:rPr sz="2400" b="1" spc="-10" dirty="0">
                <a:latin typeface="Arial" panose="020B0604020202020204" pitchFamily="34" charset="0"/>
                <a:cs typeface="Arial" panose="020B0604020202020204" pitchFamily="34" charset="0"/>
              </a:rPr>
              <a:t>Standard</a:t>
            </a:r>
            <a:r>
              <a:rPr sz="2400" b="1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10" dirty="0"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556288"/>
              </p:ext>
            </p:extLst>
          </p:nvPr>
        </p:nvGraphicFramePr>
        <p:xfrm>
          <a:off x="461962" y="974725"/>
          <a:ext cx="8207438" cy="2636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9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9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04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1"/>
                        </a:spcBef>
                      </a:pP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l1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3"/>
                        </a:spcBef>
                      </a:pPr>
                      <a:endParaRPr sz="9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98425" marR="2794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able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interpret large or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small 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numbers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 form,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including 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use of a spreadsheet or</a:t>
                      </a:r>
                      <a:r>
                        <a:rPr sz="1100" spc="-1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calculator.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3"/>
                        </a:spcBef>
                      </a:pP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99060" marR="26352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 form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sometimes</a:t>
                      </a:r>
                      <a:r>
                        <a:rPr sz="1100" spc="-1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called  scientific</a:t>
                      </a:r>
                      <a:r>
                        <a:rPr sz="1100" spc="-7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notation.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5725" marR="12687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Integral Resources - 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OCR (MEI) Level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sz="1100" spc="-6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IQR: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 marR="388620">
                        <a:lnSpc>
                          <a:spcPct val="100000"/>
                        </a:lnSpc>
                      </a:pP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Working </a:t>
                      </a:r>
                      <a:r>
                        <a:rPr sz="1100" u="sng" spc="-1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with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exponentials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1: Standard  form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7"/>
                        </a:spcBef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 marR="676910">
                        <a:lnSpc>
                          <a:spcPct val="100000"/>
                        </a:lnSpc>
                      </a:pPr>
                      <a:r>
                        <a:rPr sz="11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MEI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Free Resources –</a:t>
                      </a:r>
                      <a:r>
                        <a:rPr sz="1100" spc="-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Integrating 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Mathematical Problem Solving: 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mathematics of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chemistry: 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Moles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 marR="44323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External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Resources: 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 marR="443230">
                        <a:lnSpc>
                          <a:spcPct val="1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Improving learning in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mathematics: estimating length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using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standard</a:t>
                      </a:r>
                      <a:r>
                        <a:rPr sz="1100" u="sng" spc="-114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form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6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3"/>
                        </a:spcBef>
                      </a:pPr>
                      <a:endParaRPr sz="9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l2</a:t>
                      </a:r>
                      <a:endParaRPr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16573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able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calculate </a:t>
                      </a:r>
                      <a:r>
                        <a:rPr sz="11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numbers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r>
                        <a:rPr sz="1100" spc="-10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99060" marR="33083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e.g.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Contexts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such as</a:t>
                      </a:r>
                      <a:r>
                        <a:rPr sz="1100" spc="-114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astronomy, 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wavelengths,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atoms or</a:t>
                      </a:r>
                      <a:r>
                        <a:rPr sz="1100" spc="-6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cells.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09801" y="134365"/>
            <a:ext cx="541020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400" b="1" spc="-10" dirty="0">
                <a:latin typeface="Arial" panose="020B0604020202020204" pitchFamily="34" charset="0"/>
                <a:cs typeface="Arial" panose="020B0604020202020204" pitchFamily="34" charset="0"/>
              </a:rPr>
              <a:t>WORKING </a:t>
            </a: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2400" b="1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EXPONENTIALS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05" algn="ctr">
              <a:lnSpc>
                <a:spcPct val="100000"/>
              </a:lnSpc>
            </a:pP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Exponentials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700024"/>
              </p:ext>
            </p:extLst>
          </p:nvPr>
        </p:nvGraphicFramePr>
        <p:xfrm>
          <a:off x="461962" y="974725"/>
          <a:ext cx="8207438" cy="38099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9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9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04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l3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98425" marR="45720" algn="just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Be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able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 explore exponential growth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decay,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including interpreting output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from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  spreadsheet.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99060" marR="17018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Contexts include borrowing and saving 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money,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bacterial growth and radioactive 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decay.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5725" marR="12687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Integral Resources -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OCR (MEI) Level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IQR: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85725" marR="227965">
                        <a:lnSpc>
                          <a:spcPct val="100000"/>
                        </a:lnSpc>
                      </a:pP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Working </a:t>
                      </a:r>
                      <a:r>
                        <a:rPr sz="1100" u="sng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with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exponentials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2: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Exponential  growth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and</a:t>
                      </a:r>
                      <a:r>
                        <a:rPr sz="1100" u="sng" spc="-9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decay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5725" marR="676910">
                        <a:lnSpc>
                          <a:spcPct val="100000"/>
                        </a:lnSpc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MEI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Free Resources –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Integrating  Mathematical Problem Solving: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The mathematics of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biology: 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Exponential</a:t>
                      </a:r>
                      <a:r>
                        <a:rPr sz="1100" u="sng" spc="-2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growth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85725" marR="15748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The mathematics of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business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finance: 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Compound</a:t>
                      </a:r>
                      <a:r>
                        <a:rPr sz="1100" u="sng" spc="-10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interest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5725" marR="963294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External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Resources: 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Phet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radioactive dating</a:t>
                      </a:r>
                      <a:r>
                        <a:rPr sz="1100" u="sng" spc="-3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game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u="sng" spc="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/>
                        </a:rPr>
                        <a:t>World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/>
                        </a:rPr>
                        <a:t>income</a:t>
                      </a:r>
                      <a:r>
                        <a:rPr sz="1100" u="sng" spc="-8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/>
                        </a:rPr>
                        <a:t>distribution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85725" marR="106680">
                        <a:lnSpc>
                          <a:spcPct val="1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/>
                        </a:rPr>
                        <a:t>Population Explosion Using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/>
                        </a:rPr>
                        <a:t>an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/>
                        </a:rPr>
                        <a:t>Exponential 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/>
                        </a:rPr>
                        <a:t>Function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15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l4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2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98425" marR="190500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Be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able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 represent and interpret  exponential growth or decay in a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graph.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2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99060" marR="15430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Learners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may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be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asked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 plot or</a:t>
                      </a:r>
                      <a:r>
                        <a:rPr sz="10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sketch 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exponential</a:t>
                      </a:r>
                      <a:r>
                        <a:rPr sz="10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graphs.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22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l5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1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9842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Be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able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solve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equations of the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forms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i="1" spc="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975" spc="7" baseline="25641" dirty="0">
                          <a:latin typeface="Arial"/>
                          <a:cs typeface="Arial"/>
                        </a:rPr>
                        <a:t>5</a:t>
                      </a:r>
                      <a:endParaRPr sz="975" baseline="25641" dirty="0">
                        <a:latin typeface="Arial"/>
                        <a:cs typeface="Arial"/>
                      </a:endParaRPr>
                    </a:p>
                    <a:p>
                      <a:pPr marL="9842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= 35 and 1.05</a:t>
                      </a:r>
                      <a:r>
                        <a:rPr sz="975" i="1" spc="-7" baseline="25641" dirty="0">
                          <a:latin typeface="Arial"/>
                          <a:cs typeface="Arial"/>
                        </a:rPr>
                        <a:t>x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8.2.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1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99060" marR="23876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Trial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and improvement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equations</a:t>
                      </a:r>
                      <a:r>
                        <a:rPr sz="10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form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1.05</a:t>
                      </a:r>
                      <a:r>
                        <a:rPr sz="975" i="1" spc="-7" baseline="25641" dirty="0">
                          <a:latin typeface="Arial"/>
                          <a:cs typeface="Arial"/>
                        </a:rPr>
                        <a:t>x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8.2.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" y="2286000"/>
            <a:ext cx="8305800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3600" b="1" spc="-10" dirty="0">
                <a:solidFill>
                  <a:srgbClr val="8F00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Component </a:t>
            </a:r>
            <a:r>
              <a:rPr sz="3600" b="1" spc="-5" dirty="0">
                <a:solidFill>
                  <a:srgbClr val="8F00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 </a:t>
            </a:r>
            <a:r>
              <a:rPr lang="en-GB" sz="3600" b="1" spc="-5" dirty="0">
                <a:solidFill>
                  <a:srgbClr val="8F00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‒</a:t>
            </a:r>
            <a:r>
              <a:rPr sz="3600" b="1" spc="-5" dirty="0">
                <a:solidFill>
                  <a:srgbClr val="8F00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spc="-15" dirty="0">
                <a:solidFill>
                  <a:srgbClr val="8F00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to</a:t>
            </a:r>
            <a:endParaRPr sz="3600" b="1" dirty="0">
              <a:solidFill>
                <a:srgbClr val="8F001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sz="3600" b="1" spc="-15" dirty="0">
                <a:solidFill>
                  <a:srgbClr val="8F00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Quantitative </a:t>
            </a:r>
            <a:r>
              <a:rPr sz="3600" b="1" spc="-10" dirty="0">
                <a:solidFill>
                  <a:srgbClr val="8F00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Reasoning</a:t>
            </a:r>
            <a:r>
              <a:rPr lang="en-GB" sz="3600" b="1" spc="-10" dirty="0">
                <a:solidFill>
                  <a:srgbClr val="8F00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‒</a:t>
            </a:r>
            <a:r>
              <a:rPr sz="3600" b="1" spc="-90" dirty="0">
                <a:solidFill>
                  <a:srgbClr val="8F00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spc="-15" dirty="0">
                <a:solidFill>
                  <a:srgbClr val="8F00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endParaRPr sz="3600" b="1" dirty="0">
              <a:solidFill>
                <a:srgbClr val="8F001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6000" y="134365"/>
            <a:ext cx="487680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400" b="1" spc="-10" dirty="0">
                <a:latin typeface="Arial" panose="020B0604020202020204" pitchFamily="34" charset="0"/>
                <a:cs typeface="Arial" panose="020B0604020202020204" pitchFamily="34" charset="0"/>
              </a:rPr>
              <a:t>WORKING </a:t>
            </a: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2400" b="1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EXPONENTIALS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05" algn="ctr">
              <a:lnSpc>
                <a:spcPct val="100000"/>
              </a:lnSpc>
            </a:pP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Logarithmic</a:t>
            </a:r>
            <a:r>
              <a:rPr sz="2400" b="1" spc="-1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scales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04173"/>
              </p:ext>
            </p:extLst>
          </p:nvPr>
        </p:nvGraphicFramePr>
        <p:xfrm>
          <a:off x="461962" y="974725"/>
          <a:ext cx="8278812" cy="31400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8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1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9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9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887">
                <a:tc>
                  <a:txBody>
                    <a:bodyPr/>
                    <a:lstStyle/>
                    <a:p>
                      <a:endParaRPr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41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3"/>
                        </a:spcBef>
                      </a:pPr>
                      <a:endParaRPr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l6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3"/>
                        </a:spcBef>
                      </a:pPr>
                      <a:endParaRPr sz="15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98425" marR="57277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able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use and interpret</a:t>
                      </a:r>
                      <a:r>
                        <a:rPr sz="1100" spc="-1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 logarithmic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scale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a</a:t>
                      </a:r>
                      <a:r>
                        <a:rPr sz="1100" spc="-10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graph.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8"/>
                        </a:spcBef>
                      </a:pPr>
                      <a:endParaRPr sz="9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99060" marR="1841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Learners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should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know that the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  equidistant between </a:t>
                      </a:r>
                      <a:r>
                        <a:rPr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</a:t>
                      </a:r>
                      <a:r>
                        <a:rPr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a 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linear scale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 the arithmetic mean but  for a logarithmic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scale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 geometric mean</a:t>
                      </a:r>
                      <a:r>
                        <a:rPr sz="1100" spc="16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12687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Integral Resources - 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OCR (MEI) Level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sz="1100" spc="-6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IQR: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 marR="231775">
                        <a:lnSpc>
                          <a:spcPct val="100000"/>
                        </a:lnSpc>
                      </a:pP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Working </a:t>
                      </a:r>
                      <a:r>
                        <a:rPr sz="1100" u="sng" spc="-1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with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exponentials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3: Logarithmic  scales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7"/>
                        </a:spcBef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 marR="676910">
                        <a:lnSpc>
                          <a:spcPct val="100000"/>
                        </a:lnSpc>
                      </a:pPr>
                      <a:r>
                        <a:rPr sz="11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MEI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Free Resources –</a:t>
                      </a:r>
                      <a:r>
                        <a:rPr sz="1100" spc="-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Integrating  Mathematical Problem Solving: 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mathematics of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biology: 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Exponential</a:t>
                      </a:r>
                      <a:r>
                        <a:rPr sz="1100" u="sng" spc="-2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growth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 marR="874394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mathematics of</a:t>
                      </a:r>
                      <a:r>
                        <a:rPr sz="1100" spc="-114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chemistry: 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pH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External</a:t>
                      </a:r>
                      <a:r>
                        <a:rPr sz="1100" spc="-8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Resources:</a:t>
                      </a: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Gapminder</a:t>
                      </a:r>
                      <a:r>
                        <a:rPr sz="1100" u="sng" spc="-11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world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u="sng" spc="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World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income</a:t>
                      </a:r>
                      <a:r>
                        <a:rPr sz="1100" u="sng" spc="-8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distribution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52600" y="130707"/>
            <a:ext cx="640677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400" b="1" spc="-10" dirty="0">
                <a:latin typeface="Arial" panose="020B0604020202020204" pitchFamily="34" charset="0"/>
                <a:cs typeface="Arial" panose="020B0604020202020204" pitchFamily="34" charset="0"/>
              </a:rPr>
              <a:t>WORKING </a:t>
            </a: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WITH GRAPHS </a:t>
            </a: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400" b="1" spc="-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GRADIENTS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5" algn="ctr">
              <a:lnSpc>
                <a:spcPct val="100000"/>
              </a:lnSpc>
            </a:pPr>
            <a:r>
              <a:rPr sz="2400" b="1" spc="-15" dirty="0">
                <a:latin typeface="Arial" panose="020B0604020202020204" pitchFamily="34" charset="0"/>
                <a:cs typeface="Arial" panose="020B0604020202020204" pitchFamily="34" charset="0"/>
              </a:rPr>
              <a:t>Graphs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122181"/>
              </p:ext>
            </p:extLst>
          </p:nvPr>
        </p:nvGraphicFramePr>
        <p:xfrm>
          <a:off x="461962" y="974725"/>
          <a:ext cx="8278812" cy="47323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8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1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9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9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9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"/>
                        </a:spcBef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pPr marR="1905" algn="r">
                        <a:lnSpc>
                          <a:spcPct val="100000"/>
                        </a:lnSpc>
                      </a:pPr>
                      <a:r>
                        <a:rPr sz="1100" spc="10" dirty="0">
                          <a:latin typeface="Arial"/>
                          <a:cs typeface="Arial"/>
                        </a:rPr>
                        <a:t>g1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14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Know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that the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independent variable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is</a:t>
                      </a:r>
                    </a:p>
                    <a:p>
                      <a:pPr marL="116205" marR="33718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plotted on the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horizontal axis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  graph.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85725" marR="12687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Integral Resources -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OCR (MEI) Level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IQR: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85725" marR="94615">
                        <a:lnSpc>
                          <a:spcPct val="1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Representing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the real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world mathematically 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2: Graphs and</a:t>
                      </a:r>
                      <a:r>
                        <a:rPr sz="1100" u="sng" spc="-15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gradients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5725" marR="676910">
                        <a:lnSpc>
                          <a:spcPct val="100000"/>
                        </a:lnSpc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MEI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Free Resources –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Integrating  Mathematical Problem Solving: 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mathematics of economics: 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Real</a:t>
                      </a:r>
                      <a:r>
                        <a:rPr sz="1100" u="sng" spc="-6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terms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External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Resources:</a:t>
                      </a:r>
                    </a:p>
                    <a:p>
                      <a:pPr marL="85725" marR="166370">
                        <a:lnSpc>
                          <a:spcPct val="1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Improving learning in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mathematics:</a:t>
                      </a:r>
                      <a:r>
                        <a:rPr sz="1100" u="sng" spc="-6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mostly  algebra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/>
                        </a:rPr>
                        <a:t>The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/>
                        </a:rPr>
                        <a:t>moving</a:t>
                      </a:r>
                      <a:r>
                        <a:rPr sz="1100" u="sng" spc="-9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/>
                        </a:rPr>
                        <a:t>man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1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4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1905" algn="r">
                        <a:lnSpc>
                          <a:spcPct val="100000"/>
                        </a:lnSpc>
                      </a:pPr>
                      <a:r>
                        <a:rPr sz="1100" spc="10" dirty="0">
                          <a:latin typeface="Arial"/>
                          <a:cs typeface="Arial"/>
                        </a:rPr>
                        <a:t>g2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116205" marR="62230" algn="just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 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construct a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values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a graph from a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simple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formula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and  use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plot the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graph.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116839" marR="17145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Includes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trigonometric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graphs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(sin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and  cos) for angles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degrees.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2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3"/>
                        </a:spcBef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pPr marR="1905" algn="r">
                        <a:lnSpc>
                          <a:spcPct val="100000"/>
                        </a:lnSpc>
                      </a:pPr>
                      <a:r>
                        <a:rPr sz="1100" spc="10" dirty="0">
                          <a:latin typeface="Arial"/>
                          <a:cs typeface="Arial"/>
                        </a:rPr>
                        <a:t>g3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16205" marR="107314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 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use a graph to construct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values.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00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7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1905" algn="r">
                        <a:lnSpc>
                          <a:spcPct val="100000"/>
                        </a:lnSpc>
                      </a:pPr>
                      <a:r>
                        <a:rPr sz="1100" spc="10" dirty="0">
                          <a:latin typeface="Arial"/>
                          <a:cs typeface="Arial"/>
                        </a:rPr>
                        <a:t>g4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116205" marR="252095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 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work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graphs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drawn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from a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variety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contexts.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116839" marR="7683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Includes graphs representing motion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along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 straight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line, time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series  graphs, step graphs,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periodic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graphs,  graphs of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exponential growth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and  decay and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piecewise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graphs.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2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pPr marR="1905" algn="r">
                        <a:lnSpc>
                          <a:spcPct val="100000"/>
                        </a:lnSpc>
                      </a:pPr>
                      <a:r>
                        <a:rPr sz="1100" spc="10" dirty="0">
                          <a:latin typeface="Arial"/>
                          <a:cs typeface="Arial"/>
                        </a:rPr>
                        <a:t>g5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16205" marR="451484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Recognise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graphs of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direct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inverse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proportion.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6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1905" algn="r">
                        <a:lnSpc>
                          <a:spcPct val="100000"/>
                        </a:lnSpc>
                      </a:pPr>
                      <a:r>
                        <a:rPr sz="1100" spc="10" dirty="0">
                          <a:latin typeface="Arial"/>
                          <a:cs typeface="Arial"/>
                        </a:rPr>
                        <a:t>g6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116205" algn="just">
                        <a:lnSpc>
                          <a:spcPts val="1245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 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linearise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the graph of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116205" marR="318135" algn="just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relationship where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dependent  variable 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directly proportional to  some function of the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independent  variable.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116839" marR="296545">
                        <a:lnSpc>
                          <a:spcPct val="1145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e.g.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Plot </a:t>
                      </a:r>
                      <a:r>
                        <a:rPr sz="1100" i="1" dirty="0">
                          <a:latin typeface="Arial"/>
                          <a:cs typeface="Arial"/>
                        </a:rPr>
                        <a:t>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against to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investigate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relationship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the form.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27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R="1905" algn="r">
                        <a:lnSpc>
                          <a:spcPct val="100000"/>
                        </a:lnSpc>
                      </a:pPr>
                      <a:r>
                        <a:rPr sz="1100" spc="10" dirty="0">
                          <a:latin typeface="Arial"/>
                          <a:cs typeface="Arial"/>
                        </a:rPr>
                        <a:t>g7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16205" marR="109855" algn="just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Understand the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relationship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between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 straight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line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graph and the formula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connecting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variables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graphed.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4000" y="134365"/>
            <a:ext cx="685800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400" b="1" spc="-10" dirty="0">
                <a:latin typeface="Arial" panose="020B0604020202020204" pitchFamily="34" charset="0"/>
                <a:cs typeface="Arial" panose="020B0604020202020204" pitchFamily="34" charset="0"/>
              </a:rPr>
              <a:t>WORKING </a:t>
            </a: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WITH GRAPHS </a:t>
            </a: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400" b="1" spc="-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GRADIENTS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75" algn="ctr">
              <a:lnSpc>
                <a:spcPct val="100000"/>
              </a:lnSpc>
            </a:pPr>
            <a:r>
              <a:rPr sz="2400" b="1" spc="-10" dirty="0">
                <a:latin typeface="Arial" panose="020B0604020202020204" pitchFamily="34" charset="0"/>
                <a:cs typeface="Arial" panose="020B0604020202020204" pitchFamily="34" charset="0"/>
              </a:rPr>
              <a:t>Gradients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088977"/>
              </p:ext>
            </p:extLst>
          </p:nvPr>
        </p:nvGraphicFramePr>
        <p:xfrm>
          <a:off x="461962" y="974725"/>
          <a:ext cx="8278812" cy="234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8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1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9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9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91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R="1905" algn="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100" spc="10" dirty="0">
                          <a:latin typeface="Arial"/>
                          <a:cs typeface="Arial"/>
                        </a:rPr>
                        <a:t>g8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16205" marR="137795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 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find the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gradient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a  straight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line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graph and interpret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it in  context,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taking account of the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scales  on the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axes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using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appropriate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units.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6"/>
                        </a:spcBef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116839" marR="10033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Includes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finding units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the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gradient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from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units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on the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axes.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5725" marR="12687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Integral Resources -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OCR (MEI) Level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IQR: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85725" marR="94615">
                        <a:lnSpc>
                          <a:spcPct val="1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Representing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the real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world mathematically 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2: Graphs and</a:t>
                      </a:r>
                      <a:r>
                        <a:rPr sz="1100" u="sng" spc="-15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gradients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External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Resources:</a:t>
                      </a:r>
                    </a:p>
                    <a:p>
                      <a:pPr marL="85725" marR="166370">
                        <a:lnSpc>
                          <a:spcPct val="1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Improving learning in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mathematics:</a:t>
                      </a:r>
                      <a:r>
                        <a:rPr sz="1100" u="sng" spc="-6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mostly  algebra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3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The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moving</a:t>
                      </a:r>
                      <a:r>
                        <a:rPr sz="1100" u="sng" spc="-9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man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99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1905" algn="r">
                        <a:lnSpc>
                          <a:spcPct val="100000"/>
                        </a:lnSpc>
                      </a:pPr>
                      <a:r>
                        <a:rPr sz="1100" spc="10" dirty="0">
                          <a:latin typeface="Arial"/>
                          <a:cs typeface="Arial"/>
                        </a:rPr>
                        <a:t>g9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7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116205" marR="9461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 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estimate the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gradient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a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curve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at a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point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drawing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tangent  and interpret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as a rate of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change.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116839" marR="156845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Includes e.g. kinematics graphs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growth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curves.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29000" y="145978"/>
            <a:ext cx="236182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ct val="100000"/>
              </a:lnSpc>
            </a:pP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z="2400" b="1" spc="-3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obabi</a:t>
            </a:r>
            <a:r>
              <a:rPr sz="2400" b="1" spc="-1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2400" b="1" spc="-1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094461"/>
              </p:ext>
            </p:extLst>
          </p:nvPr>
        </p:nvGraphicFramePr>
        <p:xfrm>
          <a:off x="461962" y="974725"/>
          <a:ext cx="8278812" cy="42113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8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1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9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9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7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"/>
                        </a:spcBef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pPr marR="3810" algn="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u1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14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 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identify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relevant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equally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116205" marR="53403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likely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outcomes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appropriate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contexts.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16839" marR="43624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Includes understanding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when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outcomes are not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equally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likely.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85725" marR="12687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Integral Resources -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OCR (MEI) Level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IQR: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85725" marR="396875">
                        <a:lnSpc>
                          <a:spcPct val="1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Probability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and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risk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2: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Probability  Probability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and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risk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3: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Probability</a:t>
                      </a:r>
                      <a:r>
                        <a:rPr sz="1100" u="sng" spc="-4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trees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5725" marR="128524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External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Resources: 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Gerd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Gigerenzer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on</a:t>
                      </a:r>
                      <a:r>
                        <a:rPr sz="1100" u="sng" spc="-8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risk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85725" marR="1116965">
                        <a:lnSpc>
                          <a:spcPct val="2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Screening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tests from  Understanding</a:t>
                      </a:r>
                      <a:r>
                        <a:rPr sz="1100" u="sng" spc="-6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Uncertainty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6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R="3810" algn="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u2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116205" marR="58419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 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count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equally likely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outcomes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appropriate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contexts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and  hence estimate a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probability.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116839" marR="3937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Includes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listing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and use of tree  diagrams to find number of</a:t>
                      </a:r>
                      <a:r>
                        <a:rPr sz="1100" spc="-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outcomes.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"/>
                        </a:spcBef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pPr marR="3810" algn="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u3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16205" marR="19367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 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estimate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probability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from  long-run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relative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frequency.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26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R="3810" algn="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u4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116205" marR="6413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 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interpret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two-way tables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and use them to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calculate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estimate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probability.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5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R="3810" algn="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u5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16205" marR="8699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Understand the difference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between  dependent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independent events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and be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calculate probability in  simple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cases.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7"/>
                        </a:spcBef>
                      </a:pPr>
                      <a:endParaRPr sz="1350" dirty="0">
                        <a:latin typeface="Times New Roman"/>
                        <a:cs typeface="Times New Roman"/>
                      </a:endParaRPr>
                    </a:p>
                    <a:p>
                      <a:pPr marL="116839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Contexts include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games of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chance</a:t>
                      </a:r>
                    </a:p>
                    <a:p>
                      <a:pPr marL="116839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risk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suffering from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diseases.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55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3810" algn="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u6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116205" marR="19621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 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work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 tree diagram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when calculating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or estimating a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probability, including conditional  probability.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116839" marR="178435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Learners can choose to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work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with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either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frequencies or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probabilities in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tree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diagrams.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0" y="134365"/>
            <a:ext cx="1828800" cy="759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830" algn="ctr">
              <a:lnSpc>
                <a:spcPct val="100000"/>
              </a:lnSpc>
            </a:pP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428939"/>
              </p:ext>
            </p:extLst>
          </p:nvPr>
        </p:nvGraphicFramePr>
        <p:xfrm>
          <a:off x="461962" y="974725"/>
          <a:ext cx="8278812" cy="23018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8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1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9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9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887">
                <a:tc>
                  <a:txBody>
                    <a:bodyPr/>
                    <a:lstStyle/>
                    <a:p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97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R="3810" algn="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u7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116205" marR="57150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Understand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risk given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as a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probability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or as 1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i="1" dirty="0">
                          <a:latin typeface="Arial"/>
                          <a:cs typeface="Arial"/>
                        </a:rPr>
                        <a:t>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or as a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description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such  as “once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i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100" i="1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years”.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116839" marR="42481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Includes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moving between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these  forms.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5725" marR="12687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Integral Resources -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OCR (MEI) Level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IQR: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Probability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and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risk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1:</a:t>
                      </a:r>
                      <a:r>
                        <a:rPr sz="1100" u="sng" spc="-7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Risk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7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5725" marR="113538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External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Resources: 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2845 </a:t>
                      </a:r>
                      <a:r>
                        <a:rPr sz="1100" u="sng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ways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of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spinning</a:t>
                      </a:r>
                      <a:r>
                        <a:rPr sz="1100" u="sng" spc="-3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risk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5725" marR="394970">
                        <a:lnSpc>
                          <a:spcPct val="1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Paling perspective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scale: a logarithmic 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scale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for</a:t>
                      </a:r>
                      <a:r>
                        <a:rPr sz="1100" u="sng" spc="-8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risk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/>
                        </a:rPr>
                        <a:t>How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/>
                        </a:rPr>
                        <a:t>risky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/>
                        </a:rPr>
                        <a:t>is</a:t>
                      </a:r>
                      <a:r>
                        <a:rPr sz="1100" u="sng" spc="-6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/>
                        </a:rPr>
                        <a:t>life?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62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R="3810" algn="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u8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116205" marR="9525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 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interpret a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risk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assessment,  understanding that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it involves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measures of both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likelihood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impact.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501" y="2286000"/>
            <a:ext cx="8762999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3600" b="1" spc="-10" dirty="0">
                <a:solidFill>
                  <a:srgbClr val="8F00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Component </a:t>
            </a:r>
            <a:r>
              <a:rPr sz="3600" b="1" spc="-5" dirty="0">
                <a:solidFill>
                  <a:srgbClr val="8F00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 – </a:t>
            </a:r>
            <a:r>
              <a:rPr sz="3600" b="1" spc="-20" dirty="0">
                <a:solidFill>
                  <a:srgbClr val="8F00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Statistical</a:t>
            </a:r>
            <a:r>
              <a:rPr sz="3600" b="1" spc="-65" dirty="0">
                <a:solidFill>
                  <a:srgbClr val="8F00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spc="-15" dirty="0">
                <a:solidFill>
                  <a:srgbClr val="8F00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  <a:endParaRPr sz="3600" b="1" dirty="0">
              <a:solidFill>
                <a:srgbClr val="8F001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05" algn="ctr">
              <a:lnSpc>
                <a:spcPct val="100000"/>
              </a:lnSpc>
            </a:pPr>
            <a:r>
              <a:rPr sz="3600" b="1" spc="-5" dirty="0">
                <a:solidFill>
                  <a:srgbClr val="8F00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Solving</a:t>
            </a:r>
            <a:r>
              <a:rPr lang="en-GB" sz="3600" b="1" spc="-5" dirty="0">
                <a:solidFill>
                  <a:srgbClr val="8F00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sz="3600" b="1" spc="-50" dirty="0">
                <a:solidFill>
                  <a:srgbClr val="8F00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b="1" spc="-15" dirty="0">
                <a:solidFill>
                  <a:srgbClr val="8F00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endParaRPr sz="3600" b="1" dirty="0">
              <a:solidFill>
                <a:srgbClr val="8F001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" y="134365"/>
            <a:ext cx="838200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2400" b="1" spc="-10" dirty="0"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  <a:r>
              <a:rPr sz="2400" b="1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35" dirty="0"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sz="2400" b="1" spc="-15" dirty="0">
                <a:latin typeface="Arial" panose="020B0604020202020204" pitchFamily="34" charset="0"/>
                <a:cs typeface="Arial" panose="020B0604020202020204" pitchFamily="34" charset="0"/>
              </a:rPr>
              <a:t>Strategies for </a:t>
            </a: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problem </a:t>
            </a: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solving; Selecting a model;</a:t>
            </a:r>
            <a:r>
              <a:rPr sz="2400" b="1" spc="-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Inputs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509519"/>
              </p:ext>
            </p:extLst>
          </p:nvPr>
        </p:nvGraphicFramePr>
        <p:xfrm>
          <a:off x="457200" y="974725"/>
          <a:ext cx="8283574" cy="48012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3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99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0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99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7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"/>
                        </a:spcBef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s1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114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 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formulate a problem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</a:t>
                      </a:r>
                    </a:p>
                    <a:p>
                      <a:pPr marL="98425" marR="41465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way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that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lends itself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statistical  approaches.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114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There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no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exclusive list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problems;</a:t>
                      </a:r>
                    </a:p>
                    <a:p>
                      <a:pPr marL="99060" marR="18669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they may be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drawn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from a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variety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contexts.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Integral Resources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-</a:t>
                      </a: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OCR (MEI) Level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SPS: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85725" marR="147320">
                        <a:lnSpc>
                          <a:spcPct val="100000"/>
                        </a:lnSpc>
                      </a:pP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The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Problem Solving </a:t>
                      </a:r>
                      <a:r>
                        <a:rPr sz="1100" u="sng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Cycle</a:t>
                      </a:r>
                      <a:r>
                        <a:rPr sz="1100" u="sng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-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The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long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and  short of</a:t>
                      </a:r>
                      <a:r>
                        <a:rPr sz="1100" u="sng" spc="-14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it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Is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this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a </a:t>
                      </a:r>
                      <a:r>
                        <a:rPr sz="1100" u="sng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valid</a:t>
                      </a:r>
                      <a:r>
                        <a:rPr sz="1100" u="sng" spc="-5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argument?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5725" marR="677545">
                        <a:lnSpc>
                          <a:spcPct val="100000"/>
                        </a:lnSpc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MEI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Free Resources –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Integrating  Mathematical Problem Solving: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The mathematics of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psychology: 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Correlational study  Take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your</a:t>
                      </a:r>
                      <a:r>
                        <a:rPr sz="1100" u="sng" spc="-11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partners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Music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and</a:t>
                      </a:r>
                      <a:r>
                        <a:rPr sz="1100" u="sng" spc="-7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maths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External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Resources:</a:t>
                      </a:r>
                    </a:p>
                    <a:p>
                      <a:pPr marL="85725" marR="372110">
                        <a:lnSpc>
                          <a:spcPct val="1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Problem Solving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Approach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in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Statistics  resources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s2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68453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Consider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different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statistical  approaches to a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problem.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124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Learners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will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be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expected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make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and</a:t>
                      </a:r>
                    </a:p>
                    <a:p>
                      <a:pPr marL="9906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identify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approximations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simplifications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that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allow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them to tackle  a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problem.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221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s3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38354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 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select an appropriate  standard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distribution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as a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model.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9060" marR="29146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e.g. The Normal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distribution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the  uniform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distribution.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2219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s4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762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Recognise where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 standard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statistical  procedure may be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used.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e.g.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Drawing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line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best fit or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using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hypothesis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test.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s5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1245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 aware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any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modelling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98425" marR="1206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assumptions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involved in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using a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distribution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or procedure that has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been  selected.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29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6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s6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 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identify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what inputs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model</a:t>
                      </a:r>
                    </a:p>
                    <a:p>
                      <a:pPr marL="9842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requires.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1245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This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includes identifying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selecting</a:t>
                      </a:r>
                    </a:p>
                    <a:p>
                      <a:pPr marL="99060" marR="24511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suitable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parameters, and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collecting  relevant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data.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29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8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s7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1245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 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design a procedure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</a:t>
                      </a:r>
                    </a:p>
                    <a:p>
                      <a:pPr marL="98425" marR="5588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collecting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the necessary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input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data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 a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model.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8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s8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1245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Understand the sources of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variability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98425" marR="36258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data and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their implications in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the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context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a model and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inputs.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99060" marR="116839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Natural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variability, experimental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error  or sampling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error.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71800" y="134365"/>
            <a:ext cx="350520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400" b="1" spc="-10" dirty="0"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  <a:r>
              <a:rPr sz="2400" b="1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35" dirty="0"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sz="2400" b="1" spc="-15" dirty="0">
                <a:latin typeface="Arial" panose="020B0604020202020204" pitchFamily="34" charset="0"/>
                <a:cs typeface="Arial" panose="020B0604020202020204" pitchFamily="34" charset="0"/>
              </a:rPr>
              <a:t>Inference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22823"/>
              </p:ext>
            </p:extLst>
          </p:nvPr>
        </p:nvGraphicFramePr>
        <p:xfrm>
          <a:off x="461962" y="974725"/>
          <a:ext cx="8278812" cy="41739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8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99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0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99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23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6"/>
                        </a:spcBef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h1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47625" algn="just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Understand the process of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hypothesis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testing,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including using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associated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vocabulary.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69875" marR="584200" indent="-17081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70510" algn="l"/>
                        </a:tabLst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null hypothesis, alternative  hypothesis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269875" indent="-170815">
                        <a:lnSpc>
                          <a:spcPct val="100000"/>
                        </a:lnSpc>
                        <a:spcBef>
                          <a:spcPts val="805"/>
                        </a:spcBef>
                        <a:buFont typeface="Arial"/>
                        <a:buChar char="•"/>
                        <a:tabLst>
                          <a:tab pos="270510" algn="l"/>
                        </a:tabLst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significance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level,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p-value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269875" indent="-170815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270510" algn="l"/>
                        </a:tabLst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1-tail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test,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2-tail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test</a:t>
                      </a:r>
                    </a:p>
                    <a:p>
                      <a:pPr marL="269875" indent="-170815">
                        <a:lnSpc>
                          <a:spcPct val="100000"/>
                        </a:lnSpc>
                        <a:spcBef>
                          <a:spcPts val="800"/>
                        </a:spcBef>
                        <a:buFont typeface="Arial"/>
                        <a:buChar char="•"/>
                        <a:tabLst>
                          <a:tab pos="270510" algn="l"/>
                        </a:tabLst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critical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value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269875" indent="-170815">
                        <a:lnSpc>
                          <a:spcPct val="100000"/>
                        </a:lnSpc>
                        <a:spcBef>
                          <a:spcPts val="805"/>
                        </a:spcBef>
                        <a:buFont typeface="Arial"/>
                        <a:buChar char="•"/>
                        <a:tabLst>
                          <a:tab pos="270510" algn="l"/>
                        </a:tabLst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critical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region</a:t>
                      </a:r>
                    </a:p>
                    <a:p>
                      <a:pPr marL="269875" indent="-170815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270510" algn="l"/>
                        </a:tabLst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acceptance region, rejection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region.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5725" marR="12401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Integral Resources -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OCR (MEI) Level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SPS: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85725" marR="80073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Are </a:t>
                      </a:r>
                      <a:r>
                        <a:rPr sz="1100" u="sng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we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equal?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-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Correlation</a:t>
                      </a:r>
                      <a:r>
                        <a:rPr sz="1100" u="sng" spc="-5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and 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Hypothesis</a:t>
                      </a:r>
                      <a:r>
                        <a:rPr sz="1100" u="sng" spc="-6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Tests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5725" marR="677545">
                        <a:lnSpc>
                          <a:spcPct val="100000"/>
                        </a:lnSpc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MEI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Free Resources –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Integrating  Mathematical Problem Solving: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The mathematics of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psychology: 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Correlational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study  Take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your</a:t>
                      </a:r>
                      <a:r>
                        <a:rPr sz="1100" u="sng" spc="-11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partners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Music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and</a:t>
                      </a:r>
                      <a:r>
                        <a:rPr sz="1100" u="sng" spc="-7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maths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5725" marR="98107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The mathematics of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biology: 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Statistical testing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in</a:t>
                      </a:r>
                      <a:r>
                        <a:rPr sz="1100" u="sng" spc="-10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medicine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External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Resources:</a:t>
                      </a: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IQ Tests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-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What's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Your</a:t>
                      </a:r>
                      <a:r>
                        <a:rPr sz="1100" u="sng" spc="-13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Hypothesis?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/>
                        </a:rPr>
                        <a:t>Benford's</a:t>
                      </a:r>
                      <a:r>
                        <a:rPr sz="1100" u="sng" spc="-12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/>
                        </a:rPr>
                        <a:t>Law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58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h2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11811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 aware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that large data sets can be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representative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underlying  populations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and can be used to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draw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conclusions.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99060" marR="3810">
                        <a:lnSpc>
                          <a:spcPct val="100000"/>
                        </a:lnSpc>
                      </a:pPr>
                      <a:r>
                        <a:rPr sz="1100" spc="-5" dirty="0" err="1">
                          <a:latin typeface="Arial"/>
                          <a:cs typeface="Arial"/>
                        </a:rPr>
                        <a:t>Recognising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 when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 large data set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is  representative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the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whole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population.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99060" marR="17780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e.g.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Using visual displays,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summary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values.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43200" y="134365"/>
            <a:ext cx="388620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400" b="1" spc="-114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sz="2400" b="1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10" dirty="0">
                <a:latin typeface="Arial" panose="020B0604020202020204" pitchFamily="34" charset="0"/>
                <a:cs typeface="Arial" panose="020B0604020202020204" pitchFamily="34" charset="0"/>
              </a:rPr>
              <a:t>COLLECTION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Sampling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099419"/>
              </p:ext>
            </p:extLst>
          </p:nvPr>
        </p:nvGraphicFramePr>
        <p:xfrm>
          <a:off x="461962" y="974725"/>
          <a:ext cx="8278812" cy="29527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8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99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0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99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887">
                <a:tc>
                  <a:txBody>
                    <a:bodyPr/>
                    <a:lstStyle/>
                    <a:p>
                      <a:endParaRPr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68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3"/>
                        </a:spcBef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 marL="20383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s9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344170" algn="just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Know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and be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use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suitable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sampling methods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appropriate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contexts.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9906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Sampling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methods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include: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269875" indent="-170815">
                        <a:lnSpc>
                          <a:spcPct val="100000"/>
                        </a:lnSpc>
                        <a:spcBef>
                          <a:spcPts val="800"/>
                        </a:spcBef>
                        <a:buFont typeface="Arial"/>
                        <a:buChar char="•"/>
                        <a:tabLst>
                          <a:tab pos="270510" algn="l"/>
                        </a:tabLst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opportunity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sampling</a:t>
                      </a:r>
                    </a:p>
                    <a:p>
                      <a:pPr marL="269875" indent="-170815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270510" algn="l"/>
                        </a:tabLst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simple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random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sampling</a:t>
                      </a:r>
                    </a:p>
                    <a:p>
                      <a:pPr marL="269875" indent="-170815">
                        <a:lnSpc>
                          <a:spcPct val="100000"/>
                        </a:lnSpc>
                        <a:spcBef>
                          <a:spcPts val="800"/>
                        </a:spcBef>
                        <a:buFont typeface="Arial"/>
                        <a:buChar char="•"/>
                        <a:tabLst>
                          <a:tab pos="270510" algn="l"/>
                        </a:tabLst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stratified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sampling</a:t>
                      </a:r>
                    </a:p>
                    <a:p>
                      <a:pPr marL="269875" indent="-170815">
                        <a:lnSpc>
                          <a:spcPct val="100000"/>
                        </a:lnSpc>
                        <a:spcBef>
                          <a:spcPts val="805"/>
                        </a:spcBef>
                        <a:buFont typeface="Arial"/>
                        <a:buChar char="•"/>
                        <a:tabLst>
                          <a:tab pos="270510" algn="l"/>
                        </a:tabLst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quota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sampling</a:t>
                      </a:r>
                    </a:p>
                    <a:p>
                      <a:pPr marL="269875" indent="-170815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270510" algn="l"/>
                        </a:tabLst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cluster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sampling</a:t>
                      </a:r>
                    </a:p>
                    <a:p>
                      <a:pPr marL="269875" indent="-170815">
                        <a:lnSpc>
                          <a:spcPct val="100000"/>
                        </a:lnSpc>
                        <a:spcBef>
                          <a:spcPts val="805"/>
                        </a:spcBef>
                        <a:buFont typeface="Arial"/>
                        <a:buChar char="•"/>
                        <a:tabLst>
                          <a:tab pos="270510" algn="l"/>
                        </a:tabLst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self-selected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sampling.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12401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Integral Resources -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OCR (MEI) Level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SPS: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Money Making </a:t>
                      </a:r>
                      <a:r>
                        <a:rPr sz="1100" u="sng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Movies</a:t>
                      </a:r>
                      <a:r>
                        <a:rPr sz="1100" u="sng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-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Sampling</a:t>
                      </a:r>
                      <a:r>
                        <a:rPr sz="1100" u="sng" spc="5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Methods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Experiment Design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-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Love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or</a:t>
                      </a:r>
                      <a:r>
                        <a:rPr sz="1100" u="sng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football?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5725" marR="55753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External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Resources: </a:t>
                      </a:r>
                      <a:endParaRPr lang="en-GB" sz="1100" dirty="0">
                        <a:latin typeface="Arial"/>
                        <a:cs typeface="Arial"/>
                      </a:endParaRPr>
                    </a:p>
                    <a:p>
                      <a:pPr marL="85725" marR="557530">
                        <a:lnSpc>
                          <a:spcPct val="1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Populations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and samples</a:t>
                      </a:r>
                      <a:r>
                        <a:rPr sz="1100" u="sng" spc="-4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resources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85725" marR="361950">
                        <a:lnSpc>
                          <a:spcPct val="2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/>
                        </a:rPr>
                        <a:t>Non-random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/>
                        </a:rPr>
                        <a:t>sampling resources 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/>
                        </a:rPr>
                        <a:t>Random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/>
                        </a:rPr>
                        <a:t>sampling</a:t>
                      </a:r>
                      <a:r>
                        <a:rPr sz="1100" u="sng" spc="-6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/>
                        </a:rPr>
                        <a:t>resources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85725" marR="361950">
                        <a:lnSpc>
                          <a:spcPct val="100000"/>
                        </a:lnSpc>
                      </a:pP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/>
                        </a:rPr>
                        <a:t>Fundamentals of Statistics 3:</a:t>
                      </a:r>
                      <a:r>
                        <a:rPr sz="1100" u="sng" spc="-12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/>
                        </a:rPr>
                        <a:t>Sampling 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/>
                        </a:rPr>
                        <a:t>Tutorial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24100" y="134365"/>
            <a:ext cx="449580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400" b="1" spc="-114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sz="2400" b="1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10" dirty="0">
                <a:latin typeface="Arial" panose="020B0604020202020204" pitchFamily="34" charset="0"/>
                <a:cs typeface="Arial" panose="020B0604020202020204" pitchFamily="34" charset="0"/>
              </a:rPr>
              <a:t>COLLECTION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sz="2400" b="1" spc="-10" dirty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sz="2400" b="1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10" dirty="0">
                <a:latin typeface="Arial" panose="020B0604020202020204" pitchFamily="34" charset="0"/>
                <a:cs typeface="Arial" panose="020B0604020202020204" pitchFamily="34" charset="0"/>
              </a:rPr>
              <a:t>sources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837005"/>
              </p:ext>
            </p:extLst>
          </p:nvPr>
        </p:nvGraphicFramePr>
        <p:xfrm>
          <a:off x="461962" y="901700"/>
          <a:ext cx="8278812" cy="40021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8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99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0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99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887">
                <a:tc>
                  <a:txBody>
                    <a:bodyPr/>
                    <a:lstStyle/>
                    <a:p>
                      <a:endParaRPr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926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e1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3733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 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call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on factual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general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knowledge.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85725" marR="12401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Integral Resources -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OCR (MEI) Level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SPS: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85725" marR="147320">
                        <a:lnSpc>
                          <a:spcPct val="1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Experiment Design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-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Love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or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football? 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The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Problem Solving </a:t>
                      </a:r>
                      <a:r>
                        <a:rPr sz="1100" u="sng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Cycle</a:t>
                      </a:r>
                      <a:r>
                        <a:rPr sz="1100" u="sng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-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The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long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and  short of</a:t>
                      </a:r>
                      <a:r>
                        <a:rPr sz="1100" u="sng" spc="-14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it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Is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this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a </a:t>
                      </a:r>
                      <a:r>
                        <a:rPr sz="1100" u="sng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valid</a:t>
                      </a:r>
                      <a:r>
                        <a:rPr sz="1100" u="sng" spc="-5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argument?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External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Resources:</a:t>
                      </a: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Reliability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and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validity</a:t>
                      </a:r>
                      <a:r>
                        <a:rPr sz="1100" u="sng" spc="-2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resources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Graphs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in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the</a:t>
                      </a:r>
                      <a:r>
                        <a:rPr sz="1100" u="sng" spc="-13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Media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21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e2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98425" marR="2413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 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make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reasonable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estimates  of quantities met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 everyday life  without additional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information.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Quantities such as the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following: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269875" marR="223520" indent="-170815">
                        <a:lnSpc>
                          <a:spcPct val="100000"/>
                        </a:lnSpc>
                        <a:spcBef>
                          <a:spcPts val="805"/>
                        </a:spcBef>
                        <a:buFont typeface="Arial"/>
                        <a:buChar char="•"/>
                        <a:tabLst>
                          <a:tab pos="270510" algn="l"/>
                        </a:tabLst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Estimates of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adult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height,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weight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and other body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measurements</a:t>
                      </a:r>
                    </a:p>
                    <a:p>
                      <a:pPr marL="269875" marR="289560" indent="-170815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270510" algn="l"/>
                        </a:tabLst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time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adult would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take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 perform an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everyday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task.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60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s10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7"/>
                        </a:spcBef>
                      </a:pPr>
                      <a:endParaRPr sz="1350" dirty="0">
                        <a:latin typeface="Times New Roman"/>
                        <a:cs typeface="Times New Roman"/>
                      </a:endParaRPr>
                    </a:p>
                    <a:p>
                      <a:pPr marL="98425" marR="10858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 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find and use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relevant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information from a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variety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sources.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9060" algn="just">
                        <a:lnSpc>
                          <a:spcPct val="100000"/>
                        </a:lnSpc>
                        <a:spcBef>
                          <a:spcPts val="920"/>
                        </a:spcBef>
                      </a:pPr>
                      <a:r>
                        <a:rPr sz="1100" spc="5" dirty="0">
                          <a:latin typeface="Arial"/>
                          <a:cs typeface="Arial"/>
                        </a:rPr>
                        <a:t>When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familiarising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themselves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the  pre-release data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learners should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use a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variety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information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sources.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s11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104139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 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evaluate critically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information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 public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statements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such  as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news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reports and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political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comments.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"/>
                        </a:spcBef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99060" marR="28321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e.g.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Conclusions drawn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from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data,  statements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involving</a:t>
                      </a:r>
                      <a:r>
                        <a:rPr sz="11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percentages.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0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9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s12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260985" algn="just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 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understand accounts of  statistical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work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done by others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and  comment on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its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quality.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67000" y="76200"/>
            <a:ext cx="3428999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2000" b="1" spc="-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spc="-15" dirty="0"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" algn="ctr">
              <a:lnSpc>
                <a:spcPct val="100000"/>
              </a:lnSpc>
            </a:pPr>
            <a:r>
              <a:rPr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Spreadsheets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968672"/>
              </p:ext>
            </p:extLst>
          </p:nvPr>
        </p:nvGraphicFramePr>
        <p:xfrm>
          <a:off x="461962" y="838200"/>
          <a:ext cx="8207437" cy="502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0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99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1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295">
                <a:tc>
                  <a:txBody>
                    <a:bodyPr/>
                    <a:lstStyle/>
                    <a:p>
                      <a:endParaRPr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endParaRPr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Notes</a:t>
                      </a:r>
                      <a:endParaRPr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  <a:endParaRPr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712">
                <a:tc>
                  <a:txBody>
                    <a:bodyPr/>
                    <a:lstStyle/>
                    <a:p>
                      <a:pPr marR="3175" algn="r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1100" spc="1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q2</a:t>
                      </a:r>
                      <a:endParaRPr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16205" marR="27749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100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able </a:t>
                      </a:r>
                      <a:r>
                        <a:rPr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read information from</a:t>
                      </a:r>
                      <a:r>
                        <a:rPr sz="1100" spc="-16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 standard</a:t>
                      </a:r>
                      <a:r>
                        <a:rPr sz="1100" spc="-12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spreadsheet.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85725" marR="12693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Integral Resources -  </a:t>
                      </a:r>
                      <a:r>
                        <a:rPr sz="1100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OCR (MEI) Level </a:t>
                      </a:r>
                      <a:r>
                        <a:rPr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sz="1100" spc="-6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IQR:</a:t>
                      </a:r>
                      <a:endParaRPr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 marR="374015">
                        <a:lnSpc>
                          <a:spcPct val="100000"/>
                        </a:lnSpc>
                      </a:pPr>
                      <a:r>
                        <a:rPr sz="1100" u="sng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Reference: Spreadsheets 1</a:t>
                      </a:r>
                      <a:r>
                        <a:rPr sz="1100" u="sng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u="sng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–</a:t>
                      </a:r>
                      <a:r>
                        <a:rPr sz="1100" u="sng" spc="-13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u="sng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formulae  Reference: Spreadsheets 2</a:t>
                      </a:r>
                      <a:r>
                        <a:rPr sz="1100" u="sng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u="sng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–</a:t>
                      </a:r>
                      <a:r>
                        <a:rPr sz="1100" u="sng" spc="-13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u="sng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graphs</a:t>
                      </a:r>
                      <a:endParaRPr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 marR="677545">
                        <a:lnSpc>
                          <a:spcPct val="100000"/>
                        </a:lnSpc>
                      </a:pPr>
                      <a:r>
                        <a:rPr sz="1100" spc="-1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MEI </a:t>
                      </a:r>
                      <a:r>
                        <a:rPr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Free Resources –</a:t>
                      </a:r>
                      <a:r>
                        <a:rPr sz="1100" spc="-4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Integrating  Mathematical Problem</a:t>
                      </a:r>
                      <a:r>
                        <a:rPr sz="1100" spc="-2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Solving:</a:t>
                      </a:r>
                      <a:endParaRPr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mathematics for </a:t>
                      </a:r>
                      <a:r>
                        <a:rPr sz="1100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business </a:t>
                      </a:r>
                      <a:r>
                        <a:rPr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sz="1100" spc="-8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science:</a:t>
                      </a:r>
                      <a:endParaRPr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u="sng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Student loans</a:t>
                      </a:r>
                      <a:r>
                        <a:rPr sz="1100" u="sng" spc="-7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 </a:t>
                      </a:r>
                      <a:r>
                        <a:rPr sz="1100" u="sng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1</a:t>
                      </a:r>
                      <a:endParaRPr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u="sng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Student loans</a:t>
                      </a:r>
                      <a:r>
                        <a:rPr sz="1100" u="sng" spc="-7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 </a:t>
                      </a:r>
                      <a:r>
                        <a:rPr sz="1100" u="sng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2</a:t>
                      </a:r>
                      <a:endParaRPr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External</a:t>
                      </a:r>
                      <a:r>
                        <a:rPr sz="1100" spc="-8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Resources:</a:t>
                      </a: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u="sng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Finding </a:t>
                      </a:r>
                      <a:r>
                        <a:rPr sz="1100" u="sng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Averages </a:t>
                      </a:r>
                      <a:r>
                        <a:rPr sz="1100" u="sng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Using</a:t>
                      </a:r>
                      <a:r>
                        <a:rPr sz="1100" u="sng" spc="-4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 </a:t>
                      </a:r>
                      <a:r>
                        <a:rPr sz="1100" u="sng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Excel</a:t>
                      </a:r>
                      <a:endParaRPr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 marR="431165">
                        <a:lnSpc>
                          <a:spcPct val="200000"/>
                        </a:lnSpc>
                      </a:pPr>
                      <a:r>
                        <a:rPr sz="1100" u="sng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Using Excel </a:t>
                      </a:r>
                      <a:r>
                        <a:rPr sz="1100" u="sng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For </a:t>
                      </a:r>
                      <a:r>
                        <a:rPr sz="1100" u="sng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Simple </a:t>
                      </a:r>
                      <a:r>
                        <a:rPr sz="1100" u="sng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Data </a:t>
                      </a:r>
                      <a:r>
                        <a:rPr sz="1100" u="sng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Analysis  </a:t>
                      </a:r>
                      <a:r>
                        <a:rPr sz="1100" u="sng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Exponential</a:t>
                      </a:r>
                      <a:r>
                        <a:rPr sz="1100" u="sng" spc="-2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 </a:t>
                      </a:r>
                      <a:r>
                        <a:rPr sz="1100" u="sng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growth</a:t>
                      </a:r>
                      <a:endParaRPr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1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u="sng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7"/>
                        </a:rPr>
                        <a:t>Compound</a:t>
                      </a:r>
                      <a:r>
                        <a:rPr sz="1100" u="sng" spc="-10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7"/>
                        </a:rPr>
                        <a:t> </a:t>
                      </a:r>
                      <a:r>
                        <a:rPr sz="1100" u="sng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7"/>
                        </a:rPr>
                        <a:t>interest</a:t>
                      </a:r>
                      <a:endParaRPr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u="sng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8"/>
                        </a:rPr>
                        <a:t>How Much Does </a:t>
                      </a:r>
                      <a:r>
                        <a:rPr sz="1100" u="sng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8"/>
                        </a:rPr>
                        <a:t>It </a:t>
                      </a:r>
                      <a:r>
                        <a:rPr sz="1100" u="sng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8"/>
                        </a:rPr>
                        <a:t>Cost </a:t>
                      </a:r>
                      <a:r>
                        <a:rPr sz="1100" u="sng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8"/>
                        </a:rPr>
                        <a:t>to be</a:t>
                      </a:r>
                      <a:r>
                        <a:rPr sz="1100" u="sng" spc="-7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8"/>
                        </a:rPr>
                        <a:t> </a:t>
                      </a:r>
                      <a:r>
                        <a:rPr sz="1100" u="sng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8"/>
                        </a:rPr>
                        <a:t>Cool?</a:t>
                      </a:r>
                      <a:endParaRPr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06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4"/>
                        </a:spcBef>
                      </a:pPr>
                      <a:endParaRPr sz="135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3175" algn="r">
                        <a:lnSpc>
                          <a:spcPct val="100000"/>
                        </a:lnSpc>
                      </a:pPr>
                      <a:r>
                        <a:rPr sz="1100" spc="1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q3</a:t>
                      </a:r>
                      <a:endParaRPr sz="11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16205" marR="147955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100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able </a:t>
                      </a:r>
                      <a:r>
                        <a:rPr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enter formulae and data  </a:t>
                      </a:r>
                      <a:r>
                        <a:rPr sz="1100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into </a:t>
                      </a:r>
                      <a:r>
                        <a:rPr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spreadsheet, </a:t>
                      </a:r>
                      <a:r>
                        <a:rPr sz="1100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knowing </a:t>
                      </a:r>
                      <a:r>
                        <a:rPr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that a  standard spreadsheet formula</a:t>
                      </a:r>
                      <a:r>
                        <a:rPr sz="1100" spc="-14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starts  </a:t>
                      </a:r>
                      <a:r>
                        <a:rPr sz="1100" spc="-1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sz="1100" spc="-6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240"/>
                        </a:lnSpc>
                      </a:pPr>
                      <a:r>
                        <a:rPr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Formulae based on the 4 </a:t>
                      </a:r>
                      <a:r>
                        <a:rPr sz="1100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rules</a:t>
                      </a:r>
                      <a:r>
                        <a:rPr sz="1100" spc="-14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</a:p>
                    <a:p>
                      <a:pPr marL="116839" marR="176530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arithmetic and other standard  functions required by the rest of</a:t>
                      </a:r>
                      <a:r>
                        <a:rPr sz="1100" spc="-19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 </a:t>
                      </a:r>
                      <a:r>
                        <a:rPr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specification, e.g. to the </a:t>
                      </a:r>
                      <a:r>
                        <a:rPr sz="1100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 </a:t>
                      </a:r>
                      <a:r>
                        <a:rPr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of,  square</a:t>
                      </a:r>
                      <a:r>
                        <a:rPr sz="1100" spc="-12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root.</a:t>
                      </a:r>
                    </a:p>
                    <a:p>
                      <a:pPr marL="116839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e.g.</a:t>
                      </a:r>
                    </a:p>
                    <a:p>
                      <a:pPr marL="116839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=B2*(C2+D2)</a:t>
                      </a:r>
                    </a:p>
                    <a:p>
                      <a:pPr marL="116839">
                        <a:lnSpc>
                          <a:spcPct val="100000"/>
                        </a:lnSpc>
                      </a:pPr>
                      <a:r>
                        <a:rPr sz="1100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=C3^4</a:t>
                      </a:r>
                      <a:endParaRPr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16839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=SQRT(A10)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87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3175" algn="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1100" spc="1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q4</a:t>
                      </a:r>
                      <a:endParaRPr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16205" marR="177165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100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able </a:t>
                      </a:r>
                      <a:r>
                        <a:rPr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interpret </a:t>
                      </a:r>
                      <a:r>
                        <a:rPr sz="1100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simple</a:t>
                      </a:r>
                      <a:r>
                        <a:rPr sz="1100" spc="-7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formulae  on a spreadsheet </a:t>
                      </a:r>
                      <a:r>
                        <a:rPr sz="1100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given in </a:t>
                      </a:r>
                      <a:r>
                        <a:rPr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terms of  </a:t>
                      </a:r>
                      <a:r>
                        <a:rPr sz="1100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cell</a:t>
                      </a:r>
                      <a:r>
                        <a:rPr sz="1100" spc="-6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references.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245"/>
                        </a:lnSpc>
                      </a:pPr>
                      <a:r>
                        <a:rPr sz="1100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Examples include money,</a:t>
                      </a:r>
                      <a:r>
                        <a:rPr sz="1100" spc="-1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</a:t>
                      </a:r>
                    </a:p>
                    <a:p>
                      <a:pPr marL="116839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patterns and </a:t>
                      </a:r>
                      <a:r>
                        <a:rPr sz="1100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simple</a:t>
                      </a:r>
                      <a:r>
                        <a:rPr sz="1100" spc="-10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sequences.</a:t>
                      </a:r>
                    </a:p>
                    <a:p>
                      <a:pPr marL="116839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e.g.</a:t>
                      </a:r>
                    </a:p>
                    <a:p>
                      <a:pPr marL="116839">
                        <a:lnSpc>
                          <a:spcPct val="100000"/>
                        </a:lnSpc>
                      </a:pPr>
                      <a:r>
                        <a:rPr sz="1100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=AVERAGE(A1:A9)</a:t>
                      </a:r>
                      <a:endParaRPr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1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6"/>
                        </a:spcBef>
                      </a:pPr>
                      <a:endParaRPr sz="105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3175" algn="r">
                        <a:lnSpc>
                          <a:spcPct val="100000"/>
                        </a:lnSpc>
                      </a:pPr>
                      <a:r>
                        <a:rPr sz="1100" spc="1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q5</a:t>
                      </a:r>
                      <a:endParaRPr sz="11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245"/>
                        </a:lnSpc>
                      </a:pPr>
                      <a:r>
                        <a:rPr sz="1100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able </a:t>
                      </a:r>
                      <a:r>
                        <a:rPr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copy a formula and</a:t>
                      </a:r>
                      <a:r>
                        <a:rPr sz="1100" spc="-12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</a:p>
                    <a:p>
                      <a:pPr marL="116205" marR="360045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ensure that </a:t>
                      </a:r>
                      <a:r>
                        <a:rPr sz="1100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only </a:t>
                      </a:r>
                      <a:r>
                        <a:rPr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required</a:t>
                      </a:r>
                      <a:r>
                        <a:rPr sz="1100" spc="-14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cell  </a:t>
                      </a:r>
                      <a:r>
                        <a:rPr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addresses</a:t>
                      </a:r>
                      <a:r>
                        <a:rPr sz="1100" spc="-10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increment.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e.g.</a:t>
                      </a:r>
                    </a:p>
                    <a:p>
                      <a:pPr marL="116839">
                        <a:lnSpc>
                          <a:spcPct val="100000"/>
                        </a:lnSpc>
                      </a:pPr>
                      <a:r>
                        <a:rPr sz="1100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$A1, $A$1,</a:t>
                      </a:r>
                      <a:r>
                        <a:rPr sz="1100" spc="-7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A$1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1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9"/>
                        </a:spcBef>
                      </a:pPr>
                      <a:endParaRPr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3175" algn="r">
                        <a:lnSpc>
                          <a:spcPct val="100000"/>
                        </a:lnSpc>
                      </a:pPr>
                      <a:r>
                        <a:rPr sz="1100" spc="1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q6</a:t>
                      </a:r>
                      <a:endParaRPr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16205" marR="3429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100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able </a:t>
                      </a:r>
                      <a:r>
                        <a:rPr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use a spreadsheet to find</a:t>
                      </a:r>
                      <a:r>
                        <a:rPr sz="1100" spc="-13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 numerical </a:t>
                      </a:r>
                      <a:r>
                        <a:rPr sz="1100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solution </a:t>
                      </a:r>
                      <a:r>
                        <a:rPr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an</a:t>
                      </a:r>
                      <a:r>
                        <a:rPr sz="1100" spc="-8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equation.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245"/>
                        </a:lnSpc>
                      </a:pPr>
                      <a:r>
                        <a:rPr sz="1100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Equations in </a:t>
                      </a:r>
                      <a:r>
                        <a:rPr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one </a:t>
                      </a:r>
                      <a:r>
                        <a:rPr sz="1100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variable,</a:t>
                      </a:r>
                      <a:r>
                        <a:rPr sz="1100" spc="-3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involving</a:t>
                      </a:r>
                      <a:endParaRPr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16839" marR="242570">
                        <a:lnSpc>
                          <a:spcPct val="100000"/>
                        </a:lnSpc>
                      </a:pPr>
                      <a:r>
                        <a:rPr sz="1100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powers </a:t>
                      </a:r>
                      <a:r>
                        <a:rPr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and/or roots </a:t>
                      </a:r>
                      <a:r>
                        <a:rPr sz="1100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using trial</a:t>
                      </a:r>
                      <a:r>
                        <a:rPr sz="1100" spc="-9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 </a:t>
                      </a:r>
                      <a:r>
                        <a:rPr sz="1100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improvement.</a:t>
                      </a:r>
                      <a:endParaRPr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549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6"/>
                        </a:spcBef>
                      </a:pPr>
                      <a:endParaRPr sz="13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3175" algn="r">
                        <a:lnSpc>
                          <a:spcPct val="100000"/>
                        </a:lnSpc>
                      </a:pPr>
                      <a:r>
                        <a:rPr sz="1100" spc="1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q7</a:t>
                      </a:r>
                      <a:endParaRPr sz="11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116205" marR="71755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100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able </a:t>
                      </a:r>
                      <a:r>
                        <a:rPr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use a spreadsheet to</a:t>
                      </a:r>
                      <a:r>
                        <a:rPr sz="1100" spc="-114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draw  graphs and standard statistical  diagrams and interpret graphs  produced on</a:t>
                      </a:r>
                      <a:r>
                        <a:rPr sz="1100" spc="-10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spreadsheets.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"/>
                        </a:spcBef>
                      </a:pPr>
                      <a:endParaRPr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16839" marR="113030">
                        <a:lnSpc>
                          <a:spcPct val="100000"/>
                        </a:lnSpc>
                      </a:pPr>
                      <a:r>
                        <a:rPr sz="1100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Including awareness </a:t>
                      </a:r>
                      <a:r>
                        <a:rPr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sz="1100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when </a:t>
                      </a:r>
                      <a:r>
                        <a:rPr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graphs  produced by a spreadsheet are  </a:t>
                      </a:r>
                      <a:r>
                        <a:rPr sz="1100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misleading </a:t>
                      </a:r>
                      <a:r>
                        <a:rPr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sz="1100" spc="-5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incorrect.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57400" y="134365"/>
            <a:ext cx="4800472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400" b="1" spc="-10" dirty="0">
                <a:latin typeface="Arial" panose="020B0604020202020204" pitchFamily="34" charset="0"/>
                <a:cs typeface="Arial" panose="020B0604020202020204" pitchFamily="34" charset="0"/>
              </a:rPr>
              <a:t>PROCESS </a:t>
            </a: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400" b="1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40" dirty="0"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" algn="ctr">
              <a:lnSpc>
                <a:spcPct val="100000"/>
              </a:lnSpc>
            </a:pPr>
            <a:r>
              <a:rPr sz="2400" b="1" spc="-10" dirty="0">
                <a:latin typeface="Arial" panose="020B0604020202020204" pitchFamily="34" charset="0"/>
                <a:cs typeface="Arial" panose="020B0604020202020204" pitchFamily="34" charset="0"/>
              </a:rPr>
              <a:t>Raw</a:t>
            </a:r>
            <a:r>
              <a:rPr sz="2400" b="1"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2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214590"/>
              </p:ext>
            </p:extLst>
          </p:nvPr>
        </p:nvGraphicFramePr>
        <p:xfrm>
          <a:off x="461962" y="974725"/>
          <a:ext cx="8278812" cy="34448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8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99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0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99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Notes</a:t>
                      </a:r>
                      <a:endParaRPr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7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 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select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suitable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techniques</a:t>
                      </a:r>
                    </a:p>
                    <a:p>
                      <a:pPr marL="98425">
                        <a:lnSpc>
                          <a:spcPct val="100000"/>
                        </a:lnSpc>
                      </a:pPr>
                      <a:r>
                        <a:rPr sz="1100" spc="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processing raw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data.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Typically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these data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will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have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been</a:t>
                      </a:r>
                    </a:p>
                    <a:p>
                      <a:pPr marL="9906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obtained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from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sample.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5725" marR="12401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Integral Resources -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OCR (MEI) Level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SPS: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85725" marR="147320">
                        <a:lnSpc>
                          <a:spcPct val="100000"/>
                        </a:lnSpc>
                      </a:pP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The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Problem Solving </a:t>
                      </a:r>
                      <a:r>
                        <a:rPr sz="1100" u="sng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Cycle</a:t>
                      </a:r>
                      <a:r>
                        <a:rPr sz="1100" u="sng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-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The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long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and  short of</a:t>
                      </a:r>
                      <a:r>
                        <a:rPr sz="1100" u="sng" spc="-14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it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Is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this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a </a:t>
                      </a:r>
                      <a:r>
                        <a:rPr sz="1100" u="sng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valid</a:t>
                      </a:r>
                      <a:r>
                        <a:rPr sz="1100" u="sng" spc="-5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argument?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2"/>
                        </a:spcBef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85725" marR="151638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External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Resources: 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Are You</a:t>
                      </a:r>
                      <a:r>
                        <a:rPr sz="1100" u="sng" spc="-9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Suited?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85725" marR="798195">
                        <a:lnSpc>
                          <a:spcPct val="200000"/>
                        </a:lnSpc>
                      </a:pP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The Standard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Deviation</a:t>
                      </a:r>
                      <a:r>
                        <a:rPr sz="1100" u="sng" spc="-8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Tutorial 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/>
                        </a:rPr>
                        <a:t>Cleaning Dirty Data 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/>
                        </a:rPr>
                        <a:t>Height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/>
                        </a:rPr>
                        <a:t>Investigation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/>
                        </a:rPr>
                        <a:t>S1  </a:t>
                      </a:r>
                      <a:endParaRPr lang="en-GB" sz="1100" u="sng" spc="-5" dirty="0">
                        <a:solidFill>
                          <a:srgbClr val="0000FF"/>
                        </a:solidFill>
                        <a:latin typeface="Arial"/>
                        <a:cs typeface="Arial"/>
                      </a:endParaRPr>
                    </a:p>
                    <a:p>
                      <a:pPr marL="85725" marR="798195">
                        <a:lnSpc>
                          <a:spcPct val="2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/>
                        </a:rPr>
                        <a:t>Application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/>
                        </a:rPr>
                        <a:t>Of</a:t>
                      </a:r>
                      <a:r>
                        <a:rPr sz="1100" u="sng" spc="-6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/>
                        </a:rPr>
                        <a:t>Number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s14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 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clean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data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including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dealing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98425">
                        <a:lnSpc>
                          <a:spcPct val="100000"/>
                        </a:lnSpc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missing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data and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outliers.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99060" marR="3556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An outlier 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item which is  inconsistent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the rest of the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data.</a:t>
                      </a:r>
                    </a:p>
                    <a:p>
                      <a:pPr marL="99060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The term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sometimes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applied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data</a:t>
                      </a:r>
                    </a:p>
                    <a:p>
                      <a:pPr marL="9906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which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are:</a:t>
                      </a:r>
                    </a:p>
                    <a:p>
                      <a:pPr marL="269875" marR="93980" indent="-170815">
                        <a:lnSpc>
                          <a:spcPct val="100000"/>
                        </a:lnSpc>
                        <a:spcBef>
                          <a:spcPts val="790"/>
                        </a:spcBef>
                        <a:buFont typeface="Arial"/>
                        <a:buChar char="•"/>
                        <a:tabLst>
                          <a:tab pos="270510" algn="l"/>
                        </a:tabLst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at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least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2 standard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deviations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from  the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mean</a:t>
                      </a:r>
                    </a:p>
                    <a:p>
                      <a:pPr marL="269875" marR="222250" indent="-170815">
                        <a:lnSpc>
                          <a:spcPct val="100000"/>
                        </a:lnSpc>
                        <a:spcBef>
                          <a:spcPts val="805"/>
                        </a:spcBef>
                        <a:buFont typeface="Arial"/>
                        <a:buChar char="•"/>
                        <a:tabLst>
                          <a:tab pos="270510" algn="l"/>
                        </a:tabLst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at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least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1.5 </a:t>
                      </a:r>
                      <a:r>
                        <a:rPr sz="1100" dirty="0">
                          <a:latin typeface="Symbol"/>
                          <a:cs typeface="Symbol"/>
                        </a:rPr>
                        <a:t>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inter-quartile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range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beyond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the nearer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quartile.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6400" y="134365"/>
            <a:ext cx="624840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400" b="1" spc="-10" dirty="0">
                <a:latin typeface="Arial" panose="020B0604020202020204" pitchFamily="34" charset="0"/>
                <a:cs typeface="Arial" panose="020B0604020202020204" pitchFamily="34" charset="0"/>
              </a:rPr>
              <a:t>PROCESS </a:t>
            </a: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400" b="1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40" dirty="0"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sz="2400" b="1" spc="-10" dirty="0">
                <a:latin typeface="Arial" panose="020B0604020202020204" pitchFamily="34" charset="0"/>
                <a:cs typeface="Arial" panose="020B0604020202020204" pitchFamily="34" charset="0"/>
              </a:rPr>
              <a:t>Graphs, </a:t>
            </a: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charts and </a:t>
            </a: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r>
              <a:rPr sz="2400" b="1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measures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685779"/>
              </p:ext>
            </p:extLst>
          </p:nvPr>
        </p:nvGraphicFramePr>
        <p:xfrm>
          <a:off x="461962" y="974725"/>
          <a:ext cx="8278812" cy="30957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8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99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0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99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633">
                <a:tc>
                  <a:txBody>
                    <a:bodyPr/>
                    <a:lstStyle/>
                    <a:p>
                      <a:endParaRPr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19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s15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98425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 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select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suitable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data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displays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and summary measures to show the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main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features of raw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data.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99060" marR="29718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e.g. Standard statistical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diagrams,  Cartesian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graphs.</a:t>
                      </a:r>
                    </a:p>
                    <a:p>
                      <a:pPr marL="9906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e.g.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Mean,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standard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deviation,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median,  inter-quartile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range.</a:t>
                      </a:r>
                    </a:p>
                    <a:p>
                      <a:pPr marL="99060" marR="45720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e.g. Index numbers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derived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from</a:t>
                      </a:r>
                      <a:r>
                        <a:rPr sz="11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data.  (Learners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will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be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given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sufficient  guidance.)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5725" marR="12401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Integral Resources -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OCR (MEI) Level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SPS: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85725" marR="193675">
                        <a:lnSpc>
                          <a:spcPct val="1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Problem Solving </a:t>
                      </a:r>
                      <a:r>
                        <a:rPr sz="1100" u="sng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Cycle</a:t>
                      </a:r>
                      <a:r>
                        <a:rPr sz="1100" u="sng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-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The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long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and the  short of</a:t>
                      </a:r>
                      <a:r>
                        <a:rPr sz="1100" u="sng" spc="-14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it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Is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this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a </a:t>
                      </a:r>
                      <a:r>
                        <a:rPr sz="1100" u="sng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valid</a:t>
                      </a:r>
                      <a:r>
                        <a:rPr sz="1100" u="sng" spc="-5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argument?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5725" marR="514984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External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Resources: 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Graphing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U.S. Presidential</a:t>
                      </a:r>
                      <a:r>
                        <a:rPr sz="1100" u="sng" spc="-3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Elections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85725" marR="798195">
                        <a:lnSpc>
                          <a:spcPts val="2640"/>
                        </a:lnSpc>
                        <a:spcBef>
                          <a:spcPts val="305"/>
                        </a:spcBef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How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Safe Is </a:t>
                      </a:r>
                      <a:r>
                        <a:rPr sz="1100" u="sng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My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Town? 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/>
                        </a:rPr>
                        <a:t>To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/>
                        </a:rPr>
                        <a:t>Invest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/>
                        </a:rPr>
                        <a:t>or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/>
                        </a:rPr>
                        <a:t>Not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/>
                        </a:rPr>
                        <a:t>to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/>
                        </a:rPr>
                        <a:t>Invest 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/>
                        </a:rPr>
                        <a:t>The Standard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/>
                        </a:rPr>
                        <a:t>Deviation</a:t>
                      </a:r>
                      <a:r>
                        <a:rPr sz="1100" u="sng" spc="-8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/>
                        </a:rPr>
                        <a:t>Tutorial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79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s16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98425" marR="96520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 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use data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displays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check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whether distributions being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used are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realistic.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99060" marR="149225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e.g. A histogram, frequency chart or  Normal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probability plot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check a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distribution is approximately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Normal.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4001" y="134365"/>
            <a:ext cx="601980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400" b="1" spc="-10" dirty="0">
                <a:latin typeface="Arial" panose="020B0604020202020204" pitchFamily="34" charset="0"/>
                <a:cs typeface="Arial" panose="020B0604020202020204" pitchFamily="34" charset="0"/>
              </a:rPr>
              <a:t>PROCESS </a:t>
            </a: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400" b="1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40" dirty="0"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sz="2400" b="1" spc="-20" dirty="0">
                <a:latin typeface="Arial" panose="020B0604020202020204" pitchFamily="34" charset="0"/>
                <a:cs typeface="Arial" panose="020B0604020202020204" pitchFamily="34" charset="0"/>
              </a:rPr>
              <a:t>Parameters </a:t>
            </a: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inputs;</a:t>
            </a:r>
            <a:r>
              <a:rPr sz="2400" b="1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Calculations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781595"/>
              </p:ext>
            </p:extLst>
          </p:nvPr>
        </p:nvGraphicFramePr>
        <p:xfrm>
          <a:off x="461962" y="974725"/>
          <a:ext cx="8278812" cy="39020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8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99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0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99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887">
                <a:tc>
                  <a:txBody>
                    <a:bodyPr/>
                    <a:lstStyle/>
                    <a:p>
                      <a:endParaRPr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188">
                <a:tc>
                  <a:txBody>
                    <a:bodyPr/>
                    <a:lstStyle/>
                    <a:p>
                      <a:pPr algn="r">
                        <a:lnSpc>
                          <a:spcPts val="114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s17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114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Use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standard statistical notation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</a:t>
                      </a:r>
                    </a:p>
                    <a:p>
                      <a:pPr marL="9842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samples.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85725" marR="12401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Integral Resources -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OCR (MEI) Level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SPS: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85725" marR="678815">
                        <a:lnSpc>
                          <a:spcPct val="1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Measures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of Location and</a:t>
                      </a:r>
                      <a:r>
                        <a:rPr sz="1100" u="sng" spc="-10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Spread 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Linear</a:t>
                      </a:r>
                      <a:r>
                        <a:rPr sz="1100" u="sng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Transformation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Problem Solving Cycle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-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The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long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and</a:t>
                      </a:r>
                      <a:r>
                        <a:rPr sz="1100" u="sng" spc="-3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the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short of</a:t>
                      </a:r>
                      <a:r>
                        <a:rPr sz="1100" u="sng" spc="-14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it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Is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this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a </a:t>
                      </a:r>
                      <a:r>
                        <a:rPr sz="1100" u="sng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valid</a:t>
                      </a:r>
                      <a:r>
                        <a:rPr sz="1100" u="sng" spc="-5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argument?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5725" marR="148272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External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Resources: 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Spot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the error 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Descriptive</a:t>
                      </a:r>
                      <a:r>
                        <a:rPr sz="1100" u="sng" spc="-4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Statistics 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/>
                        </a:rPr>
                        <a:t>Music</a:t>
                      </a:r>
                      <a:r>
                        <a:rPr sz="1100" u="sng" spc="-6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/>
                        </a:rPr>
                        <a:t>Festival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u="sng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/>
                        </a:rPr>
                        <a:t>News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/>
                        </a:rPr>
                        <a:t>story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/>
                        </a:rPr>
                        <a:t>–</a:t>
                      </a:r>
                      <a:r>
                        <a:rPr sz="1100" u="sng" spc="-8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/>
                        </a:rPr>
                        <a:t>Texts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u="sng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/>
                        </a:rPr>
                        <a:t>Mr</a:t>
                      </a:r>
                      <a:r>
                        <a:rPr sz="1100" u="sng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/>
                        </a:rPr>
                        <a:t>and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/>
                        </a:rPr>
                        <a:t>Mrs</a:t>
                      </a:r>
                      <a:r>
                        <a:rPr sz="1100" u="sng" spc="-10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/>
                        </a:rPr>
                        <a:t>Average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r">
                        <a:lnSpc>
                          <a:spcPts val="124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s18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124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 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use sample data to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estimate</a:t>
                      </a:r>
                    </a:p>
                    <a:p>
                      <a:pPr marL="98425" marR="8445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the parameters of a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distribution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the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inputs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a procedure or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model.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124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Includes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variance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standard</a:t>
                      </a:r>
                    </a:p>
                    <a:p>
                      <a:pPr marL="9906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deviation.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r">
                        <a:lnSpc>
                          <a:spcPts val="124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s19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124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 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use the statistical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functions</a:t>
                      </a:r>
                    </a:p>
                    <a:p>
                      <a:pPr marL="98425" marR="22479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of a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calculator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find the mean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and  standard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deviation.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ts val="124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Most calculators have two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forms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</a:p>
                    <a:p>
                      <a:pPr marL="99060" marR="69532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standard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deviation; either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is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acceptable.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r">
                        <a:lnSpc>
                          <a:spcPts val="1245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s20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1245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Understand the use of a datum</a:t>
                      </a:r>
                      <a:r>
                        <a:rPr sz="1100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level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98425" marR="54165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as a base for measurement</a:t>
                      </a:r>
                      <a:r>
                        <a:rPr sz="11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or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calculation.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r">
                        <a:lnSpc>
                          <a:spcPts val="1245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s21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1245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Know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how the mean and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standard</a:t>
                      </a:r>
                    </a:p>
                    <a:p>
                      <a:pPr marL="98425" marR="502284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deviation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are affected by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linear  transformations.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9060" marR="163830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Use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in change of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units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and origin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for  measurement.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>
                        <a:lnSpc>
                          <a:spcPts val="1245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s22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1245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 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substitute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input values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into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9842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a model or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procedure.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09800" y="134365"/>
            <a:ext cx="518160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400" b="1" spc="-10" dirty="0">
                <a:latin typeface="Arial" panose="020B0604020202020204" pitchFamily="34" charset="0"/>
                <a:cs typeface="Arial" panose="020B0604020202020204" pitchFamily="34" charset="0"/>
              </a:rPr>
              <a:t>PROCESS </a:t>
            </a: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400" b="1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40" dirty="0"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Normal</a:t>
            </a:r>
            <a:r>
              <a:rPr sz="2400" b="1" spc="-1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distribution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648111"/>
              </p:ext>
            </p:extLst>
          </p:nvPr>
        </p:nvGraphicFramePr>
        <p:xfrm>
          <a:off x="461962" y="974725"/>
          <a:ext cx="8278812" cy="32658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8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99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0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99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633">
                <a:tc>
                  <a:txBody>
                    <a:bodyPr/>
                    <a:lstStyle/>
                    <a:p>
                      <a:endParaRPr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66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u1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98425" marR="73660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 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use the Normal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distribution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as a model and recognise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when it is  likely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be appropriate to do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so.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5725" marR="12401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Integral Resources -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OCR (MEI) Level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SPS: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u="sng" spc="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The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Normal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Distribution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and</a:t>
                      </a:r>
                      <a:r>
                        <a:rPr sz="1100" u="sng" spc="-7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Probability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Plots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-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Too short to be a</a:t>
                      </a:r>
                      <a:r>
                        <a:rPr sz="1100" u="sng" spc="-9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footballer?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5725" marR="677545">
                        <a:lnSpc>
                          <a:spcPct val="100000"/>
                        </a:lnSpc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MEI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Free Resources –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Integrating  Mathematical Problem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Solving: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85725" marR="15811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The mathematics of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business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finance: 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Modelling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the market (part</a:t>
                      </a:r>
                      <a:r>
                        <a:rPr sz="1100" u="sng" spc="-13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1)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External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Resources: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7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5725" marR="213995">
                        <a:lnSpc>
                          <a:spcPct val="100000"/>
                        </a:lnSpc>
                      </a:pP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Fundamentals of Statistics 2: The</a:t>
                      </a:r>
                      <a:r>
                        <a:rPr sz="1100" u="sng" spc="-16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Normal 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Distribution</a:t>
                      </a:r>
                      <a:r>
                        <a:rPr sz="1100" u="sng" spc="-7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Tutorial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/>
                        </a:rPr>
                        <a:t>Census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/>
                        </a:rPr>
                        <a:t>at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/>
                        </a:rPr>
                        <a:t>School: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/>
                        </a:rPr>
                        <a:t>Is our height</a:t>
                      </a:r>
                      <a:r>
                        <a:rPr sz="1100" u="sng" spc="-6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/>
                        </a:rPr>
                        <a:t>Normal?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66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u2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98425" marR="71120" algn="just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 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standardise a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value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from a  Normal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distribution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given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mean  and standard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deviation.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100" spc="-5" dirty="0" err="1">
                          <a:latin typeface="Arial"/>
                          <a:cs typeface="Arial"/>
                        </a:rPr>
                        <a:t>Standardised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scores.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66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6"/>
                        </a:spcBef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u3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9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98425" algn="just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Use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the Normal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distribution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estimate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population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proportions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context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 a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problem.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9060" marR="4191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Using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software,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calculator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functions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or  statistical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tables.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5000" y="134365"/>
            <a:ext cx="518160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400" b="1" spc="-10" dirty="0">
                <a:latin typeface="Arial" panose="020B0604020202020204" pitchFamily="34" charset="0"/>
                <a:cs typeface="Arial" panose="020B0604020202020204" pitchFamily="34" charset="0"/>
              </a:rPr>
              <a:t>PROCESS </a:t>
            </a: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2400" b="1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40" dirty="0"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40" algn="ctr">
              <a:lnSpc>
                <a:spcPct val="100000"/>
              </a:lnSpc>
            </a:pP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i="1" spc="-5" dirty="0">
                <a:latin typeface="Calibri"/>
                <a:cs typeface="Calibri"/>
              </a:rPr>
              <a:t>χ</a:t>
            </a:r>
            <a:r>
              <a:rPr sz="2400" b="1" spc="-5" dirty="0">
                <a:latin typeface="Calibri"/>
                <a:cs typeface="Calibri"/>
              </a:rPr>
              <a:t>²</a:t>
            </a:r>
            <a:r>
              <a:rPr sz="2400" b="1" spc="-8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618596"/>
              </p:ext>
            </p:extLst>
          </p:nvPr>
        </p:nvGraphicFramePr>
        <p:xfrm>
          <a:off x="461962" y="974725"/>
          <a:ext cx="8278812" cy="41122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8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99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0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99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61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h3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98425" marR="49530">
                        <a:lnSpc>
                          <a:spcPct val="101800"/>
                        </a:lnSpc>
                        <a:spcBef>
                          <a:spcPts val="63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 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apply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i="1" spc="-5" dirty="0">
                          <a:latin typeface="Calibri"/>
                          <a:cs typeface="Calibri"/>
                        </a:rPr>
                        <a:t>χ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²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hypothesis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test  to data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 contingency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table.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2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99060" marR="7620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Including calculating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contributions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individual cells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the test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statistic.</a:t>
                      </a:r>
                    </a:p>
                    <a:p>
                      <a:pPr marL="99060" marR="15875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null hypothesis 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that the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classifications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used for the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rows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and  columns are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independent.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99060" marR="52006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Tables of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critical values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will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be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provided.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5725" marR="12401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Integral Resources -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OCR (MEI) Level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SPS: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85725" marR="138430">
                        <a:lnSpc>
                          <a:spcPct val="1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Chi-Squared Hypothesis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Test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-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Don't Drink 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and</a:t>
                      </a:r>
                      <a:r>
                        <a:rPr sz="1100" u="sng" spc="-8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100" u="sng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Drive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5725" marR="677545">
                        <a:lnSpc>
                          <a:spcPct val="100000"/>
                        </a:lnSpc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MEI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Free Resources –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Integrating  Mathematical Problem Solving: 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mathematics of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biology: 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Statistical testing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in</a:t>
                      </a:r>
                      <a:r>
                        <a:rPr sz="1100" u="sng" spc="-10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medicine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External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Resources:</a:t>
                      </a:r>
                    </a:p>
                    <a:p>
                      <a:pPr marL="85725" marR="201930">
                        <a:lnSpc>
                          <a:spcPct val="1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Calculating Expected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Frequencies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in Two  </a:t>
                      </a:r>
                      <a:r>
                        <a:rPr sz="1100" u="sng" spc="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Way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Tables</a:t>
                      </a:r>
                      <a:r>
                        <a:rPr sz="1100" u="sng" spc="-13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resources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5725" marR="775335">
                        <a:lnSpc>
                          <a:spcPct val="1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/>
                        </a:rPr>
                        <a:t>Chi-Squared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/>
                        </a:rPr>
                        <a:t>Tests for</a:t>
                      </a:r>
                      <a:r>
                        <a:rPr sz="1100" u="sng" spc="-6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/>
                        </a:rPr>
                        <a:t>Two-Way 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/>
                        </a:rPr>
                        <a:t>(Contingency)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/>
                        </a:rPr>
                        <a:t>Tables</a:t>
                      </a:r>
                      <a:r>
                        <a:rPr sz="1100" u="sng" spc="-6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/>
                        </a:rPr>
                        <a:t>resources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85725" marR="433705">
                        <a:lnSpc>
                          <a:spcPct val="1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/>
                        </a:rPr>
                        <a:t>Chi-Squared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/>
                        </a:rPr>
                        <a:t>Tests of Goodness of</a:t>
                      </a:r>
                      <a:r>
                        <a:rPr sz="1100" u="sng" spc="-12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/>
                        </a:rPr>
                        <a:t>Fit 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/>
                        </a:rPr>
                        <a:t>resources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5725" marR="308610">
                        <a:lnSpc>
                          <a:spcPct val="1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/>
                        </a:rPr>
                        <a:t>Contingency Analysis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/>
                        </a:rPr>
                        <a:t>of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/>
                        </a:rPr>
                        <a:t>Prison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/>
                        </a:rPr>
                        <a:t>Inmates  and</a:t>
                      </a:r>
                      <a:r>
                        <a:rPr sz="1100" u="sng" spc="-10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/>
                        </a:rPr>
                        <a:t>Staff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h4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1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9842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 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interpret the </a:t>
                      </a:r>
                      <a:r>
                        <a:rPr sz="1100" i="1" spc="-5" dirty="0">
                          <a:latin typeface="Calibri"/>
                          <a:cs typeface="Calibri"/>
                        </a:rPr>
                        <a:t>χ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²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results of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9842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test.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 dirty="0">
                        <a:latin typeface="Times New Roman"/>
                        <a:cs typeface="Times New Roman"/>
                      </a:endParaRPr>
                    </a:p>
                    <a:p>
                      <a:pPr marL="99060" marR="334645" algn="just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This may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involve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considering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the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individual contributions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the test  statistic.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" algn="ctr">
              <a:lnSpc>
                <a:spcPct val="100000"/>
              </a:lnSpc>
            </a:pP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PROCESS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40" dirty="0"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</a:p>
          <a:p>
            <a:pPr marL="31115" algn="ctr">
              <a:lnSpc>
                <a:spcPct val="100000"/>
              </a:lnSpc>
              <a:spcBef>
                <a:spcPts val="105"/>
              </a:spcBef>
            </a:pPr>
            <a:r>
              <a:rPr sz="1900" spc="-10" dirty="0">
                <a:latin typeface="Arial" panose="020B0604020202020204" pitchFamily="34" charset="0"/>
                <a:cs typeface="Arial" panose="020B0604020202020204" pitchFamily="34" charset="0"/>
              </a:rPr>
              <a:t>Bivariate </a:t>
            </a:r>
            <a:r>
              <a:rPr sz="1900" spc="-5" dirty="0">
                <a:latin typeface="Arial" panose="020B0604020202020204" pitchFamily="34" charset="0"/>
                <a:cs typeface="Arial" panose="020B0604020202020204" pitchFamily="34" charset="0"/>
              </a:rPr>
              <a:t>data; </a:t>
            </a:r>
            <a:r>
              <a:rPr sz="1900" spc="-15" dirty="0">
                <a:latin typeface="Arial" panose="020B0604020202020204" pitchFamily="34" charset="0"/>
                <a:cs typeface="Arial" panose="020B0604020202020204" pitchFamily="34" charset="0"/>
              </a:rPr>
              <a:t>Spearman’s </a:t>
            </a:r>
            <a:r>
              <a:rPr sz="1900" spc="-5" dirty="0">
                <a:latin typeface="Arial" panose="020B0604020202020204" pitchFamily="34" charset="0"/>
                <a:cs typeface="Arial" panose="020B0604020202020204" pitchFamily="34" charset="0"/>
              </a:rPr>
              <a:t>rank correlation; Product moment</a:t>
            </a:r>
            <a:r>
              <a:rPr sz="1900" spc="30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00" spc="-5" dirty="0">
                <a:latin typeface="Arial" panose="020B0604020202020204" pitchFamily="34" charset="0"/>
                <a:cs typeface="Arial" panose="020B0604020202020204" pitchFamily="34" charset="0"/>
              </a:rPr>
              <a:t>correlation</a:t>
            </a:r>
            <a:endParaRPr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937504"/>
              </p:ext>
            </p:extLst>
          </p:nvPr>
        </p:nvGraphicFramePr>
        <p:xfrm>
          <a:off x="461962" y="974725"/>
          <a:ext cx="8278812" cy="41782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8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99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0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99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sz="1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18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4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b1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7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98425" marR="11176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Know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vocabulary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associated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with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bivariate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data.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7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99060" marR="1651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Association, correlation,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line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best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fit,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dependent variable, independent  variable.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5725" marR="12401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Integral Resources -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OCR (MEI) Level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SPS: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85725" marR="80073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Are </a:t>
                      </a:r>
                      <a:r>
                        <a:rPr sz="1100" u="sng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we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equal?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-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Correlation</a:t>
                      </a:r>
                      <a:r>
                        <a:rPr sz="1100" u="sng" spc="-5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and 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Hypothesis</a:t>
                      </a:r>
                      <a:r>
                        <a:rPr sz="1100" u="sng" spc="-6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Tests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5725" marR="677545">
                        <a:lnSpc>
                          <a:spcPct val="100000"/>
                        </a:lnSpc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MEI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Free Resources –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Integrating  Mathematical Problem Solving: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The mathematics of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psychology: 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Correlational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study  Take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your</a:t>
                      </a:r>
                      <a:r>
                        <a:rPr sz="1100" u="sng" spc="-11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partners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5725" marR="10858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External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Resources: 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Pearsons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Correlation Coefficient</a:t>
                      </a:r>
                      <a:r>
                        <a:rPr sz="1100" u="sng" spc="-3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resources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5725" marR="636270">
                        <a:lnSpc>
                          <a:spcPct val="100000"/>
                        </a:lnSpc>
                      </a:pP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/>
                        </a:rPr>
                        <a:t>Spearmans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/>
                        </a:rPr>
                        <a:t>Correlation Coefficient 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/>
                        </a:rPr>
                        <a:t>resources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99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6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6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98425" marR="15049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Know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how to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calculate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Spearman's  rank correlation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coefficient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carry  out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hypothesis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tests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using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it.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3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99060" marR="9779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null hypothesis 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that there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no  association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between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variables.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99060" marR="39878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Both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1-tail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2-tail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tests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will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be  tested.</a:t>
                      </a:r>
                    </a:p>
                    <a:p>
                      <a:pPr marL="99060" marR="52006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Tables of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critical values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will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be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provided.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08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b3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98425" marR="10350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 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use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suitable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technology to  find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Pearson’s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product moment  correlation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coefficient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and to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interpret  the correlation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coefficient.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99060" marR="90805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Learners may be asked to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calculate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it  using calculator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functions for a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small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data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set.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134365"/>
            <a:ext cx="8305800" cy="753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400" b="1" spc="-20" dirty="0">
                <a:latin typeface="Arial" panose="020B0604020202020204" pitchFamily="34" charset="0"/>
                <a:cs typeface="Arial" panose="020B0604020202020204" pitchFamily="34" charset="0"/>
              </a:rPr>
              <a:t>REPORTING/INTERPRETATION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Interpretation; </a:t>
            </a: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Checking; </a:t>
            </a: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Evaluation;</a:t>
            </a:r>
            <a:r>
              <a:rPr sz="2400" b="1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745803"/>
              </p:ext>
            </p:extLst>
          </p:nvPr>
        </p:nvGraphicFramePr>
        <p:xfrm>
          <a:off x="461962" y="974725"/>
          <a:ext cx="8278812" cy="4832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8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99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0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99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9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8"/>
                        </a:spcBef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s23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114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 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interpret the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proposed</a:t>
                      </a:r>
                    </a:p>
                    <a:p>
                      <a:pPr marL="98425" marR="50927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solution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in terms of the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original  problem.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9060" marR="39878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Recognise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the uncertainty of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the  outcome.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rowSpan="9">
                  <a:txBody>
                    <a:bodyPr/>
                    <a:lstStyle/>
                    <a:p>
                      <a:pPr marL="85725" marR="124015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Integral Resources -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OCR (MEI) Level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SPS: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85725" marR="147320">
                        <a:lnSpc>
                          <a:spcPct val="100000"/>
                        </a:lnSpc>
                      </a:pP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The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Problem Solving </a:t>
                      </a:r>
                      <a:r>
                        <a:rPr sz="1100" u="sng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Cycle</a:t>
                      </a:r>
                      <a:r>
                        <a:rPr sz="1100" u="sng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-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The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long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and  short of</a:t>
                      </a:r>
                      <a:r>
                        <a:rPr sz="1100" u="sng" spc="-14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it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85725" marR="800735">
                        <a:lnSpc>
                          <a:spcPct val="100000"/>
                        </a:lnSpc>
                      </a:pP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Is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this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a </a:t>
                      </a:r>
                      <a:r>
                        <a:rPr sz="1100" u="sng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valid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argument?  </a:t>
                      </a:r>
                      <a:endParaRPr lang="en-GB" sz="1100" u="sng" dirty="0">
                        <a:solidFill>
                          <a:srgbClr val="0000FF"/>
                        </a:solidFill>
                        <a:latin typeface="Arial"/>
                        <a:cs typeface="Arial"/>
                        <a:hlinkClick r:id="rId2"/>
                      </a:endParaRPr>
                    </a:p>
                    <a:p>
                      <a:pPr marL="85725" marR="800735">
                        <a:lnSpc>
                          <a:spcPct val="100000"/>
                        </a:lnSpc>
                      </a:pP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Are </a:t>
                      </a:r>
                      <a:r>
                        <a:rPr sz="1100" u="sng" spc="-1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we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equal?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-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Correlation</a:t>
                      </a:r>
                      <a:r>
                        <a:rPr sz="1100" u="sng" spc="-5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and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Hypothesis</a:t>
                      </a:r>
                      <a:r>
                        <a:rPr sz="1100" u="sng" spc="-6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Tests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5725" marR="139827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External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Resources: 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How old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is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your</a:t>
                      </a:r>
                      <a:r>
                        <a:rPr sz="1100" u="sng" spc="-6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height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85725" marR="1543685">
                        <a:lnSpc>
                          <a:spcPct val="2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Height</a:t>
                      </a:r>
                      <a:r>
                        <a:rPr sz="1100" u="sng" spc="-6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Investigation 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/>
                        </a:rPr>
                        <a:t>The best song</a:t>
                      </a:r>
                      <a:r>
                        <a:rPr sz="1100" u="sng" spc="-12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/>
                        </a:rPr>
                        <a:t>ever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5725" marR="664210">
                        <a:lnSpc>
                          <a:spcPct val="1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/>
                        </a:rPr>
                        <a:t>Maui's Dolphin: Uncovering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/>
                        </a:rPr>
                        <a:t>a new 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/>
                        </a:rPr>
                        <a:t>subspecies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3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s24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124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 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interpret the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result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</a:t>
                      </a:r>
                    </a:p>
                    <a:p>
                      <a:pPr marL="98425" marR="61594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hypothesis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test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terms of the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original  problem.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221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s25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Recognise when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the proposed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solution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9842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is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unreasonable.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05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s26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1245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 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identify and comment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on</a:t>
                      </a:r>
                    </a:p>
                    <a:p>
                      <a:pPr marL="98425" marR="2349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possible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sources of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bias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or error</a:t>
                      </a:r>
                      <a:r>
                        <a:rPr sz="11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which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may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have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affected the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solution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a  problem.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6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9906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E.g. make reference to the sampling</a:t>
                      </a:r>
                      <a:r>
                        <a:rPr sz="1100" spc="-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or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experiment.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348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s27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129539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Recognise when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the approach taken  needs to be refined or</a:t>
                      </a:r>
                      <a:r>
                        <a:rPr sz="11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replaced.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347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s28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98425" marR="19177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 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propose a refined or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new  approach.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s29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1245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Recognise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that a “good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enough”</a:t>
                      </a:r>
                    </a:p>
                    <a:p>
                      <a:pPr marL="98425" marR="20447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solution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a problem can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save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time  and money compared to a more  accurate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solution.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29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9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s30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1245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Recognise when additional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data</a:t>
                      </a:r>
                    </a:p>
                    <a:p>
                      <a:pPr marL="98425" marR="43942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collection would enable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 better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solution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a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problem.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29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9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s31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1245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 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communicate the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solution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</a:t>
                      </a:r>
                    </a:p>
                    <a:p>
                      <a:pPr marL="98425" marR="49085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someone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who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understands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the  problem.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0442" y="1156461"/>
            <a:ext cx="6153785" cy="2036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Calibri"/>
                <a:cs typeface="Calibri"/>
              </a:rPr>
              <a:t>Do </a:t>
            </a:r>
            <a:r>
              <a:rPr sz="1800" b="1" spc="-10" dirty="0">
                <a:latin typeface="Calibri"/>
                <a:cs typeface="Calibri"/>
              </a:rPr>
              <a:t>you have </a:t>
            </a:r>
            <a:r>
              <a:rPr sz="1800" b="1" spc="-15" dirty="0">
                <a:latin typeface="Calibri"/>
                <a:cs typeface="Calibri"/>
              </a:rPr>
              <a:t>any </a:t>
            </a:r>
            <a:r>
              <a:rPr sz="1800" b="1" spc="-5" dirty="0">
                <a:latin typeface="Calibri"/>
                <a:cs typeface="Calibri"/>
              </a:rPr>
              <a:t>questions </a:t>
            </a:r>
            <a:r>
              <a:rPr sz="1800" b="1" dirty="0">
                <a:latin typeface="Calibri"/>
                <a:cs typeface="Calibri"/>
              </a:rPr>
              <a:t>and </a:t>
            </a:r>
            <a:r>
              <a:rPr sz="1800" b="1" spc="-10" dirty="0">
                <a:latin typeface="Calibri"/>
                <a:cs typeface="Calibri"/>
              </a:rPr>
              <a:t>want to </a:t>
            </a:r>
            <a:r>
              <a:rPr sz="1800" b="1" spc="-5" dirty="0">
                <a:latin typeface="Calibri"/>
                <a:cs typeface="Calibri"/>
              </a:rPr>
              <a:t>talk </a:t>
            </a:r>
            <a:r>
              <a:rPr sz="1800" b="1" spc="-10" dirty="0">
                <a:latin typeface="Calibri"/>
                <a:cs typeface="Calibri"/>
              </a:rPr>
              <a:t>to</a:t>
            </a:r>
            <a:r>
              <a:rPr sz="1800" b="1" spc="-12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us?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If </a:t>
            </a:r>
            <a:r>
              <a:rPr sz="1800" spc="-10" dirty="0">
                <a:latin typeface="Calibri"/>
                <a:cs typeface="Calibri"/>
              </a:rPr>
              <a:t>you </a:t>
            </a:r>
            <a:r>
              <a:rPr sz="1800" dirty="0">
                <a:latin typeface="Calibri"/>
                <a:cs typeface="Calibri"/>
              </a:rPr>
              <a:t>need </a:t>
            </a:r>
            <a:r>
              <a:rPr sz="1800" spc="-5" dirty="0">
                <a:latin typeface="Calibri"/>
                <a:cs typeface="Calibri"/>
              </a:rPr>
              <a:t>specialist advice, guidance or support, </a:t>
            </a:r>
            <a:r>
              <a:rPr sz="1800" spc="-10" dirty="0">
                <a:latin typeface="Calibri"/>
                <a:cs typeface="Calibri"/>
              </a:rPr>
              <a:t>get </a:t>
            </a:r>
            <a:r>
              <a:rPr sz="1800" spc="-5" dirty="0">
                <a:latin typeface="Calibri"/>
                <a:cs typeface="Calibri"/>
              </a:rPr>
              <a:t>in </a:t>
            </a:r>
            <a:r>
              <a:rPr sz="1800" spc="-10" dirty="0">
                <a:latin typeface="Calibri"/>
                <a:cs typeface="Calibri"/>
              </a:rPr>
              <a:t>touch</a:t>
            </a:r>
            <a:r>
              <a:rPr sz="1800" spc="1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by:</a:t>
            </a:r>
            <a:endParaRPr sz="1800">
              <a:latin typeface="Calibri"/>
              <a:cs typeface="Calibri"/>
            </a:endParaRPr>
          </a:p>
          <a:p>
            <a:pPr marL="927100">
              <a:lnSpc>
                <a:spcPct val="100000"/>
              </a:lnSpc>
              <a:spcBef>
                <a:spcPts val="960"/>
              </a:spcBef>
            </a:pPr>
            <a:r>
              <a:rPr sz="1800" b="1" dirty="0">
                <a:latin typeface="Calibri"/>
                <a:cs typeface="Calibri"/>
              </a:rPr>
              <a:t>01223</a:t>
            </a:r>
            <a:r>
              <a:rPr sz="1800" b="1" spc="-9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553998</a:t>
            </a:r>
            <a:endParaRPr sz="1800">
              <a:latin typeface="Calibri"/>
              <a:cs typeface="Calibri"/>
            </a:endParaRPr>
          </a:p>
          <a:p>
            <a:pPr marL="927100">
              <a:lnSpc>
                <a:spcPct val="100000"/>
              </a:lnSpc>
              <a:spcBef>
                <a:spcPts val="960"/>
              </a:spcBef>
            </a:pPr>
            <a:r>
              <a:rPr sz="1800" b="1" u="heavy" spc="-20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maths@ocr.org.uk</a:t>
            </a:r>
            <a:endParaRPr sz="1800">
              <a:latin typeface="Calibri"/>
              <a:cs typeface="Calibri"/>
            </a:endParaRPr>
          </a:p>
          <a:p>
            <a:pPr marL="927100">
              <a:lnSpc>
                <a:spcPct val="100000"/>
              </a:lnSpc>
              <a:spcBef>
                <a:spcPts val="960"/>
              </a:spcBef>
            </a:pPr>
            <a:r>
              <a:rPr sz="1800" b="1" u="heavy" spc="-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@OCR_Maths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47622" y="2060829"/>
            <a:ext cx="352425" cy="3905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47622" y="2511425"/>
            <a:ext cx="361950" cy="3619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57147" y="2917698"/>
            <a:ext cx="352425" cy="2952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We value your feedback" title="We value your feedback">
            <a:hlinkClick r:id="rId3"/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3708400" y="374650"/>
            <a:ext cx="1573213" cy="121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113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19400" y="134365"/>
            <a:ext cx="350520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ct val="100000"/>
              </a:lnSpc>
            </a:pP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MODELLING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The modelling</a:t>
            </a:r>
            <a:r>
              <a:rPr sz="2400" b="1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10" dirty="0">
                <a:latin typeface="Arial" panose="020B0604020202020204" pitchFamily="34" charset="0"/>
                <a:cs typeface="Arial" panose="020B0604020202020204" pitchFamily="34" charset="0"/>
              </a:rPr>
              <a:t>cycle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08254"/>
              </p:ext>
            </p:extLst>
          </p:nvPr>
        </p:nvGraphicFramePr>
        <p:xfrm>
          <a:off x="461962" y="974725"/>
          <a:ext cx="8207437" cy="46481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0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99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1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6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3810" algn="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p1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16205" marR="139700">
                        <a:lnSpc>
                          <a:spcPts val="1320"/>
                        </a:lnSpc>
                        <a:spcBef>
                          <a:spcPts val="10"/>
                        </a:spcBef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able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identify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simplifying 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assumptions that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allow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situation</a:t>
                      </a:r>
                      <a:r>
                        <a:rPr sz="1100" spc="-9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 be</a:t>
                      </a:r>
                      <a:r>
                        <a:rPr sz="1100" spc="-7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modelled.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85725" marR="12693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Integral Resources - 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OCR (MEI) Level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sz="1100" spc="-6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IQR: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 marR="95250">
                        <a:lnSpc>
                          <a:spcPct val="1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Representing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the real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world mathematically 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3:</a:t>
                      </a:r>
                      <a:r>
                        <a:rPr sz="1100" u="sng" spc="-11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Modelling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 marR="677545">
                        <a:lnSpc>
                          <a:spcPct val="100000"/>
                        </a:lnSpc>
                      </a:pPr>
                      <a:r>
                        <a:rPr sz="11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MEI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Free Resources –</a:t>
                      </a:r>
                      <a:r>
                        <a:rPr sz="1100" spc="-4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Integrating  Mathematical Problem</a:t>
                      </a:r>
                      <a:r>
                        <a:rPr sz="1100" spc="-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Solving: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mathematics of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business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sz="1100" spc="-13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finance:</a:t>
                      </a: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Statistical</a:t>
                      </a:r>
                      <a:r>
                        <a:rPr sz="1100" u="sng" spc="-8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modelling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2"/>
                        </a:spcBef>
                      </a:pPr>
                      <a:endParaRPr sz="11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 marR="151638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External</a:t>
                      </a:r>
                      <a:r>
                        <a:rPr sz="1100" spc="-7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Resources: 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Malthus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 marR="171450">
                        <a:lnSpc>
                          <a:spcPct val="1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Modelling </a:t>
                      </a:r>
                      <a:r>
                        <a:rPr sz="1100" u="sng" spc="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With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Spreadsheets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-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Planning</a:t>
                      </a:r>
                      <a:r>
                        <a:rPr sz="1100" u="sng" spc="-8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a 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Festival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1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Mathematics Assessment</a:t>
                      </a:r>
                      <a:r>
                        <a:rPr sz="1100" u="sng" spc="-12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Project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"/>
                        </a:spcBef>
                      </a:pP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3810" algn="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p2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116205" marR="15875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able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 choose a</a:t>
                      </a:r>
                      <a:r>
                        <a:rPr sz="1100" spc="-7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simple  mathematical model for a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real-world  situation.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116839" marR="53340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 in words, numerically,  algebraically,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diagrammatically or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sz="1100" spc="-7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 spreadsheet.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5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3810" algn="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p3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16205" marR="81915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able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use a model to make 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predictions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 get information about</a:t>
                      </a:r>
                      <a:r>
                        <a:rPr sz="1100" spc="-1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situation.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16839" marR="15113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example,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a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simple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demand 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curve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(e.g. a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linear model)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sz="1100" spc="-8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predict  the change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revenue following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given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sz="1100" spc="-9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price.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78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3810" algn="r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p4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116205" marR="194945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able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compare the outcomes  from a model </a:t>
                      </a:r>
                      <a:r>
                        <a:rPr sz="11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 data,  information,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experience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sz="1100" spc="-9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common  sense and comment on the  appropriateness of the</a:t>
                      </a:r>
                      <a:r>
                        <a:rPr sz="1100" spc="-13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model.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116839" marR="4064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example,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compare an</a:t>
                      </a:r>
                      <a:r>
                        <a:rPr sz="1100" spc="-4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exponential  growth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 </a:t>
                      </a:r>
                      <a:r>
                        <a:rPr sz="11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population 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figures.</a:t>
                      </a:r>
                    </a:p>
                    <a:p>
                      <a:pPr marL="116839" marR="398780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information may be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given</a:t>
                      </a:r>
                      <a:r>
                        <a:rPr sz="1100" spc="-1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diagrammatic or graphical</a:t>
                      </a:r>
                      <a:r>
                        <a:rPr sz="1100" spc="-1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form.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224">
                <a:tc>
                  <a:txBody>
                    <a:bodyPr/>
                    <a:lstStyle/>
                    <a:p>
                      <a:pPr marR="3810" algn="r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p5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16205" marR="12255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able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appraise the</a:t>
                      </a:r>
                      <a:r>
                        <a:rPr sz="1100" spc="-9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assumptions 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underlying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model</a:t>
                      </a:r>
                      <a:r>
                        <a:rPr sz="1100" spc="-7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critically.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3810" algn="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p6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116205" marR="118110" algn="just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Understand that a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simple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 can 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useful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answers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 may need</a:t>
                      </a:r>
                      <a:r>
                        <a:rPr sz="1100" spc="-9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 be</a:t>
                      </a:r>
                      <a:r>
                        <a:rPr sz="1100" spc="-7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improved.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116839" marR="207010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Includes comparing outcomes</a:t>
                      </a:r>
                      <a:r>
                        <a:rPr sz="1100" spc="-1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 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two</a:t>
                      </a:r>
                      <a:r>
                        <a:rPr sz="1100" spc="-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models.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96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"/>
                        </a:spcBef>
                      </a:pP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3810" algn="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p7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16205" marR="14604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able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communicate</a:t>
                      </a:r>
                      <a:r>
                        <a:rPr sz="1100" spc="-9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mathematical 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results clearly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sz="1100" spc="-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effectively.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16839" marR="32004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Including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a person or</a:t>
                      </a:r>
                      <a:r>
                        <a:rPr sz="1100" spc="-8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audience 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unfamiliar </a:t>
                      </a:r>
                      <a:r>
                        <a:rPr sz="11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underlying 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mathematics.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71800" y="134365"/>
            <a:ext cx="2971800" cy="759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MODEL</a:t>
            </a:r>
            <a:r>
              <a:rPr sz="2400" b="1" spc="5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ING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" algn="ctr">
              <a:lnSpc>
                <a:spcPct val="100000"/>
              </a:lnSpc>
            </a:pP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Estimation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591195"/>
              </p:ext>
            </p:extLst>
          </p:nvPr>
        </p:nvGraphicFramePr>
        <p:xfrm>
          <a:off x="461962" y="974725"/>
          <a:ext cx="8207437" cy="38576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0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99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1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5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3810" algn="r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e1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16205" marR="29209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able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make a rough estimate of</a:t>
                      </a:r>
                      <a:r>
                        <a:rPr sz="1100" spc="-16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 quantity from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available</a:t>
                      </a:r>
                      <a:r>
                        <a:rPr sz="1100" spc="-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16839" marR="42545" algn="just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includes financial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estimates such  as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conversion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 a foreign</a:t>
                      </a:r>
                      <a:r>
                        <a:rPr sz="1100" spc="-10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currency  to pounds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without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sz="1100" spc="-6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calculator.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85725" marR="12693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Integral Resources - 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OCR (MEI) Level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sz="1100" spc="-6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IQR: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Roughly</a:t>
                      </a:r>
                      <a:r>
                        <a:rPr sz="1100" u="sng" spc="-8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Speaking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 marR="26670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External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Resources: 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Estimation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of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population size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based on a  sample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 marR="511175">
                        <a:lnSpc>
                          <a:spcPct val="2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Estimation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of height from step</a:t>
                      </a:r>
                      <a:r>
                        <a:rPr sz="1100" u="sng" spc="-15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length 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MathsIsFun 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Introduction to confidence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intervals 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7"/>
                        </a:rPr>
                        <a:t>Mathematics Assessment</a:t>
                      </a:r>
                      <a:r>
                        <a:rPr sz="1100" u="sng" spc="-12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7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7"/>
                        </a:rPr>
                        <a:t>Project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6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"/>
                        </a:spcBef>
                      </a:pPr>
                      <a:endParaRPr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3810" algn="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e2</a:t>
                      </a:r>
                      <a:endParaRPr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116205" marR="48514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able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use estimates</a:t>
                      </a:r>
                      <a:r>
                        <a:rPr sz="1100" spc="-1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when 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checking</a:t>
                      </a:r>
                      <a:r>
                        <a:rPr sz="1100" spc="-5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calculations.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02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7"/>
                        </a:spcBef>
                      </a:pPr>
                      <a:endParaRPr sz="14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3810" algn="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e3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16205" marR="4254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able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make and justify upper</a:t>
                      </a:r>
                      <a:r>
                        <a:rPr sz="1100" spc="-14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lower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bounds for a</a:t>
                      </a:r>
                      <a:r>
                        <a:rPr sz="1100" spc="-5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calculation.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16839" marR="61594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Includes selecting and/or justifying</a:t>
                      </a:r>
                      <a:r>
                        <a:rPr sz="1100" spc="-14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  appropriate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accuracy for an 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a</a:t>
                      </a:r>
                      <a:r>
                        <a:rPr sz="1100" spc="-4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calculation.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16839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Maximum, minimum,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upper</a:t>
                      </a:r>
                      <a:r>
                        <a:rPr sz="1100" spc="-8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bound,</a:t>
                      </a:r>
                    </a:p>
                    <a:p>
                      <a:pPr marL="116839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lower</a:t>
                      </a:r>
                      <a:r>
                        <a:rPr sz="1100" spc="-6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bound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14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1"/>
                        </a:spcBef>
                      </a:pPr>
                      <a:endParaRPr sz="15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3810" algn="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e4</a:t>
                      </a:r>
                      <a:endParaRPr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116205" marR="9588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able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interpret and present</a:t>
                      </a:r>
                      <a:r>
                        <a:rPr sz="1100" spc="-13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error  bounds or tolerances on diagrams  and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writing,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understanding that  different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levels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tolerance are  appropriate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different</a:t>
                      </a:r>
                      <a:r>
                        <a:rPr sz="1100" spc="-9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situations.</a:t>
                      </a:r>
                      <a:endParaRPr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Error bounds may be required</a:t>
                      </a:r>
                      <a:r>
                        <a:rPr sz="1100" spc="-17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16839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</a:t>
                      </a:r>
                      <a:r>
                        <a:rPr sz="1100" spc="-1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form.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0" y="134365"/>
            <a:ext cx="2743199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MODEL</a:t>
            </a:r>
            <a:r>
              <a:rPr sz="2400" b="1" spc="5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ING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sz="2400" b="1" spc="-15" dirty="0"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162831"/>
              </p:ext>
            </p:extLst>
          </p:nvPr>
        </p:nvGraphicFramePr>
        <p:xfrm>
          <a:off x="461962" y="974725"/>
          <a:ext cx="8207437" cy="41099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1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8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1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5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3810" algn="r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a1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16205" marR="29591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able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represent a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situation  mathematically using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formula</a:t>
                      </a:r>
                      <a:r>
                        <a:rPr sz="1100" spc="-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  equation.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16839" marR="29337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Using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both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traditional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algebra</a:t>
                      </a:r>
                      <a:r>
                        <a:rPr sz="1100" spc="-7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 spreadsheet</a:t>
                      </a:r>
                      <a:r>
                        <a:rPr sz="1100" spc="-114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notation.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85725" marR="12693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Integral Resources - 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OCR (MEI) Level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sz="1100" spc="-6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IQR: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 marR="95250">
                        <a:lnSpc>
                          <a:spcPct val="1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Representing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the real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world mathematically 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1:</a:t>
                      </a:r>
                      <a:r>
                        <a:rPr sz="1100" u="sng" spc="-8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Algebra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External</a:t>
                      </a:r>
                      <a:r>
                        <a:rPr sz="1100" spc="-8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Resources:</a:t>
                      </a:r>
                    </a:p>
                    <a:p>
                      <a:pPr marL="85725" marR="166370">
                        <a:lnSpc>
                          <a:spcPct val="1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Improving learning in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mathematics: mostly  algebra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 marR="437515">
                        <a:lnSpc>
                          <a:spcPct val="200000"/>
                        </a:lnSpc>
                      </a:pP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Formulas used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in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nursing</a:t>
                      </a:r>
                      <a:r>
                        <a:rPr sz="1100" u="sng" spc="-7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calculations 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Mathematics Assessment</a:t>
                      </a:r>
                      <a:r>
                        <a:rPr sz="1100" u="sng" spc="-12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Project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99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3810" algn="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a2</a:t>
                      </a:r>
                      <a:endParaRPr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116205" marR="4953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able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substitute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values into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 formula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given in symbols, words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sz="1100" spc="-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  a flow</a:t>
                      </a:r>
                      <a:r>
                        <a:rPr sz="1100" spc="-1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chart.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116839" marR="40894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Formulae </a:t>
                      </a:r>
                      <a:r>
                        <a:rPr sz="11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confined to</a:t>
                      </a:r>
                      <a:r>
                        <a:rPr sz="1100" spc="-9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cases (or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simple  combinations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sz="1100" spc="-6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these):</a:t>
                      </a:r>
                    </a:p>
                    <a:p>
                      <a:pPr marL="288289" indent="-171450">
                        <a:lnSpc>
                          <a:spcPct val="100000"/>
                        </a:lnSpc>
                        <a:spcBef>
                          <a:spcPts val="875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sz="1100" spc="-5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polynomials</a:t>
                      </a:r>
                      <a:endParaRPr sz="1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18"/>
                        </a:spcBef>
                        <a:buFont typeface="Arial" panose="020B0604020202020204" pitchFamily="34" charset="0"/>
                        <a:buChar char="•"/>
                      </a:pPr>
                      <a:endParaRPr sz="85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8289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sz="1100" spc="-5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simple </a:t>
                      </a:r>
                      <a:r>
                        <a:rPr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rational</a:t>
                      </a:r>
                      <a:r>
                        <a:rPr sz="1100" spc="-3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expressions</a:t>
                      </a:r>
                      <a:endParaRPr sz="1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18"/>
                        </a:spcBef>
                        <a:buFont typeface="Arial" panose="020B0604020202020204" pitchFamily="34" charset="0"/>
                        <a:buChar char="•"/>
                      </a:pPr>
                      <a:endParaRPr sz="85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8289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sz="1100" spc="-5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exponential growth </a:t>
                      </a:r>
                      <a:r>
                        <a:rPr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sz="1100" spc="-35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decay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spcBef>
                          <a:spcPts val="18"/>
                        </a:spcBef>
                        <a:buFont typeface="Arial" panose="020B0604020202020204" pitchFamily="34" charset="0"/>
                        <a:buChar char="•"/>
                      </a:pPr>
                      <a:endParaRPr sz="85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8289" indent="-1714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sz="1100" spc="-5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trigonometric </a:t>
                      </a:r>
                      <a:r>
                        <a:rPr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functions </a:t>
                      </a:r>
                      <a:r>
                        <a:rPr sz="1100" spc="-5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(sin </a:t>
                      </a:r>
                      <a:r>
                        <a:rPr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sz="1100" spc="-85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).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36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"/>
                        </a:spcBef>
                      </a:pPr>
                      <a:endParaRPr sz="13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3810" algn="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a3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16205" marR="396240">
                        <a:lnSpc>
                          <a:spcPct val="100000"/>
                        </a:lnSpc>
                        <a:spcBef>
                          <a:spcPts val="895"/>
                        </a:spcBef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able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solve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equations and  change the subject of a</a:t>
                      </a:r>
                      <a:r>
                        <a:rPr sz="1100" spc="-1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formula.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"/>
                        </a:spcBef>
                      </a:pPr>
                      <a:endParaRPr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16839" marR="53467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simple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cases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using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sz="1100" spc="-7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four  operations,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powers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sz="1100" spc="-1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roots.</a:t>
                      </a:r>
                    </a:p>
                    <a:p>
                      <a:pPr marL="116839" marR="100330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Solve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more complex equations</a:t>
                      </a:r>
                      <a:r>
                        <a:rPr sz="1100" spc="-9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using  trial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improvement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 a graphical  method.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90800" y="134365"/>
            <a:ext cx="3371849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" algn="ctr">
              <a:lnSpc>
                <a:spcPct val="100000"/>
              </a:lnSpc>
            </a:pP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MODELLING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Geometry </a:t>
            </a: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sz="2400" b="1" spc="-10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measures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930021"/>
              </p:ext>
            </p:extLst>
          </p:nvPr>
        </p:nvGraphicFramePr>
        <p:xfrm>
          <a:off x="461962" y="974725"/>
          <a:ext cx="8207437" cy="48927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0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99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1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69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"/>
                        </a:spcBef>
                      </a:pPr>
                      <a:endParaRPr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3175"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m1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195"/>
                        </a:lnSpc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able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recognise and</a:t>
                      </a:r>
                      <a:r>
                        <a:rPr sz="1100" spc="-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</a:t>
                      </a:r>
                    </a:p>
                    <a:p>
                      <a:pPr marL="116205" marR="2032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relationships between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lengths, areas, 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weights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volumes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similar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figures  to model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real-world</a:t>
                      </a:r>
                      <a:r>
                        <a:rPr sz="1100" spc="-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situations.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85725" marR="126936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Integral Resources - 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OCR (MEI) Level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sz="1100" spc="-6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IQR: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 marR="553720">
                        <a:lnSpc>
                          <a:spcPct val="1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Measures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and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scaling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1: 2D and</a:t>
                      </a:r>
                      <a:r>
                        <a:rPr sz="1100" u="sng" spc="-6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3D  shapes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 marR="677545">
                        <a:lnSpc>
                          <a:spcPct val="100000"/>
                        </a:lnSpc>
                      </a:pPr>
                      <a:r>
                        <a:rPr sz="11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MEI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Free Resources –</a:t>
                      </a:r>
                      <a:r>
                        <a:rPr sz="1100" spc="-4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Integrating  Mathematical Problem Solving: 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mathematics of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chemistry: 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Concentrations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 marR="103124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mathematics of</a:t>
                      </a:r>
                      <a:r>
                        <a:rPr sz="1100" spc="-13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biology: 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The</a:t>
                      </a:r>
                      <a:r>
                        <a:rPr sz="1100" u="sng" spc="-11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microscope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 marR="125349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External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Resources: 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Nuffield: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Costing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the</a:t>
                      </a:r>
                      <a:r>
                        <a:rPr sz="1100" u="sng" spc="-10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Job  Nuffield: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Points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of</a:t>
                      </a:r>
                      <a:r>
                        <a:rPr sz="1100" u="sng" spc="-10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View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1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 marR="600710">
                        <a:lnSpc>
                          <a:spcPct val="1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MAP: Developing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a Sense of</a:t>
                      </a:r>
                      <a:r>
                        <a:rPr sz="1100" u="sng" spc="-4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Scale 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MAP: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A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Golden</a:t>
                      </a:r>
                      <a:r>
                        <a:rPr sz="1100" u="sng" spc="-7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Crown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MAP: Developing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a Sense of</a:t>
                      </a:r>
                      <a:r>
                        <a:rPr sz="1100" u="sng" spc="-4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Scale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Mathematics Assessment</a:t>
                      </a:r>
                      <a:r>
                        <a:rPr sz="1100" u="sng" spc="-125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6"/>
                        </a:rPr>
                        <a:t>Project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9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3"/>
                        </a:spcBef>
                      </a:pPr>
                      <a:endParaRPr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3175"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m2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116205" marR="18415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able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 </a:t>
                      </a:r>
                      <a:r>
                        <a:rPr sz="11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time,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length, area  and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volume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meet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given</a:t>
                      </a:r>
                      <a:r>
                        <a:rPr sz="1100" spc="-10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regulations.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240"/>
                        </a:lnSpc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e.g. In the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context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meeting</a:t>
                      </a:r>
                      <a:r>
                        <a:rPr sz="1100" spc="-1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16839" marR="32384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safety requirements. Regulations  to be met </a:t>
                      </a:r>
                      <a:r>
                        <a:rPr sz="11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given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sz="1100" spc="-6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learners.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06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3"/>
                        </a:spcBef>
                      </a:pPr>
                      <a:endParaRPr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3175"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m3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16205" marR="116839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able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 </a:t>
                      </a:r>
                      <a:r>
                        <a:rPr sz="11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commonly used 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units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know that quantities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being 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compared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should have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same 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units; this includes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compound</a:t>
                      </a:r>
                      <a:r>
                        <a:rPr sz="1100" spc="-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units.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240"/>
                        </a:lnSpc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e.g.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Units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time,</a:t>
                      </a:r>
                      <a:r>
                        <a:rPr sz="1100" spc="-1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speed.</a:t>
                      </a:r>
                    </a:p>
                    <a:p>
                      <a:pPr marL="116839" marR="363855">
                        <a:lnSpc>
                          <a:spcPct val="100000"/>
                        </a:lnSpc>
                        <a:spcBef>
                          <a:spcPts val="805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e.g.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Units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speed are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units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 distance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divided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units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sz="1100" spc="-7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time.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16839" marR="64769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e.g. Understanding that the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units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 quantities arise from the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way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they</a:t>
                      </a:r>
                      <a:r>
                        <a:rPr sz="1100" spc="-16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 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calculated.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Where appropriate, 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conversion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factors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between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metric  and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imperial units </a:t>
                      </a:r>
                      <a:r>
                        <a:rPr sz="11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</a:t>
                      </a:r>
                      <a:r>
                        <a:rPr sz="11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given.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0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7"/>
                        </a:spcBef>
                      </a:pP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3175"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m4</a:t>
                      </a:r>
                      <a:endParaRPr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245"/>
                        </a:lnSpc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able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interpret diagrams,</a:t>
                      </a:r>
                      <a:r>
                        <a:rPr sz="1100" spc="-1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maps</a:t>
                      </a:r>
                    </a:p>
                    <a:p>
                      <a:pPr marL="116205" marR="26162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scale drawings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be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able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 use them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problem</a:t>
                      </a:r>
                      <a:r>
                        <a:rPr sz="1100" spc="-9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solving.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6"/>
                        </a:spcBef>
                      </a:pPr>
                      <a:endParaRPr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3175"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m5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able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 </a:t>
                      </a:r>
                      <a:r>
                        <a:rPr sz="11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sz="1100" spc="2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representations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1620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3-D objects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sz="1100" spc="-13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2-D.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ts val="1245"/>
                        </a:lnSpc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Representations include plans</a:t>
                      </a:r>
                      <a:r>
                        <a:rPr sz="1100" spc="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</a:p>
                    <a:p>
                      <a:pPr marL="116839" marR="25527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elevations,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sketches and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isometric  drawings.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04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R="3175" algn="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m6</a:t>
                      </a:r>
                      <a:endParaRPr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ts val="1245"/>
                        </a:lnSpc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Understand the terms</a:t>
                      </a:r>
                      <a:r>
                        <a:rPr sz="1100" spc="-1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displacement,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16205" marR="36703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distance,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velocity,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speed and 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acceleration;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perform</a:t>
                      </a:r>
                      <a:r>
                        <a:rPr sz="1100" spc="-8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associated 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calculations.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 marL="116839" marR="254635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Displacement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 directed</a:t>
                      </a:r>
                      <a:r>
                        <a:rPr sz="1100" spc="-8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distance  from a starting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point; velocity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  directed</a:t>
                      </a:r>
                      <a:r>
                        <a:rPr sz="1100" spc="-114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speed.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76600" y="134365"/>
            <a:ext cx="2514600" cy="759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MODEL</a:t>
            </a:r>
            <a:r>
              <a:rPr sz="2400" b="1" spc="5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ING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5" algn="ctr">
              <a:lnSpc>
                <a:spcPct val="100000"/>
              </a:lnSpc>
            </a:pP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55752"/>
              </p:ext>
            </p:extLst>
          </p:nvPr>
        </p:nvGraphicFramePr>
        <p:xfrm>
          <a:off x="461962" y="974725"/>
          <a:ext cx="8207437" cy="7367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0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99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1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633">
                <a:tc>
                  <a:txBody>
                    <a:bodyPr/>
                    <a:lstStyle/>
                    <a:p>
                      <a:endParaRPr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66">
                <a:tc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n1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16205" marR="247650">
                        <a:lnSpc>
                          <a:spcPts val="1320"/>
                        </a:lnSpc>
                        <a:spcBef>
                          <a:spcPts val="5"/>
                        </a:spcBef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able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use ratio and 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proportionality in realistic</a:t>
                      </a:r>
                      <a:r>
                        <a:rPr sz="1100" spc="2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contexts.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4200" y="134365"/>
            <a:ext cx="2971800" cy="759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2400" b="1" spc="-50" dirty="0">
                <a:latin typeface="Arial" panose="020B0604020202020204" pitchFamily="34" charset="0"/>
                <a:cs typeface="Arial" panose="020B0604020202020204" pitchFamily="34" charset="0"/>
              </a:rPr>
              <a:t>STATISTICS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2400" b="1" spc="-15" dirty="0">
                <a:latin typeface="Arial" panose="020B0604020202020204" pitchFamily="34" charset="0"/>
                <a:cs typeface="Arial" panose="020B0604020202020204" pitchFamily="34" charset="0"/>
              </a:rPr>
              <a:t>statistics</a:t>
            </a:r>
            <a:r>
              <a:rPr sz="2400" b="1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10" dirty="0">
                <a:latin typeface="Arial" panose="020B0604020202020204" pitchFamily="34" charset="0"/>
                <a:cs typeface="Arial" panose="020B0604020202020204" pitchFamily="34" charset="0"/>
              </a:rPr>
              <a:t>cycle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401200"/>
              </p:ext>
            </p:extLst>
          </p:nvPr>
        </p:nvGraphicFramePr>
        <p:xfrm>
          <a:off x="461962" y="1054100"/>
          <a:ext cx="8207438" cy="4279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9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94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9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3251">
                <a:tc>
                  <a:txBody>
                    <a:bodyPr/>
                    <a:lstStyle/>
                    <a:p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  <a:endParaRPr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0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1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s1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3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98425" marR="4191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 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decide what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data need to  be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collected in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order to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answer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  question requiring statistical</a:t>
                      </a:r>
                      <a:r>
                        <a:rPr sz="11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evidence.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85725" marR="12687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Integral Resources -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OCR (MEI) Level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IQR: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85725" marR="227965">
                        <a:lnSpc>
                          <a:spcPct val="100000"/>
                        </a:lnSpc>
                      </a:pP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Statistics 1: Introduction &amp;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collecting</a:t>
                      </a:r>
                      <a:r>
                        <a:rPr sz="1100" u="sng" spc="-11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data  Statistics 4: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Bringing it all</a:t>
                      </a:r>
                      <a:r>
                        <a:rPr sz="1100" u="sng" spc="-5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together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5725" marR="676910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MEI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Free Resources –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Integrating  Mathematical Problem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Solving: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85725" marR="15748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The mathematics of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business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finance: 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Statistical</a:t>
                      </a:r>
                      <a:r>
                        <a:rPr sz="1100" u="sng" spc="-8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modelling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5725" marR="40386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External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Resources: 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200 countries, 200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years,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4</a:t>
                      </a:r>
                      <a:r>
                        <a:rPr sz="1100" u="sng" spc="-10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minutes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/>
                        </a:rPr>
                        <a:t>KS4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/>
                        </a:rPr>
                        <a:t>statistics statements: true or</a:t>
                      </a:r>
                      <a:r>
                        <a:rPr sz="1100" u="sng" spc="-17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/>
                        </a:rPr>
                        <a:t>false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85725" marR="398780">
                        <a:lnSpc>
                          <a:spcPct val="1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/>
                        </a:rPr>
                        <a:t>Relevant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/>
                        </a:rPr>
                        <a:t>and engaging stats:</a:t>
                      </a:r>
                      <a:r>
                        <a:rPr sz="1100" u="sng" spc="-114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/>
                        </a:rPr>
                        <a:t>teaching  through statistical</a:t>
                      </a:r>
                      <a:r>
                        <a:rPr sz="1100" u="sng" spc="-7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/>
                        </a:rPr>
                        <a:t>investigations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85725" marR="1087120">
                        <a:lnSpc>
                          <a:spcPts val="2640"/>
                        </a:lnSpc>
                        <a:spcBef>
                          <a:spcPts val="305"/>
                        </a:spcBef>
                      </a:pP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Getting To School  </a:t>
                      </a:r>
                      <a:endParaRPr lang="en-GB" sz="1100" u="sng" dirty="0">
                        <a:solidFill>
                          <a:srgbClr val="0000FF"/>
                        </a:solidFill>
                        <a:latin typeface="Arial"/>
                        <a:cs typeface="Arial"/>
                      </a:endParaRPr>
                    </a:p>
                    <a:p>
                      <a:pPr marL="85725" marR="1087120">
                        <a:lnSpc>
                          <a:spcPts val="2640"/>
                        </a:lnSpc>
                        <a:spcBef>
                          <a:spcPts val="305"/>
                        </a:spcBef>
                      </a:pPr>
                      <a:r>
                        <a:rPr sz="1100" u="sng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/>
                        </a:rPr>
                        <a:t>Sample</a:t>
                      </a:r>
                      <a:r>
                        <a:rPr lang="en-GB" sz="1100" u="sng" baseline="0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/>
                        </a:rPr>
                        <a:t>Handling Data</a:t>
                      </a:r>
                      <a:r>
                        <a:rPr sz="1100" u="sng" spc="-4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7"/>
                        </a:rPr>
                        <a:t>Unit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11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Bef>
                          <a:spcPts val="98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s2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6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98425" marR="1524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 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use a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suitable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method for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collecting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data, taking ethical  considerations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into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account, and</a:t>
                      </a:r>
                      <a:r>
                        <a:rPr sz="11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judge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whether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data are of sufficient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quality.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99060" marR="325120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sz="1100" spc="5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data may be primary or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secondary,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and may be read off</a:t>
                      </a:r>
                      <a:r>
                        <a:rPr sz="11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  graph or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diagram.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84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sz="1100">
                          <a:latin typeface="Arial"/>
                          <a:cs typeface="Arial"/>
                        </a:rPr>
                        <a:t>s3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98425" marR="104139">
                        <a:lnSpc>
                          <a:spcPct val="100000"/>
                        </a:lnSpc>
                      </a:pPr>
                      <a:r>
                        <a:rPr sz="1100" spc="-5">
                          <a:latin typeface="Arial"/>
                          <a:cs typeface="Arial"/>
                        </a:rPr>
                        <a:t>Be able </a:t>
                      </a:r>
                      <a:r>
                        <a:rPr sz="1100">
                          <a:latin typeface="Arial"/>
                          <a:cs typeface="Arial"/>
                        </a:rPr>
                        <a:t>to process and present the  data and so </a:t>
                      </a:r>
                      <a:r>
                        <a:rPr sz="1100" spc="-5">
                          <a:latin typeface="Arial"/>
                          <a:cs typeface="Arial"/>
                        </a:rPr>
                        <a:t>provide </a:t>
                      </a:r>
                      <a:r>
                        <a:rPr sz="1100">
                          <a:latin typeface="Arial"/>
                          <a:cs typeface="Arial"/>
                        </a:rPr>
                        <a:t>an </a:t>
                      </a:r>
                      <a:r>
                        <a:rPr sz="1100" spc="-5">
                          <a:latin typeface="Arial"/>
                          <a:cs typeface="Arial"/>
                        </a:rPr>
                        <a:t>answer </a:t>
                      </a:r>
                      <a:r>
                        <a:rPr sz="110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95">
                          <a:latin typeface="Arial"/>
                          <a:cs typeface="Arial"/>
                        </a:rPr>
                        <a:t> </a:t>
                      </a:r>
                      <a:r>
                        <a:rPr sz="1100">
                          <a:latin typeface="Arial"/>
                          <a:cs typeface="Arial"/>
                        </a:rPr>
                        <a:t>the  original</a:t>
                      </a:r>
                      <a:r>
                        <a:rPr sz="1100" spc="-100">
                          <a:latin typeface="Arial"/>
                          <a:cs typeface="Arial"/>
                        </a:rPr>
                        <a:t> </a:t>
                      </a:r>
                      <a:r>
                        <a:rPr sz="1100">
                          <a:latin typeface="Arial"/>
                          <a:cs typeface="Arial"/>
                        </a:rPr>
                        <a:t>question.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001C">
                        <a:alpha val="3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20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s4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98425" marR="11430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 able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 interpret the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answer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the  question and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decide whether it is  realistic.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E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0111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</TotalTime>
  <Words>6011</Words>
  <Application>Microsoft Office PowerPoint</Application>
  <PresentationFormat>On-screen Show (4:3)</PresentationFormat>
  <Paragraphs>1277</Paragraphs>
  <Slides>38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Calibri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PROCESS AND PRESENTATION Bivariate data; Spearman’s rank correlation; Product moment correlation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OCR Level 3 in Core Maths B (MEI) H869 - Quantitative Problem Solving - Resources</dc:title>
  <dc:creator>OCR</dc:creator>
  <cp:keywords>Quantitative Problem Solving; MEI; Level 3; Core; Maths;</cp:keywords>
  <cp:lastModifiedBy>Rachel Davis</cp:lastModifiedBy>
  <cp:revision>38</cp:revision>
  <dcterms:created xsi:type="dcterms:W3CDTF">2019-06-18T11:19:12Z</dcterms:created>
  <dcterms:modified xsi:type="dcterms:W3CDTF">2020-05-20T08:44:12Z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2015-09-18T00:00:00Z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2019-06-18T00:00:00Z</vt:filetime>
  </property>
</Properties>
</file>