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1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65A"/>
    <a:srgbClr val="60715F"/>
    <a:srgbClr val="9BB29E"/>
    <a:srgbClr val="C1A0BF"/>
    <a:srgbClr val="845164"/>
    <a:srgbClr val="BB8092"/>
    <a:srgbClr val="9E6375"/>
    <a:srgbClr val="D31920"/>
    <a:srgbClr val="231D23"/>
    <a:srgbClr val="7EC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3892C-2F97-4533-AEB7-28C23114457C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9A96B-C233-4115-B9BE-9C9C58E87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810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0865B-D879-4988-9AA4-C7ECE5CBD4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19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639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49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40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066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2776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895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22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066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  <a:ln>
            <a:solidFill>
              <a:srgbClr val="60665A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  <a:ln>
            <a:solidFill>
              <a:srgbClr val="60665A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715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16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701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1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2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79512" y="5805264"/>
            <a:ext cx="17281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© OCR </a:t>
            </a:r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 Level Geography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9670"/>
            <a:ext cx="9133200" cy="82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6066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3501008"/>
            <a:ext cx="360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H070 Topic Title</a:t>
            </a:r>
            <a:endParaRPr lang="en-GB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928" y="3653408"/>
            <a:ext cx="360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H470 </a:t>
            </a:r>
            <a:r>
              <a:rPr lang="en-GB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 Title</a:t>
            </a:r>
            <a:endParaRPr lang="en-GB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A Level Geography&#10;H481&#10;For first teaching in 2016&#10;www.ocr.org.uk/geography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8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699500" cy="6858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AO2 </a:t>
            </a:r>
            <a:r>
              <a:rPr lang="en-GB" dirty="0">
                <a:solidFill>
                  <a:srgbClr val="00B0F0"/>
                </a:solidFill>
              </a:rPr>
              <a:t>- Application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471" y="2976168"/>
            <a:ext cx="3310433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Firstly, </a:t>
            </a:r>
            <a:r>
              <a:rPr lang="en-GB" sz="1400" dirty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applying their knowledge and understanding to tackle novel situations </a:t>
            </a: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that are not clearly indicated in the specification.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This question is an example of this; students should know about </a:t>
            </a:r>
            <a:r>
              <a:rPr lang="en-GB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how geomorphic processes influence the formation of landforms but this question is </a:t>
            </a: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asking students to </a:t>
            </a:r>
            <a:r>
              <a:rPr lang="en-GB" sz="1400" dirty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apply what they know to the resource</a:t>
            </a:r>
            <a:r>
              <a:rPr lang="en-GB" sz="1400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to interpret the resource.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5536" y="1052736"/>
            <a:ext cx="8483476" cy="165618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Students will need to </a:t>
            </a:r>
            <a:r>
              <a:rPr lang="en-GB" sz="1400" dirty="0" smtClean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apply their knowledge and understanding </a:t>
            </a: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in </a:t>
            </a:r>
            <a:r>
              <a:rPr lang="en-GB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three different </a:t>
            </a: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ways:</a:t>
            </a:r>
          </a:p>
          <a:p>
            <a:pPr indent="-28575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‘relating to novel situations that are not clearly indicated in the specification’ </a:t>
            </a: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could mean applying knowledge and understanding to a resource </a:t>
            </a:r>
          </a:p>
          <a:p>
            <a:pPr indent="-28575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‘developing further material that is covered in the specification’</a:t>
            </a:r>
            <a:r>
              <a:rPr lang="en-GB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could be assessing the relative importance of things when the specification doesn’t explicitly ask for that </a:t>
            </a:r>
          </a:p>
          <a:p>
            <a:pPr indent="-28575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‘making links between such types of material which are not signalled in the specification’</a:t>
            </a:r>
            <a:r>
              <a:rPr lang="en-GB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could be synoptic questions.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57514"/>
            <a:ext cx="5031655" cy="6847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title="Fig 2 - Glaciated landscape in Nor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423" y="3717032"/>
            <a:ext cx="2368647" cy="2140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699500" cy="6858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AO2 </a:t>
            </a:r>
            <a:r>
              <a:rPr lang="en-GB" dirty="0">
                <a:solidFill>
                  <a:srgbClr val="00B0F0"/>
                </a:solidFill>
              </a:rPr>
              <a:t>- Application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5536" y="2004005"/>
            <a:ext cx="8483476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Secondly,</a:t>
            </a:r>
            <a:r>
              <a:rPr lang="en-GB" sz="1400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sz="1400" dirty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applying their knowledge and understanding to develop further material that is covered in the </a:t>
            </a:r>
            <a:r>
              <a:rPr lang="en-GB" sz="1400" dirty="0" smtClean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specification. </a:t>
            </a:r>
            <a:endParaRPr lang="en-GB" sz="1400" dirty="0">
              <a:solidFill>
                <a:srgbClr val="00B0F0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3789040"/>
            <a:ext cx="848347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This </a:t>
            </a:r>
            <a:r>
              <a:rPr lang="en-US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question </a:t>
            </a:r>
            <a:r>
              <a:rPr lang="en-US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requires students to develop </a:t>
            </a: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what they know to be able to </a:t>
            </a:r>
            <a:r>
              <a:rPr lang="en-GB" sz="1400" dirty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apply their knowledge and understanding </a:t>
            </a: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to </a:t>
            </a:r>
            <a:r>
              <a:rPr lang="en-GB" sz="1400" dirty="0" smtClean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analyse </a:t>
            </a:r>
            <a:r>
              <a:rPr lang="en-GB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the significance </a:t>
            </a:r>
            <a:r>
              <a:rPr lang="en-US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of the role of vegetation in linking the </a:t>
            </a:r>
            <a:r>
              <a:rPr lang="en-US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water and carbon cycles.</a:t>
            </a:r>
            <a:r>
              <a:rPr lang="en-GB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 Within this question there are also marks for </a:t>
            </a:r>
            <a:r>
              <a:rPr lang="en-GB" sz="1400" dirty="0" smtClean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knowledge and understanding </a:t>
            </a:r>
            <a:r>
              <a:rPr lang="en-US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of the </a:t>
            </a:r>
            <a:r>
              <a:rPr lang="en-US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role of vegetation in linking the </a:t>
            </a:r>
            <a:r>
              <a:rPr lang="en-US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water and carbon cycles.</a:t>
            </a:r>
            <a:endParaRPr lang="en-GB" sz="14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7" y="2852936"/>
            <a:ext cx="6219825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8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998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AO2 </a:t>
            </a:r>
            <a:r>
              <a:rPr lang="en-GB" dirty="0">
                <a:solidFill>
                  <a:srgbClr val="00B0F0"/>
                </a:solidFill>
              </a:rPr>
              <a:t>- Application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40932" y="1241539"/>
            <a:ext cx="84621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Thirdly, </a:t>
            </a:r>
            <a:r>
              <a:rPr lang="en-GB" sz="1400" dirty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applying their knowledge and understanding to make links between such types of material which are not signalled in the specification.</a:t>
            </a:r>
            <a:r>
              <a:rPr lang="en-GB" sz="1400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8924" y="3284984"/>
            <a:ext cx="8606152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The </a:t>
            </a:r>
            <a:r>
              <a:rPr lang="en-GB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question </a:t>
            </a: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above </a:t>
            </a:r>
            <a:r>
              <a:rPr lang="en-GB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is an example of a question </a:t>
            </a: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where students have to make links which are not explicitly signalled in the specification.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This is a </a:t>
            </a:r>
            <a:r>
              <a:rPr lang="en-GB" sz="1400" dirty="0" smtClean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synoptic question </a:t>
            </a: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– the questions require students to draw together knowledge and understanding from two different topics within the specification. Synoptic questions are assessed in Section B of Component </a:t>
            </a:r>
            <a:r>
              <a:rPr lang="en-GB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3 </a:t>
            </a: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‘Geographical Debates’.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56284"/>
            <a:ext cx="6553200" cy="81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27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699500" cy="6858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are </a:t>
            </a:r>
            <a:r>
              <a:rPr lang="en-GB" dirty="0" smtClean="0">
                <a:solidFill>
                  <a:srgbClr val="00B0F0"/>
                </a:solidFill>
              </a:rPr>
              <a:t>AO2</a:t>
            </a:r>
            <a:r>
              <a:rPr lang="en-GB" dirty="0" smtClean="0"/>
              <a:t> </a:t>
            </a:r>
            <a:r>
              <a:rPr lang="en-GB" dirty="0">
                <a:solidFill>
                  <a:srgbClr val="00B0F0"/>
                </a:solidFill>
              </a:rPr>
              <a:t>‘analyse’</a:t>
            </a:r>
            <a:r>
              <a:rPr lang="en-GB" dirty="0"/>
              <a:t> marks?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9303" y="1052736"/>
            <a:ext cx="8339161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 smtClean="0">
                <a:solidFill>
                  <a:srgbClr val="00B0F0"/>
                </a:solidFill>
                <a:latin typeface="Myriad Pro"/>
              </a:rPr>
              <a:t>Analyse </a:t>
            </a:r>
            <a:r>
              <a:rPr lang="en-US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means finding connections and causes and/or effects as well as deconstructing concepts, information and/or issues.</a:t>
            </a:r>
          </a:p>
          <a:p>
            <a:pPr marL="0" indent="0">
              <a:buNone/>
            </a:pPr>
            <a:endParaRPr lang="en-GB" sz="1200" dirty="0" smtClean="0">
              <a:solidFill>
                <a:prstClr val="black"/>
              </a:solidFill>
              <a:latin typeface="Myriad Pro"/>
              <a:ea typeface="Myriad Pro" charset="0"/>
              <a:cs typeface="Myriad Pro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Marks allocated to the </a:t>
            </a:r>
            <a:r>
              <a:rPr lang="en-GB" sz="1200" dirty="0" smtClean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‘</a:t>
            </a:r>
            <a:r>
              <a:rPr lang="en-GB" sz="1200" dirty="0" smtClean="0">
                <a:solidFill>
                  <a:srgbClr val="00B0F0"/>
                </a:solidFill>
                <a:latin typeface="Myriad Pro"/>
                <a:ea typeface="Myriad Pro" charset="0"/>
                <a:cs typeface="Myriad Pro" charset="0"/>
              </a:rPr>
              <a:t>application of knowledge and understanding to analyse’ 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could be found in questions of all sizes from short answer questions to higher tariff extended response questions. There will always be </a:t>
            </a:r>
            <a:r>
              <a:rPr lang="en-GB" sz="1200" dirty="0" smtClean="0">
                <a:solidFill>
                  <a:srgbClr val="00B0F0"/>
                </a:solidFill>
                <a:latin typeface="Myriad Pro"/>
                <a:ea typeface="Myriad Pro" charset="0"/>
                <a:cs typeface="Myriad Pro" charset="0"/>
              </a:rPr>
              <a:t>analyse 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marks in higher tariff extended response questions.</a:t>
            </a:r>
          </a:p>
          <a:p>
            <a:pPr marL="0" indent="0">
              <a:buNone/>
            </a:pPr>
            <a:endParaRPr lang="en-GB" sz="1200" dirty="0">
              <a:solidFill>
                <a:prstClr val="black"/>
              </a:solidFill>
              <a:latin typeface="Myriad Pro"/>
              <a:ea typeface="Myriad Pro" charset="0"/>
              <a:cs typeface="Myriad Pro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The two questions on this slide both have marks allocated to </a:t>
            </a:r>
            <a:r>
              <a:rPr lang="en-GB" sz="1200" dirty="0" smtClean="0">
                <a:solidFill>
                  <a:srgbClr val="00B0F0"/>
                </a:solidFill>
                <a:latin typeface="Myriad Pro"/>
                <a:ea typeface="Myriad Pro" charset="0"/>
                <a:cs typeface="Myriad Pro" charset="0"/>
              </a:rPr>
              <a:t>AO2 ‘analyse’</a:t>
            </a:r>
            <a:r>
              <a:rPr lang="en-GB" sz="1200" dirty="0" smtClean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. 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In each case students need to </a:t>
            </a:r>
            <a:r>
              <a:rPr lang="en-GB" sz="1200" dirty="0">
                <a:solidFill>
                  <a:srgbClr val="00B0F0"/>
                </a:solidFill>
                <a:latin typeface="Myriad Pro"/>
                <a:ea typeface="Myriad Pro" charset="0"/>
                <a:cs typeface="Myriad Pro" charset="0"/>
              </a:rPr>
              <a:t>apply their knowledge and understanding 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to do some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or all of: </a:t>
            </a:r>
            <a:r>
              <a:rPr lang="en-US" sz="1200" u="sng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find connections and causes and/or effects as well as deconstructing concepts, information and/or issues</a:t>
            </a:r>
            <a:r>
              <a:rPr lang="en-US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(Ofqual wording) as a requirement of </a:t>
            </a:r>
            <a:r>
              <a:rPr lang="en-GB" sz="1200" dirty="0" smtClean="0">
                <a:solidFill>
                  <a:srgbClr val="00B0F0"/>
                </a:solidFill>
                <a:latin typeface="Myriad Pro"/>
                <a:ea typeface="Myriad Pro" charset="0"/>
                <a:cs typeface="Myriad Pro" charset="0"/>
              </a:rPr>
              <a:t>‘analyse’</a:t>
            </a:r>
            <a:r>
              <a:rPr lang="en-GB" sz="1200" dirty="0" smtClean="0">
                <a:latin typeface="Myriad Pro"/>
                <a:ea typeface="Myriad Pro" charset="0"/>
                <a:cs typeface="Myriad Pro" charset="0"/>
              </a:rPr>
              <a:t>.</a:t>
            </a:r>
            <a:r>
              <a:rPr lang="en-GB" sz="1200" dirty="0" smtClean="0">
                <a:solidFill>
                  <a:srgbClr val="FF0000"/>
                </a:solidFill>
                <a:latin typeface="Myriad Pro"/>
                <a:ea typeface="Myriad Pro" charset="0"/>
                <a:cs typeface="Myriad Pro" charset="0"/>
              </a:rPr>
              <a:t> </a:t>
            </a:r>
            <a:endParaRPr lang="en-GB" sz="1200" dirty="0">
              <a:solidFill>
                <a:srgbClr val="FF0000"/>
              </a:solidFill>
              <a:latin typeface="Myriad Pro"/>
              <a:ea typeface="Myriad Pro" charset="0"/>
              <a:cs typeface="Myriad Pro" charset="0"/>
            </a:endParaRPr>
          </a:p>
          <a:p>
            <a:endParaRPr lang="en-GB" sz="1200" dirty="0">
              <a:solidFill>
                <a:prstClr val="black"/>
              </a:solidFill>
              <a:latin typeface="Myriad Pro"/>
              <a:ea typeface="Myriad Pro" charset="0"/>
              <a:cs typeface="Myriad Pro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The first question is a three mark question where all of the marks are allocated to </a:t>
            </a:r>
            <a:r>
              <a:rPr lang="en-GB" sz="1200" dirty="0" smtClean="0">
                <a:solidFill>
                  <a:srgbClr val="00B0F0"/>
                </a:solidFill>
                <a:latin typeface="Myriad Pro"/>
                <a:ea typeface="Myriad Pro" charset="0"/>
                <a:cs typeface="Myriad Pro" charset="0"/>
              </a:rPr>
              <a:t>analyse 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as answers require students to find connections and/or causes for the spatial variations in </a:t>
            </a:r>
            <a:r>
              <a:rPr lang="en-GB" sz="1200" b="1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Fig. 3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. There is a mark for the factor and two further marks for explaining the factor. </a:t>
            </a:r>
          </a:p>
          <a:p>
            <a:pPr marL="0" indent="0">
              <a:buNone/>
            </a:pPr>
            <a:endParaRPr lang="en-GB" sz="1200" dirty="0">
              <a:solidFill>
                <a:prstClr val="black"/>
              </a:solidFill>
              <a:latin typeface="Myriad Pro"/>
              <a:ea typeface="Myriad Pro" charset="0"/>
              <a:cs typeface="Myriad Pro" charset="0"/>
            </a:endParaRPr>
          </a:p>
          <a:p>
            <a:pPr marL="0" indent="0">
              <a:buNone/>
            </a:pPr>
            <a:endParaRPr lang="en-GB" sz="1200" dirty="0" smtClean="0">
              <a:solidFill>
                <a:prstClr val="black"/>
              </a:solidFill>
              <a:latin typeface="Myriad Pro"/>
              <a:ea typeface="Myriad Pro" charset="0"/>
              <a:cs typeface="Myriad Pro" charset="0"/>
            </a:endParaRPr>
          </a:p>
          <a:p>
            <a:endParaRPr lang="en-GB" sz="1200" dirty="0">
              <a:solidFill>
                <a:prstClr val="black"/>
              </a:solidFill>
              <a:latin typeface="Myriad Pro"/>
              <a:ea typeface="Myriad Pro" charset="0"/>
              <a:cs typeface="Myriad Pro" charset="0"/>
            </a:endParaRPr>
          </a:p>
          <a:p>
            <a:pPr marL="0" indent="0">
              <a:buNone/>
            </a:pP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The second question has </a:t>
            </a:r>
            <a:r>
              <a:rPr lang="en-GB" sz="1200" dirty="0" smtClean="0">
                <a:solidFill>
                  <a:srgbClr val="00B0F0"/>
                </a:solidFill>
                <a:latin typeface="Myriad Pro"/>
                <a:ea typeface="Myriad Pro" charset="0"/>
                <a:cs typeface="Myriad Pro" charset="0"/>
              </a:rPr>
              <a:t>analysis</a:t>
            </a:r>
            <a:r>
              <a:rPr lang="en-GB" sz="1200" dirty="0" smtClean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 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marks as part of the </a:t>
            </a:r>
            <a:r>
              <a:rPr lang="en-GB" sz="1200" dirty="0" smtClean="0">
                <a:solidFill>
                  <a:srgbClr val="00B0F0"/>
                </a:solidFill>
                <a:latin typeface="Myriad Pro"/>
                <a:ea typeface="Myriad Pro" charset="0"/>
                <a:cs typeface="Myriad Pro" charset="0"/>
              </a:rPr>
              <a:t>AO2</a:t>
            </a:r>
            <a:r>
              <a:rPr lang="en-GB" sz="1200" dirty="0" smtClean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 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level descriptor (there are also marks allocated for students to </a:t>
            </a:r>
            <a:r>
              <a:rPr lang="en-GB" sz="1200" dirty="0" smtClean="0">
                <a:solidFill>
                  <a:srgbClr val="00B0F0"/>
                </a:solidFill>
                <a:latin typeface="Myriad Pro"/>
                <a:ea typeface="Myriad Pro" charset="0"/>
                <a:cs typeface="Myriad Pro" charset="0"/>
              </a:rPr>
              <a:t>evaluate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) in order for students to </a:t>
            </a:r>
            <a:r>
              <a:rPr lang="en-GB" sz="1200" dirty="0" smtClean="0">
                <a:solidFill>
                  <a:srgbClr val="00B0F0"/>
                </a:solidFill>
                <a:latin typeface="Myriad Pro"/>
                <a:ea typeface="Myriad Pro" charset="0"/>
                <a:cs typeface="Myriad Pro" charset="0"/>
              </a:rPr>
              <a:t>analyse</a:t>
            </a:r>
            <a:r>
              <a:rPr lang="en-GB" sz="1200" dirty="0" smtClean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 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of </a:t>
            </a:r>
            <a:r>
              <a:rPr lang="en-US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how imbalances in global food production impact people and the environment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. This will require students to deconstruct concepts, information and/or issues, as well as potentially finding connections and causes and/or effects.</a:t>
            </a:r>
          </a:p>
        </p:txBody>
      </p:sp>
      <p:pic>
        <p:nvPicPr>
          <p:cNvPr id="5122" name="Picture 2" title="AO2 analy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2" y="3933056"/>
            <a:ext cx="5895975" cy="54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 title="AO2 analy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118" y="5373216"/>
            <a:ext cx="6496050" cy="58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1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699500" cy="6858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are </a:t>
            </a:r>
            <a:r>
              <a:rPr lang="en-GB" dirty="0" smtClean="0">
                <a:solidFill>
                  <a:srgbClr val="00B0F0"/>
                </a:solidFill>
              </a:rPr>
              <a:t>AO2</a:t>
            </a:r>
            <a:r>
              <a:rPr lang="en-GB" dirty="0" smtClean="0"/>
              <a:t> </a:t>
            </a:r>
            <a:r>
              <a:rPr lang="en-GB" dirty="0">
                <a:solidFill>
                  <a:srgbClr val="00B0F0"/>
                </a:solidFill>
              </a:rPr>
              <a:t>‘interpret’</a:t>
            </a:r>
            <a:r>
              <a:rPr lang="en-GB" dirty="0"/>
              <a:t> marks?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1" y="1052736"/>
            <a:ext cx="3031574" cy="4454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The two questions on this slide have their marks which are allocated as </a:t>
            </a:r>
            <a:r>
              <a:rPr lang="en-GB" sz="1400" dirty="0" smtClean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AO2 </a:t>
            </a:r>
            <a:r>
              <a:rPr lang="en-GB" sz="1400" dirty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‘interpret’</a:t>
            </a:r>
            <a:r>
              <a:rPr lang="en-GB" sz="1400" dirty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.</a:t>
            </a:r>
          </a:p>
          <a:p>
            <a:endParaRPr lang="en-GB" sz="1400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0" indent="0">
              <a:buNone/>
            </a:pP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In each case students need to </a:t>
            </a:r>
            <a:r>
              <a:rPr lang="en-GB" sz="1400" dirty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apply their knowledge and understanding </a:t>
            </a:r>
            <a:r>
              <a:rPr lang="en-GB" sz="1400" u="sng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to ascribe meaning </a:t>
            </a: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(Ofqual wording) as a requirement of </a:t>
            </a:r>
            <a:r>
              <a:rPr lang="en-GB" sz="1400" dirty="0" smtClean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‘interpret</a:t>
            </a:r>
            <a:r>
              <a:rPr lang="en-GB" sz="1400" dirty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’</a:t>
            </a: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. In these examples information is </a:t>
            </a:r>
            <a:r>
              <a:rPr lang="en-GB" sz="1400" dirty="0" smtClean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interpreted</a:t>
            </a:r>
            <a:r>
              <a:rPr lang="en-GB" sz="1400" dirty="0" smtClean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from an unseen resource in order to answer the questions.</a:t>
            </a:r>
          </a:p>
          <a:p>
            <a:endParaRPr lang="en-GB" sz="1400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0" indent="0">
              <a:buNone/>
            </a:pPr>
            <a:r>
              <a:rPr lang="en-GB" sz="1400" dirty="0" smtClean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Both questions include ‘shown in </a:t>
            </a:r>
            <a:r>
              <a:rPr lang="en-GB" sz="1400" b="1" dirty="0" smtClean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Fig. 4</a:t>
            </a:r>
            <a:r>
              <a:rPr lang="en-GB" sz="1400" dirty="0" smtClean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’ which indicates that there must be interaction with the resource when students </a:t>
            </a:r>
            <a:r>
              <a:rPr lang="en-GB" sz="1400" dirty="0" smtClean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interpret</a:t>
            </a:r>
            <a:r>
              <a:rPr lang="en-GB" sz="1400" dirty="0" smtClean="0">
                <a:solidFill>
                  <a:prstClr val="black"/>
                </a:solidFill>
                <a:latin typeface="Myriad Pro" charset="0"/>
                <a:ea typeface="Myriad Pro" charset="0"/>
                <a:cs typeface="Myriad Pro" charset="0"/>
              </a:rPr>
              <a:t> the resource to answer the questions.</a:t>
            </a:r>
            <a:endParaRPr lang="en-GB" sz="1400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6147" name="Picture 3" title="AO2 Interpr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913" y="1220763"/>
            <a:ext cx="5791200" cy="60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 title="Fig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17" y="1652811"/>
            <a:ext cx="2968437" cy="1680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 title="AO2 Interpr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31" y="3573016"/>
            <a:ext cx="5457825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0" name="Picture 6" title="Fig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69" y="4020691"/>
            <a:ext cx="2602687" cy="19312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are </a:t>
            </a:r>
            <a:r>
              <a:rPr lang="en-GB" dirty="0" smtClean="0">
                <a:solidFill>
                  <a:srgbClr val="00B0F0"/>
                </a:solidFill>
              </a:rPr>
              <a:t>AO2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B0F0"/>
                </a:solidFill>
              </a:rPr>
              <a:t>‘evaluate’</a:t>
            </a:r>
            <a:r>
              <a:rPr lang="en-GB" dirty="0" smtClean="0"/>
              <a:t> </a:t>
            </a:r>
            <a:r>
              <a:rPr lang="en-GB" dirty="0"/>
              <a:t>marks?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5279" y="1075978"/>
            <a:ext cx="8339161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00B0F0"/>
                </a:solidFill>
                <a:latin typeface="Myriad Pro"/>
              </a:rPr>
              <a:t>Evaluate </a:t>
            </a:r>
            <a:r>
              <a:rPr lang="en-US" sz="1200" dirty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means appraising and judging utility (that is usefulness, particularly with respect to suitability for a particular function) and validity, synthesising information, and coming to rational conclusions that are evidence based.</a:t>
            </a:r>
          </a:p>
          <a:p>
            <a:pPr marL="0" indent="0">
              <a:buNone/>
            </a:pPr>
            <a:endParaRPr lang="en-GB" sz="1200" dirty="0" smtClean="0">
              <a:solidFill>
                <a:prstClr val="black"/>
              </a:solidFill>
              <a:latin typeface="Myriad Pro"/>
              <a:ea typeface="Myriad Pro" charset="0"/>
              <a:cs typeface="Myriad Pro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As with </a:t>
            </a:r>
            <a:r>
              <a:rPr lang="en-GB" sz="1200" dirty="0" smtClean="0">
                <a:solidFill>
                  <a:srgbClr val="00B0F0"/>
                </a:solidFill>
                <a:latin typeface="Myriad Pro"/>
                <a:ea typeface="Myriad Pro" charset="0"/>
                <a:cs typeface="Myriad Pro" charset="0"/>
              </a:rPr>
              <a:t>‘analyse’</a:t>
            </a:r>
            <a:r>
              <a:rPr lang="en-GB" sz="1200" dirty="0" smtClean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, marks allocated to the ‘</a:t>
            </a:r>
            <a:r>
              <a:rPr lang="en-GB" sz="1200" dirty="0" smtClean="0">
                <a:solidFill>
                  <a:srgbClr val="00B0F0"/>
                </a:solidFill>
                <a:latin typeface="Myriad Pro"/>
                <a:ea typeface="Myriad Pro" charset="0"/>
                <a:cs typeface="Myriad Pro" charset="0"/>
              </a:rPr>
              <a:t>application of knowledge and understanding to evaluate’ </a:t>
            </a:r>
            <a:r>
              <a:rPr lang="en-GB" sz="1200" dirty="0" smtClean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could be found in questions of all sizes from short answer questions to higher tariff extended response questions. There will always be </a:t>
            </a:r>
            <a:r>
              <a:rPr lang="en-GB" sz="1200" dirty="0" smtClean="0">
                <a:solidFill>
                  <a:srgbClr val="00B0F0"/>
                </a:solidFill>
                <a:latin typeface="Myriad Pro"/>
                <a:ea typeface="Myriad Pro" charset="0"/>
                <a:cs typeface="Myriad Pro" charset="0"/>
              </a:rPr>
              <a:t>evaluate </a:t>
            </a:r>
            <a:r>
              <a:rPr lang="en-GB" sz="1200" dirty="0" smtClean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marks in higher tariff extended response questions.</a:t>
            </a:r>
          </a:p>
          <a:p>
            <a:pPr marL="0" indent="0">
              <a:buNone/>
            </a:pPr>
            <a:endParaRPr lang="en-GB" sz="1200" dirty="0">
              <a:solidFill>
                <a:prstClr val="black"/>
              </a:solidFill>
              <a:latin typeface="Myriad Pro"/>
              <a:ea typeface="Myriad Pro" charset="0"/>
              <a:cs typeface="Myriad Pro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The question </a:t>
            </a:r>
            <a:r>
              <a:rPr lang="en-GB" sz="1200" dirty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on this slide </a:t>
            </a:r>
            <a:r>
              <a:rPr lang="en-GB" sz="1200" dirty="0" smtClean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has marks </a:t>
            </a:r>
            <a:r>
              <a:rPr lang="en-GB" sz="1200" dirty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allocated to </a:t>
            </a:r>
            <a:r>
              <a:rPr lang="en-GB" sz="1200" dirty="0" smtClean="0">
                <a:solidFill>
                  <a:srgbClr val="00B0F0"/>
                </a:solidFill>
                <a:latin typeface="Myriad Pro"/>
                <a:ea typeface="Myriad Pro" charset="0"/>
                <a:cs typeface="Myriad Pro" charset="0"/>
              </a:rPr>
              <a:t>AO2 ‘evaluate</a:t>
            </a:r>
            <a:r>
              <a:rPr lang="en-GB" sz="1200" dirty="0" smtClean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’. In this case </a:t>
            </a:r>
            <a:r>
              <a:rPr lang="en-GB" sz="1200" dirty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students need to </a:t>
            </a:r>
            <a:r>
              <a:rPr lang="en-GB" sz="1200" dirty="0">
                <a:solidFill>
                  <a:srgbClr val="00B0F0"/>
                </a:solidFill>
                <a:latin typeface="Myriad Pro"/>
                <a:ea typeface="Myriad Pro" charset="0"/>
                <a:cs typeface="Myriad Pro" charset="0"/>
              </a:rPr>
              <a:t>apply their knowledge and understanding </a:t>
            </a:r>
            <a:r>
              <a:rPr lang="en-GB" sz="1200" dirty="0" smtClean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to do some of or all; </a:t>
            </a:r>
            <a:r>
              <a:rPr lang="en-US" sz="1200" u="sng" dirty="0" smtClean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appraising </a:t>
            </a:r>
            <a:r>
              <a:rPr lang="en-US" sz="1200" u="sng" dirty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and judging </a:t>
            </a:r>
            <a:r>
              <a:rPr lang="en-US" sz="1200" u="sng" dirty="0" smtClean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utility and </a:t>
            </a:r>
            <a:r>
              <a:rPr lang="en-US" sz="1200" u="sng" dirty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validity, synthesising information, and coming to rational conclusions that are evidence based</a:t>
            </a:r>
            <a:r>
              <a:rPr lang="en-GB" sz="1200" dirty="0" smtClean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 (Ofqual wording) as </a:t>
            </a:r>
            <a:r>
              <a:rPr lang="en-GB" sz="1200" dirty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a requirement of </a:t>
            </a:r>
            <a:r>
              <a:rPr lang="en-GB" sz="1200" dirty="0" smtClean="0">
                <a:solidFill>
                  <a:srgbClr val="00B0F0"/>
                </a:solidFill>
                <a:latin typeface="Myriad Pro"/>
                <a:ea typeface="Myriad Pro" charset="0"/>
                <a:cs typeface="Myriad Pro" charset="0"/>
              </a:rPr>
              <a:t>‘evaluate’</a:t>
            </a:r>
            <a:r>
              <a:rPr lang="en-GB" sz="1200" dirty="0" smtClean="0">
                <a:latin typeface="Myriad Pro"/>
                <a:ea typeface="Myriad Pro" charset="0"/>
                <a:cs typeface="Myriad Pro" charset="0"/>
              </a:rPr>
              <a:t>.</a:t>
            </a:r>
            <a:r>
              <a:rPr lang="en-GB" sz="1200" dirty="0" smtClean="0">
                <a:solidFill>
                  <a:srgbClr val="FF0000"/>
                </a:solidFill>
                <a:latin typeface="Myriad Pro"/>
                <a:ea typeface="Myriad Pro" charset="0"/>
                <a:cs typeface="Myriad Pro" charset="0"/>
              </a:rPr>
              <a:t> </a:t>
            </a:r>
            <a:endParaRPr lang="en-GB" sz="1200" dirty="0">
              <a:solidFill>
                <a:srgbClr val="FF0000"/>
              </a:solidFill>
              <a:latin typeface="Myriad Pro"/>
              <a:ea typeface="Myriad Pro" charset="0"/>
              <a:cs typeface="Myriad Pro" charset="0"/>
            </a:endParaRPr>
          </a:p>
          <a:p>
            <a:pPr marL="0" indent="0">
              <a:buNone/>
            </a:pPr>
            <a:endParaRPr lang="en-GB" sz="1200" dirty="0">
              <a:solidFill>
                <a:prstClr val="black"/>
              </a:solidFill>
              <a:latin typeface="Myriad Pro"/>
              <a:ea typeface="Myriad Pro" charset="0"/>
              <a:cs typeface="Myriad Pro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The question below  has </a:t>
            </a:r>
            <a:r>
              <a:rPr lang="en-GB" sz="1200" dirty="0" smtClean="0">
                <a:solidFill>
                  <a:srgbClr val="00B0F0"/>
                </a:solidFill>
                <a:latin typeface="Myriad Pro"/>
                <a:ea typeface="Myriad Pro" charset="0"/>
                <a:cs typeface="Myriad Pro" charset="0"/>
              </a:rPr>
              <a:t>evaluate </a:t>
            </a:r>
            <a:r>
              <a:rPr lang="en-GB" sz="1200" dirty="0" smtClean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marks as part of the </a:t>
            </a:r>
            <a:r>
              <a:rPr lang="en-GB" sz="1200" dirty="0" smtClean="0">
                <a:solidFill>
                  <a:srgbClr val="00B0F0"/>
                </a:solidFill>
                <a:latin typeface="Myriad Pro"/>
                <a:ea typeface="Myriad Pro" charset="0"/>
                <a:cs typeface="Myriad Pro" charset="0"/>
              </a:rPr>
              <a:t>AO2</a:t>
            </a:r>
            <a:r>
              <a:rPr lang="en-GB" sz="1200" dirty="0" smtClean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 level descriptor (there are also marks allocated for students to </a:t>
            </a:r>
            <a:r>
              <a:rPr lang="en-GB" sz="1200" dirty="0" smtClean="0">
                <a:solidFill>
                  <a:srgbClr val="00B0F0"/>
                </a:solidFill>
                <a:latin typeface="Myriad Pro"/>
                <a:ea typeface="Myriad Pro" charset="0"/>
                <a:cs typeface="Myriad Pro" charset="0"/>
              </a:rPr>
              <a:t>analyse </a:t>
            </a:r>
            <a:r>
              <a:rPr lang="en-GB" sz="1200" dirty="0" smtClean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as </a:t>
            </a:r>
            <a:r>
              <a:rPr lang="en-GB" sz="1200" dirty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well </a:t>
            </a:r>
            <a:r>
              <a:rPr lang="en-GB" sz="1200" dirty="0" smtClean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for </a:t>
            </a:r>
            <a:r>
              <a:rPr lang="en-GB" sz="1200" dirty="0" smtClean="0">
                <a:solidFill>
                  <a:srgbClr val="FF0000"/>
                </a:solidFill>
                <a:latin typeface="Myriad Pro"/>
                <a:ea typeface="Myriad Pro" charset="0"/>
                <a:cs typeface="Myriad Pro" charset="0"/>
              </a:rPr>
              <a:t>AO1 knowledge and understanding</a:t>
            </a:r>
            <a:r>
              <a:rPr lang="en-GB" sz="1200" dirty="0" smtClean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) in order for students to </a:t>
            </a:r>
            <a:r>
              <a:rPr lang="en-GB" sz="1200" dirty="0" smtClean="0">
                <a:solidFill>
                  <a:srgbClr val="00B0F0"/>
                </a:solidFill>
                <a:latin typeface="Myriad Pro"/>
                <a:ea typeface="Myriad Pro" charset="0"/>
                <a:cs typeface="Myriad Pro" charset="0"/>
              </a:rPr>
              <a:t>evaluate </a:t>
            </a:r>
            <a:r>
              <a:rPr lang="en-US" sz="1200" dirty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whether increased global mobility is the most important influence on the spread of communicable diseases</a:t>
            </a:r>
            <a:r>
              <a:rPr lang="en-GB" sz="1200" dirty="0" smtClean="0">
                <a:solidFill>
                  <a:prstClr val="black"/>
                </a:solidFill>
                <a:latin typeface="Myriad Pro"/>
                <a:ea typeface="Myriad Pro" charset="0"/>
                <a:cs typeface="Myriad Pro" charset="0"/>
              </a:rPr>
              <a:t>. This will require students to appraise and judge the utility and validity of the statement, synthesise information and come to a rational conclusion that is evidence based.</a:t>
            </a:r>
            <a:endParaRPr lang="en-GB" sz="1200" dirty="0">
              <a:solidFill>
                <a:prstClr val="black"/>
              </a:solidFill>
              <a:latin typeface="Myriad Pro"/>
              <a:ea typeface="Myriad Pro" charset="0"/>
              <a:cs typeface="Myriad Pro" charset="0"/>
            </a:endParaRPr>
          </a:p>
        </p:txBody>
      </p:sp>
      <p:pic>
        <p:nvPicPr>
          <p:cNvPr id="7171" name="Picture 3" title="AO2 evalu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50" y="4581128"/>
            <a:ext cx="6591300" cy="79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2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2165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AO3 </a:t>
            </a:r>
            <a:r>
              <a:rPr lang="en-GB" dirty="0">
                <a:solidFill>
                  <a:srgbClr val="00B050"/>
                </a:solidFill>
              </a:rPr>
              <a:t>- Skills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1052736"/>
            <a:ext cx="337384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Emphasis of assessment objective is on the </a:t>
            </a:r>
            <a:r>
              <a:rPr lang="en-GB" sz="1200" dirty="0" smtClean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use of geographical skills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– overarching methods (e.g. quantitative skills) and/or specific techniques (e.g. standard deviation)</a:t>
            </a:r>
            <a:endParaRPr lang="en-GB" sz="12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7170" name="Picture 2" title="AO3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2" y="1949201"/>
            <a:ext cx="7435180" cy="335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190" y="974188"/>
            <a:ext cx="201253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Data and evidence means stimulus materials (e.g. unseen resources in a resource booklet)</a:t>
            </a:r>
            <a:endParaRPr lang="en-GB" sz="12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4" name="Bent Arrow 13"/>
          <p:cNvSpPr/>
          <p:nvPr/>
        </p:nvSpPr>
        <p:spPr>
          <a:xfrm rot="10800000">
            <a:off x="8122441" y="2132856"/>
            <a:ext cx="691811" cy="1551616"/>
          </a:xfrm>
          <a:prstGeom prst="bentArrow">
            <a:avLst>
              <a:gd name="adj1" fmla="val 25000"/>
              <a:gd name="adj2" fmla="val 2127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10800000" flipH="1">
            <a:off x="251521" y="1972442"/>
            <a:ext cx="403714" cy="25922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7" y="5308469"/>
            <a:ext cx="727280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The majority of </a:t>
            </a:r>
            <a:r>
              <a:rPr lang="en-GB" sz="1200" dirty="0" smtClean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AO3 (skills)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marks are allocated to the non-exam assessment (60 out of 84 total AO3 marks) but there are </a:t>
            </a:r>
            <a:r>
              <a:rPr lang="en-GB" sz="1200" dirty="0" smtClean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AO3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marks in every assessment.</a:t>
            </a:r>
            <a:endParaRPr lang="en-GB" sz="12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8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699500" cy="6858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AO3 </a:t>
            </a:r>
            <a:r>
              <a:rPr lang="en-GB" dirty="0">
                <a:solidFill>
                  <a:srgbClr val="00B050"/>
                </a:solidFill>
              </a:rPr>
              <a:t>command words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539552" y="1556792"/>
            <a:ext cx="8229600" cy="39893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 smtClean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AO3</a:t>
            </a:r>
            <a:r>
              <a:rPr lang="en-GB" sz="16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 requires students to </a:t>
            </a:r>
            <a:r>
              <a:rPr lang="en-US" sz="1600" dirty="0" smtClean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use </a:t>
            </a:r>
            <a:r>
              <a:rPr lang="en-US" sz="1600" dirty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a variety of relevant quantitative, qualitative and fieldwork </a:t>
            </a:r>
            <a:r>
              <a:rPr lang="en-US" sz="1600" dirty="0" smtClean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skills</a:t>
            </a:r>
            <a:r>
              <a:rPr lang="en-GB" sz="16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, in order to:</a:t>
            </a:r>
          </a:p>
          <a:p>
            <a:r>
              <a:rPr lang="en-US" sz="1600" dirty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investigate geographical questions and issues </a:t>
            </a:r>
            <a:endParaRPr lang="en-US" sz="1600" dirty="0" smtClean="0">
              <a:solidFill>
                <a:srgbClr val="00B050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r>
              <a:rPr lang="en-US" sz="1600" dirty="0" smtClean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interpret</a:t>
            </a:r>
            <a:r>
              <a:rPr lang="en-US" sz="1600" dirty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, analyse and evaluate data and evidence </a:t>
            </a:r>
            <a:endParaRPr lang="en-US" sz="1600" dirty="0" smtClean="0">
              <a:solidFill>
                <a:srgbClr val="00B050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r>
              <a:rPr lang="en-US" sz="1600" dirty="0" smtClean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construct </a:t>
            </a:r>
            <a:r>
              <a:rPr lang="en-US" sz="1600" dirty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arguments and draw conclusions.</a:t>
            </a:r>
            <a:endParaRPr lang="en-GB" sz="1600" dirty="0" smtClean="0">
              <a:solidFill>
                <a:srgbClr val="00B050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The following are some of the command words which may be used for questions with </a:t>
            </a:r>
            <a:r>
              <a:rPr lang="en-GB" sz="1600" dirty="0" smtClean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AO3</a:t>
            </a:r>
            <a:r>
              <a:rPr lang="en-GB" sz="16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  <a:r>
              <a:rPr lang="en-GB" sz="16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marks:</a:t>
            </a:r>
          </a:p>
          <a:p>
            <a:pPr marL="685800" lvl="1"/>
            <a:r>
              <a:rPr lang="en-GB" sz="16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Identify</a:t>
            </a:r>
            <a:endParaRPr lang="en-GB" sz="16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685800" lvl="1"/>
            <a:r>
              <a:rPr lang="en-GB" sz="16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Suggest how</a:t>
            </a:r>
          </a:p>
          <a:p>
            <a:pPr marL="685800" lvl="1"/>
            <a:r>
              <a:rPr lang="en-GB" sz="16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Explain</a:t>
            </a:r>
            <a:endParaRPr lang="en-GB" sz="16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685800" lvl="1"/>
            <a:r>
              <a:rPr lang="en-GB" sz="16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Calculate</a:t>
            </a:r>
          </a:p>
          <a:p>
            <a:pPr marL="285750" lvl="0" indent="-285750"/>
            <a:endParaRPr lang="en-GB" sz="1600" dirty="0">
              <a:latin typeface="Myriad Pro"/>
            </a:endParaRPr>
          </a:p>
          <a:p>
            <a:pPr marL="285750" lvl="0" indent="-285750"/>
            <a:endParaRPr lang="en-GB" sz="1600" dirty="0">
              <a:latin typeface="Myriad Pro"/>
            </a:endParaRPr>
          </a:p>
          <a:p>
            <a:endParaRPr lang="en-GB" sz="1600" dirty="0">
              <a:latin typeface="Myriad Pro"/>
            </a:endParaRPr>
          </a:p>
        </p:txBody>
      </p:sp>
      <p:sp>
        <p:nvSpPr>
          <p:cNvPr id="5" name="TextBox 4" title="AO3 command words"/>
          <p:cNvSpPr txBox="1"/>
          <p:nvPr/>
        </p:nvSpPr>
        <p:spPr>
          <a:xfrm>
            <a:off x="4644008" y="4108314"/>
            <a:ext cx="218109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Command 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words may vary depending on the level of interaction with a resource.</a:t>
            </a:r>
          </a:p>
        </p:txBody>
      </p:sp>
      <p:sp>
        <p:nvSpPr>
          <p:cNvPr id="6" name="Left Arrow 5"/>
          <p:cNvSpPr/>
          <p:nvPr/>
        </p:nvSpPr>
        <p:spPr>
          <a:xfrm>
            <a:off x="2788119" y="4273340"/>
            <a:ext cx="1656184" cy="3162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6995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50"/>
                </a:solidFill>
              </a:rPr>
              <a:t>AO3 - Skills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259" y="2361084"/>
            <a:ext cx="847315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Both of </a:t>
            </a:r>
            <a:r>
              <a:rPr lang="en-GB" sz="1400" dirty="0" smtClean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‘</a:t>
            </a:r>
            <a:r>
              <a:rPr lang="en-US" sz="1400" dirty="0" smtClean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investigating </a:t>
            </a:r>
            <a:r>
              <a:rPr lang="en-US" sz="1400" dirty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geographical questions and </a:t>
            </a:r>
            <a:r>
              <a:rPr lang="en-US" sz="1400" dirty="0" smtClean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issues’ </a:t>
            </a:r>
            <a:r>
              <a:rPr lang="en-GB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and </a:t>
            </a:r>
            <a:r>
              <a:rPr lang="en-GB" sz="1400" dirty="0" smtClean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‘</a:t>
            </a:r>
            <a:r>
              <a:rPr lang="en-US" sz="1400" dirty="0" smtClean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construct </a:t>
            </a:r>
            <a:r>
              <a:rPr lang="en-US" sz="1400" dirty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arguments and draw </a:t>
            </a:r>
            <a:r>
              <a:rPr lang="en-US" sz="1400" dirty="0" smtClean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conclusions’</a:t>
            </a:r>
            <a:r>
              <a:rPr lang="en-GB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 are wording which link heavily to </a:t>
            </a:r>
            <a:r>
              <a:rPr lang="en-GB" sz="1400" dirty="0" smtClean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fieldwork</a:t>
            </a:r>
            <a:r>
              <a:rPr lang="en-GB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. Therefore these are covered within the mark scheme for the Independent Investigation </a:t>
            </a: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non-exam assessment</a:t>
            </a:r>
            <a:r>
              <a:rPr lang="en-GB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 (Component 4 – ‘Investigative Geography’). The mark scheme for the Independent Investigation can be found on pages 59-64 of the specification.</a:t>
            </a:r>
            <a:endParaRPr lang="en-GB" sz="14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90465" y="1119412"/>
            <a:ext cx="8483476" cy="10801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AO3</a:t>
            </a: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 requires students to </a:t>
            </a:r>
            <a:r>
              <a:rPr lang="en-US" sz="1400" dirty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use a variety of relevant quantitative, qualitative and fieldwork skills</a:t>
            </a: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, in order to:</a:t>
            </a:r>
          </a:p>
          <a:p>
            <a:r>
              <a:rPr lang="en-US" sz="1400" dirty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investigate geographical questions and issues </a:t>
            </a:r>
          </a:p>
          <a:p>
            <a:r>
              <a:rPr lang="en-US" sz="1400" dirty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interpret, analyse and evaluate data and evidence </a:t>
            </a:r>
          </a:p>
          <a:p>
            <a:r>
              <a:rPr lang="en-US" sz="1400" dirty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construct arguments and draw conclusions.</a:t>
            </a:r>
            <a:endParaRPr lang="en-GB" sz="1400" dirty="0">
              <a:solidFill>
                <a:srgbClr val="00B050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8194" name="Picture 2" title="AO3 Skil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5" y="3475442"/>
            <a:ext cx="1447605" cy="20173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 title="AO3 Skil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620" y="3475444"/>
            <a:ext cx="1447604" cy="2017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6" name="Picture 4" title="AO3 Skill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24" y="3476188"/>
            <a:ext cx="1448614" cy="2017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" title="AO3 Skill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838" y="3476189"/>
            <a:ext cx="1455962" cy="2017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8" name="Picture 6" title="AO3 Skill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00" y="3475441"/>
            <a:ext cx="1459730" cy="2017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9" name="Picture 7" title="AO3 Skill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530" y="3476189"/>
            <a:ext cx="1443630" cy="20173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6995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B050"/>
                </a:solidFill>
              </a:rPr>
              <a:t>AO3 - Skills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855" y="2348880"/>
            <a:ext cx="8473157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Interpreting, analysing </a:t>
            </a:r>
            <a:r>
              <a:rPr lang="en-US" sz="1400" dirty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and </a:t>
            </a:r>
            <a:r>
              <a:rPr lang="en-US" sz="1400" dirty="0" smtClean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evaluating </a:t>
            </a:r>
            <a:r>
              <a:rPr lang="en-US" sz="1400" dirty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data and evidence </a:t>
            </a:r>
            <a:r>
              <a:rPr lang="en-GB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is wording which requires stimulus material –provided through unseen resources.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prstClr val="black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All of the questions which require </a:t>
            </a:r>
            <a:r>
              <a:rPr lang="en-US" sz="1400" dirty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interpret, analyse and evaluate data and evidence </a:t>
            </a:r>
            <a:r>
              <a:rPr lang="en-GB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have interaction with a resource (data from a table, photo, graph</a:t>
            </a:r>
            <a:r>
              <a:rPr lang="en-GB" sz="140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, etc.) </a:t>
            </a:r>
            <a:r>
              <a:rPr lang="en-GB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and specify in the question that the resource must be used.</a:t>
            </a:r>
            <a:endParaRPr lang="en-GB" sz="14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5536" y="1052737"/>
            <a:ext cx="8483476" cy="10801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AO3</a:t>
            </a: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 requires students to </a:t>
            </a:r>
            <a:r>
              <a:rPr lang="en-US" sz="1400" dirty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use a variety of relevant quantitative, qualitative and fieldwork skills</a:t>
            </a:r>
            <a:r>
              <a:rPr lang="en-GB" sz="14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, in order to:</a:t>
            </a:r>
          </a:p>
          <a:p>
            <a:r>
              <a:rPr lang="en-US" sz="1400" dirty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investigate geographical questions and issues </a:t>
            </a:r>
          </a:p>
          <a:p>
            <a:r>
              <a:rPr lang="en-US" sz="1400" dirty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interpret, analyse and evaluate data and evidence </a:t>
            </a:r>
          </a:p>
          <a:p>
            <a:r>
              <a:rPr lang="en-US" sz="1400" dirty="0">
                <a:solidFill>
                  <a:srgbClr val="00B050"/>
                </a:solidFill>
                <a:latin typeface="Myriad Pro" charset="0"/>
                <a:ea typeface="Myriad Pro" charset="0"/>
                <a:cs typeface="Myriad Pro" charset="0"/>
              </a:rPr>
              <a:t>construct arguments and draw conclusions.</a:t>
            </a:r>
            <a:endParaRPr lang="en-GB" sz="1400" dirty="0">
              <a:solidFill>
                <a:srgbClr val="00B050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3" name="Picture 2" title="AO3 sk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600400" cy="1953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 title="AO3 ski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64" y="4124053"/>
            <a:ext cx="4468540" cy="713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 title="AO3 ski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64" y="5195389"/>
            <a:ext cx="4468541" cy="349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11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1872208"/>
          </a:xfrm>
        </p:spPr>
        <p:txBody>
          <a:bodyPr>
            <a:noAutofit/>
          </a:bodyPr>
          <a:lstStyle/>
          <a:p>
            <a:r>
              <a:rPr lang="en-GB" sz="4000" dirty="0"/>
              <a:t>Guide to the </a:t>
            </a:r>
            <a:r>
              <a:rPr lang="en-GB" sz="4000" dirty="0" smtClean="0"/>
              <a:t>A Level </a:t>
            </a:r>
            <a:r>
              <a:rPr lang="en-GB" sz="4000" dirty="0"/>
              <a:t>Geography </a:t>
            </a:r>
            <a:br>
              <a:rPr lang="en-GB" sz="4000" dirty="0"/>
            </a:br>
            <a:r>
              <a:rPr lang="en-GB" sz="4000" dirty="0"/>
              <a:t>Assessment Objectives</a:t>
            </a:r>
          </a:p>
        </p:txBody>
      </p:sp>
    </p:spTree>
    <p:extLst>
      <p:ext uri="{BB962C8B-B14F-4D97-AF65-F5344CB8AC3E}">
        <p14:creationId xmlns:p14="http://schemas.microsoft.com/office/powerpoint/2010/main" val="406803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699500" cy="685800"/>
          </a:xfrm>
        </p:spPr>
        <p:txBody>
          <a:bodyPr>
            <a:normAutofit fontScale="90000"/>
          </a:bodyPr>
          <a:lstStyle/>
          <a:p>
            <a:r>
              <a:rPr lang="en-GB" dirty="0"/>
              <a:t>About this guide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683568" y="1412776"/>
            <a:ext cx="7704856" cy="4454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This guide is designed to give you a better understanding of the </a:t>
            </a:r>
            <a:r>
              <a:rPr lang="en-GB" sz="18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three A Level </a:t>
            </a:r>
            <a:r>
              <a:rPr lang="en-GB" sz="18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Geography </a:t>
            </a:r>
            <a:r>
              <a:rPr lang="en-GB" sz="18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assessment objectives</a:t>
            </a:r>
            <a:r>
              <a:rPr lang="en-GB" sz="18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.</a:t>
            </a:r>
          </a:p>
          <a:p>
            <a:endParaRPr lang="en-GB" sz="18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This guide will explain the key points for each assessment objective.</a:t>
            </a:r>
          </a:p>
          <a:p>
            <a:endParaRPr lang="en-GB" sz="18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This guide shows examples of the different types of </a:t>
            </a:r>
            <a:r>
              <a:rPr lang="en-US" sz="18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exam questions and how assessment objectives are allocated to them</a:t>
            </a:r>
            <a:r>
              <a:rPr lang="en-US" sz="18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.</a:t>
            </a:r>
          </a:p>
          <a:p>
            <a:pPr marL="0" indent="0">
              <a:buNone/>
            </a:pPr>
            <a:endParaRPr lang="en-US" sz="18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The three assessment objectives are the same for AS Geography but this guide will be specific to A Level Geography in its comments.</a:t>
            </a:r>
            <a:endParaRPr lang="en-US" sz="18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3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title="The Three Assessment Objecti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164277"/>
            <a:ext cx="3960440" cy="215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9144000" cy="685800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Myriad Pro"/>
              </a:rPr>
              <a:t>The </a:t>
            </a:r>
            <a:r>
              <a:rPr lang="en-GB" sz="3600" dirty="0" smtClean="0">
                <a:latin typeface="Myriad Pro"/>
              </a:rPr>
              <a:t>Three Assessment </a:t>
            </a:r>
            <a:r>
              <a:rPr lang="en-GB" sz="3600" dirty="0">
                <a:latin typeface="Myriad Pro"/>
              </a:rPr>
              <a:t>Objectives (AOs)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1268760"/>
            <a:ext cx="8699500" cy="70988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The assessment objectives are vital when understanding the assessment and are set by Ofqual. For </a:t>
            </a:r>
            <a:r>
              <a:rPr lang="en-GB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A Level </a:t>
            </a:r>
            <a:r>
              <a:rPr lang="en-GB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Geography there are </a:t>
            </a:r>
            <a:r>
              <a:rPr lang="en-GB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thee </a:t>
            </a:r>
            <a:r>
              <a:rPr lang="en-GB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Assessment Objectives – </a:t>
            </a:r>
            <a:r>
              <a:rPr lang="en-GB" dirty="0">
                <a:solidFill>
                  <a:srgbClr val="FF0000"/>
                </a:solidFill>
                <a:latin typeface="Myriad Pro"/>
              </a:rPr>
              <a:t>AO1 (</a:t>
            </a:r>
            <a:r>
              <a:rPr lang="en-GB" dirty="0" smtClean="0">
                <a:solidFill>
                  <a:srgbClr val="FF0000"/>
                </a:solidFill>
                <a:latin typeface="Myriad Pro"/>
              </a:rPr>
              <a:t>Knowledge </a:t>
            </a:r>
            <a:r>
              <a:rPr lang="en-GB" dirty="0">
                <a:solidFill>
                  <a:srgbClr val="FF0000"/>
                </a:solidFill>
                <a:latin typeface="Myriad Pro"/>
              </a:rPr>
              <a:t>and Understanding)</a:t>
            </a:r>
            <a:r>
              <a:rPr lang="en-GB" dirty="0">
                <a:latin typeface="Myriad Pro"/>
              </a:rPr>
              <a:t>, </a:t>
            </a:r>
            <a:r>
              <a:rPr lang="en-GB" dirty="0" smtClean="0">
                <a:solidFill>
                  <a:srgbClr val="00B0F0"/>
                </a:solidFill>
                <a:latin typeface="Myriad Pro"/>
              </a:rPr>
              <a:t>AO2 </a:t>
            </a:r>
            <a:r>
              <a:rPr lang="en-GB" dirty="0">
                <a:solidFill>
                  <a:srgbClr val="00B0F0"/>
                </a:solidFill>
                <a:latin typeface="Myriad Pro"/>
              </a:rPr>
              <a:t>(Application of knowledge and understanding)</a:t>
            </a:r>
            <a:r>
              <a:rPr lang="en-GB" dirty="0">
                <a:latin typeface="Myriad Pro"/>
              </a:rPr>
              <a:t> </a:t>
            </a:r>
            <a:r>
              <a:rPr lang="en-GB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and</a:t>
            </a:r>
            <a:r>
              <a:rPr lang="en-GB" dirty="0">
                <a:latin typeface="Myriad Pro"/>
              </a:rPr>
              <a:t> </a:t>
            </a:r>
            <a:r>
              <a:rPr lang="en-GB" dirty="0" smtClean="0">
                <a:solidFill>
                  <a:srgbClr val="00B050"/>
                </a:solidFill>
                <a:latin typeface="Myriad Pro"/>
              </a:rPr>
              <a:t>AO3 </a:t>
            </a:r>
            <a:r>
              <a:rPr lang="en-GB" dirty="0">
                <a:solidFill>
                  <a:srgbClr val="00B050"/>
                </a:solidFill>
                <a:latin typeface="Myriad Pro"/>
              </a:rPr>
              <a:t>(Skills)</a:t>
            </a:r>
            <a:r>
              <a:rPr lang="en-GB" dirty="0">
                <a:latin typeface="Myriad Pro"/>
              </a:rPr>
              <a:t>.</a:t>
            </a:r>
          </a:p>
          <a:p>
            <a:endParaRPr lang="en-GB" dirty="0">
              <a:latin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739" y="2164277"/>
            <a:ext cx="2095864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FF0000"/>
                </a:solidFill>
                <a:latin typeface="Myriad Pro"/>
              </a:rPr>
              <a:t>34% of the A Level Geography qualification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FF0000"/>
                </a:solidFill>
                <a:latin typeface="Myriad Pro"/>
              </a:rPr>
              <a:t>marks will be allocated to assessing students’ knowledge and understanding (AO1)</a:t>
            </a:r>
            <a:endParaRPr lang="en-GB" sz="1400" dirty="0">
              <a:solidFill>
                <a:srgbClr val="FF0000"/>
              </a:solidFill>
              <a:latin typeface="Myriad Pro"/>
            </a:endParaRPr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flipV="1">
            <a:off x="2190603" y="2856774"/>
            <a:ext cx="797221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033296" y="3290676"/>
            <a:ext cx="169894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32240" y="2335457"/>
            <a:ext cx="2267744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B0F0"/>
                </a:solidFill>
                <a:latin typeface="Myriad Pro"/>
              </a:rPr>
              <a:t>38% of </a:t>
            </a:r>
            <a:r>
              <a:rPr lang="en-GB" sz="1400" dirty="0">
                <a:solidFill>
                  <a:srgbClr val="00B0F0"/>
                </a:solidFill>
                <a:latin typeface="Myriad Pro"/>
              </a:rPr>
              <a:t>the A Level Geography </a:t>
            </a:r>
            <a:r>
              <a:rPr lang="en-GB" sz="1400" dirty="0" smtClean="0">
                <a:solidFill>
                  <a:srgbClr val="00B0F0"/>
                </a:solidFill>
                <a:latin typeface="Myriad Pro"/>
              </a:rPr>
              <a:t>qualification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B0F0"/>
                </a:solidFill>
                <a:latin typeface="Myriad Pro"/>
              </a:rPr>
              <a:t>marks will be allocated to assessing students’ application of their knowledge and understanding (AO2)</a:t>
            </a:r>
            <a:endParaRPr lang="en-GB" sz="1400" dirty="0">
              <a:solidFill>
                <a:srgbClr val="00B0F0"/>
              </a:solidFill>
              <a:latin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738" y="3734995"/>
            <a:ext cx="2389029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B050"/>
                </a:solidFill>
                <a:latin typeface="Myriad Pro"/>
              </a:rPr>
              <a:t>28% of </a:t>
            </a:r>
            <a:r>
              <a:rPr lang="en-GB" sz="1400" dirty="0">
                <a:solidFill>
                  <a:srgbClr val="00B050"/>
                </a:solidFill>
                <a:latin typeface="Myriad Pro"/>
              </a:rPr>
              <a:t>the A Level Geography </a:t>
            </a:r>
            <a:r>
              <a:rPr lang="en-GB" sz="1400" dirty="0" smtClean="0">
                <a:solidFill>
                  <a:srgbClr val="00B050"/>
                </a:solidFill>
                <a:latin typeface="Myriad Pro"/>
              </a:rPr>
              <a:t>qualification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B050"/>
                </a:solidFill>
                <a:latin typeface="Myriad Pro"/>
              </a:rPr>
              <a:t>marks will be allocated to assessing students’ ability to use a variety of quantitative, qualitative and fieldwork skills (AO3)</a:t>
            </a:r>
            <a:endParaRPr lang="en-GB" sz="1400" dirty="0">
              <a:solidFill>
                <a:srgbClr val="00B050"/>
              </a:solidFill>
              <a:latin typeface="Myriad Pro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483767" y="4005064"/>
            <a:ext cx="407918" cy="2910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 title="AS Leve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635552"/>
              </p:ext>
            </p:extLst>
          </p:nvPr>
        </p:nvGraphicFramePr>
        <p:xfrm>
          <a:off x="3851920" y="4449965"/>
          <a:ext cx="131980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04"/>
                <a:gridCol w="659904"/>
              </a:tblGrid>
              <a:tr h="136226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AS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36226">
                <a:tc>
                  <a:txBody>
                    <a:bodyPr/>
                    <a:lstStyle/>
                    <a:p>
                      <a:r>
                        <a:rPr lang="en-GB" dirty="0" smtClean="0"/>
                        <a:t>AO1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39%</a:t>
                      </a:r>
                      <a:endParaRPr lang="en-GB" dirty="0"/>
                    </a:p>
                  </a:txBody>
                  <a:tcPr/>
                </a:tc>
              </a:tr>
              <a:tr h="136226">
                <a:tc>
                  <a:txBody>
                    <a:bodyPr/>
                    <a:lstStyle/>
                    <a:p>
                      <a:r>
                        <a:rPr lang="en-GB" dirty="0" smtClean="0"/>
                        <a:t>AO2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36%</a:t>
                      </a:r>
                      <a:endParaRPr lang="en-GB" dirty="0"/>
                    </a:p>
                  </a:txBody>
                  <a:tcPr/>
                </a:tc>
              </a:tr>
              <a:tr h="136226">
                <a:tc>
                  <a:txBody>
                    <a:bodyPr/>
                    <a:lstStyle/>
                    <a:p>
                      <a:r>
                        <a:rPr lang="en-GB" dirty="0" smtClean="0"/>
                        <a:t>AO3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 23" title="A Leve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751979"/>
              </p:ext>
            </p:extLst>
          </p:nvPr>
        </p:nvGraphicFramePr>
        <p:xfrm>
          <a:off x="7452320" y="4442612"/>
          <a:ext cx="131980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04"/>
                <a:gridCol w="659904"/>
              </a:tblGrid>
              <a:tr h="136226">
                <a:tc gridSpan="2">
                  <a:txBody>
                    <a:bodyPr/>
                    <a:lstStyle/>
                    <a:p>
                      <a:r>
                        <a:rPr lang="en-GB" dirty="0" smtClean="0"/>
                        <a:t>A Level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136226">
                <a:tc>
                  <a:txBody>
                    <a:bodyPr/>
                    <a:lstStyle/>
                    <a:p>
                      <a:r>
                        <a:rPr lang="en-GB" dirty="0" smtClean="0"/>
                        <a:t>AO1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34%</a:t>
                      </a:r>
                      <a:endParaRPr lang="en-GB" dirty="0"/>
                    </a:p>
                  </a:txBody>
                  <a:tcPr/>
                </a:tc>
              </a:tr>
              <a:tr h="136226">
                <a:tc>
                  <a:txBody>
                    <a:bodyPr/>
                    <a:lstStyle/>
                    <a:p>
                      <a:r>
                        <a:rPr lang="en-GB" dirty="0" smtClean="0"/>
                        <a:t>AO2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38%</a:t>
                      </a:r>
                      <a:endParaRPr lang="en-GB" dirty="0"/>
                    </a:p>
                  </a:txBody>
                  <a:tcPr/>
                </a:tc>
              </a:tr>
              <a:tr h="136226">
                <a:tc>
                  <a:txBody>
                    <a:bodyPr/>
                    <a:lstStyle/>
                    <a:p>
                      <a:r>
                        <a:rPr lang="en-GB" dirty="0" smtClean="0"/>
                        <a:t>AO3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28%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505797" y="4509120"/>
            <a:ext cx="1656184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We have made sure there is a difference between the AS and A Level assessment objective allocations.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7429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8944" y="3473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AO1 - Knowledge</a:t>
            </a:r>
            <a:endParaRPr lang="en-GB" dirty="0"/>
          </a:p>
        </p:txBody>
      </p:sp>
      <p:pic>
        <p:nvPicPr>
          <p:cNvPr id="2050" name="Picture 2" title="AO1 - Knowle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596336" cy="301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3744" y="1052734"/>
            <a:ext cx="452390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Places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,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environments, concepts, processes, interactions and change 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simply cover the subject content. There are other ways which you may describe content areas but all must be placed in these four aspects when we are creating our assessments.</a:t>
            </a:r>
          </a:p>
        </p:txBody>
      </p:sp>
      <p:sp>
        <p:nvSpPr>
          <p:cNvPr id="7" name="Down Arrow 6"/>
          <p:cNvSpPr/>
          <p:nvPr/>
        </p:nvSpPr>
        <p:spPr>
          <a:xfrm>
            <a:off x="6636086" y="1899859"/>
            <a:ext cx="144016" cy="778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234358" y="2973924"/>
            <a:ext cx="2664296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34358" y="3147498"/>
            <a:ext cx="144016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3528" y="1071192"/>
            <a:ext cx="410445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Each year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across 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the range of assessments there must be knowledge marks for locations, places, processes, environments and different scales but </a:t>
            </a:r>
            <a:r>
              <a:rPr lang="en-GB" sz="1200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AO1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 marks do not have to be included in every assessment.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3626379" y="1925496"/>
            <a:ext cx="144016" cy="778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5301208"/>
            <a:ext cx="421761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Each year assessments will cover different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scales from local 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to global but not for every bit of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content or 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necessarily for all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of locations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, places, processes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and environments.</a:t>
            </a:r>
            <a:endParaRPr lang="en-GB" sz="12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6647247" y="5004353"/>
            <a:ext cx="168449" cy="2968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5162708"/>
            <a:ext cx="316835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The number of marks available for students to just recall information is limited to 15%</a:t>
            </a:r>
            <a:endParaRPr lang="en-GB" sz="12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3467447" y="4287385"/>
            <a:ext cx="168449" cy="8753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1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699500" cy="6858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AO1 command words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611560" y="1268760"/>
            <a:ext cx="8229600" cy="44644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1800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AO1</a:t>
            </a:r>
            <a:r>
              <a:rPr lang="en-GB" sz="18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 requires </a:t>
            </a:r>
            <a:r>
              <a:rPr lang="en-GB" sz="18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students </a:t>
            </a:r>
            <a:r>
              <a:rPr lang="en-GB" sz="18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to demonstrate </a:t>
            </a:r>
            <a:r>
              <a:rPr lang="en-GB" sz="1800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knowledge </a:t>
            </a:r>
            <a:r>
              <a:rPr lang="en-GB" sz="1800" dirty="0" smtClean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and understanding </a:t>
            </a:r>
            <a:r>
              <a:rPr lang="en-GB" sz="18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of </a:t>
            </a:r>
            <a:r>
              <a:rPr lang="en-GB" sz="18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the specification content, recalling information – including in a </a:t>
            </a:r>
            <a:r>
              <a:rPr lang="en-GB" sz="1800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case study </a:t>
            </a:r>
            <a:r>
              <a:rPr lang="en-GB" sz="18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context. </a:t>
            </a:r>
          </a:p>
          <a:p>
            <a:pPr marL="0" indent="0">
              <a:buNone/>
            </a:pPr>
            <a:endParaRPr lang="en-GB" sz="18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Questions which target </a:t>
            </a:r>
            <a:r>
              <a:rPr lang="en-GB" sz="1800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AO1</a:t>
            </a:r>
            <a:r>
              <a:rPr lang="en-GB" sz="18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 alone would tend to be shorter answer questions but longer questions may have </a:t>
            </a:r>
            <a:r>
              <a:rPr lang="en-GB" sz="1800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AO1 </a:t>
            </a:r>
            <a:r>
              <a:rPr lang="en-GB" sz="18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marks allocated to them as well when combined with another assessment objective – particularly </a:t>
            </a:r>
            <a:r>
              <a:rPr lang="en-GB" sz="18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with </a:t>
            </a:r>
            <a:r>
              <a:rPr lang="en-GB" sz="1800" dirty="0" smtClean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AO2</a:t>
            </a:r>
            <a:r>
              <a:rPr lang="en-GB" sz="18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.</a:t>
            </a:r>
          </a:p>
          <a:p>
            <a:pPr marL="0" indent="0">
              <a:buNone/>
            </a:pPr>
            <a:endParaRPr lang="en-GB" sz="18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Questions with </a:t>
            </a:r>
            <a:r>
              <a:rPr lang="en-GB" sz="1800" dirty="0" smtClean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AO1</a:t>
            </a:r>
            <a:r>
              <a:rPr lang="en-GB" sz="18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 marks will require </a:t>
            </a:r>
            <a:r>
              <a:rPr lang="en-GB" sz="1800" dirty="0" smtClean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knowledge and understanding </a:t>
            </a:r>
            <a:r>
              <a:rPr lang="en-GB" sz="18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– although there may be some marks available for simple recall of information within questions.</a:t>
            </a:r>
            <a:endParaRPr lang="en-GB" sz="18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0" indent="0">
              <a:buNone/>
            </a:pPr>
            <a:r>
              <a:rPr lang="en-GB" sz="1800" b="1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‘Explain’</a:t>
            </a:r>
            <a:r>
              <a:rPr lang="en-GB" sz="18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 is the most common command word which requires students to just show </a:t>
            </a:r>
            <a:r>
              <a:rPr lang="en-GB" sz="1800" dirty="0" smtClean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knowledge and understanding</a:t>
            </a:r>
            <a:r>
              <a:rPr lang="en-GB" sz="18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.</a:t>
            </a:r>
            <a:r>
              <a:rPr lang="en-GB" sz="18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 </a:t>
            </a:r>
          </a:p>
          <a:p>
            <a:pPr marL="0" indent="0">
              <a:buNone/>
            </a:pPr>
            <a:endParaRPr lang="en-GB" sz="18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Knowledge and understanding </a:t>
            </a:r>
            <a:r>
              <a:rPr lang="en-GB" sz="18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will also be required in all ‘essay’ questions of 16 marks and above (where quality of extended response is considered).</a:t>
            </a:r>
            <a:endParaRPr lang="en-GB" sz="4000" dirty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5558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28" y="0"/>
            <a:ext cx="8229600" cy="1143000"/>
          </a:xfrm>
        </p:spPr>
        <p:txBody>
          <a:bodyPr/>
          <a:lstStyle/>
          <a:p>
            <a:r>
              <a:rPr lang="en-GB" dirty="0"/>
              <a:t>What are </a:t>
            </a:r>
            <a:r>
              <a:rPr lang="en-GB" dirty="0">
                <a:solidFill>
                  <a:srgbClr val="FF0000"/>
                </a:solidFill>
              </a:rPr>
              <a:t>AO1</a:t>
            </a:r>
            <a:r>
              <a:rPr lang="en-GB" dirty="0"/>
              <a:t> marks?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06" y="2924944"/>
            <a:ext cx="8280920" cy="18124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The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examples 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above are examples of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questions 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where all of the marks are allocated to </a:t>
            </a:r>
            <a:r>
              <a:rPr lang="en-GB" sz="1200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AO1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. The wording of the questions mirror the aspect of the specification they are assessing and so this question can be answered purely with </a:t>
            </a:r>
            <a:r>
              <a:rPr lang="en-GB" sz="1200" dirty="0" smtClean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knowledge and understanding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 learnt during the teaching of the specification.</a:t>
            </a:r>
          </a:p>
          <a:p>
            <a:pPr marL="0" indent="0">
              <a:buNone/>
            </a:pPr>
            <a:endParaRPr lang="en-GB" sz="7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marL="0" indent="0">
              <a:buNone/>
            </a:pP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The examples below are questions which include marks for </a:t>
            </a:r>
            <a:r>
              <a:rPr lang="en-GB" sz="1200" dirty="0" smtClean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knowledge and understanding (AO1)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, as well as marks for </a:t>
            </a:r>
            <a:r>
              <a:rPr lang="en-GB" sz="1200" dirty="0" smtClean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application of knowledge and understanding (AO2)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. The top example 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requires </a:t>
            </a:r>
            <a:r>
              <a:rPr lang="en-GB" sz="1200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knowledge and understanding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of the factors responsible for gender inequalities, including social factors. The bottom example requires </a:t>
            </a:r>
            <a:r>
              <a:rPr lang="en-GB" sz="1200" dirty="0" smtClean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knowledge and understanding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of factors that influence the spread of disease.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952377"/>
            <a:ext cx="8424936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 smtClean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AO1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 marks are given in questions where students need to show </a:t>
            </a:r>
            <a:r>
              <a:rPr lang="en-GB" sz="1200" dirty="0" smtClean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knowledge and understanding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of elements of content directly from the specification. 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This includes when there is a </a:t>
            </a:r>
            <a:r>
              <a:rPr lang="en-GB" sz="1200" dirty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case study 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focus within the question. Questions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with a </a:t>
            </a:r>
            <a:r>
              <a:rPr lang="en-GB" sz="1200" dirty="0" smtClean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case study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focus, and where there are higher mark tariff questions where </a:t>
            </a:r>
            <a:r>
              <a:rPr lang="en-GB" sz="1200" dirty="0" smtClean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case study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information would be expected to be included as appropriate, would always include </a:t>
            </a:r>
            <a:r>
              <a:rPr lang="en-GB" sz="1200" dirty="0" smtClean="0">
                <a:solidFill>
                  <a:srgbClr val="FF0000"/>
                </a:solidFill>
                <a:latin typeface="Myriad Pro" charset="0"/>
                <a:ea typeface="Myriad Pro" charset="0"/>
                <a:cs typeface="Myriad Pro" charset="0"/>
              </a:rPr>
              <a:t>AO1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 marks. </a:t>
            </a:r>
            <a:endParaRPr lang="en-GB" sz="12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1027" name="Picture 3" title="A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62" y="2455929"/>
            <a:ext cx="3897560" cy="32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title="A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58" y="1813422"/>
            <a:ext cx="4429522" cy="514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 title="AO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628" y="2382054"/>
            <a:ext cx="4320852" cy="39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title="AO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62" y="1806626"/>
            <a:ext cx="3950667" cy="3509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7" title="AO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1" y="4616746"/>
            <a:ext cx="6543675" cy="504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8" title="AO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2" y="5197772"/>
            <a:ext cx="6619875" cy="51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5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699500" cy="6858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AO2 </a:t>
            </a:r>
            <a:r>
              <a:rPr lang="en-GB" dirty="0">
                <a:solidFill>
                  <a:srgbClr val="00B0F0"/>
                </a:solidFill>
              </a:rPr>
              <a:t>- Application</a:t>
            </a:r>
            <a:endParaRPr lang="en-GB" dirty="0"/>
          </a:p>
        </p:txBody>
      </p:sp>
      <p:sp>
        <p:nvSpPr>
          <p:cNvPr id="6" name="TextBox 5" title="AO2"/>
          <p:cNvSpPr txBox="1"/>
          <p:nvPr/>
        </p:nvSpPr>
        <p:spPr>
          <a:xfrm>
            <a:off x="107504" y="4780890"/>
            <a:ext cx="878497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Three ways that students will need to apply their knowledge and understanding:</a:t>
            </a:r>
          </a:p>
          <a:p>
            <a:pPr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‘</a:t>
            </a:r>
            <a:r>
              <a:rPr lang="en-GB" sz="1200" dirty="0" smtClean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relating to novel situations that are not clearly indicated in the specification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’ 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could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mean 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applying knowledge and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 understanding 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to a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resource </a:t>
            </a:r>
            <a:endParaRPr lang="en-GB" sz="12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‘</a:t>
            </a:r>
            <a:r>
              <a:rPr lang="en-GB" sz="1200" dirty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developing </a:t>
            </a:r>
            <a:r>
              <a:rPr lang="en-GB" sz="1200" dirty="0" smtClean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further material that is covered in the </a:t>
            </a:r>
            <a:r>
              <a:rPr lang="en-GB" sz="1200" dirty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specification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’ could be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examining the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significance of the role of things 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when the specification doesn’t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explicitly 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ask </a:t>
            </a:r>
            <a:r>
              <a:rPr lang="en-GB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for that </a:t>
            </a:r>
            <a:endParaRPr lang="en-GB" sz="12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  <a:p>
            <a:pPr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‘</a:t>
            </a:r>
            <a:r>
              <a:rPr lang="en-GB" sz="1200" dirty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making links between such types of material which are not signalled in the </a:t>
            </a:r>
            <a:r>
              <a:rPr lang="en-GB" sz="1200" dirty="0" smtClean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specification</a:t>
            </a:r>
            <a:r>
              <a:rPr lang="en-GB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’ could be synoptic questions.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48264" y="332656"/>
            <a:ext cx="208317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Definitions of </a:t>
            </a:r>
            <a:r>
              <a:rPr lang="en-GB" sz="1400" dirty="0" smtClean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analyse</a:t>
            </a:r>
            <a:r>
              <a:rPr lang="en-GB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, </a:t>
            </a:r>
            <a:r>
              <a:rPr lang="en-GB" sz="1400" dirty="0" smtClean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interpret</a:t>
            </a:r>
            <a:r>
              <a:rPr lang="en-GB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 and </a:t>
            </a:r>
            <a:r>
              <a:rPr lang="en-GB" sz="1400" dirty="0" smtClean="0">
                <a:solidFill>
                  <a:srgbClr val="00B0F0"/>
                </a:solidFill>
                <a:latin typeface="Myriad Pro" charset="0"/>
                <a:ea typeface="Myriad Pro" charset="0"/>
                <a:cs typeface="Myriad Pro" charset="0"/>
              </a:rPr>
              <a:t>evaluate</a:t>
            </a:r>
            <a:r>
              <a:rPr lang="en-GB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 in the context of A Level examinations </a:t>
            </a:r>
            <a:endParaRPr lang="en-GB" sz="14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2050" name="Picture 2" title="AO2 - Appl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07477"/>
            <a:ext cx="5904656" cy="351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8047" y="1560512"/>
            <a:ext cx="1383623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Geographical information and issues are just aspects of subject content </a:t>
            </a:r>
            <a:endParaRPr lang="en-GB" sz="14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4" name="Bent Arrow 13"/>
          <p:cNvSpPr/>
          <p:nvPr/>
        </p:nvSpPr>
        <p:spPr>
          <a:xfrm>
            <a:off x="3716662" y="4243771"/>
            <a:ext cx="691811" cy="61374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10800000">
            <a:off x="7740352" y="1343665"/>
            <a:ext cx="691811" cy="1389822"/>
          </a:xfrm>
          <a:prstGeom prst="bentArrow">
            <a:avLst>
              <a:gd name="adj1" fmla="val 25000"/>
              <a:gd name="adj2" fmla="val 2127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0800000" flipH="1">
            <a:off x="989389" y="2888186"/>
            <a:ext cx="1180088" cy="62899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0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8699500" cy="6858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F0"/>
                </a:solidFill>
              </a:rPr>
              <a:t>AO2 </a:t>
            </a:r>
            <a:r>
              <a:rPr lang="en-GB" dirty="0">
                <a:solidFill>
                  <a:srgbClr val="00B0F0"/>
                </a:solidFill>
              </a:rPr>
              <a:t>command words</a:t>
            </a:r>
            <a:endParaRPr lang="en-GB" dirty="0"/>
          </a:p>
        </p:txBody>
      </p:sp>
      <p:sp>
        <p:nvSpPr>
          <p:cNvPr id="4" name="Content Placeholder 2" title="AO2"/>
          <p:cNvSpPr>
            <a:spLocks noGrp="1"/>
          </p:cNvSpPr>
          <p:nvPr>
            <p:ph idx="4294967295"/>
          </p:nvPr>
        </p:nvSpPr>
        <p:spPr>
          <a:xfrm>
            <a:off x="591889" y="1340768"/>
            <a:ext cx="8156575" cy="15841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>
                <a:latin typeface="Myriad Pro"/>
              </a:rPr>
              <a:t>Command words will vary depending on whether students are </a:t>
            </a:r>
            <a:r>
              <a:rPr lang="en-GB" sz="1800" dirty="0" smtClean="0">
                <a:solidFill>
                  <a:srgbClr val="00B0F0"/>
                </a:solidFill>
                <a:latin typeface="Myriad Pro"/>
              </a:rPr>
              <a:t>applying their knowledge and understanding</a:t>
            </a:r>
            <a:r>
              <a:rPr lang="en-GB" sz="1800" dirty="0" smtClean="0">
                <a:latin typeface="Myriad Pro"/>
              </a:rPr>
              <a:t> by interacting with a resource(s) or not.</a:t>
            </a:r>
          </a:p>
          <a:p>
            <a:pPr marL="0" indent="0">
              <a:buNone/>
            </a:pPr>
            <a:endParaRPr lang="en-GB" sz="1800" dirty="0">
              <a:latin typeface="Myriad Pro"/>
            </a:endParaRPr>
          </a:p>
          <a:p>
            <a:pPr marL="0" indent="0">
              <a:buNone/>
            </a:pPr>
            <a:r>
              <a:rPr lang="en-GB" sz="1800" dirty="0">
                <a:latin typeface="Myriad Pro"/>
              </a:rPr>
              <a:t>The following are some of the command words which may be used for </a:t>
            </a:r>
            <a:r>
              <a:rPr lang="en-GB" sz="1800" dirty="0" smtClean="0">
                <a:latin typeface="Myriad Pro"/>
              </a:rPr>
              <a:t>questions </a:t>
            </a:r>
            <a:r>
              <a:rPr lang="en-GB" sz="1800" dirty="0">
                <a:latin typeface="Myriad Pro"/>
              </a:rPr>
              <a:t>with </a:t>
            </a:r>
            <a:r>
              <a:rPr lang="en-GB" sz="1800" dirty="0" smtClean="0">
                <a:solidFill>
                  <a:srgbClr val="00B0F0"/>
                </a:solidFill>
                <a:latin typeface="Myriad Pro"/>
              </a:rPr>
              <a:t>AO2</a:t>
            </a:r>
            <a:r>
              <a:rPr lang="en-GB" sz="1800" dirty="0" smtClean="0">
                <a:latin typeface="Myriad Pro"/>
              </a:rPr>
              <a:t> </a:t>
            </a:r>
            <a:r>
              <a:rPr lang="en-GB" sz="1800" dirty="0">
                <a:latin typeface="Myriad Pro"/>
              </a:rPr>
              <a:t>marks</a:t>
            </a:r>
            <a:r>
              <a:rPr lang="en-GB" sz="1800" dirty="0" smtClean="0">
                <a:latin typeface="Myriad Pro"/>
              </a:rPr>
              <a:t>:</a:t>
            </a:r>
            <a:endParaRPr lang="en-GB" sz="1800" dirty="0">
              <a:latin typeface="Myriad Pro"/>
            </a:endParaRPr>
          </a:p>
          <a:p>
            <a:pPr marL="0" indent="0">
              <a:buNone/>
            </a:pPr>
            <a:endParaRPr lang="en-GB" sz="2000" dirty="0" smtClean="0">
              <a:latin typeface="Myriad Pro"/>
            </a:endParaRPr>
          </a:p>
          <a:p>
            <a:pPr marL="0" indent="0">
              <a:buNone/>
            </a:pPr>
            <a:endParaRPr lang="en-GB" sz="2000" dirty="0">
              <a:latin typeface="Myriad Pro"/>
            </a:endParaRPr>
          </a:p>
          <a:p>
            <a:pPr marL="0" indent="0">
              <a:buNone/>
            </a:pPr>
            <a:endParaRPr lang="en-GB" sz="2000" dirty="0" smtClean="0">
              <a:latin typeface="Myriad Pro"/>
            </a:endParaRPr>
          </a:p>
          <a:p>
            <a:pPr marL="0" indent="0">
              <a:buNone/>
            </a:pPr>
            <a:endParaRPr lang="en-GB" sz="2000" dirty="0">
              <a:latin typeface="Myriad Pro"/>
            </a:endParaRPr>
          </a:p>
          <a:p>
            <a:pPr marL="0" indent="0">
              <a:buNone/>
            </a:pPr>
            <a:endParaRPr lang="en-GB" sz="2000" dirty="0">
              <a:latin typeface="Myriad Pro"/>
            </a:endParaRPr>
          </a:p>
          <a:p>
            <a:pPr marL="0" indent="0">
              <a:buNone/>
            </a:pPr>
            <a:endParaRPr lang="en-GB" sz="2000" dirty="0">
              <a:latin typeface="Myriad Pro"/>
            </a:endParaRPr>
          </a:p>
        </p:txBody>
      </p:sp>
      <p:graphicFrame>
        <p:nvGraphicFramePr>
          <p:cNvPr id="5" name="Table 4" title="AO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207816"/>
              </p:ext>
            </p:extLst>
          </p:nvPr>
        </p:nvGraphicFramePr>
        <p:xfrm>
          <a:off x="450487" y="3434725"/>
          <a:ext cx="6096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252028">
                <a:tc>
                  <a:txBody>
                    <a:bodyPr/>
                    <a:lstStyle/>
                    <a:p>
                      <a:r>
                        <a:rPr lang="en-GB" dirty="0" smtClean="0"/>
                        <a:t>Interacting</a:t>
                      </a:r>
                      <a:r>
                        <a:rPr lang="en-GB" baseline="0" dirty="0" smtClean="0"/>
                        <a:t> with resource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 resource</a:t>
                      </a:r>
                      <a:endParaRPr lang="en-GB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Explain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Assess</a:t>
                      </a:r>
                      <a:endParaRPr lang="en-GB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Analyse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Examine</a:t>
                      </a:r>
                      <a:endParaRPr lang="en-GB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Suggest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How far do you agree</a:t>
                      </a:r>
                      <a:endParaRPr lang="en-GB" dirty="0"/>
                    </a:p>
                  </a:txBody>
                  <a:tcPr/>
                </a:tc>
              </a:tr>
              <a:tr h="252028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Describe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To what extent do</a:t>
                      </a:r>
                      <a:r>
                        <a:rPr lang="en-GB" baseline="0" dirty="0" smtClean="0"/>
                        <a:t> you agree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41414" y="3048869"/>
            <a:ext cx="150299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Weigh up whether a statement is true.</a:t>
            </a:r>
            <a:endParaRPr lang="en-GB" sz="12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8763" y="3650749"/>
            <a:ext cx="19997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Look in close detail and establish the key facts and important </a:t>
            </a:r>
            <a:r>
              <a:rPr lang="en-US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issues.</a:t>
            </a:r>
            <a:endParaRPr lang="en-US" sz="12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8765" y="4526523"/>
            <a:ext cx="22340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How far you agree with a statement based on evidence </a:t>
            </a:r>
            <a:endParaRPr lang="en-US" sz="12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8759" y="5461980"/>
            <a:ext cx="532859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How much </a:t>
            </a:r>
            <a:r>
              <a:rPr lang="en-US" sz="120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you </a:t>
            </a:r>
            <a:r>
              <a:rPr lang="en-US" sz="1200" smtClean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agree </a:t>
            </a:r>
            <a:r>
              <a:rPr lang="en-US" sz="1200" dirty="0">
                <a:solidFill>
                  <a:srgbClr val="1F224E"/>
                </a:solidFill>
                <a:latin typeface="Myriad Pro" charset="0"/>
                <a:ea typeface="Myriad Pro" charset="0"/>
                <a:cs typeface="Myriad Pro" charset="0"/>
              </a:rPr>
              <a:t>with a statement based of the evidence in argument. </a:t>
            </a:r>
            <a:endParaRPr lang="en-GB" sz="1200" dirty="0">
              <a:solidFill>
                <a:srgbClr val="1F224E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707071" y="3362717"/>
            <a:ext cx="936104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563055" y="4082797"/>
            <a:ext cx="108012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175123" y="4757355"/>
            <a:ext cx="46805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75954" y="5201826"/>
            <a:ext cx="343085" cy="1771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4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2200</Words>
  <Application>Microsoft Office PowerPoint</Application>
  <PresentationFormat>On-screen Show (4:3)</PresentationFormat>
  <Paragraphs>157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1_Custom Design</vt:lpstr>
      <vt:lpstr>PowerPoint Presentation</vt:lpstr>
      <vt:lpstr>Guide to the A Level Geography  Assessment Objectives</vt:lpstr>
      <vt:lpstr>About this guide</vt:lpstr>
      <vt:lpstr>The Three Assessment Objectives (AOs)</vt:lpstr>
      <vt:lpstr>AO1 - Knowledge</vt:lpstr>
      <vt:lpstr>AO1 command words</vt:lpstr>
      <vt:lpstr>What are AO1 marks?</vt:lpstr>
      <vt:lpstr>AO2 - Application</vt:lpstr>
      <vt:lpstr>AO2 command words</vt:lpstr>
      <vt:lpstr>AO2 - Application</vt:lpstr>
      <vt:lpstr>AO2 - Application</vt:lpstr>
      <vt:lpstr>AO2 - Application</vt:lpstr>
      <vt:lpstr>What are AO2 ‘analyse’ marks?</vt:lpstr>
      <vt:lpstr>What are AO2 ‘interpret’ marks?</vt:lpstr>
      <vt:lpstr>What are AO2 ‘evaluate’ marks?</vt:lpstr>
      <vt:lpstr>AO3 - Skills</vt:lpstr>
      <vt:lpstr>AO3 command words</vt:lpstr>
      <vt:lpstr>AO3 - Skills</vt:lpstr>
      <vt:lpstr>AO3 - Skills</vt:lpstr>
    </vt:vector>
  </TitlesOfParts>
  <Company>Cambridge Assessment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 to the A Level Geography Assessment Objectives</dc:title>
  <dc:creator>OCR</dc:creator>
  <cp:keywords>Guide; AO; Assessment Objective; Geography; A Level</cp:keywords>
  <cp:lastModifiedBy>Rachel Davis</cp:lastModifiedBy>
  <cp:revision>50</cp:revision>
  <dcterms:created xsi:type="dcterms:W3CDTF">2015-10-07T12:54:48Z</dcterms:created>
  <dcterms:modified xsi:type="dcterms:W3CDTF">2017-12-01T15:33:41Z</dcterms:modified>
</cp:coreProperties>
</file>