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68"/>
  </p:notesMasterIdLst>
  <p:sldIdLst>
    <p:sldId id="257" r:id="rId3"/>
    <p:sldId id="260" r:id="rId4"/>
    <p:sldId id="261" r:id="rId5"/>
    <p:sldId id="262" r:id="rId6"/>
    <p:sldId id="263" r:id="rId7"/>
    <p:sldId id="264" r:id="rId8"/>
    <p:sldId id="266" r:id="rId9"/>
    <p:sldId id="359" r:id="rId10"/>
    <p:sldId id="268" r:id="rId11"/>
    <p:sldId id="269" r:id="rId12"/>
    <p:sldId id="270" r:id="rId13"/>
    <p:sldId id="271" r:id="rId14"/>
    <p:sldId id="272" r:id="rId15"/>
    <p:sldId id="273" r:id="rId16"/>
    <p:sldId id="274" r:id="rId17"/>
    <p:sldId id="275" r:id="rId18"/>
    <p:sldId id="276" r:id="rId19"/>
    <p:sldId id="321" r:id="rId20"/>
    <p:sldId id="322" r:id="rId21"/>
    <p:sldId id="277" r:id="rId22"/>
    <p:sldId id="323" r:id="rId23"/>
    <p:sldId id="324" r:id="rId24"/>
    <p:sldId id="361" r:id="rId25"/>
    <p:sldId id="326" r:id="rId26"/>
    <p:sldId id="327" r:id="rId27"/>
    <p:sldId id="328" r:id="rId28"/>
    <p:sldId id="284" r:id="rId29"/>
    <p:sldId id="285" r:id="rId30"/>
    <p:sldId id="286" r:id="rId31"/>
    <p:sldId id="329" r:id="rId32"/>
    <p:sldId id="330" r:id="rId33"/>
    <p:sldId id="331" r:id="rId34"/>
    <p:sldId id="332" r:id="rId35"/>
    <p:sldId id="333" r:id="rId36"/>
    <p:sldId id="364" r:id="rId37"/>
    <p:sldId id="335" r:id="rId38"/>
    <p:sldId id="336" r:id="rId39"/>
    <p:sldId id="337" r:id="rId40"/>
    <p:sldId id="338" r:id="rId41"/>
    <p:sldId id="339" r:id="rId42"/>
    <p:sldId id="340" r:id="rId43"/>
    <p:sldId id="341" r:id="rId44"/>
    <p:sldId id="342" r:id="rId45"/>
    <p:sldId id="343" r:id="rId46"/>
    <p:sldId id="344" r:id="rId47"/>
    <p:sldId id="345" r:id="rId48"/>
    <p:sldId id="366" r:id="rId49"/>
    <p:sldId id="347" r:id="rId50"/>
    <p:sldId id="348" r:id="rId51"/>
    <p:sldId id="349" r:id="rId52"/>
    <p:sldId id="350" r:id="rId53"/>
    <p:sldId id="351" r:id="rId54"/>
    <p:sldId id="352" r:id="rId55"/>
    <p:sldId id="307" r:id="rId56"/>
    <p:sldId id="353" r:id="rId57"/>
    <p:sldId id="354" r:id="rId58"/>
    <p:sldId id="355" r:id="rId59"/>
    <p:sldId id="308" r:id="rId60"/>
    <p:sldId id="309" r:id="rId61"/>
    <p:sldId id="315" r:id="rId62"/>
    <p:sldId id="316" r:id="rId63"/>
    <p:sldId id="317" r:id="rId64"/>
    <p:sldId id="356" r:id="rId65"/>
    <p:sldId id="357" r:id="rId66"/>
    <p:sldId id="358"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65A"/>
    <a:srgbClr val="60715F"/>
    <a:srgbClr val="9BB29E"/>
    <a:srgbClr val="C1A0BF"/>
    <a:srgbClr val="845164"/>
    <a:srgbClr val="BB8092"/>
    <a:srgbClr val="9E6375"/>
    <a:srgbClr val="D31920"/>
    <a:srgbClr val="231D23"/>
    <a:srgbClr val="7EC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5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8742C-7E83-401E-BBE3-DCA26973CF1F}" type="datetimeFigureOut">
              <a:rPr lang="en-GB" smtClean="0"/>
              <a:t>11/06/2018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D7A14-AAD4-4E3A-8AFF-3C5C17CDA586}" type="slidenum">
              <a:rPr lang="en-GB" smtClean="0"/>
              <a:t>‹#›</a:t>
            </a:fld>
            <a:endParaRPr lang="en-GB"/>
          </a:p>
        </p:txBody>
      </p:sp>
    </p:spTree>
    <p:extLst>
      <p:ext uri="{BB962C8B-B14F-4D97-AF65-F5344CB8AC3E}">
        <p14:creationId xmlns:p14="http://schemas.microsoft.com/office/powerpoint/2010/main" val="181077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2</a:t>
            </a:fld>
            <a:endParaRPr lang="en-GB"/>
          </a:p>
        </p:txBody>
      </p:sp>
    </p:spTree>
    <p:extLst>
      <p:ext uri="{BB962C8B-B14F-4D97-AF65-F5344CB8AC3E}">
        <p14:creationId xmlns:p14="http://schemas.microsoft.com/office/powerpoint/2010/main" val="359501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20865B-D879-4988-9AA4-C7ECE5CBD4D3}" type="slidenum">
              <a:rPr lang="en-GB" smtClean="0"/>
              <a:t>10</a:t>
            </a:fld>
            <a:endParaRPr lang="en-GB"/>
          </a:p>
        </p:txBody>
      </p:sp>
    </p:spTree>
    <p:extLst>
      <p:ext uri="{BB962C8B-B14F-4D97-AF65-F5344CB8AC3E}">
        <p14:creationId xmlns:p14="http://schemas.microsoft.com/office/powerpoint/2010/main" val="285719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27</a:t>
            </a:fld>
            <a:endParaRPr lang="en-GB"/>
          </a:p>
        </p:txBody>
      </p:sp>
    </p:spTree>
    <p:extLst>
      <p:ext uri="{BB962C8B-B14F-4D97-AF65-F5344CB8AC3E}">
        <p14:creationId xmlns:p14="http://schemas.microsoft.com/office/powerpoint/2010/main" val="316864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39</a:t>
            </a:fld>
            <a:endParaRPr lang="en-GB"/>
          </a:p>
        </p:txBody>
      </p:sp>
    </p:spTree>
    <p:extLst>
      <p:ext uri="{BB962C8B-B14F-4D97-AF65-F5344CB8AC3E}">
        <p14:creationId xmlns:p14="http://schemas.microsoft.com/office/powerpoint/2010/main" val="316864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51</a:t>
            </a:fld>
            <a:endParaRPr lang="en-GB"/>
          </a:p>
        </p:txBody>
      </p:sp>
    </p:spTree>
    <p:extLst>
      <p:ext uri="{BB962C8B-B14F-4D97-AF65-F5344CB8AC3E}">
        <p14:creationId xmlns:p14="http://schemas.microsoft.com/office/powerpoint/2010/main" val="316864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63</a:t>
            </a:fld>
            <a:endParaRPr lang="en-GB"/>
          </a:p>
        </p:txBody>
      </p:sp>
    </p:spTree>
    <p:extLst>
      <p:ext uri="{BB962C8B-B14F-4D97-AF65-F5344CB8AC3E}">
        <p14:creationId xmlns:p14="http://schemas.microsoft.com/office/powerpoint/2010/main" val="316864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2740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097015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1996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73975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47301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31226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957907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01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936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4895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5021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7566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2560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2017</a:t>
            </a:r>
            <a:endParaRPr lang="en-GB" sz="800" dirty="0">
              <a:latin typeface="Arial" panose="020B0604020202020204" pitchFamily="34" charset="0"/>
              <a:cs typeface="Arial" panose="020B0604020202020204" pitchFamily="34" charset="0"/>
            </a:endParaRPr>
          </a:p>
        </p:txBody>
      </p:sp>
      <p:pic>
        <p:nvPicPr>
          <p:cNvPr id="2050" name="Picture 2" descr="A Level Geography"/>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029670"/>
            <a:ext cx="9133200" cy="82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rgbClr val="60665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852933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rgbClr val="60665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8" name="TextBox 7"/>
          <p:cNvSpPr txBox="1"/>
          <p:nvPr/>
        </p:nvSpPr>
        <p:spPr>
          <a:xfrm>
            <a:off x="323528" y="3501008"/>
            <a:ext cx="3600400" cy="492443"/>
          </a:xfrm>
          <a:prstGeom prst="rect">
            <a:avLst/>
          </a:prstGeom>
          <a:noFill/>
        </p:spPr>
        <p:txBody>
          <a:bodyPr wrap="square" rtlCol="0">
            <a:spAutoFit/>
          </a:bodyPr>
          <a:lstStyle/>
          <a:p>
            <a:r>
              <a:rPr lang="en-GB" sz="2600" b="1" dirty="0" smtClean="0">
                <a:solidFill>
                  <a:schemeClr val="bg1"/>
                </a:solidFill>
                <a:latin typeface="Arial" panose="020B0604020202020204" pitchFamily="34" charset="0"/>
                <a:cs typeface="Arial" panose="020B0604020202020204" pitchFamily="34" charset="0"/>
              </a:rPr>
              <a:t>H070 Topic Title</a:t>
            </a:r>
            <a:endParaRPr lang="en-GB" sz="26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75928" y="3653408"/>
            <a:ext cx="3600400" cy="492443"/>
          </a:xfrm>
          <a:prstGeom prst="rect">
            <a:avLst/>
          </a:prstGeom>
          <a:noFill/>
        </p:spPr>
        <p:txBody>
          <a:bodyPr wrap="square" rtlCol="0">
            <a:spAutoFit/>
          </a:bodyPr>
          <a:lstStyle/>
          <a:p>
            <a:r>
              <a:rPr lang="en-GB" sz="2600" b="1" smtClean="0">
                <a:solidFill>
                  <a:schemeClr val="bg1"/>
                </a:solidFill>
                <a:latin typeface="Arial" panose="020B0604020202020204" pitchFamily="34" charset="0"/>
                <a:cs typeface="Arial" panose="020B0604020202020204" pitchFamily="34" charset="0"/>
              </a:rPr>
              <a:t>H470 </a:t>
            </a:r>
            <a:r>
              <a:rPr lang="en-GB" sz="2600" b="1" dirty="0" smtClean="0">
                <a:solidFill>
                  <a:schemeClr val="bg1"/>
                </a:solidFill>
                <a:latin typeface="Arial" panose="020B0604020202020204" pitchFamily="34" charset="0"/>
                <a:cs typeface="Arial" panose="020B0604020202020204" pitchFamily="34" charset="0"/>
              </a:rPr>
              <a:t>Topic Title</a:t>
            </a:r>
            <a:endParaRPr lang="en-GB" sz="26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en-GB"/>
          </a:p>
        </p:txBody>
      </p:sp>
      <p:pic>
        <p:nvPicPr>
          <p:cNvPr id="1026" name="Picture 2" descr="A Level Geography&#10;H481&#10;For first teaching in 2016&#10;www.ocr.org.uk/geograph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70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The Three Assessment Objectives (A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36" y="2420888"/>
            <a:ext cx="3960440" cy="2158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rmAutofit/>
          </a:bodyPr>
          <a:lstStyle/>
          <a:p>
            <a:r>
              <a:rPr lang="en-GB" sz="3600" dirty="0">
                <a:latin typeface="Myriad Pro"/>
              </a:rPr>
              <a:t>The </a:t>
            </a:r>
            <a:r>
              <a:rPr lang="en-GB" sz="3600" dirty="0" smtClean="0">
                <a:latin typeface="Myriad Pro"/>
              </a:rPr>
              <a:t>Three Assessment </a:t>
            </a:r>
            <a:r>
              <a:rPr lang="en-GB" sz="3600" dirty="0">
                <a:latin typeface="Myriad Pro"/>
              </a:rPr>
              <a:t>Objectives (AOs)</a:t>
            </a:r>
          </a:p>
        </p:txBody>
      </p:sp>
      <p:sp>
        <p:nvSpPr>
          <p:cNvPr id="3" name="Content Placeholder 2"/>
          <p:cNvSpPr>
            <a:spLocks noGrp="1"/>
          </p:cNvSpPr>
          <p:nvPr>
            <p:ph idx="4294967295"/>
          </p:nvPr>
        </p:nvSpPr>
        <p:spPr>
          <a:xfrm>
            <a:off x="238210" y="1268760"/>
            <a:ext cx="8699500" cy="709885"/>
          </a:xfrm>
        </p:spPr>
        <p:txBody>
          <a:bodyPr>
            <a:normAutofit fontScale="47500" lnSpcReduction="20000"/>
          </a:bodyPr>
          <a:lstStyle/>
          <a:p>
            <a:pPr marL="0" indent="0">
              <a:buNone/>
            </a:pPr>
            <a:r>
              <a:rPr lang="en-GB" dirty="0">
                <a:solidFill>
                  <a:srgbClr val="1F224E"/>
                </a:solidFill>
                <a:latin typeface="Myriad Pro" charset="0"/>
                <a:ea typeface="Myriad Pro" charset="0"/>
                <a:cs typeface="Myriad Pro" charset="0"/>
              </a:rPr>
              <a:t>The assessment objectives are vital when understanding the assessment and are set by Ofqual. For </a:t>
            </a:r>
            <a:r>
              <a:rPr lang="en-GB" dirty="0" smtClean="0">
                <a:solidFill>
                  <a:srgbClr val="1F224E"/>
                </a:solidFill>
                <a:latin typeface="Myriad Pro" charset="0"/>
                <a:ea typeface="Myriad Pro" charset="0"/>
                <a:cs typeface="Myriad Pro" charset="0"/>
              </a:rPr>
              <a:t>A Level </a:t>
            </a:r>
            <a:r>
              <a:rPr lang="en-GB" dirty="0">
                <a:solidFill>
                  <a:srgbClr val="1F224E"/>
                </a:solidFill>
                <a:latin typeface="Myriad Pro" charset="0"/>
                <a:ea typeface="Myriad Pro" charset="0"/>
                <a:cs typeface="Myriad Pro" charset="0"/>
              </a:rPr>
              <a:t>Geography there are </a:t>
            </a:r>
            <a:r>
              <a:rPr lang="en-GB" dirty="0" smtClean="0">
                <a:solidFill>
                  <a:srgbClr val="1F224E"/>
                </a:solidFill>
                <a:latin typeface="Myriad Pro" charset="0"/>
                <a:ea typeface="Myriad Pro" charset="0"/>
                <a:cs typeface="Myriad Pro" charset="0"/>
              </a:rPr>
              <a:t>three </a:t>
            </a:r>
            <a:r>
              <a:rPr lang="en-GB" dirty="0">
                <a:solidFill>
                  <a:srgbClr val="1F224E"/>
                </a:solidFill>
                <a:latin typeface="Myriad Pro" charset="0"/>
                <a:ea typeface="Myriad Pro" charset="0"/>
                <a:cs typeface="Myriad Pro" charset="0"/>
              </a:rPr>
              <a:t>Assessment Objectives – </a:t>
            </a:r>
            <a:r>
              <a:rPr lang="en-GB" dirty="0">
                <a:solidFill>
                  <a:srgbClr val="FF0000"/>
                </a:solidFill>
                <a:latin typeface="Myriad Pro"/>
              </a:rPr>
              <a:t>AO1 (</a:t>
            </a:r>
            <a:r>
              <a:rPr lang="en-GB" dirty="0" smtClean="0">
                <a:solidFill>
                  <a:srgbClr val="FF0000"/>
                </a:solidFill>
                <a:latin typeface="Myriad Pro"/>
              </a:rPr>
              <a:t>Knowledge </a:t>
            </a:r>
            <a:r>
              <a:rPr lang="en-GB" dirty="0">
                <a:solidFill>
                  <a:srgbClr val="FF0000"/>
                </a:solidFill>
                <a:latin typeface="Myriad Pro"/>
              </a:rPr>
              <a:t>and </a:t>
            </a:r>
            <a:r>
              <a:rPr lang="en-GB" dirty="0" smtClean="0">
                <a:solidFill>
                  <a:srgbClr val="FF0000"/>
                </a:solidFill>
                <a:latin typeface="Myriad Pro"/>
              </a:rPr>
              <a:t>understanding</a:t>
            </a:r>
            <a:r>
              <a:rPr lang="en-GB" dirty="0">
                <a:solidFill>
                  <a:srgbClr val="FF0000"/>
                </a:solidFill>
                <a:latin typeface="Myriad Pro"/>
              </a:rPr>
              <a:t>)</a:t>
            </a:r>
            <a:r>
              <a:rPr lang="en-GB" dirty="0">
                <a:latin typeface="Myriad Pro"/>
              </a:rPr>
              <a:t>, </a:t>
            </a:r>
            <a:r>
              <a:rPr lang="en-GB" dirty="0" smtClean="0">
                <a:solidFill>
                  <a:srgbClr val="00B0F0"/>
                </a:solidFill>
                <a:latin typeface="Myriad Pro"/>
              </a:rPr>
              <a:t>AO2 </a:t>
            </a:r>
            <a:r>
              <a:rPr lang="en-GB" dirty="0">
                <a:solidFill>
                  <a:srgbClr val="00B0F0"/>
                </a:solidFill>
                <a:latin typeface="Myriad Pro"/>
              </a:rPr>
              <a:t>(Application of knowledge and understanding)</a:t>
            </a:r>
            <a:r>
              <a:rPr lang="en-GB" dirty="0">
                <a:latin typeface="Myriad Pro"/>
              </a:rPr>
              <a:t> </a:t>
            </a:r>
            <a:r>
              <a:rPr lang="en-GB" dirty="0">
                <a:solidFill>
                  <a:srgbClr val="1F224E"/>
                </a:solidFill>
                <a:latin typeface="Myriad Pro" charset="0"/>
                <a:ea typeface="Myriad Pro" charset="0"/>
                <a:cs typeface="Myriad Pro" charset="0"/>
              </a:rPr>
              <a:t>and</a:t>
            </a:r>
            <a:r>
              <a:rPr lang="en-GB" dirty="0">
                <a:latin typeface="Myriad Pro"/>
              </a:rPr>
              <a:t> </a:t>
            </a:r>
            <a:r>
              <a:rPr lang="en-GB" dirty="0" smtClean="0">
                <a:solidFill>
                  <a:srgbClr val="00B050"/>
                </a:solidFill>
                <a:latin typeface="Myriad Pro"/>
              </a:rPr>
              <a:t>AO3 </a:t>
            </a:r>
            <a:r>
              <a:rPr lang="en-GB" dirty="0">
                <a:solidFill>
                  <a:srgbClr val="00B050"/>
                </a:solidFill>
                <a:latin typeface="Myriad Pro"/>
              </a:rPr>
              <a:t>(Skills)</a:t>
            </a:r>
            <a:r>
              <a:rPr lang="en-GB" dirty="0">
                <a:latin typeface="Myriad Pro"/>
              </a:rPr>
              <a:t>.</a:t>
            </a:r>
          </a:p>
          <a:p>
            <a:endParaRPr lang="en-GB" dirty="0">
              <a:latin typeface="Myriad Pro"/>
            </a:endParaRPr>
          </a:p>
        </p:txBody>
      </p:sp>
      <p:sp>
        <p:nvSpPr>
          <p:cNvPr id="5" name="TextBox 4"/>
          <p:cNvSpPr txBox="1"/>
          <p:nvPr/>
        </p:nvSpPr>
        <p:spPr>
          <a:xfrm>
            <a:off x="151145" y="2913890"/>
            <a:ext cx="2095864"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FF0000"/>
                </a:solidFill>
                <a:latin typeface="Myriad Pro"/>
              </a:rPr>
              <a:t>34% of the A Level Geography qualification </a:t>
            </a:r>
          </a:p>
          <a:p>
            <a:pPr fontAlgn="base">
              <a:spcBef>
                <a:spcPct val="0"/>
              </a:spcBef>
              <a:spcAft>
                <a:spcPct val="0"/>
              </a:spcAft>
            </a:pPr>
            <a:r>
              <a:rPr lang="en-GB" sz="1400" dirty="0">
                <a:solidFill>
                  <a:srgbClr val="FF0000"/>
                </a:solidFill>
                <a:latin typeface="Myriad Pro"/>
              </a:rPr>
              <a:t>marks will be allocated to </a:t>
            </a:r>
            <a:r>
              <a:rPr lang="en-GB" sz="1400" dirty="0" smtClean="0">
                <a:solidFill>
                  <a:srgbClr val="FF0000"/>
                </a:solidFill>
                <a:latin typeface="Myriad Pro"/>
              </a:rPr>
              <a:t>assessing students’ knowledge and understanding (AO1)</a:t>
            </a:r>
            <a:endParaRPr lang="en-GB" sz="1400" dirty="0">
              <a:solidFill>
                <a:srgbClr val="FF0000"/>
              </a:solidFill>
              <a:latin typeface="Myriad Pro"/>
            </a:endParaRPr>
          </a:p>
        </p:txBody>
      </p:sp>
      <p:cxnSp>
        <p:nvCxnSpPr>
          <p:cNvPr id="6" name="Straight Arrow Connector 5"/>
          <p:cNvCxnSpPr/>
          <p:nvPr/>
        </p:nvCxnSpPr>
        <p:spPr>
          <a:xfrm>
            <a:off x="2247009" y="3068960"/>
            <a:ext cx="5246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086576" y="3500009"/>
            <a:ext cx="161804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4618" y="2806168"/>
            <a:ext cx="2267744" cy="1600438"/>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00B0F0"/>
                </a:solidFill>
                <a:latin typeface="Myriad Pro"/>
              </a:rPr>
              <a:t>38% of the A Level Geography qualification </a:t>
            </a:r>
          </a:p>
          <a:p>
            <a:pPr fontAlgn="base">
              <a:spcBef>
                <a:spcPct val="0"/>
              </a:spcBef>
              <a:spcAft>
                <a:spcPct val="0"/>
              </a:spcAft>
            </a:pPr>
            <a:r>
              <a:rPr lang="en-GB" sz="1400" dirty="0">
                <a:solidFill>
                  <a:srgbClr val="00B0F0"/>
                </a:solidFill>
                <a:latin typeface="Myriad Pro"/>
              </a:rPr>
              <a:t>marks will be allocated to assessing </a:t>
            </a:r>
            <a:r>
              <a:rPr lang="en-GB" sz="1400" dirty="0" smtClean="0">
                <a:solidFill>
                  <a:srgbClr val="00B0F0"/>
                </a:solidFill>
                <a:latin typeface="Myriad Pro"/>
              </a:rPr>
              <a:t>students’ application of their knowledge and understanding (AO2)</a:t>
            </a:r>
            <a:endParaRPr lang="en-GB" sz="1400" dirty="0">
              <a:solidFill>
                <a:srgbClr val="00B0F0"/>
              </a:solidFill>
              <a:latin typeface="Myriad Pro"/>
            </a:endParaRPr>
          </a:p>
        </p:txBody>
      </p:sp>
      <p:sp>
        <p:nvSpPr>
          <p:cNvPr id="10" name="TextBox 9"/>
          <p:cNvSpPr txBox="1"/>
          <p:nvPr/>
        </p:nvSpPr>
        <p:spPr>
          <a:xfrm>
            <a:off x="1165887" y="4927426"/>
            <a:ext cx="6840759" cy="523220"/>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00B050"/>
                </a:solidFill>
                <a:latin typeface="Myriad Pro"/>
              </a:rPr>
              <a:t>28% of the A Level Geography qualification </a:t>
            </a:r>
            <a:r>
              <a:rPr lang="en-GB" sz="1400" dirty="0" smtClean="0">
                <a:solidFill>
                  <a:srgbClr val="00B050"/>
                </a:solidFill>
                <a:latin typeface="Myriad Pro"/>
              </a:rPr>
              <a:t>marks </a:t>
            </a:r>
            <a:r>
              <a:rPr lang="en-GB" sz="1400" dirty="0">
                <a:solidFill>
                  <a:srgbClr val="00B050"/>
                </a:solidFill>
                <a:latin typeface="Myriad Pro"/>
              </a:rPr>
              <a:t>will be allocated to assessing </a:t>
            </a:r>
            <a:r>
              <a:rPr lang="en-GB" sz="1400" dirty="0" smtClean="0">
                <a:solidFill>
                  <a:srgbClr val="00B050"/>
                </a:solidFill>
                <a:latin typeface="Myriad Pro"/>
              </a:rPr>
              <a:t>students’ </a:t>
            </a:r>
            <a:r>
              <a:rPr lang="en-GB" sz="1400" dirty="0">
                <a:solidFill>
                  <a:srgbClr val="00B050"/>
                </a:solidFill>
                <a:latin typeface="Myriad Pro"/>
              </a:rPr>
              <a:t>ability to use a variety of quantitative, qualitative and fieldwork skills (AO3)</a:t>
            </a:r>
          </a:p>
        </p:txBody>
      </p:sp>
      <p:cxnSp>
        <p:nvCxnSpPr>
          <p:cNvPr id="12" name="Straight Arrow Connector 11"/>
          <p:cNvCxnSpPr>
            <a:stCxn id="10" idx="0"/>
          </p:cNvCxnSpPr>
          <p:nvPr/>
        </p:nvCxnSpPr>
        <p:spPr>
          <a:xfrm flipV="1">
            <a:off x="4586267" y="4579130"/>
            <a:ext cx="19963" cy="3482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154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73"/>
            <a:ext cx="9144000" cy="1143000"/>
          </a:xfrm>
        </p:spPr>
        <p:txBody>
          <a:bodyPr>
            <a:normAutofit fontScale="90000"/>
          </a:bodyPr>
          <a:lstStyle/>
          <a:p>
            <a:r>
              <a:rPr lang="en-GB" dirty="0">
                <a:solidFill>
                  <a:srgbClr val="FF0000"/>
                </a:solidFill>
              </a:rPr>
              <a:t>AO1 </a:t>
            </a:r>
            <a:r>
              <a:rPr lang="en-GB" dirty="0" smtClean="0">
                <a:solidFill>
                  <a:srgbClr val="FF0000"/>
                </a:solidFill>
              </a:rPr>
              <a:t>– Knowledge and understanding</a:t>
            </a:r>
            <a:endParaRPr lang="en-GB" dirty="0"/>
          </a:p>
        </p:txBody>
      </p:sp>
      <p:pic>
        <p:nvPicPr>
          <p:cNvPr id="2050" name="Picture 2" title="AO1 - Knowledge and under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596336" cy="301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53744" y="1052734"/>
            <a:ext cx="4523904"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smtClean="0">
                <a:solidFill>
                  <a:srgbClr val="1F224E"/>
                </a:solidFill>
                <a:latin typeface="Myriad Pro" charset="0"/>
                <a:ea typeface="Myriad Pro" charset="0"/>
                <a:cs typeface="Myriad Pro" charset="0"/>
              </a:rPr>
              <a:t>Places</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environments, concepts, processes, interactions and change </a:t>
            </a:r>
            <a:r>
              <a:rPr lang="en-GB" sz="1200" dirty="0">
                <a:solidFill>
                  <a:srgbClr val="1F224E"/>
                </a:solidFill>
                <a:latin typeface="Myriad Pro" charset="0"/>
                <a:ea typeface="Myriad Pro" charset="0"/>
                <a:cs typeface="Myriad Pro" charset="0"/>
              </a:rPr>
              <a:t>simply cover the subject content. There are other ways which you may describe content areas but all must be placed in these </a:t>
            </a:r>
            <a:r>
              <a:rPr lang="en-GB" sz="1200" dirty="0" smtClean="0">
                <a:solidFill>
                  <a:srgbClr val="1F224E"/>
                </a:solidFill>
                <a:latin typeface="Myriad Pro" charset="0"/>
                <a:ea typeface="Myriad Pro" charset="0"/>
                <a:cs typeface="Myriad Pro" charset="0"/>
              </a:rPr>
              <a:t>six aspects </a:t>
            </a:r>
            <a:r>
              <a:rPr lang="en-GB" sz="1200" dirty="0">
                <a:solidFill>
                  <a:srgbClr val="1F224E"/>
                </a:solidFill>
                <a:latin typeface="Myriad Pro" charset="0"/>
                <a:ea typeface="Myriad Pro" charset="0"/>
                <a:cs typeface="Myriad Pro" charset="0"/>
              </a:rPr>
              <a:t>when we are creating our assessments.</a:t>
            </a:r>
          </a:p>
        </p:txBody>
      </p:sp>
      <p:sp>
        <p:nvSpPr>
          <p:cNvPr id="7" name="Down Arrow 6"/>
          <p:cNvSpPr/>
          <p:nvPr/>
        </p:nvSpPr>
        <p:spPr>
          <a:xfrm>
            <a:off x="6647247" y="1902189"/>
            <a:ext cx="144016" cy="865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cxnSp>
        <p:nvCxnSpPr>
          <p:cNvPr id="8" name="Straight Connector 7"/>
          <p:cNvCxnSpPr/>
          <p:nvPr/>
        </p:nvCxnSpPr>
        <p:spPr>
          <a:xfrm>
            <a:off x="5234358" y="2973924"/>
            <a:ext cx="266429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34358" y="3147498"/>
            <a:ext cx="144016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7504" y="1071192"/>
            <a:ext cx="4320480"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Each </a:t>
            </a:r>
            <a:r>
              <a:rPr lang="en-GB" sz="1200">
                <a:solidFill>
                  <a:srgbClr val="1F224E"/>
                </a:solidFill>
                <a:latin typeface="Myriad Pro" charset="0"/>
                <a:ea typeface="Myriad Pro" charset="0"/>
                <a:cs typeface="Myriad Pro" charset="0"/>
              </a:rPr>
              <a:t>year </a:t>
            </a:r>
            <a:r>
              <a:rPr lang="en-GB" sz="1200" smtClean="0">
                <a:solidFill>
                  <a:srgbClr val="1F224E"/>
                </a:solidFill>
                <a:latin typeface="Myriad Pro" charset="0"/>
                <a:ea typeface="Myriad Pro" charset="0"/>
                <a:cs typeface="Myriad Pro" charset="0"/>
              </a:rPr>
              <a:t>across </a:t>
            </a:r>
            <a:r>
              <a:rPr lang="en-GB" sz="1200" dirty="0">
                <a:solidFill>
                  <a:srgbClr val="1F224E"/>
                </a:solidFill>
                <a:latin typeface="Myriad Pro" charset="0"/>
                <a:ea typeface="Myriad Pro" charset="0"/>
                <a:cs typeface="Myriad Pro" charset="0"/>
              </a:rPr>
              <a:t>the range of assessments there must be </a:t>
            </a:r>
            <a:r>
              <a:rPr lang="en-GB" sz="1200" dirty="0" smtClean="0">
                <a:solidFill>
                  <a:srgbClr val="FF0000"/>
                </a:solidFill>
                <a:latin typeface="Myriad Pro" charset="0"/>
                <a:ea typeface="Myriad Pro" charset="0"/>
                <a:cs typeface="Myriad Pro" charset="0"/>
              </a:rPr>
              <a:t>knowledge and understanding </a:t>
            </a:r>
            <a:r>
              <a:rPr lang="en-GB" sz="1200" dirty="0">
                <a:solidFill>
                  <a:srgbClr val="1F224E"/>
                </a:solidFill>
                <a:latin typeface="Myriad Pro" charset="0"/>
                <a:ea typeface="Myriad Pro" charset="0"/>
                <a:cs typeface="Myriad Pro" charset="0"/>
              </a:rPr>
              <a:t>marks for locations, places, processes, environments and different scales but </a:t>
            </a:r>
            <a:r>
              <a:rPr lang="en-GB" sz="1200" dirty="0">
                <a:solidFill>
                  <a:srgbClr val="FF0000"/>
                </a:solidFill>
                <a:latin typeface="Myriad Pro" charset="0"/>
                <a:ea typeface="Myriad Pro" charset="0"/>
                <a:cs typeface="Myriad Pro" charset="0"/>
              </a:rPr>
              <a:t>AO1</a:t>
            </a:r>
            <a:r>
              <a:rPr lang="en-GB" sz="1200" dirty="0">
                <a:solidFill>
                  <a:srgbClr val="1F224E"/>
                </a:solidFill>
                <a:latin typeface="Myriad Pro" charset="0"/>
                <a:ea typeface="Myriad Pro" charset="0"/>
                <a:cs typeface="Myriad Pro" charset="0"/>
              </a:rPr>
              <a:t> marks do not have to be included in every assessment.</a:t>
            </a:r>
          </a:p>
        </p:txBody>
      </p:sp>
      <p:sp>
        <p:nvSpPr>
          <p:cNvPr id="14" name="Down Arrow 13"/>
          <p:cNvSpPr/>
          <p:nvPr/>
        </p:nvSpPr>
        <p:spPr>
          <a:xfrm>
            <a:off x="3615425" y="1902189"/>
            <a:ext cx="164487" cy="865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5" name="TextBox 14"/>
          <p:cNvSpPr txBox="1"/>
          <p:nvPr/>
        </p:nvSpPr>
        <p:spPr>
          <a:xfrm>
            <a:off x="4283968" y="5301208"/>
            <a:ext cx="4793680" cy="646331"/>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Each year assessments will cover different </a:t>
            </a:r>
            <a:r>
              <a:rPr lang="en-GB" sz="1200" dirty="0" smtClean="0">
                <a:solidFill>
                  <a:srgbClr val="1F224E"/>
                </a:solidFill>
                <a:latin typeface="Myriad Pro" charset="0"/>
                <a:ea typeface="Myriad Pro" charset="0"/>
                <a:cs typeface="Myriad Pro" charset="0"/>
              </a:rPr>
              <a:t>scales from local </a:t>
            </a:r>
            <a:r>
              <a:rPr lang="en-GB" sz="1200" dirty="0">
                <a:solidFill>
                  <a:srgbClr val="1F224E"/>
                </a:solidFill>
                <a:latin typeface="Myriad Pro" charset="0"/>
                <a:ea typeface="Myriad Pro" charset="0"/>
                <a:cs typeface="Myriad Pro" charset="0"/>
              </a:rPr>
              <a:t>to global but not for every bit of </a:t>
            </a:r>
            <a:r>
              <a:rPr lang="en-GB" sz="1200" dirty="0" smtClean="0">
                <a:solidFill>
                  <a:srgbClr val="1F224E"/>
                </a:solidFill>
                <a:latin typeface="Myriad Pro" charset="0"/>
                <a:ea typeface="Myriad Pro" charset="0"/>
                <a:cs typeface="Myriad Pro" charset="0"/>
              </a:rPr>
              <a:t>content or </a:t>
            </a:r>
            <a:r>
              <a:rPr lang="en-GB" sz="1200" dirty="0">
                <a:solidFill>
                  <a:srgbClr val="1F224E"/>
                </a:solidFill>
                <a:latin typeface="Myriad Pro" charset="0"/>
                <a:ea typeface="Myriad Pro" charset="0"/>
                <a:cs typeface="Myriad Pro" charset="0"/>
              </a:rPr>
              <a:t>necessarily for all </a:t>
            </a:r>
            <a:r>
              <a:rPr lang="en-GB" sz="1200" dirty="0" smtClean="0">
                <a:solidFill>
                  <a:srgbClr val="1F224E"/>
                </a:solidFill>
                <a:latin typeface="Myriad Pro" charset="0"/>
                <a:ea typeface="Myriad Pro" charset="0"/>
                <a:cs typeface="Myriad Pro" charset="0"/>
              </a:rPr>
              <a:t>of </a:t>
            </a:r>
            <a:r>
              <a:rPr lang="en-GB" sz="1200" dirty="0">
                <a:solidFill>
                  <a:srgbClr val="1F224E"/>
                </a:solidFill>
                <a:latin typeface="Myriad Pro" charset="0"/>
                <a:ea typeface="Myriad Pro" charset="0"/>
                <a:cs typeface="Myriad Pro" charset="0"/>
              </a:rPr>
              <a:t>places, environments, concepts, processes, interactions and change.</a:t>
            </a:r>
          </a:p>
        </p:txBody>
      </p:sp>
      <p:sp>
        <p:nvSpPr>
          <p:cNvPr id="16" name="Up Arrow 15"/>
          <p:cNvSpPr/>
          <p:nvPr/>
        </p:nvSpPr>
        <p:spPr>
          <a:xfrm>
            <a:off x="6647247" y="5004353"/>
            <a:ext cx="168449" cy="2968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7" name="TextBox 16"/>
          <p:cNvSpPr txBox="1"/>
          <p:nvPr/>
        </p:nvSpPr>
        <p:spPr>
          <a:xfrm>
            <a:off x="971600" y="5162708"/>
            <a:ext cx="3168352" cy="461665"/>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smtClean="0">
                <a:solidFill>
                  <a:srgbClr val="1F224E"/>
                </a:solidFill>
                <a:latin typeface="Myriad Pro" charset="0"/>
                <a:ea typeface="Myriad Pro" charset="0"/>
                <a:cs typeface="Myriad Pro" charset="0"/>
              </a:rPr>
              <a:t>The number of marks available for students to just </a:t>
            </a:r>
            <a:r>
              <a:rPr lang="en-GB" sz="1200" dirty="0" smtClean="0">
                <a:solidFill>
                  <a:srgbClr val="FF0000"/>
                </a:solidFill>
                <a:latin typeface="Myriad Pro" charset="0"/>
                <a:ea typeface="Myriad Pro" charset="0"/>
                <a:cs typeface="Myriad Pro" charset="0"/>
              </a:rPr>
              <a:t>recall</a:t>
            </a:r>
            <a:r>
              <a:rPr lang="en-GB" sz="1200" dirty="0" smtClean="0">
                <a:solidFill>
                  <a:srgbClr val="1F224E"/>
                </a:solidFill>
                <a:latin typeface="Myriad Pro" charset="0"/>
                <a:ea typeface="Myriad Pro" charset="0"/>
                <a:cs typeface="Myriad Pro" charset="0"/>
              </a:rPr>
              <a:t> information is </a:t>
            </a:r>
            <a:r>
              <a:rPr lang="en-GB" sz="1200" u="sng" dirty="0" smtClean="0">
                <a:solidFill>
                  <a:srgbClr val="1F224E"/>
                </a:solidFill>
                <a:latin typeface="Myriad Pro" charset="0"/>
                <a:ea typeface="Myriad Pro" charset="0"/>
                <a:cs typeface="Myriad Pro" charset="0"/>
              </a:rPr>
              <a:t>limited</a:t>
            </a:r>
            <a:r>
              <a:rPr lang="en-GB" sz="1200" dirty="0" smtClean="0">
                <a:solidFill>
                  <a:srgbClr val="1F224E"/>
                </a:solidFill>
                <a:latin typeface="Myriad Pro" charset="0"/>
                <a:ea typeface="Myriad Pro" charset="0"/>
                <a:cs typeface="Myriad Pro" charset="0"/>
              </a:rPr>
              <a:t> to 15%</a:t>
            </a:r>
            <a:endParaRPr lang="en-GB" sz="1200" dirty="0">
              <a:solidFill>
                <a:srgbClr val="1F224E"/>
              </a:solidFill>
              <a:latin typeface="Myriad Pro" charset="0"/>
              <a:ea typeface="Myriad Pro" charset="0"/>
              <a:cs typeface="Myriad Pro" charset="0"/>
            </a:endParaRPr>
          </a:p>
        </p:txBody>
      </p:sp>
      <p:sp>
        <p:nvSpPr>
          <p:cNvPr id="18" name="Up Arrow 17"/>
          <p:cNvSpPr/>
          <p:nvPr/>
        </p:nvSpPr>
        <p:spPr>
          <a:xfrm>
            <a:off x="3446976" y="4287385"/>
            <a:ext cx="168449" cy="8753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2482805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command words</a:t>
            </a:r>
            <a:endParaRPr lang="en-GB" dirty="0"/>
          </a:p>
        </p:txBody>
      </p:sp>
      <p:sp>
        <p:nvSpPr>
          <p:cNvPr id="4" name="Content Placeholder 2"/>
          <p:cNvSpPr>
            <a:spLocks noGrp="1"/>
          </p:cNvSpPr>
          <p:nvPr>
            <p:ph idx="4294967295"/>
          </p:nvPr>
        </p:nvSpPr>
        <p:spPr>
          <a:xfrm>
            <a:off x="611560" y="1268760"/>
            <a:ext cx="8229600" cy="4464496"/>
          </a:xfrm>
          <a:prstGeom prst="rect">
            <a:avLst/>
          </a:prstGeom>
          <a:ln>
            <a:solidFill>
              <a:schemeClr val="tx1"/>
            </a:solidFill>
          </a:ln>
        </p:spPr>
        <p:txBody>
          <a:bodyPr>
            <a:normAutofit fontScale="92500"/>
          </a:bodyPr>
          <a:lstStyle/>
          <a:p>
            <a:pPr marL="0" indent="0">
              <a:buNone/>
            </a:pP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requires students to demonstrate </a:t>
            </a: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of the specification content, recalling information – including in a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context.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which target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alone would tend to be shorter answer questions but longer questions may have </a:t>
            </a:r>
            <a:r>
              <a:rPr lang="en-GB" sz="1800" dirty="0">
                <a:solidFill>
                  <a:srgbClr val="FF0000"/>
                </a:solidFill>
                <a:latin typeface="Myriad Pro" charset="0"/>
                <a:ea typeface="Myriad Pro" charset="0"/>
                <a:cs typeface="Myriad Pro" charset="0"/>
              </a:rPr>
              <a:t>AO1 </a:t>
            </a:r>
            <a:r>
              <a:rPr lang="en-GB" sz="1800" dirty="0">
                <a:solidFill>
                  <a:srgbClr val="1F224E"/>
                </a:solidFill>
                <a:latin typeface="Myriad Pro" charset="0"/>
                <a:ea typeface="Myriad Pro" charset="0"/>
                <a:cs typeface="Myriad Pro" charset="0"/>
              </a:rPr>
              <a:t>marks allocated to them as well when combined with another assessment objective – particularly with </a:t>
            </a:r>
            <a:r>
              <a:rPr lang="en-GB" sz="1800" dirty="0">
                <a:solidFill>
                  <a:srgbClr val="00B0F0"/>
                </a:solidFill>
                <a:latin typeface="Myriad Pro" charset="0"/>
                <a:ea typeface="Myriad Pro" charset="0"/>
                <a:cs typeface="Myriad Pro" charset="0"/>
              </a:rPr>
              <a:t>AO2</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with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 will require </a:t>
            </a: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 although there may be some marks available for simple recall of information within questions.</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Explain is the most common command word which requires students to just show </a:t>
            </a:r>
            <a:r>
              <a:rPr lang="en-GB" sz="1800" dirty="0">
                <a:solidFill>
                  <a:srgbClr val="FF0000"/>
                </a:solidFill>
                <a:latin typeface="Myriad Pro" charset="0"/>
                <a:ea typeface="Myriad Pro" charset="0"/>
                <a:cs typeface="Myriad Pro" charset="0"/>
              </a:rPr>
              <a:t>knowledge and understanding</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will also be required in all ‘essay’ questions of 16 marks and above (where quality of extended response is considered</a:t>
            </a:r>
            <a:r>
              <a:rPr lang="en-GB" sz="1800" dirty="0" smtClean="0">
                <a:solidFill>
                  <a:srgbClr val="1F224E"/>
                </a:solidFill>
                <a:latin typeface="Myriad Pro" charset="0"/>
                <a:ea typeface="Myriad Pro" charset="0"/>
                <a:cs typeface="Myriad Pro" charset="0"/>
              </a:rPr>
              <a:t>).</a:t>
            </a:r>
            <a:endParaRPr lang="en-GB" sz="4000" dirty="0"/>
          </a:p>
        </p:txBody>
      </p:sp>
    </p:spTree>
    <p:extLst>
      <p:ext uri="{BB962C8B-B14F-4D97-AF65-F5344CB8AC3E}">
        <p14:creationId xmlns:p14="http://schemas.microsoft.com/office/powerpoint/2010/main" val="3721750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smtClean="0">
                <a:solidFill>
                  <a:srgbClr val="00B0F0"/>
                </a:solidFill>
              </a:rPr>
              <a:t>AO2 </a:t>
            </a:r>
            <a:r>
              <a:rPr lang="en-GB" dirty="0">
                <a:solidFill>
                  <a:srgbClr val="00B0F0"/>
                </a:solidFill>
              </a:rPr>
              <a:t>- Application</a:t>
            </a:r>
            <a:endParaRPr lang="en-GB" dirty="0"/>
          </a:p>
        </p:txBody>
      </p:sp>
      <p:sp>
        <p:nvSpPr>
          <p:cNvPr id="6" name="TextBox 5"/>
          <p:cNvSpPr txBox="1"/>
          <p:nvPr/>
        </p:nvSpPr>
        <p:spPr>
          <a:xfrm>
            <a:off x="218047" y="4797152"/>
            <a:ext cx="8813387" cy="1200329"/>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Three ways that students will need to apply their knowledge and understanding:</a:t>
            </a:r>
          </a:p>
          <a:p>
            <a:pPr indent="-285750" fontAlgn="base">
              <a:spcBef>
                <a:spcPct val="0"/>
              </a:spcBef>
              <a:spcAft>
                <a:spcPct val="0"/>
              </a:spcAft>
              <a:buFont typeface="Arial" panose="020B0604020202020204" pitchFamily="34" charset="0"/>
              <a:buChar char="•"/>
            </a:pPr>
            <a:r>
              <a:rPr lang="en-GB" sz="1200" dirty="0" smtClean="0">
                <a:solidFill>
                  <a:srgbClr val="1F224E"/>
                </a:solidFill>
                <a:latin typeface="Myriad Pro" charset="0"/>
                <a:ea typeface="Myriad Pro" charset="0"/>
                <a:cs typeface="Myriad Pro" charset="0"/>
              </a:rPr>
              <a:t>‘</a:t>
            </a:r>
            <a:r>
              <a:rPr lang="en-GB" sz="1200" dirty="0" smtClean="0">
                <a:solidFill>
                  <a:srgbClr val="00B0F0"/>
                </a:solidFill>
                <a:latin typeface="Myriad Pro" charset="0"/>
                <a:ea typeface="Myriad Pro" charset="0"/>
                <a:cs typeface="Myriad Pro" charset="0"/>
              </a:rPr>
              <a:t>relating to novel situations that are not clearly indicated in the specification</a:t>
            </a:r>
            <a:r>
              <a:rPr lang="en-GB" sz="1200" dirty="0" smtClean="0">
                <a:solidFill>
                  <a:srgbClr val="1F224E"/>
                </a:solidFill>
                <a:latin typeface="Myriad Pro" charset="0"/>
                <a:ea typeface="Myriad Pro" charset="0"/>
                <a:cs typeface="Myriad Pro" charset="0"/>
              </a:rPr>
              <a:t>’ could mean </a:t>
            </a:r>
            <a:r>
              <a:rPr lang="en-GB" sz="1200" dirty="0">
                <a:solidFill>
                  <a:srgbClr val="1F224E"/>
                </a:solidFill>
                <a:latin typeface="Myriad Pro" charset="0"/>
                <a:ea typeface="Myriad Pro" charset="0"/>
                <a:cs typeface="Myriad Pro" charset="0"/>
              </a:rPr>
              <a:t>applying knowledge and </a:t>
            </a:r>
            <a:r>
              <a:rPr lang="en-GB" sz="1200" dirty="0" smtClean="0">
                <a:solidFill>
                  <a:srgbClr val="1F224E"/>
                </a:solidFill>
                <a:latin typeface="Myriad Pro" charset="0"/>
                <a:ea typeface="Myriad Pro" charset="0"/>
                <a:cs typeface="Myriad Pro" charset="0"/>
              </a:rPr>
              <a:t> understanding </a:t>
            </a:r>
            <a:r>
              <a:rPr lang="en-GB" sz="1200" dirty="0">
                <a:solidFill>
                  <a:srgbClr val="1F224E"/>
                </a:solidFill>
                <a:latin typeface="Myriad Pro" charset="0"/>
                <a:ea typeface="Myriad Pro" charset="0"/>
                <a:cs typeface="Myriad Pro" charset="0"/>
              </a:rPr>
              <a:t>to a </a:t>
            </a:r>
            <a:r>
              <a:rPr lang="en-GB" sz="1200" dirty="0" smtClean="0">
                <a:solidFill>
                  <a:srgbClr val="1F224E"/>
                </a:solidFill>
                <a:latin typeface="Myriad Pro" charset="0"/>
                <a:ea typeface="Myriad Pro" charset="0"/>
                <a:cs typeface="Myriad Pro" charset="0"/>
              </a:rPr>
              <a:t>resource </a:t>
            </a:r>
            <a:endParaRPr lang="en-GB" sz="1200" dirty="0">
              <a:solidFill>
                <a:srgbClr val="1F224E"/>
              </a:solidFill>
              <a:latin typeface="Myriad Pro" charset="0"/>
              <a:ea typeface="Myriad Pro" charset="0"/>
              <a:cs typeface="Myriad Pro" charset="0"/>
            </a:endParaRPr>
          </a:p>
          <a:p>
            <a:pPr indent="-285750" fontAlgn="base">
              <a:spcBef>
                <a:spcPct val="0"/>
              </a:spcBef>
              <a:spcAft>
                <a:spcPct val="0"/>
              </a:spcAft>
              <a:buFont typeface="Arial" panose="020B0604020202020204" pitchFamily="34" charset="0"/>
              <a:buChar char="•"/>
            </a:pPr>
            <a:r>
              <a:rPr lang="en-GB" sz="1200" dirty="0">
                <a:solidFill>
                  <a:srgbClr val="1F224E"/>
                </a:solidFill>
                <a:latin typeface="Myriad Pro" charset="0"/>
                <a:ea typeface="Myriad Pro" charset="0"/>
                <a:cs typeface="Myriad Pro" charset="0"/>
              </a:rPr>
              <a:t>‘</a:t>
            </a:r>
            <a:r>
              <a:rPr lang="en-GB" sz="1200" dirty="0">
                <a:solidFill>
                  <a:srgbClr val="00B0F0"/>
                </a:solidFill>
                <a:latin typeface="Myriad Pro" charset="0"/>
                <a:ea typeface="Myriad Pro" charset="0"/>
                <a:cs typeface="Myriad Pro" charset="0"/>
              </a:rPr>
              <a:t>developing </a:t>
            </a:r>
            <a:r>
              <a:rPr lang="en-GB" sz="1200" dirty="0" smtClean="0">
                <a:solidFill>
                  <a:srgbClr val="00B0F0"/>
                </a:solidFill>
                <a:latin typeface="Myriad Pro" charset="0"/>
                <a:ea typeface="Myriad Pro" charset="0"/>
                <a:cs typeface="Myriad Pro" charset="0"/>
              </a:rPr>
              <a:t>further material that is covered in the </a:t>
            </a:r>
            <a:r>
              <a:rPr lang="en-GB" sz="1200" dirty="0">
                <a:solidFill>
                  <a:srgbClr val="00B0F0"/>
                </a:solidFill>
                <a:latin typeface="Myriad Pro" charset="0"/>
                <a:ea typeface="Myriad Pro" charset="0"/>
                <a:cs typeface="Myriad Pro" charset="0"/>
              </a:rPr>
              <a:t>specification</a:t>
            </a:r>
            <a:r>
              <a:rPr lang="en-GB" sz="1200" dirty="0">
                <a:solidFill>
                  <a:srgbClr val="1F224E"/>
                </a:solidFill>
                <a:latin typeface="Myriad Pro" charset="0"/>
                <a:ea typeface="Myriad Pro" charset="0"/>
                <a:cs typeface="Myriad Pro" charset="0"/>
              </a:rPr>
              <a:t>’ could be </a:t>
            </a:r>
            <a:r>
              <a:rPr lang="en-GB" sz="1200" dirty="0" smtClean="0">
                <a:solidFill>
                  <a:srgbClr val="1F224E"/>
                </a:solidFill>
                <a:latin typeface="Myriad Pro" charset="0"/>
                <a:ea typeface="Myriad Pro" charset="0"/>
                <a:cs typeface="Myriad Pro" charset="0"/>
              </a:rPr>
              <a:t>assessing the relative importance of things </a:t>
            </a:r>
            <a:r>
              <a:rPr lang="en-GB" sz="1200" dirty="0">
                <a:solidFill>
                  <a:srgbClr val="1F224E"/>
                </a:solidFill>
                <a:latin typeface="Myriad Pro" charset="0"/>
                <a:ea typeface="Myriad Pro" charset="0"/>
                <a:cs typeface="Myriad Pro" charset="0"/>
              </a:rPr>
              <a:t>when the specification doesn’t </a:t>
            </a:r>
            <a:r>
              <a:rPr lang="en-GB" sz="1200" dirty="0" smtClean="0">
                <a:solidFill>
                  <a:srgbClr val="1F224E"/>
                </a:solidFill>
                <a:latin typeface="Myriad Pro" charset="0"/>
                <a:ea typeface="Myriad Pro" charset="0"/>
                <a:cs typeface="Myriad Pro" charset="0"/>
              </a:rPr>
              <a:t>explicitly </a:t>
            </a:r>
            <a:r>
              <a:rPr lang="en-GB" sz="1200" dirty="0">
                <a:solidFill>
                  <a:srgbClr val="1F224E"/>
                </a:solidFill>
                <a:latin typeface="Myriad Pro" charset="0"/>
                <a:ea typeface="Myriad Pro" charset="0"/>
                <a:cs typeface="Myriad Pro" charset="0"/>
              </a:rPr>
              <a:t>ask for that </a:t>
            </a:r>
          </a:p>
          <a:p>
            <a:pPr indent="-285750" fontAlgn="base">
              <a:spcBef>
                <a:spcPct val="0"/>
              </a:spcBef>
              <a:spcAft>
                <a:spcPct val="0"/>
              </a:spcAft>
              <a:buFont typeface="Arial" panose="020B0604020202020204" pitchFamily="34" charset="0"/>
              <a:buChar char="•"/>
            </a:pPr>
            <a:r>
              <a:rPr lang="en-GB" sz="1200" dirty="0">
                <a:solidFill>
                  <a:srgbClr val="1F224E"/>
                </a:solidFill>
                <a:latin typeface="Myriad Pro" charset="0"/>
                <a:ea typeface="Myriad Pro" charset="0"/>
                <a:cs typeface="Myriad Pro" charset="0"/>
              </a:rPr>
              <a:t>‘</a:t>
            </a:r>
            <a:r>
              <a:rPr lang="en-GB" sz="1200" dirty="0">
                <a:solidFill>
                  <a:srgbClr val="00B0F0"/>
                </a:solidFill>
                <a:latin typeface="Myriad Pro" charset="0"/>
                <a:ea typeface="Myriad Pro" charset="0"/>
                <a:cs typeface="Myriad Pro" charset="0"/>
              </a:rPr>
              <a:t>making links between such types of material which are not signalled in the </a:t>
            </a:r>
            <a:r>
              <a:rPr lang="en-GB" sz="1200" dirty="0" smtClean="0">
                <a:solidFill>
                  <a:srgbClr val="00B0F0"/>
                </a:solidFill>
                <a:latin typeface="Myriad Pro" charset="0"/>
                <a:ea typeface="Myriad Pro" charset="0"/>
                <a:cs typeface="Myriad Pro" charset="0"/>
              </a:rPr>
              <a:t>specification</a:t>
            </a:r>
            <a:r>
              <a:rPr lang="en-GB" sz="1200" dirty="0">
                <a:solidFill>
                  <a:srgbClr val="1F224E"/>
                </a:solidFill>
                <a:latin typeface="Myriad Pro" charset="0"/>
                <a:ea typeface="Myriad Pro" charset="0"/>
                <a:cs typeface="Myriad Pro" charset="0"/>
              </a:rPr>
              <a:t>’ could be synoptic questions.</a:t>
            </a:r>
          </a:p>
        </p:txBody>
      </p:sp>
      <p:sp>
        <p:nvSpPr>
          <p:cNvPr id="7" name="TextBox 6"/>
          <p:cNvSpPr txBox="1"/>
          <p:nvPr/>
        </p:nvSpPr>
        <p:spPr>
          <a:xfrm>
            <a:off x="6948264" y="188640"/>
            <a:ext cx="2083170"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smtClean="0">
                <a:solidFill>
                  <a:srgbClr val="1F224E"/>
                </a:solidFill>
                <a:latin typeface="Myriad Pro" charset="0"/>
                <a:ea typeface="Myriad Pro" charset="0"/>
                <a:cs typeface="Myriad Pro" charset="0"/>
              </a:rPr>
              <a:t>Definitions of </a:t>
            </a:r>
            <a:r>
              <a:rPr lang="en-GB" sz="1400" dirty="0" smtClean="0">
                <a:solidFill>
                  <a:srgbClr val="00B0F0"/>
                </a:solidFill>
                <a:latin typeface="Myriad Pro" charset="0"/>
                <a:ea typeface="Myriad Pro" charset="0"/>
                <a:cs typeface="Myriad Pro" charset="0"/>
              </a:rPr>
              <a:t>analyse</a:t>
            </a:r>
            <a:r>
              <a:rPr lang="en-GB" sz="1400" dirty="0" smtClean="0">
                <a:solidFill>
                  <a:srgbClr val="1F224E"/>
                </a:solidFill>
                <a:latin typeface="Myriad Pro" charset="0"/>
                <a:ea typeface="Myriad Pro" charset="0"/>
                <a:cs typeface="Myriad Pro" charset="0"/>
              </a:rPr>
              <a:t>, </a:t>
            </a:r>
            <a:r>
              <a:rPr lang="en-GB" sz="1400" dirty="0" smtClean="0">
                <a:solidFill>
                  <a:srgbClr val="00B0F0"/>
                </a:solidFill>
                <a:latin typeface="Myriad Pro" charset="0"/>
                <a:ea typeface="Myriad Pro" charset="0"/>
                <a:cs typeface="Myriad Pro" charset="0"/>
              </a:rPr>
              <a:t>interpret</a:t>
            </a:r>
            <a:r>
              <a:rPr lang="en-GB" sz="1400" dirty="0" smtClean="0">
                <a:solidFill>
                  <a:srgbClr val="1F224E"/>
                </a:solidFill>
                <a:latin typeface="Myriad Pro" charset="0"/>
                <a:ea typeface="Myriad Pro" charset="0"/>
                <a:cs typeface="Myriad Pro" charset="0"/>
              </a:rPr>
              <a:t> and </a:t>
            </a:r>
            <a:r>
              <a:rPr lang="en-GB" sz="1400" dirty="0" smtClean="0">
                <a:solidFill>
                  <a:srgbClr val="00B0F0"/>
                </a:solidFill>
                <a:latin typeface="Myriad Pro" charset="0"/>
                <a:ea typeface="Myriad Pro" charset="0"/>
                <a:cs typeface="Myriad Pro" charset="0"/>
              </a:rPr>
              <a:t>evaluate</a:t>
            </a:r>
            <a:r>
              <a:rPr lang="en-GB" sz="1400" dirty="0" smtClean="0">
                <a:solidFill>
                  <a:srgbClr val="1F224E"/>
                </a:solidFill>
                <a:latin typeface="Myriad Pro" charset="0"/>
                <a:ea typeface="Myriad Pro" charset="0"/>
                <a:cs typeface="Myriad Pro" charset="0"/>
              </a:rPr>
              <a:t> in the context of A Level examinations </a:t>
            </a:r>
            <a:endParaRPr lang="en-GB" sz="1400" dirty="0">
              <a:solidFill>
                <a:srgbClr val="1F224E"/>
              </a:solidFill>
              <a:latin typeface="Myriad Pro" charset="0"/>
              <a:ea typeface="Myriad Pro" charset="0"/>
              <a:cs typeface="Myriad Pro" charset="0"/>
            </a:endParaRPr>
          </a:p>
        </p:txBody>
      </p:sp>
      <p:pic>
        <p:nvPicPr>
          <p:cNvPr id="2050" name="Picture 2" title="AO2 - 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5904656" cy="351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18047" y="1560512"/>
            <a:ext cx="1383623" cy="116955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smtClean="0">
                <a:solidFill>
                  <a:srgbClr val="1F224E"/>
                </a:solidFill>
                <a:latin typeface="Myriad Pro" charset="0"/>
                <a:ea typeface="Myriad Pro" charset="0"/>
                <a:cs typeface="Myriad Pro" charset="0"/>
              </a:rPr>
              <a:t>Geographical information and issues are just aspects of subject content </a:t>
            </a:r>
            <a:endParaRPr lang="en-GB" sz="1400" dirty="0">
              <a:solidFill>
                <a:srgbClr val="1F224E"/>
              </a:solidFill>
              <a:latin typeface="Myriad Pro" charset="0"/>
              <a:ea typeface="Myriad Pro" charset="0"/>
              <a:cs typeface="Myriad Pro" charset="0"/>
            </a:endParaRPr>
          </a:p>
        </p:txBody>
      </p:sp>
      <p:sp>
        <p:nvSpPr>
          <p:cNvPr id="8" name="Bent Arrow 7"/>
          <p:cNvSpPr/>
          <p:nvPr/>
        </p:nvSpPr>
        <p:spPr>
          <a:xfrm>
            <a:off x="3716662" y="4243771"/>
            <a:ext cx="691811" cy="61374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Bent Arrow 14"/>
          <p:cNvSpPr/>
          <p:nvPr/>
        </p:nvSpPr>
        <p:spPr>
          <a:xfrm rot="10800000">
            <a:off x="7772322" y="1340240"/>
            <a:ext cx="691811" cy="1389822"/>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Bent Arrow 17"/>
          <p:cNvSpPr/>
          <p:nvPr/>
        </p:nvSpPr>
        <p:spPr>
          <a:xfrm rot="10800000" flipH="1">
            <a:off x="1011626" y="2852936"/>
            <a:ext cx="1180088" cy="62899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89298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smtClean="0">
                <a:solidFill>
                  <a:srgbClr val="00B0F0"/>
                </a:solidFill>
              </a:rPr>
              <a:t>AO2 </a:t>
            </a:r>
            <a:r>
              <a:rPr lang="en-GB" dirty="0">
                <a:solidFill>
                  <a:srgbClr val="00B0F0"/>
                </a:solidFill>
              </a:rPr>
              <a:t>command words</a:t>
            </a:r>
            <a:endParaRPr lang="en-GB" dirty="0"/>
          </a:p>
        </p:txBody>
      </p:sp>
      <p:sp>
        <p:nvSpPr>
          <p:cNvPr id="4" name="Content Placeholder 2"/>
          <p:cNvSpPr>
            <a:spLocks noGrp="1"/>
          </p:cNvSpPr>
          <p:nvPr>
            <p:ph idx="4294967295"/>
          </p:nvPr>
        </p:nvSpPr>
        <p:spPr>
          <a:xfrm>
            <a:off x="591889" y="1340768"/>
            <a:ext cx="8156575" cy="1584176"/>
          </a:xfrm>
          <a:prstGeom prst="rect">
            <a:avLst/>
          </a:prstGeom>
          <a:ln>
            <a:solidFill>
              <a:schemeClr val="tx1"/>
            </a:solidFill>
          </a:ln>
        </p:spPr>
        <p:txBody>
          <a:bodyPr>
            <a:noAutofit/>
          </a:bodyPr>
          <a:lstStyle/>
          <a:p>
            <a:pPr marL="0" indent="0">
              <a:buNone/>
            </a:pPr>
            <a:r>
              <a:rPr lang="en-GB" sz="1800" dirty="0">
                <a:solidFill>
                  <a:srgbClr val="1F224E"/>
                </a:solidFill>
                <a:latin typeface="Myriad Pro" charset="0"/>
                <a:ea typeface="Myriad Pro" charset="0"/>
                <a:cs typeface="Myriad Pro" charset="0"/>
              </a:rPr>
              <a:t>Command words will vary depending on whether students are </a:t>
            </a:r>
            <a:r>
              <a:rPr lang="en-GB" sz="1800" dirty="0">
                <a:solidFill>
                  <a:srgbClr val="00B0F0"/>
                </a:solidFill>
                <a:latin typeface="Myriad Pro" charset="0"/>
                <a:ea typeface="Myriad Pro" charset="0"/>
                <a:cs typeface="Myriad Pro" charset="0"/>
              </a:rPr>
              <a:t>applying their knowledge and understanding</a:t>
            </a:r>
            <a:r>
              <a:rPr lang="en-GB" sz="1800" dirty="0">
                <a:solidFill>
                  <a:srgbClr val="1F224E"/>
                </a:solidFill>
                <a:latin typeface="Myriad Pro" charset="0"/>
                <a:ea typeface="Myriad Pro" charset="0"/>
                <a:cs typeface="Myriad Pro" charset="0"/>
              </a:rPr>
              <a:t> by interacting with a resource(s) or not.</a:t>
            </a:r>
          </a:p>
          <a:p>
            <a:pPr marL="0" indent="0">
              <a:buNone/>
            </a:pPr>
            <a:endParaRPr lang="en-GB" sz="1800" dirty="0">
              <a:latin typeface="Myriad Pro"/>
            </a:endParaRPr>
          </a:p>
          <a:p>
            <a:pPr marL="0" indent="0">
              <a:buNone/>
            </a:pPr>
            <a:r>
              <a:rPr lang="en-GB" sz="1800" dirty="0">
                <a:solidFill>
                  <a:srgbClr val="1F224E"/>
                </a:solidFill>
                <a:latin typeface="Myriad Pro" charset="0"/>
                <a:ea typeface="Myriad Pro" charset="0"/>
                <a:cs typeface="Myriad Pro" charset="0"/>
              </a:rPr>
              <a:t>The following are some of the command words which may be used for questions with </a:t>
            </a:r>
            <a:r>
              <a:rPr lang="en-GB" sz="1800" dirty="0">
                <a:solidFill>
                  <a:srgbClr val="00B0F0"/>
                </a:solidFill>
                <a:latin typeface="Myriad Pro" charset="0"/>
                <a:ea typeface="Myriad Pro" charset="0"/>
                <a:cs typeface="Myriad Pro" charset="0"/>
              </a:rPr>
              <a:t>AO2</a:t>
            </a:r>
            <a:r>
              <a:rPr lang="en-GB" sz="1800" dirty="0">
                <a:solidFill>
                  <a:srgbClr val="1F224E"/>
                </a:solidFill>
                <a:latin typeface="Myriad Pro" charset="0"/>
                <a:ea typeface="Myriad Pro" charset="0"/>
                <a:cs typeface="Myriad Pro" charset="0"/>
              </a:rPr>
              <a:t> marks:</a:t>
            </a: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p:txBody>
      </p:sp>
      <p:graphicFrame>
        <p:nvGraphicFramePr>
          <p:cNvPr id="5" name="Table 4" title="AO2 command words"/>
          <p:cNvGraphicFramePr>
            <a:graphicFrameLocks noGrp="1"/>
          </p:cNvGraphicFramePr>
          <p:nvPr>
            <p:extLst>
              <p:ext uri="{D42A27DB-BD31-4B8C-83A1-F6EECF244321}">
                <p14:modId xmlns:p14="http://schemas.microsoft.com/office/powerpoint/2010/main" val="472178599"/>
              </p:ext>
            </p:extLst>
          </p:nvPr>
        </p:nvGraphicFramePr>
        <p:xfrm>
          <a:off x="450487" y="3434725"/>
          <a:ext cx="6096000" cy="1828800"/>
        </p:xfrm>
        <a:graphic>
          <a:graphicData uri="http://schemas.openxmlformats.org/drawingml/2006/table">
            <a:tbl>
              <a:tblPr firstRow="1" bandRow="1">
                <a:tableStyleId>{5C22544A-7EE6-4342-B048-85BDC9FD1C3A}</a:tableStyleId>
              </a:tblPr>
              <a:tblGrid>
                <a:gridCol w="3048000"/>
                <a:gridCol w="3048000"/>
              </a:tblGrid>
              <a:tr h="252028">
                <a:tc>
                  <a:txBody>
                    <a:bodyPr/>
                    <a:lstStyle/>
                    <a:p>
                      <a:pPr algn="ctr"/>
                      <a:r>
                        <a:rPr lang="en-GB" dirty="0" smtClean="0"/>
                        <a:t>Interacting</a:t>
                      </a:r>
                      <a:r>
                        <a:rPr lang="en-GB" baseline="0" dirty="0" smtClean="0"/>
                        <a:t> with resource</a:t>
                      </a:r>
                      <a:endParaRPr lang="en-GB" dirty="0"/>
                    </a:p>
                  </a:txBody>
                  <a:tcPr/>
                </a:tc>
                <a:tc>
                  <a:txBody>
                    <a:bodyPr/>
                    <a:lstStyle/>
                    <a:p>
                      <a:pPr algn="ctr"/>
                      <a:r>
                        <a:rPr lang="en-GB" dirty="0" smtClean="0"/>
                        <a:t>No resource</a:t>
                      </a:r>
                      <a:endParaRPr lang="en-GB" dirty="0"/>
                    </a:p>
                  </a:txBody>
                  <a:tcPr/>
                </a:tc>
              </a:tr>
              <a:tr h="252028">
                <a:tc>
                  <a:txBody>
                    <a:bodyPr/>
                    <a:lstStyle/>
                    <a:p>
                      <a:pPr algn="ctr"/>
                      <a:r>
                        <a:rPr lang="en-GB" dirty="0" smtClean="0"/>
                        <a:t>Describe</a:t>
                      </a:r>
                      <a:endParaRPr lang="en-GB" dirty="0"/>
                    </a:p>
                  </a:txBody>
                  <a:tcPr/>
                </a:tc>
                <a:tc>
                  <a:txBody>
                    <a:bodyPr/>
                    <a:lstStyle/>
                    <a:p>
                      <a:pPr algn="ctr"/>
                      <a:r>
                        <a:rPr lang="en-GB" dirty="0" smtClean="0"/>
                        <a:t>Assess</a:t>
                      </a:r>
                      <a:endParaRPr lang="en-GB" dirty="0"/>
                    </a:p>
                  </a:txBody>
                  <a:tcPr/>
                </a:tc>
              </a:tr>
              <a:tr h="252028">
                <a:tc>
                  <a:txBody>
                    <a:bodyPr/>
                    <a:lstStyle/>
                    <a:p>
                      <a:pPr algn="ctr"/>
                      <a:r>
                        <a:rPr lang="en-GB" dirty="0" smtClean="0"/>
                        <a:t>Analyse</a:t>
                      </a:r>
                      <a:endParaRPr lang="en-GB" dirty="0"/>
                    </a:p>
                  </a:txBody>
                  <a:tcPr/>
                </a:tc>
                <a:tc>
                  <a:txBody>
                    <a:bodyPr/>
                    <a:lstStyle/>
                    <a:p>
                      <a:pPr algn="ctr"/>
                      <a:r>
                        <a:rPr lang="en-GB" dirty="0" smtClean="0"/>
                        <a:t>Examine</a:t>
                      </a:r>
                      <a:endParaRPr lang="en-GB" dirty="0"/>
                    </a:p>
                  </a:txBody>
                  <a:tcPr/>
                </a:tc>
              </a:tr>
              <a:tr h="252028">
                <a:tc>
                  <a:txBody>
                    <a:bodyPr/>
                    <a:lstStyle/>
                    <a:p>
                      <a:pPr algn="ctr"/>
                      <a:r>
                        <a:rPr lang="en-GB" dirty="0" smtClean="0"/>
                        <a:t>Suggest</a:t>
                      </a:r>
                      <a:endParaRPr lang="en-GB" dirty="0"/>
                    </a:p>
                  </a:txBody>
                  <a:tcPr/>
                </a:tc>
                <a:tc>
                  <a:txBody>
                    <a:bodyPr/>
                    <a:lstStyle/>
                    <a:p>
                      <a:pPr algn="ctr"/>
                      <a:r>
                        <a:rPr lang="en-US" dirty="0" smtClean="0"/>
                        <a:t>How far do you agree</a:t>
                      </a:r>
                      <a:endParaRPr lang="en-GB" dirty="0"/>
                    </a:p>
                  </a:txBody>
                  <a:tcPr/>
                </a:tc>
              </a:tr>
              <a:tr h="252028">
                <a:tc>
                  <a:txBody>
                    <a:bodyPr/>
                    <a:lstStyle/>
                    <a:p>
                      <a:pPr algn="ctr"/>
                      <a:r>
                        <a:rPr lang="en-GB" dirty="0" smtClean="0"/>
                        <a:t>Outline</a:t>
                      </a:r>
                      <a:endParaRPr lang="en-GB" dirty="0"/>
                    </a:p>
                  </a:txBody>
                  <a:tcPr/>
                </a:tc>
                <a:tc>
                  <a:txBody>
                    <a:bodyPr/>
                    <a:lstStyle/>
                    <a:p>
                      <a:pPr algn="ctr"/>
                      <a:r>
                        <a:rPr lang="en-GB" dirty="0" smtClean="0"/>
                        <a:t>To what extent do</a:t>
                      </a:r>
                      <a:r>
                        <a:rPr lang="en-GB" baseline="0" dirty="0" smtClean="0"/>
                        <a:t> you agree</a:t>
                      </a:r>
                      <a:endParaRPr lang="en-GB" dirty="0"/>
                    </a:p>
                  </a:txBody>
                  <a:tcPr/>
                </a:tc>
              </a:tr>
            </a:tbl>
          </a:graphicData>
        </a:graphic>
      </p:graphicFrame>
      <p:sp>
        <p:nvSpPr>
          <p:cNvPr id="6" name="TextBox 5"/>
          <p:cNvSpPr txBox="1"/>
          <p:nvPr/>
        </p:nvSpPr>
        <p:spPr>
          <a:xfrm>
            <a:off x="6741414" y="3048869"/>
            <a:ext cx="1502994"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Weigh up whether a statement is true.</a:t>
            </a:r>
            <a:endParaRPr lang="en-GB" sz="1200" dirty="0">
              <a:solidFill>
                <a:srgbClr val="1F224E"/>
              </a:solidFill>
              <a:latin typeface="Myriad Pro" charset="0"/>
              <a:ea typeface="Myriad Pro" charset="0"/>
              <a:cs typeface="Myriad Pro" charset="0"/>
            </a:endParaRPr>
          </a:p>
        </p:txBody>
      </p:sp>
      <p:sp>
        <p:nvSpPr>
          <p:cNvPr id="7" name="TextBox 6"/>
          <p:cNvSpPr txBox="1"/>
          <p:nvPr/>
        </p:nvSpPr>
        <p:spPr>
          <a:xfrm>
            <a:off x="6748763" y="3650749"/>
            <a:ext cx="1999701"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Look in close detail and establish the key facts and important </a:t>
            </a:r>
            <a:r>
              <a:rPr lang="en-US" sz="1200" dirty="0" smtClean="0">
                <a:solidFill>
                  <a:srgbClr val="1F224E"/>
                </a:solidFill>
                <a:latin typeface="Myriad Pro" charset="0"/>
                <a:ea typeface="Myriad Pro" charset="0"/>
                <a:cs typeface="Myriad Pro" charset="0"/>
              </a:rPr>
              <a:t>issues.</a:t>
            </a:r>
            <a:endParaRPr lang="en-US" sz="1200" dirty="0">
              <a:solidFill>
                <a:srgbClr val="1F224E"/>
              </a:solidFill>
              <a:latin typeface="Myriad Pro" charset="0"/>
              <a:ea typeface="Myriad Pro" charset="0"/>
              <a:cs typeface="Myriad Pro" charset="0"/>
            </a:endParaRPr>
          </a:p>
        </p:txBody>
      </p:sp>
      <p:sp>
        <p:nvSpPr>
          <p:cNvPr id="8" name="TextBox 7"/>
          <p:cNvSpPr txBox="1"/>
          <p:nvPr/>
        </p:nvSpPr>
        <p:spPr>
          <a:xfrm>
            <a:off x="6748765" y="4526523"/>
            <a:ext cx="2234030"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smtClean="0">
                <a:solidFill>
                  <a:srgbClr val="1F224E"/>
                </a:solidFill>
                <a:latin typeface="Myriad Pro" charset="0"/>
                <a:ea typeface="Myriad Pro" charset="0"/>
                <a:cs typeface="Myriad Pro" charset="0"/>
              </a:rPr>
              <a:t>How far you agree with a statement based </a:t>
            </a:r>
            <a:r>
              <a:rPr lang="en-US" sz="1200" smtClean="0">
                <a:solidFill>
                  <a:srgbClr val="1F224E"/>
                </a:solidFill>
                <a:latin typeface="Myriad Pro" charset="0"/>
                <a:ea typeface="Myriad Pro" charset="0"/>
                <a:cs typeface="Myriad Pro" charset="0"/>
              </a:rPr>
              <a:t>on evidence. </a:t>
            </a:r>
            <a:endParaRPr lang="en-US" sz="1200" dirty="0">
              <a:solidFill>
                <a:srgbClr val="1F224E"/>
              </a:solidFill>
              <a:latin typeface="Myriad Pro" charset="0"/>
              <a:ea typeface="Myriad Pro" charset="0"/>
              <a:cs typeface="Myriad Pro" charset="0"/>
            </a:endParaRPr>
          </a:p>
        </p:txBody>
      </p:sp>
      <p:cxnSp>
        <p:nvCxnSpPr>
          <p:cNvPr id="10" name="Straight Arrow Connector 9"/>
          <p:cNvCxnSpPr/>
          <p:nvPr/>
        </p:nvCxnSpPr>
        <p:spPr>
          <a:xfrm flipV="1">
            <a:off x="5707071" y="3362717"/>
            <a:ext cx="936104"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63055" y="4082797"/>
            <a:ext cx="108012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175123" y="4757355"/>
            <a:ext cx="46805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75954" y="5201826"/>
            <a:ext cx="343085" cy="1771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30310" y="5461980"/>
            <a:ext cx="4735470" cy="276999"/>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US" sz="1200" dirty="0" smtClean="0">
                <a:solidFill>
                  <a:srgbClr val="1F224E"/>
                </a:solidFill>
                <a:latin typeface="Myriad Pro" charset="0"/>
                <a:ea typeface="Myriad Pro" charset="0"/>
                <a:cs typeface="Myriad Pro" charset="0"/>
              </a:rPr>
              <a:t>The extent you agree </a:t>
            </a:r>
            <a:r>
              <a:rPr lang="en-US" sz="1200" dirty="0">
                <a:solidFill>
                  <a:srgbClr val="1F224E"/>
                </a:solidFill>
                <a:latin typeface="Myriad Pro" charset="0"/>
                <a:ea typeface="Myriad Pro" charset="0"/>
                <a:cs typeface="Myriad Pro" charset="0"/>
              </a:rPr>
              <a:t>with a statement based </a:t>
            </a:r>
            <a:r>
              <a:rPr lang="en-US" sz="1200" dirty="0" smtClean="0">
                <a:solidFill>
                  <a:srgbClr val="1F224E"/>
                </a:solidFill>
                <a:latin typeface="Myriad Pro" charset="0"/>
                <a:ea typeface="Myriad Pro" charset="0"/>
                <a:cs typeface="Myriad Pro" charset="0"/>
              </a:rPr>
              <a:t>on evidence.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304724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640"/>
            <a:ext cx="9144000" cy="685800"/>
          </a:xfrm>
        </p:spPr>
        <p:txBody>
          <a:bodyPr>
            <a:normAutofit fontScale="90000"/>
          </a:bodyPr>
          <a:lstStyle/>
          <a:p>
            <a:r>
              <a:rPr lang="en-GB" dirty="0" smtClean="0">
                <a:solidFill>
                  <a:srgbClr val="00B050"/>
                </a:solidFill>
              </a:rPr>
              <a:t>AO3 </a:t>
            </a:r>
            <a:r>
              <a:rPr lang="en-GB" dirty="0">
                <a:solidFill>
                  <a:srgbClr val="00B050"/>
                </a:solidFill>
              </a:rPr>
              <a:t>- Skills</a:t>
            </a:r>
            <a:endParaRPr lang="en-GB" dirty="0"/>
          </a:p>
        </p:txBody>
      </p:sp>
      <p:sp>
        <p:nvSpPr>
          <p:cNvPr id="7" name="TextBox 6"/>
          <p:cNvSpPr txBox="1"/>
          <p:nvPr/>
        </p:nvSpPr>
        <p:spPr>
          <a:xfrm>
            <a:off x="5652120" y="1052736"/>
            <a:ext cx="3373846"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smtClean="0">
                <a:solidFill>
                  <a:srgbClr val="1F224E"/>
                </a:solidFill>
                <a:latin typeface="Myriad Pro" charset="0"/>
                <a:ea typeface="Myriad Pro" charset="0"/>
                <a:cs typeface="Myriad Pro" charset="0"/>
              </a:rPr>
              <a:t>Emphasis of assessment objective is on the </a:t>
            </a:r>
            <a:r>
              <a:rPr lang="en-GB" sz="1200" dirty="0" smtClean="0">
                <a:solidFill>
                  <a:srgbClr val="00B050"/>
                </a:solidFill>
                <a:latin typeface="Myriad Pro" charset="0"/>
                <a:ea typeface="Myriad Pro" charset="0"/>
                <a:cs typeface="Myriad Pro" charset="0"/>
              </a:rPr>
              <a:t>use of geographical skills </a:t>
            </a:r>
            <a:r>
              <a:rPr lang="en-GB" sz="1200" dirty="0" smtClean="0">
                <a:solidFill>
                  <a:srgbClr val="1F224E"/>
                </a:solidFill>
                <a:latin typeface="Myriad Pro" charset="0"/>
                <a:ea typeface="Myriad Pro" charset="0"/>
                <a:cs typeface="Myriad Pro" charset="0"/>
              </a:rPr>
              <a:t>– overarching methods (e.g. quantitative skills) and/or specific techniques (e.g. standard deviation)</a:t>
            </a:r>
            <a:endParaRPr lang="en-GB" sz="1200" dirty="0">
              <a:solidFill>
                <a:srgbClr val="1F224E"/>
              </a:solidFill>
              <a:latin typeface="Myriad Pro" charset="0"/>
              <a:ea typeface="Myriad Pro" charset="0"/>
              <a:cs typeface="Myriad Pro" charset="0"/>
            </a:endParaRPr>
          </a:p>
        </p:txBody>
      </p:sp>
      <p:pic>
        <p:nvPicPr>
          <p:cNvPr id="7170" name="Picture 2" title="AO3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32" y="1949201"/>
            <a:ext cx="7435180" cy="335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5190" y="974188"/>
            <a:ext cx="2012530"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smtClean="0">
                <a:solidFill>
                  <a:srgbClr val="1F224E"/>
                </a:solidFill>
                <a:latin typeface="Myriad Pro" charset="0"/>
                <a:ea typeface="Myriad Pro" charset="0"/>
                <a:cs typeface="Myriad Pro" charset="0"/>
              </a:rPr>
              <a:t>Data and evidence means stimulus materials (e.g. unseen resources in a resource booklet)</a:t>
            </a:r>
            <a:endParaRPr lang="en-GB" sz="1200" dirty="0">
              <a:solidFill>
                <a:srgbClr val="1F224E"/>
              </a:solidFill>
              <a:latin typeface="Myriad Pro" charset="0"/>
              <a:ea typeface="Myriad Pro" charset="0"/>
              <a:cs typeface="Myriad Pro" charset="0"/>
            </a:endParaRPr>
          </a:p>
        </p:txBody>
      </p:sp>
      <p:sp>
        <p:nvSpPr>
          <p:cNvPr id="15" name="Bent Arrow 14"/>
          <p:cNvSpPr/>
          <p:nvPr/>
        </p:nvSpPr>
        <p:spPr>
          <a:xfrm rot="10800000">
            <a:off x="8122442" y="2132856"/>
            <a:ext cx="691811" cy="1551616"/>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Bent Arrow 15"/>
          <p:cNvSpPr/>
          <p:nvPr/>
        </p:nvSpPr>
        <p:spPr>
          <a:xfrm rot="10800000" flipH="1">
            <a:off x="269187" y="1949201"/>
            <a:ext cx="403714" cy="25922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Bent Arrow 16"/>
          <p:cNvSpPr/>
          <p:nvPr/>
        </p:nvSpPr>
        <p:spPr>
          <a:xfrm rot="10800000">
            <a:off x="8122441" y="2132856"/>
            <a:ext cx="691811" cy="1551616"/>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04875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smtClean="0">
                <a:solidFill>
                  <a:srgbClr val="00B050"/>
                </a:solidFill>
              </a:rPr>
              <a:t>AO3 </a:t>
            </a:r>
            <a:r>
              <a:rPr lang="en-GB" dirty="0">
                <a:solidFill>
                  <a:srgbClr val="00B050"/>
                </a:solidFill>
              </a:rPr>
              <a:t>command words</a:t>
            </a:r>
            <a:endParaRPr lang="en-GB" dirty="0"/>
          </a:p>
        </p:txBody>
      </p:sp>
      <p:sp>
        <p:nvSpPr>
          <p:cNvPr id="4" name="Content Placeholder 2"/>
          <p:cNvSpPr>
            <a:spLocks noGrp="1"/>
          </p:cNvSpPr>
          <p:nvPr>
            <p:ph idx="4294967295"/>
          </p:nvPr>
        </p:nvSpPr>
        <p:spPr>
          <a:xfrm>
            <a:off x="539552" y="1556792"/>
            <a:ext cx="8229600" cy="3989388"/>
          </a:xfrm>
          <a:prstGeom prst="rect">
            <a:avLst/>
          </a:prstGeom>
          <a:ln>
            <a:solidFill>
              <a:schemeClr val="tx1"/>
            </a:solidFill>
          </a:ln>
        </p:spPr>
        <p:txBody>
          <a:bodyPr>
            <a:normAutofit/>
          </a:bodyPr>
          <a:lstStyle/>
          <a:p>
            <a:pPr marL="0" indent="0">
              <a:buNone/>
            </a:pPr>
            <a:r>
              <a:rPr lang="en-GB" sz="1600" dirty="0" smtClean="0">
                <a:solidFill>
                  <a:srgbClr val="00B050"/>
                </a:solidFill>
                <a:latin typeface="Myriad Pro" charset="0"/>
                <a:ea typeface="Myriad Pro" charset="0"/>
                <a:cs typeface="Myriad Pro" charset="0"/>
              </a:rPr>
              <a:t>AO3</a:t>
            </a:r>
            <a:r>
              <a:rPr lang="en-GB" sz="1600" dirty="0" smtClean="0">
                <a:solidFill>
                  <a:srgbClr val="1F224E"/>
                </a:solidFill>
                <a:latin typeface="Myriad Pro" charset="0"/>
                <a:ea typeface="Myriad Pro" charset="0"/>
                <a:cs typeface="Myriad Pro" charset="0"/>
              </a:rPr>
              <a:t> requires students to </a:t>
            </a:r>
            <a:r>
              <a:rPr lang="en-US" sz="1600" dirty="0" smtClean="0">
                <a:solidFill>
                  <a:srgbClr val="00B050"/>
                </a:solidFill>
                <a:latin typeface="Myriad Pro" charset="0"/>
                <a:ea typeface="Myriad Pro" charset="0"/>
                <a:cs typeface="Myriad Pro" charset="0"/>
              </a:rPr>
              <a:t>use </a:t>
            </a:r>
            <a:r>
              <a:rPr lang="en-US" sz="1600" dirty="0">
                <a:solidFill>
                  <a:srgbClr val="00B050"/>
                </a:solidFill>
                <a:latin typeface="Myriad Pro" charset="0"/>
                <a:ea typeface="Myriad Pro" charset="0"/>
                <a:cs typeface="Myriad Pro" charset="0"/>
              </a:rPr>
              <a:t>a variety of relevant quantitative, qualitative and fieldwork </a:t>
            </a:r>
            <a:r>
              <a:rPr lang="en-US" sz="1600" dirty="0" smtClean="0">
                <a:solidFill>
                  <a:srgbClr val="00B050"/>
                </a:solidFill>
                <a:latin typeface="Myriad Pro" charset="0"/>
                <a:ea typeface="Myriad Pro" charset="0"/>
                <a:cs typeface="Myriad Pro" charset="0"/>
              </a:rPr>
              <a:t>skills</a:t>
            </a:r>
            <a:r>
              <a:rPr lang="en-GB" sz="1600" dirty="0" smtClean="0">
                <a:solidFill>
                  <a:srgbClr val="1F224E"/>
                </a:solidFill>
                <a:latin typeface="Myriad Pro" charset="0"/>
                <a:ea typeface="Myriad Pro" charset="0"/>
                <a:cs typeface="Myriad Pro" charset="0"/>
              </a:rPr>
              <a:t>, in order to:</a:t>
            </a:r>
          </a:p>
          <a:p>
            <a:r>
              <a:rPr lang="en-US" sz="1600" dirty="0">
                <a:solidFill>
                  <a:srgbClr val="00B050"/>
                </a:solidFill>
                <a:latin typeface="Myriad Pro" charset="0"/>
                <a:ea typeface="Myriad Pro" charset="0"/>
                <a:cs typeface="Myriad Pro" charset="0"/>
              </a:rPr>
              <a:t>investigate geographical questions and issues </a:t>
            </a:r>
            <a:endParaRPr lang="en-US" sz="1600" dirty="0" smtClean="0">
              <a:solidFill>
                <a:srgbClr val="00B050"/>
              </a:solidFill>
              <a:latin typeface="Myriad Pro" charset="0"/>
              <a:ea typeface="Myriad Pro" charset="0"/>
              <a:cs typeface="Myriad Pro" charset="0"/>
            </a:endParaRPr>
          </a:p>
          <a:p>
            <a:r>
              <a:rPr lang="en-US" sz="1600" dirty="0" smtClean="0">
                <a:solidFill>
                  <a:srgbClr val="00B050"/>
                </a:solidFill>
                <a:latin typeface="Myriad Pro" charset="0"/>
                <a:ea typeface="Myriad Pro" charset="0"/>
                <a:cs typeface="Myriad Pro" charset="0"/>
              </a:rPr>
              <a:t>interpret</a:t>
            </a:r>
            <a:r>
              <a:rPr lang="en-US" sz="1600" dirty="0">
                <a:solidFill>
                  <a:srgbClr val="00B050"/>
                </a:solidFill>
                <a:latin typeface="Myriad Pro" charset="0"/>
                <a:ea typeface="Myriad Pro" charset="0"/>
                <a:cs typeface="Myriad Pro" charset="0"/>
              </a:rPr>
              <a:t>, analyse and evaluate data and evidence </a:t>
            </a:r>
            <a:endParaRPr lang="en-US" sz="1600" dirty="0" smtClean="0">
              <a:solidFill>
                <a:srgbClr val="00B050"/>
              </a:solidFill>
              <a:latin typeface="Myriad Pro" charset="0"/>
              <a:ea typeface="Myriad Pro" charset="0"/>
              <a:cs typeface="Myriad Pro" charset="0"/>
            </a:endParaRPr>
          </a:p>
          <a:p>
            <a:r>
              <a:rPr lang="en-US" sz="1600" dirty="0" smtClean="0">
                <a:solidFill>
                  <a:srgbClr val="00B050"/>
                </a:solidFill>
                <a:latin typeface="Myriad Pro" charset="0"/>
                <a:ea typeface="Myriad Pro" charset="0"/>
                <a:cs typeface="Myriad Pro" charset="0"/>
              </a:rPr>
              <a:t>construct </a:t>
            </a:r>
            <a:r>
              <a:rPr lang="en-US" sz="1600" dirty="0">
                <a:solidFill>
                  <a:srgbClr val="00B050"/>
                </a:solidFill>
                <a:latin typeface="Myriad Pro" charset="0"/>
                <a:ea typeface="Myriad Pro" charset="0"/>
                <a:cs typeface="Myriad Pro" charset="0"/>
              </a:rPr>
              <a:t>arguments and draw conclusions.</a:t>
            </a:r>
            <a:endParaRPr lang="en-GB" sz="1600" dirty="0" smtClean="0">
              <a:solidFill>
                <a:srgbClr val="00B050"/>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following are some of the command words which may be used for questions with </a:t>
            </a:r>
            <a:r>
              <a:rPr lang="en-GB" sz="1600" dirty="0" smtClean="0">
                <a:solidFill>
                  <a:srgbClr val="00B050"/>
                </a:solidFill>
                <a:latin typeface="Myriad Pro" charset="0"/>
                <a:ea typeface="Myriad Pro" charset="0"/>
                <a:cs typeface="Myriad Pro" charset="0"/>
              </a:rPr>
              <a:t>AO3</a:t>
            </a:r>
            <a:r>
              <a:rPr lang="en-GB" sz="1600" dirty="0" smtClean="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rPr>
              <a:t>marks:</a:t>
            </a:r>
          </a:p>
          <a:p>
            <a:pPr marL="685800" lvl="1"/>
            <a:r>
              <a:rPr lang="en-GB" sz="1600" dirty="0" smtClean="0">
                <a:solidFill>
                  <a:srgbClr val="1F224E"/>
                </a:solidFill>
                <a:latin typeface="Myriad Pro" charset="0"/>
                <a:ea typeface="Myriad Pro" charset="0"/>
                <a:cs typeface="Myriad Pro" charset="0"/>
              </a:rPr>
              <a:t>Compare and contrast</a:t>
            </a:r>
            <a:endParaRPr lang="en-GB" sz="1600" dirty="0">
              <a:solidFill>
                <a:srgbClr val="1F224E"/>
              </a:solidFill>
              <a:latin typeface="Myriad Pro" charset="0"/>
              <a:ea typeface="Myriad Pro" charset="0"/>
              <a:cs typeface="Myriad Pro" charset="0"/>
            </a:endParaRPr>
          </a:p>
          <a:p>
            <a:pPr marL="685800" lvl="1"/>
            <a:r>
              <a:rPr lang="en-GB" sz="1600" dirty="0" smtClean="0">
                <a:solidFill>
                  <a:srgbClr val="1F224E"/>
                </a:solidFill>
                <a:latin typeface="Myriad Pro" charset="0"/>
                <a:ea typeface="Myriad Pro" charset="0"/>
                <a:cs typeface="Myriad Pro" charset="0"/>
              </a:rPr>
              <a:t>Using evidence from</a:t>
            </a:r>
          </a:p>
          <a:p>
            <a:pPr marL="685800" lvl="1"/>
            <a:r>
              <a:rPr lang="en-GB" sz="1600" dirty="0" smtClean="0">
                <a:solidFill>
                  <a:srgbClr val="1F224E"/>
                </a:solidFill>
                <a:latin typeface="Myriad Pro" charset="0"/>
                <a:ea typeface="Myriad Pro" charset="0"/>
                <a:cs typeface="Myriad Pro" charset="0"/>
              </a:rPr>
              <a:t>Suggest</a:t>
            </a:r>
            <a:endParaRPr lang="en-GB" sz="1600" dirty="0">
              <a:solidFill>
                <a:srgbClr val="1F224E"/>
              </a:solidFill>
              <a:latin typeface="Myriad Pro" charset="0"/>
              <a:ea typeface="Myriad Pro" charset="0"/>
              <a:cs typeface="Myriad Pro" charset="0"/>
            </a:endParaRPr>
          </a:p>
          <a:p>
            <a:pPr marL="685800" lvl="1"/>
            <a:r>
              <a:rPr lang="en-GB" sz="1600" dirty="0">
                <a:solidFill>
                  <a:srgbClr val="1F224E"/>
                </a:solidFill>
                <a:latin typeface="Myriad Pro" charset="0"/>
                <a:ea typeface="Myriad Pro" charset="0"/>
                <a:cs typeface="Myriad Pro" charset="0"/>
              </a:rPr>
              <a:t>Calculate</a:t>
            </a:r>
          </a:p>
          <a:p>
            <a:pPr marL="285750" lvl="0" indent="-285750"/>
            <a:endParaRPr lang="en-GB" sz="1600" dirty="0">
              <a:latin typeface="Myriad Pro"/>
            </a:endParaRPr>
          </a:p>
          <a:p>
            <a:pPr marL="285750" lvl="0" indent="-285750"/>
            <a:endParaRPr lang="en-GB" sz="1600" dirty="0">
              <a:latin typeface="Myriad Pro"/>
            </a:endParaRPr>
          </a:p>
          <a:p>
            <a:endParaRPr lang="en-GB" sz="1600" dirty="0">
              <a:latin typeface="Myriad Pro"/>
            </a:endParaRPr>
          </a:p>
        </p:txBody>
      </p:sp>
      <p:sp>
        <p:nvSpPr>
          <p:cNvPr id="5" name="TextBox 4"/>
          <p:cNvSpPr txBox="1"/>
          <p:nvPr/>
        </p:nvSpPr>
        <p:spPr>
          <a:xfrm>
            <a:off x="5131745" y="4130607"/>
            <a:ext cx="2181098"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Commands words may vary depending on the level of interaction with a resource.</a:t>
            </a:r>
          </a:p>
        </p:txBody>
      </p:sp>
      <p:sp>
        <p:nvSpPr>
          <p:cNvPr id="6" name="Left Arrow 5"/>
          <p:cNvSpPr/>
          <p:nvPr/>
        </p:nvSpPr>
        <p:spPr>
          <a:xfrm>
            <a:off x="3275856" y="4295633"/>
            <a:ext cx="1656184" cy="316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141117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r>
              <a:rPr lang="en-GB" dirty="0" smtClean="0"/>
              <a:t>Section A</a:t>
            </a:r>
            <a:endParaRPr lang="en-GB" dirty="0"/>
          </a:p>
        </p:txBody>
      </p:sp>
      <p:sp>
        <p:nvSpPr>
          <p:cNvPr id="5" name="Content Placeholder 4"/>
          <p:cNvSpPr>
            <a:spLocks noGrp="1"/>
          </p:cNvSpPr>
          <p:nvPr>
            <p:ph idx="1"/>
          </p:nvPr>
        </p:nvSpPr>
        <p:spPr/>
        <p:txBody>
          <a:bodyPr>
            <a:normAutofit fontScale="92500" lnSpcReduction="10000"/>
          </a:bodyPr>
          <a:lstStyle/>
          <a:p>
            <a:r>
              <a:rPr lang="en-GB" sz="2400" dirty="0">
                <a:solidFill>
                  <a:srgbClr val="1F224E"/>
                </a:solidFill>
                <a:latin typeface="Myriad Pro" charset="0"/>
                <a:ea typeface="Myriad Pro" charset="0"/>
                <a:cs typeface="Myriad Pro" charset="0"/>
              </a:rPr>
              <a:t>The three options in Section A will always have an identical structure so that they are comparable. </a:t>
            </a:r>
          </a:p>
          <a:p>
            <a:r>
              <a:rPr lang="en-GB" sz="2400" dirty="0">
                <a:solidFill>
                  <a:srgbClr val="1F224E"/>
                </a:solidFill>
                <a:latin typeface="Myriad Pro" charset="0"/>
                <a:ea typeface="Myriad Pro" charset="0"/>
                <a:cs typeface="Myriad Pro" charset="0"/>
              </a:rPr>
              <a:t>In the SAMs, all three options had a </a:t>
            </a:r>
            <a:r>
              <a:rPr lang="en-GB" sz="2400" dirty="0" smtClean="0">
                <a:solidFill>
                  <a:srgbClr val="1F224E"/>
                </a:solidFill>
                <a:latin typeface="Myriad Pro" charset="0"/>
                <a:ea typeface="Myriad Pro" charset="0"/>
                <a:cs typeface="Myriad Pro" charset="0"/>
              </a:rPr>
              <a:t>2 </a:t>
            </a:r>
            <a:r>
              <a:rPr lang="en-GB" sz="2400" dirty="0">
                <a:solidFill>
                  <a:srgbClr val="1F224E"/>
                </a:solidFill>
                <a:latin typeface="Myriad Pro" charset="0"/>
                <a:ea typeface="Myriad Pro" charset="0"/>
                <a:cs typeface="Myriad Pro" charset="0"/>
              </a:rPr>
              <a:t>mark </a:t>
            </a:r>
            <a:r>
              <a:rPr lang="en-GB" sz="2400" dirty="0" smtClean="0">
                <a:solidFill>
                  <a:srgbClr val="00B050"/>
                </a:solidFill>
                <a:latin typeface="Myriad Pro" charset="0"/>
                <a:ea typeface="Myriad Pro" charset="0"/>
                <a:cs typeface="Myriad Pro" charset="0"/>
              </a:rPr>
              <a:t>AO3</a:t>
            </a:r>
            <a:r>
              <a:rPr lang="en-GB" sz="2400" dirty="0" smtClean="0">
                <a:solidFill>
                  <a:srgbClr val="1F224E"/>
                </a:solidFill>
                <a:latin typeface="Myriad Pro" charset="0"/>
                <a:ea typeface="Myriad Pro" charset="0"/>
                <a:cs typeface="Myriad Pro" charset="0"/>
              </a:rPr>
              <a:t> question, a 3 mark </a:t>
            </a:r>
            <a:r>
              <a:rPr lang="en-GB" sz="2400" dirty="0">
                <a:solidFill>
                  <a:srgbClr val="00B0F0"/>
                </a:solidFill>
                <a:latin typeface="Myriad Pro" charset="0"/>
                <a:ea typeface="Myriad Pro" charset="0"/>
                <a:cs typeface="Myriad Pro" charset="0"/>
              </a:rPr>
              <a:t>AO2</a:t>
            </a:r>
            <a:r>
              <a:rPr lang="en-GB" sz="2400" dirty="0" smtClean="0">
                <a:solidFill>
                  <a:srgbClr val="1F224E"/>
                </a:solidFill>
                <a:latin typeface="Myriad Pro" charset="0"/>
                <a:ea typeface="Myriad Pro" charset="0"/>
                <a:cs typeface="Myriad Pro" charset="0"/>
              </a:rPr>
              <a:t> question, a 4 mark </a:t>
            </a:r>
            <a:r>
              <a:rPr lang="en-GB" sz="2400" dirty="0">
                <a:solidFill>
                  <a:srgbClr val="00B050"/>
                </a:solidFill>
                <a:latin typeface="Myriad Pro" charset="0"/>
                <a:ea typeface="Myriad Pro" charset="0"/>
                <a:cs typeface="Myriad Pro" charset="0"/>
              </a:rPr>
              <a:t>AO3</a:t>
            </a:r>
            <a:r>
              <a:rPr lang="en-GB" sz="2400" dirty="0" smtClean="0">
                <a:solidFill>
                  <a:srgbClr val="1F224E"/>
                </a:solidFill>
                <a:latin typeface="Myriad Pro" charset="0"/>
                <a:ea typeface="Myriad Pro" charset="0"/>
                <a:cs typeface="Myriad Pro" charset="0"/>
              </a:rPr>
              <a:t> question, an 8 mark </a:t>
            </a:r>
            <a:r>
              <a:rPr lang="en-GB" sz="2400" dirty="0" smtClean="0">
                <a:solidFill>
                  <a:srgbClr val="FF0000"/>
                </a:solidFill>
                <a:latin typeface="Myriad Pro" charset="0"/>
                <a:ea typeface="Myriad Pro" charset="0"/>
                <a:cs typeface="Myriad Pro" charset="0"/>
              </a:rPr>
              <a:t>AO1</a:t>
            </a:r>
            <a:r>
              <a:rPr lang="en-GB" sz="2400" dirty="0" smtClean="0">
                <a:solidFill>
                  <a:srgbClr val="1F224E"/>
                </a:solidFill>
                <a:latin typeface="Myriad Pro" charset="0"/>
                <a:ea typeface="Myriad Pro" charset="0"/>
                <a:cs typeface="Myriad Pro" charset="0"/>
              </a:rPr>
              <a:t> question and a 16 mark question split between </a:t>
            </a:r>
            <a:r>
              <a:rPr lang="en-GB" sz="2400" dirty="0" smtClean="0">
                <a:solidFill>
                  <a:srgbClr val="FF0000"/>
                </a:solidFill>
                <a:latin typeface="Myriad Pro" charset="0"/>
                <a:ea typeface="Myriad Pro" charset="0"/>
                <a:cs typeface="Myriad Pro" charset="0"/>
              </a:rPr>
              <a:t>AO1</a:t>
            </a:r>
            <a:r>
              <a:rPr lang="en-GB" sz="2400" dirty="0" smtClean="0">
                <a:solidFill>
                  <a:srgbClr val="1F224E"/>
                </a:solidFill>
                <a:latin typeface="Myriad Pro" charset="0"/>
                <a:ea typeface="Myriad Pro" charset="0"/>
                <a:cs typeface="Myriad Pro" charset="0"/>
              </a:rPr>
              <a:t> and </a:t>
            </a:r>
            <a:r>
              <a:rPr lang="en-GB" sz="2400" dirty="0" smtClean="0">
                <a:solidFill>
                  <a:srgbClr val="00B0F0"/>
                </a:solidFill>
                <a:latin typeface="Myriad Pro" charset="0"/>
                <a:ea typeface="Myriad Pro" charset="0"/>
                <a:cs typeface="Myriad Pro" charset="0"/>
              </a:rPr>
              <a:t>AO2</a:t>
            </a:r>
            <a:r>
              <a:rPr lang="en-GB" sz="2400" dirty="0" smtClean="0">
                <a:solidFill>
                  <a:srgbClr val="1F224E"/>
                </a:solidFill>
                <a:latin typeface="Myriad Pro" charset="0"/>
                <a:ea typeface="Myriad Pro" charset="0"/>
                <a:cs typeface="Myriad Pro" charset="0"/>
              </a:rPr>
              <a:t>.</a:t>
            </a:r>
          </a:p>
          <a:p>
            <a:r>
              <a:rPr lang="en-GB" sz="2400" dirty="0" smtClean="0">
                <a:solidFill>
                  <a:srgbClr val="1F224E"/>
                </a:solidFill>
                <a:latin typeface="Myriad Pro" charset="0"/>
                <a:ea typeface="Myriad Pro" charset="0"/>
                <a:cs typeface="Myriad Pro" charset="0"/>
              </a:rPr>
              <a:t>This structure is not the same as in Section B and is not necessarily the same structure which will be used in future examinations.</a:t>
            </a:r>
          </a:p>
          <a:p>
            <a:r>
              <a:rPr lang="en-GB" sz="2400" dirty="0" smtClean="0">
                <a:solidFill>
                  <a:srgbClr val="1F224E"/>
                </a:solidFill>
                <a:latin typeface="Myriad Pro" charset="0"/>
                <a:ea typeface="Myriad Pro" charset="0"/>
                <a:cs typeface="Myriad Pro" charset="0"/>
              </a:rPr>
              <a:t>However there will always be a combination of low </a:t>
            </a:r>
            <a:r>
              <a:rPr lang="en-GB" sz="2400" dirty="0">
                <a:solidFill>
                  <a:srgbClr val="1F224E"/>
                </a:solidFill>
                <a:latin typeface="Myriad Pro" charset="0"/>
                <a:ea typeface="Myriad Pro" charset="0"/>
                <a:cs typeface="Myriad Pro" charset="0"/>
              </a:rPr>
              <a:t>tariff, point marked questions (between 1 and 4 mark </a:t>
            </a:r>
            <a:r>
              <a:rPr lang="en-GB" sz="2400" dirty="0" smtClean="0">
                <a:solidFill>
                  <a:srgbClr val="1F224E"/>
                </a:solidFill>
                <a:latin typeface="Myriad Pro" charset="0"/>
                <a:ea typeface="Myriad Pro" charset="0"/>
                <a:cs typeface="Myriad Pro" charset="0"/>
              </a:rPr>
              <a:t>questions) and </a:t>
            </a:r>
            <a:r>
              <a:rPr lang="en-GB" sz="2400" dirty="0">
                <a:solidFill>
                  <a:srgbClr val="1F224E"/>
                </a:solidFill>
                <a:latin typeface="Myriad Pro" charset="0"/>
                <a:ea typeface="Myriad Pro" charset="0"/>
                <a:cs typeface="Myriad Pro" charset="0"/>
              </a:rPr>
              <a:t>medium length </a:t>
            </a:r>
            <a:r>
              <a:rPr lang="en-GB" sz="2400" dirty="0" smtClean="0">
                <a:solidFill>
                  <a:srgbClr val="1F224E"/>
                </a:solidFill>
                <a:latin typeface="Myriad Pro" charset="0"/>
                <a:ea typeface="Myriad Pro" charset="0"/>
                <a:cs typeface="Myriad Pro" charset="0"/>
              </a:rPr>
              <a:t>questions </a:t>
            </a:r>
            <a:r>
              <a:rPr lang="en-GB" sz="2400" dirty="0">
                <a:solidFill>
                  <a:srgbClr val="1F224E"/>
                </a:solidFill>
                <a:latin typeface="Myriad Pro" charset="0"/>
                <a:ea typeface="Myriad Pro" charset="0"/>
                <a:cs typeface="Myriad Pro" charset="0"/>
              </a:rPr>
              <a:t>(between 6 and </a:t>
            </a:r>
            <a:r>
              <a:rPr lang="en-GB" sz="2400" dirty="0" smtClean="0">
                <a:solidFill>
                  <a:srgbClr val="1F224E"/>
                </a:solidFill>
                <a:latin typeface="Myriad Pro" charset="0"/>
                <a:ea typeface="Myriad Pro" charset="0"/>
                <a:cs typeface="Myriad Pro" charset="0"/>
              </a:rPr>
              <a:t>10 </a:t>
            </a:r>
            <a:r>
              <a:rPr lang="en-GB" sz="2400" dirty="0">
                <a:solidFill>
                  <a:srgbClr val="1F224E"/>
                </a:solidFill>
                <a:latin typeface="Myriad Pro" charset="0"/>
                <a:ea typeface="Myriad Pro" charset="0"/>
                <a:cs typeface="Myriad Pro" charset="0"/>
              </a:rPr>
              <a:t>marks</a:t>
            </a:r>
            <a:r>
              <a:rPr lang="en-GB" sz="2400" dirty="0" smtClean="0">
                <a:solidFill>
                  <a:srgbClr val="1F224E"/>
                </a:solidFill>
                <a:latin typeface="Myriad Pro" charset="0"/>
                <a:ea typeface="Myriad Pro" charset="0"/>
                <a:cs typeface="Myriad Pro" charset="0"/>
              </a:rPr>
              <a:t>), </a:t>
            </a:r>
            <a:r>
              <a:rPr lang="en-GB" sz="2400" dirty="0">
                <a:solidFill>
                  <a:srgbClr val="1F224E"/>
                </a:solidFill>
                <a:latin typeface="Myriad Pro" charset="0"/>
                <a:ea typeface="Myriad Pro" charset="0"/>
                <a:cs typeface="Myriad Pro" charset="0"/>
              </a:rPr>
              <a:t>and a higher tariff </a:t>
            </a:r>
            <a:r>
              <a:rPr lang="en-GB" sz="2400" dirty="0" smtClean="0">
                <a:solidFill>
                  <a:srgbClr val="1F224E"/>
                </a:solidFill>
                <a:latin typeface="Myriad Pro" charset="0"/>
                <a:ea typeface="Myriad Pro" charset="0"/>
                <a:cs typeface="Myriad Pro" charset="0"/>
              </a:rPr>
              <a:t>extended </a:t>
            </a:r>
            <a:r>
              <a:rPr lang="en-GB" sz="2400" dirty="0">
                <a:solidFill>
                  <a:srgbClr val="1F224E"/>
                </a:solidFill>
                <a:latin typeface="Myriad Pro" charset="0"/>
                <a:ea typeface="Myriad Pro" charset="0"/>
                <a:cs typeface="Myriad Pro" charset="0"/>
              </a:rPr>
              <a:t>response question of </a:t>
            </a:r>
            <a:r>
              <a:rPr lang="en-GB" sz="2400" dirty="0" smtClean="0">
                <a:solidFill>
                  <a:srgbClr val="1F224E"/>
                </a:solidFill>
                <a:latin typeface="Myriad Pro" charset="0"/>
                <a:ea typeface="Myriad Pro" charset="0"/>
                <a:cs typeface="Myriad Pro" charset="0"/>
              </a:rPr>
              <a:t>16 </a:t>
            </a:r>
            <a:r>
              <a:rPr lang="en-GB" sz="2400" dirty="0">
                <a:solidFill>
                  <a:srgbClr val="1F224E"/>
                </a:solidFill>
                <a:latin typeface="Myriad Pro" charset="0"/>
                <a:ea typeface="Myriad Pro" charset="0"/>
                <a:cs typeface="Myriad Pro" charset="0"/>
              </a:rPr>
              <a:t>marks. </a:t>
            </a:r>
          </a:p>
          <a:p>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346227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717" y="32048"/>
            <a:ext cx="8229600" cy="1143000"/>
          </a:xfrm>
        </p:spPr>
        <p:txBody>
          <a:bodyPr>
            <a:normAutofit fontScale="90000"/>
          </a:bodyPr>
          <a:lstStyle/>
          <a:p>
            <a:r>
              <a:rPr lang="en-GB" dirty="0"/>
              <a:t>Option A – Question </a:t>
            </a:r>
            <a:r>
              <a:rPr lang="en-GB" dirty="0" smtClean="0"/>
              <a:t>1(a) </a:t>
            </a:r>
            <a:r>
              <a:rPr lang="en-GB" dirty="0"/>
              <a:t>– 8</a:t>
            </a:r>
            <a:r>
              <a:rPr lang="en-GB" dirty="0" smtClean="0"/>
              <a:t> marks</a:t>
            </a:r>
            <a:endParaRPr lang="en-GB" dirty="0"/>
          </a:p>
        </p:txBody>
      </p:sp>
      <p:sp>
        <p:nvSpPr>
          <p:cNvPr id="7" name="TextBox 6"/>
          <p:cNvSpPr txBox="1"/>
          <p:nvPr/>
        </p:nvSpPr>
        <p:spPr>
          <a:xfrm>
            <a:off x="424694" y="980728"/>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influence of sea level rise and geomorphic processes in the formation of </a:t>
            </a:r>
            <a:r>
              <a:rPr lang="en-US" sz="2400" dirty="0" smtClean="0">
                <a:solidFill>
                  <a:srgbClr val="FF0000"/>
                </a:solidFill>
                <a:latin typeface="Myriad Pro" charset="0"/>
                <a:ea typeface="Myriad Pro" charset="0"/>
                <a:cs typeface="Myriad Pro" charset="0"/>
              </a:rPr>
              <a:t>rias.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916832"/>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an eight mark question where all marks are allocated to </a:t>
            </a:r>
            <a:r>
              <a:rPr lang="en-GB" sz="1200" dirty="0" smtClean="0">
                <a:solidFill>
                  <a:srgbClr val="FF0000"/>
                </a:solidFill>
                <a:latin typeface="Myriad Pro" charset="0"/>
                <a:ea typeface="Myriad Pro" charset="0"/>
                <a:cs typeface="Myriad Pro" charset="0"/>
              </a:rPr>
              <a:t>AO1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FF0000"/>
                </a:solidFill>
                <a:latin typeface="Myriad Pro" charset="0"/>
                <a:ea typeface="Myriad Pro" charset="0"/>
                <a:cs typeface="Myriad Pro" charset="0"/>
              </a:rPr>
              <a:t>‘</a:t>
            </a:r>
            <a:r>
              <a:rPr lang="en-US" sz="1200" dirty="0" smtClean="0">
                <a:solidFill>
                  <a:srgbClr val="FF0000"/>
                </a:solidFill>
                <a:latin typeface="Myriad Pro" charset="0"/>
                <a:ea typeface="Myriad Pro" charset="0"/>
                <a:cs typeface="Myriad Pro" charset="0"/>
              </a:rPr>
              <a:t>The </a:t>
            </a:r>
            <a:r>
              <a:rPr lang="en-US" sz="1200" dirty="0">
                <a:solidFill>
                  <a:srgbClr val="FF0000"/>
                </a:solidFill>
                <a:latin typeface="Myriad Pro" charset="0"/>
                <a:ea typeface="Myriad Pro" charset="0"/>
                <a:cs typeface="Myriad Pro" charset="0"/>
              </a:rPr>
              <a:t>influence of sea level rise and geomorphic processes in </a:t>
            </a:r>
            <a:r>
              <a:rPr lang="en-US" sz="1200" dirty="0" smtClean="0">
                <a:solidFill>
                  <a:srgbClr val="FF0000"/>
                </a:solidFill>
                <a:latin typeface="Myriad Pro" charset="0"/>
                <a:ea typeface="Myriad Pro" charset="0"/>
                <a:cs typeface="Myriad Pro" charset="0"/>
              </a:rPr>
              <a:t>shaping landforms’</a:t>
            </a:r>
            <a:r>
              <a:rPr lang="en-GB" sz="1200" dirty="0" smtClean="0">
                <a:solidFill>
                  <a:srgbClr val="1F224E"/>
                </a:solidFill>
                <a:latin typeface="Myriad Pro" charset="0"/>
                <a:ea typeface="Myriad Pro" charset="0"/>
                <a:cs typeface="Myriad Pro" charset="0"/>
              </a:rPr>
              <a:t> is stated in the specification and </a:t>
            </a:r>
            <a:r>
              <a:rPr lang="en-GB" sz="1200" dirty="0" err="1" smtClean="0">
                <a:solidFill>
                  <a:srgbClr val="FF0000"/>
                </a:solidFill>
                <a:latin typeface="Myriad Pro" charset="0"/>
                <a:ea typeface="Myriad Pro" charset="0"/>
                <a:cs typeface="Myriad Pro" charset="0"/>
              </a:rPr>
              <a:t>rias</a:t>
            </a:r>
            <a:r>
              <a:rPr lang="en-GB" sz="1200" dirty="0" smtClean="0">
                <a:solidFill>
                  <a:srgbClr val="FF0000"/>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are specifically listed as a landform which must be studied (key idea 3.b of this topic in the specification).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smtClean="0">
                <a:solidFill>
                  <a:srgbClr val="1F224E"/>
                </a:solidFill>
                <a:latin typeface="Myriad Pro" charset="0"/>
                <a:ea typeface="Myriad Pro" charset="0"/>
                <a:cs typeface="Myriad Pro" charset="0"/>
              </a:rPr>
              <a:t>level </a:t>
            </a:r>
            <a:r>
              <a:rPr lang="en-US" sz="1200" dirty="0">
                <a:solidFill>
                  <a:srgbClr val="1F224E"/>
                </a:solidFill>
                <a:latin typeface="Myriad Pro" charset="0"/>
                <a:ea typeface="Myriad Pro" charset="0"/>
                <a:cs typeface="Myriad Pro" charset="0"/>
              </a:rPr>
              <a:t>of </a:t>
            </a:r>
            <a:r>
              <a:rPr lang="en-US" sz="1200" dirty="0" smtClean="0">
                <a:solidFill>
                  <a:srgbClr val="1F224E"/>
                </a:solidFill>
                <a:latin typeface="Myriad Pro" charset="0"/>
                <a:ea typeface="Myriad Pro" charset="0"/>
                <a:cs typeface="Myriad Pro" charset="0"/>
              </a:rPr>
              <a:t>response questions marking guidance</a:t>
            </a:r>
            <a:r>
              <a:rPr lang="en-GB" sz="1200" dirty="0" smtClean="0">
                <a:solidFill>
                  <a:srgbClr val="1F224E"/>
                </a:solidFill>
                <a:latin typeface="Myriad Pro" charset="0"/>
                <a:ea typeface="Myriad Pro" charset="0"/>
                <a:cs typeface="Myriad Pro" charset="0"/>
              </a:rPr>
              <a:t> to indicate what ‘</a:t>
            </a:r>
            <a:r>
              <a:rPr lang="en-GB" sz="1200" b="1" dirty="0" smtClean="0">
                <a:solidFill>
                  <a:srgbClr val="1F224E"/>
                </a:solidFill>
                <a:latin typeface="Myriad Pro" charset="0"/>
                <a:ea typeface="Myriad Pro" charset="0"/>
                <a:cs typeface="Myriad Pro" charset="0"/>
              </a:rPr>
              <a:t>thorough</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reasonable</a:t>
            </a:r>
            <a:r>
              <a:rPr lang="en-GB" sz="1200" dirty="0" smtClean="0">
                <a:solidFill>
                  <a:srgbClr val="1F224E"/>
                </a:solidFill>
                <a:latin typeface="Myriad Pro" charset="0"/>
                <a:ea typeface="Myriad Pro" charset="0"/>
                <a:cs typeface="Myriad Pro" charset="0"/>
              </a:rPr>
              <a:t>’ and ‘</a:t>
            </a:r>
            <a:r>
              <a:rPr lang="en-GB" sz="1200" b="1" dirty="0" smtClean="0">
                <a:solidFill>
                  <a:srgbClr val="1F224E"/>
                </a:solidFill>
                <a:latin typeface="Myriad Pro" charset="0"/>
                <a:ea typeface="Myriad Pro" charset="0"/>
                <a:cs typeface="Myriad Pro" charset="0"/>
              </a:rPr>
              <a:t>basic</a:t>
            </a:r>
            <a:r>
              <a:rPr lang="en-GB" sz="1200" dirty="0" smtClean="0">
                <a:solidFill>
                  <a:srgbClr val="1F224E"/>
                </a:solidFill>
                <a:latin typeface="Myriad Pro" charset="0"/>
                <a:ea typeface="Myriad Pro" charset="0"/>
                <a:cs typeface="Myriad Pro" charset="0"/>
              </a:rPr>
              <a:t>’ mean at the start of the mark schemes (and slide 8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654600"/>
            <a:ext cx="2736304"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(6–8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influence of sea level rise and geomorphic processes in the formation of rias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explanations </a:t>
            </a:r>
            <a:r>
              <a:rPr lang="en-US" sz="1200" dirty="0">
                <a:solidFill>
                  <a:srgbClr val="1F224E"/>
                </a:solidFill>
                <a:latin typeface="Myriad Pro" charset="0"/>
                <a:ea typeface="Myriad Pro" charset="0"/>
                <a:cs typeface="Myriad Pro" charset="0"/>
              </a:rPr>
              <a:t>about the influence of sea level rise and geomorphic processes in the formation of rias.</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664589"/>
            <a:ext cx="2664297"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influence of sea level rise and geomorphic processes in the formation of rias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explanations about the influence of sea level rise and geomorphic processes in the formation of rias.</a:t>
            </a:r>
            <a:endParaRPr lang="en-GB" sz="1200" dirty="0">
              <a:solidFill>
                <a:srgbClr val="1F224E"/>
              </a:solidFill>
              <a:latin typeface="Myriad Pro" charset="0"/>
              <a:ea typeface="Myriad Pro" charset="0"/>
              <a:cs typeface="Myriad Pro" charset="0"/>
            </a:endParaRPr>
          </a:p>
        </p:txBody>
      </p:sp>
      <p:sp>
        <p:nvSpPr>
          <p:cNvPr id="8" name="TextBox 7"/>
          <p:cNvSpPr txBox="1"/>
          <p:nvPr/>
        </p:nvSpPr>
        <p:spPr>
          <a:xfrm>
            <a:off x="3282701" y="3670294"/>
            <a:ext cx="2736305"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(3–5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influence of sea level rise and geomorphic processes in the formation of rias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explanations about the influence of sea level rise and geomorphic processes in the formation of rias.</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258223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38"/>
            <a:ext cx="8229600" cy="1143000"/>
          </a:xfrm>
        </p:spPr>
        <p:txBody>
          <a:bodyPr>
            <a:normAutofit fontScale="90000"/>
          </a:bodyPr>
          <a:lstStyle/>
          <a:p>
            <a:r>
              <a:rPr lang="en-GB" dirty="0"/>
              <a:t>Option A – Question </a:t>
            </a:r>
            <a:r>
              <a:rPr lang="en-GB" dirty="0" smtClean="0"/>
              <a:t>1(a) </a:t>
            </a:r>
            <a:r>
              <a:rPr lang="en-GB" dirty="0"/>
              <a:t>– 8</a:t>
            </a:r>
            <a:r>
              <a:rPr lang="en-GB" dirty="0" smtClean="0"/>
              <a:t> marks</a:t>
            </a:r>
            <a:endParaRPr lang="en-GB" dirty="0"/>
          </a:p>
        </p:txBody>
      </p:sp>
      <p:sp>
        <p:nvSpPr>
          <p:cNvPr id="7" name="TextBox 6"/>
          <p:cNvSpPr txBox="1"/>
          <p:nvPr/>
        </p:nvSpPr>
        <p:spPr>
          <a:xfrm>
            <a:off x="424694" y="1108866"/>
            <a:ext cx="8496944"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influence of sea level rise and geomorphic processes in the formation of rias.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‘Indicative content’ column of the mark scheme gives a number of suggestions of </a:t>
            </a:r>
            <a:r>
              <a:rPr lang="en-GB" sz="1200" dirty="0" smtClean="0">
                <a:solidFill>
                  <a:srgbClr val="FF0000"/>
                </a:solidFill>
                <a:latin typeface="Myriad Pro" charset="0"/>
                <a:ea typeface="Myriad Pro" charset="0"/>
                <a:cs typeface="Myriad Pro" charset="0"/>
              </a:rPr>
              <a:t>knowledge and understanding</a:t>
            </a:r>
            <a:r>
              <a:rPr lang="en-GB" sz="1200" dirty="0" smtClean="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smtClean="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smtClean="0">
                <a:solidFill>
                  <a:srgbClr val="1F224E"/>
                </a:solidFill>
                <a:latin typeface="Myriad Pro" charset="0"/>
                <a:ea typeface="Myriad Pro" charset="0"/>
                <a:cs typeface="Myriad Pro" charset="0"/>
              </a:rPr>
              <a:t>of </a:t>
            </a:r>
            <a:r>
              <a:rPr lang="en-US" sz="1200" dirty="0">
                <a:solidFill>
                  <a:srgbClr val="1F224E"/>
                </a:solidFill>
                <a:latin typeface="Myriad Pro" charset="0"/>
                <a:ea typeface="Myriad Pro" charset="0"/>
                <a:cs typeface="Myriad Pro" charset="0"/>
              </a:rPr>
              <a:t>the influence of sea level rise and geomorphic processes in the formation of rias could potentially include: </a:t>
            </a:r>
            <a:endParaRPr lang="en-GB" sz="1200" dirty="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rias </a:t>
            </a:r>
            <a:r>
              <a:rPr lang="en-US" sz="1200" dirty="0">
                <a:solidFill>
                  <a:srgbClr val="1F224E"/>
                </a:solidFill>
                <a:latin typeface="Myriad Pro" charset="0"/>
                <a:ea typeface="Myriad Pro" charset="0"/>
                <a:cs typeface="Myriad Pro" charset="0"/>
              </a:rPr>
              <a:t>are formed as sea level rises in a warming climate </a:t>
            </a:r>
            <a:endParaRPr lang="en-US" sz="1200" dirty="0" smtClean="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sea level change that caused the submergence of a river valley may be either eustatic or </a:t>
            </a:r>
            <a:r>
              <a:rPr lang="en-US" sz="1200" dirty="0" smtClean="0">
                <a:solidFill>
                  <a:srgbClr val="1F224E"/>
                </a:solidFill>
                <a:latin typeface="Myriad Pro" charset="0"/>
                <a:ea typeface="Myriad Pro" charset="0"/>
                <a:cs typeface="Myriad Pro" charset="0"/>
              </a:rPr>
              <a:t>isostatic</a:t>
            </a:r>
          </a:p>
          <a:p>
            <a:r>
              <a:rPr lang="en-US" sz="1200" dirty="0" smtClean="0">
                <a:solidFill>
                  <a:srgbClr val="1F224E"/>
                </a:solidFill>
                <a:latin typeface="Myriad Pro" charset="0"/>
                <a:ea typeface="Myriad Pro" charset="0"/>
                <a:cs typeface="Myriad Pro" charset="0"/>
              </a:rPr>
              <a:t>as </a:t>
            </a:r>
            <a:r>
              <a:rPr lang="en-US" sz="1200" dirty="0">
                <a:solidFill>
                  <a:srgbClr val="1F224E"/>
                </a:solidFill>
                <a:latin typeface="Myriad Pro" charset="0"/>
                <a:ea typeface="Myriad Pro" charset="0"/>
                <a:cs typeface="Myriad Pro" charset="0"/>
              </a:rPr>
              <a:t>sea level rises, low–lying coastal environments become submerged and river valleys are drowned to form </a:t>
            </a:r>
            <a:r>
              <a:rPr lang="en-US" sz="1200" dirty="0" smtClean="0">
                <a:solidFill>
                  <a:srgbClr val="1F224E"/>
                </a:solidFill>
                <a:latin typeface="Myriad Pro" charset="0"/>
                <a:ea typeface="Myriad Pro" charset="0"/>
                <a:cs typeface="Myriad Pro" charset="0"/>
              </a:rPr>
              <a:t>rias</a:t>
            </a:r>
          </a:p>
          <a:p>
            <a:r>
              <a:rPr lang="en-US" sz="1200" dirty="0" smtClean="0">
                <a:solidFill>
                  <a:srgbClr val="1F224E"/>
                </a:solidFill>
                <a:latin typeface="Myriad Pro" charset="0"/>
                <a:ea typeface="Myriad Pro" charset="0"/>
                <a:cs typeface="Myriad Pro" charset="0"/>
              </a:rPr>
              <a:t>they </a:t>
            </a:r>
            <a:r>
              <a:rPr lang="en-US" sz="1200" dirty="0">
                <a:solidFill>
                  <a:srgbClr val="1F224E"/>
                </a:solidFill>
                <a:latin typeface="Myriad Pro" charset="0"/>
                <a:ea typeface="Myriad Pro" charset="0"/>
                <a:cs typeface="Myriad Pro" charset="0"/>
              </a:rPr>
              <a:t>typically have gently sloping sides, variable depth and a winding plan form reflecting the original route of the river and its valley, formed by fluvial erosion within the channel and subaerial processes on the valley </a:t>
            </a:r>
            <a:r>
              <a:rPr lang="en-US" sz="1200" dirty="0" smtClean="0">
                <a:solidFill>
                  <a:srgbClr val="1F224E"/>
                </a:solidFill>
                <a:latin typeface="Myriad Pro" charset="0"/>
                <a:ea typeface="Myriad Pro" charset="0"/>
                <a:cs typeface="Myriad Pro" charset="0"/>
              </a:rPr>
              <a:t>sides</a:t>
            </a:r>
          </a:p>
          <a:p>
            <a:r>
              <a:rPr lang="en-US" sz="1200" dirty="0" smtClean="0">
                <a:solidFill>
                  <a:srgbClr val="1F224E"/>
                </a:solidFill>
                <a:latin typeface="Myriad Pro" charset="0"/>
                <a:ea typeface="Myriad Pro" charset="0"/>
                <a:cs typeface="Myriad Pro" charset="0"/>
              </a:rPr>
              <a:t>rejuvenation </a:t>
            </a:r>
            <a:r>
              <a:rPr lang="en-US" sz="1200" dirty="0">
                <a:solidFill>
                  <a:srgbClr val="1F224E"/>
                </a:solidFill>
                <a:latin typeface="Myriad Pro" charset="0"/>
                <a:ea typeface="Myriad Pro" charset="0"/>
                <a:cs typeface="Myriad Pro" charset="0"/>
              </a:rPr>
              <a:t>in river valleys as sea level fell during an earlier, colder period may have resulted in increased valley deepening before submergence </a:t>
            </a:r>
            <a:r>
              <a:rPr lang="en-US" sz="1200" dirty="0" smtClean="0">
                <a:solidFill>
                  <a:srgbClr val="1F224E"/>
                </a:solidFill>
                <a:latin typeface="Myriad Pro" charset="0"/>
                <a:ea typeface="Myriad Pro" charset="0"/>
                <a:cs typeface="Myriad Pro" charset="0"/>
              </a:rPr>
              <a:t>occurred</a:t>
            </a:r>
          </a:p>
          <a:p>
            <a:r>
              <a:rPr lang="en-US" sz="1200" dirty="0" smtClean="0">
                <a:solidFill>
                  <a:srgbClr val="1F224E"/>
                </a:solidFill>
                <a:latin typeface="Myriad Pro" charset="0"/>
                <a:ea typeface="Myriad Pro" charset="0"/>
                <a:cs typeface="Myriad Pro" charset="0"/>
              </a:rPr>
              <a:t>during </a:t>
            </a:r>
            <a:r>
              <a:rPr lang="en-US" sz="1200" dirty="0">
                <a:solidFill>
                  <a:srgbClr val="1F224E"/>
                </a:solidFill>
                <a:latin typeface="Myriad Pro" charset="0"/>
                <a:ea typeface="Myriad Pro" charset="0"/>
                <a:cs typeface="Myriad Pro" charset="0"/>
              </a:rPr>
              <a:t>interglacial periods, when sea levels rose, further deposition would have occurred as the rivers had less surplus energy for </a:t>
            </a:r>
            <a:r>
              <a:rPr lang="en-US" sz="1200" dirty="0" smtClean="0">
                <a:solidFill>
                  <a:srgbClr val="1F224E"/>
                </a:solidFill>
                <a:latin typeface="Myriad Pro" charset="0"/>
                <a:ea typeface="Myriad Pro" charset="0"/>
                <a:cs typeface="Myriad Pro" charset="0"/>
              </a:rPr>
              <a:t>erosion</a:t>
            </a:r>
          </a:p>
          <a:p>
            <a:r>
              <a:rPr lang="en-US" sz="1200" dirty="0" smtClean="0">
                <a:solidFill>
                  <a:srgbClr val="1F224E"/>
                </a:solidFill>
                <a:latin typeface="Myriad Pro" charset="0"/>
                <a:ea typeface="Myriad Pro" charset="0"/>
                <a:cs typeface="Myriad Pro" charset="0"/>
              </a:rPr>
              <a:t>increased </a:t>
            </a:r>
            <a:r>
              <a:rPr lang="en-US" sz="1200" dirty="0">
                <a:solidFill>
                  <a:srgbClr val="1F224E"/>
                </a:solidFill>
                <a:latin typeface="Myriad Pro" charset="0"/>
                <a:ea typeface="Myriad Pro" charset="0"/>
                <a:cs typeface="Myriad Pro" charset="0"/>
              </a:rPr>
              <a:t>water depth in rias is likely to be associated with larger waves and greater wave energy, thereby increasing rates of erosion and further modification</a:t>
            </a:r>
            <a:r>
              <a:rPr lang="en-US"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093334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3944602"/>
            <a:ext cx="4860032" cy="91058"/>
            <a:chOff x="0" y="3887527"/>
            <a:chExt cx="4932040" cy="91058"/>
          </a:xfrm>
        </p:grpSpPr>
        <p:cxnSp>
          <p:nvCxnSpPr>
            <p:cNvPr id="11" name="Straight Connector 10"/>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Title 28"/>
          <p:cNvSpPr>
            <a:spLocks noGrp="1"/>
          </p:cNvSpPr>
          <p:nvPr>
            <p:ph type="title"/>
          </p:nvPr>
        </p:nvSpPr>
        <p:spPr>
          <a:xfrm>
            <a:off x="467544" y="764704"/>
            <a:ext cx="8229600" cy="1143000"/>
          </a:xfrm>
        </p:spPr>
        <p:txBody>
          <a:bodyPr>
            <a:normAutofit/>
          </a:bodyPr>
          <a:lstStyle/>
          <a:p>
            <a:r>
              <a:rPr lang="en-GB" sz="6600" dirty="0" smtClean="0">
                <a:effectLst>
                  <a:outerShdw blurRad="38100" dist="38100" dir="2700000" algn="tl">
                    <a:srgbClr val="000000">
                      <a:alpha val="43137"/>
                    </a:srgbClr>
                  </a:outerShdw>
                </a:effectLst>
              </a:rPr>
              <a:t>Guide </a:t>
            </a:r>
            <a:r>
              <a:rPr lang="en-GB" sz="6600" dirty="0">
                <a:effectLst>
                  <a:outerShdw blurRad="38100" dist="38100" dir="2700000" algn="tl">
                    <a:srgbClr val="000000">
                      <a:alpha val="43137"/>
                    </a:srgbClr>
                  </a:outerShdw>
                </a:effectLst>
              </a:rPr>
              <a:t>to the SAMs</a:t>
            </a:r>
            <a:endParaRPr lang="en-US" sz="6600" dirty="0"/>
          </a:p>
        </p:txBody>
      </p:sp>
      <p:sp>
        <p:nvSpPr>
          <p:cNvPr id="30" name="Subtitle 29"/>
          <p:cNvSpPr>
            <a:spLocks noGrp="1"/>
          </p:cNvSpPr>
          <p:nvPr>
            <p:ph idx="4294967295"/>
          </p:nvPr>
        </p:nvSpPr>
        <p:spPr>
          <a:xfrm>
            <a:off x="0" y="2781300"/>
            <a:ext cx="9144000" cy="3097213"/>
          </a:xfrm>
        </p:spPr>
        <p:txBody>
          <a:bodyPr>
            <a:noAutofit/>
          </a:bodyPr>
          <a:lstStyle/>
          <a:p>
            <a:pPr marL="0" indent="0" algn="ctr">
              <a:buNone/>
            </a:pPr>
            <a:r>
              <a:rPr lang="en-GB" sz="4400" dirty="0">
                <a:solidFill>
                  <a:srgbClr val="9BB29E"/>
                </a:solidFill>
                <a:effectLst>
                  <a:outerShdw blurRad="38100" dist="38100" dir="2700000" algn="tl">
                    <a:srgbClr val="000000">
                      <a:alpha val="43137"/>
                    </a:srgbClr>
                  </a:outerShdw>
                </a:effectLst>
              </a:rPr>
              <a:t>Component 1 – </a:t>
            </a:r>
            <a:endParaRPr lang="en-GB" sz="4400" dirty="0" smtClean="0">
              <a:solidFill>
                <a:srgbClr val="9BB29E"/>
              </a:solidFill>
              <a:effectLst>
                <a:outerShdw blurRad="38100" dist="38100" dir="2700000" algn="tl">
                  <a:srgbClr val="000000">
                    <a:alpha val="43137"/>
                  </a:srgbClr>
                </a:outerShdw>
              </a:effectLst>
            </a:endParaRPr>
          </a:p>
          <a:p>
            <a:pPr marL="0" indent="0" algn="ctr">
              <a:buNone/>
            </a:pPr>
            <a:r>
              <a:rPr lang="en-GB" sz="4400" dirty="0" smtClean="0">
                <a:solidFill>
                  <a:srgbClr val="9BB29E"/>
                </a:solidFill>
                <a:effectLst>
                  <a:outerShdw blurRad="38100" dist="38100" dir="2700000" algn="tl">
                    <a:srgbClr val="000000">
                      <a:alpha val="43137"/>
                    </a:srgbClr>
                  </a:outerShdw>
                </a:effectLst>
              </a:rPr>
              <a:t>Physical systems</a:t>
            </a:r>
            <a:endParaRPr lang="en-GB" sz="4400" dirty="0">
              <a:solidFill>
                <a:srgbClr val="9BB29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425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dirty="0" smtClean="0"/>
              <a:t>Option A – Question 1(b)(</a:t>
            </a:r>
            <a:r>
              <a:rPr lang="en-GB" dirty="0" err="1" smtClean="0"/>
              <a:t>i</a:t>
            </a:r>
            <a:r>
              <a:rPr lang="en-GB" dirty="0" smtClean="0"/>
              <a:t>) – 2 marks</a:t>
            </a:r>
            <a:endParaRPr lang="en-GB" dirty="0"/>
          </a:p>
        </p:txBody>
      </p:sp>
      <p:sp>
        <p:nvSpPr>
          <p:cNvPr id="5" name="Rectangle 4"/>
          <p:cNvSpPr/>
          <p:nvPr/>
        </p:nvSpPr>
        <p:spPr>
          <a:xfrm>
            <a:off x="306040" y="1412776"/>
            <a:ext cx="8658448"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mean wave height for the data shown in Table 1. </a:t>
            </a:r>
            <a:r>
              <a:rPr lang="en-US" sz="2400" u="sng" dirty="0">
                <a:solidFill>
                  <a:srgbClr val="1F224E"/>
                </a:solidFill>
                <a:latin typeface="Myriad Pro" charset="0"/>
                <a:ea typeface="Myriad Pro" charset="0"/>
                <a:cs typeface="Myriad Pro" charset="0"/>
              </a:rPr>
              <a:t>You must show your working</a:t>
            </a:r>
            <a:r>
              <a:rPr lang="en-US" sz="2400" dirty="0">
                <a:solidFill>
                  <a:srgbClr val="1F224E"/>
                </a:solidFill>
                <a:latin typeface="Myriad Pro" charset="0"/>
                <a:ea typeface="Myriad Pro" charset="0"/>
                <a:cs typeface="Myriad Pro" charset="0"/>
              </a:rPr>
              <a:t>.	</a:t>
            </a:r>
            <a:endParaRPr lang="en-GB" sz="2400" dirty="0">
              <a:solidFill>
                <a:srgbClr val="1F224E"/>
              </a:solidFill>
              <a:latin typeface="Myriad Pro" charset="0"/>
              <a:ea typeface="Myriad Pro" charset="0"/>
              <a:cs typeface="Myriad Pro" charset="0"/>
            </a:endParaRPr>
          </a:p>
        </p:txBody>
      </p:sp>
      <p:sp>
        <p:nvSpPr>
          <p:cNvPr id="7" name="Content Placeholder 2"/>
          <p:cNvSpPr>
            <a:spLocks noGrp="1"/>
          </p:cNvSpPr>
          <p:nvPr>
            <p:ph idx="1"/>
          </p:nvPr>
        </p:nvSpPr>
        <p:spPr>
          <a:xfrm>
            <a:off x="309861" y="2492896"/>
            <a:ext cx="8280920" cy="2592288"/>
          </a:xfrm>
        </p:spPr>
        <p:txBody>
          <a:bodyPr>
            <a:normAutofit/>
          </a:bodyPr>
          <a:lstStyle/>
          <a:p>
            <a:pPr marL="0" indent="0">
              <a:buNone/>
            </a:pPr>
            <a:r>
              <a:rPr lang="en-GB" sz="1800" dirty="0" smtClean="0">
                <a:solidFill>
                  <a:srgbClr val="1F224E"/>
                </a:solidFill>
                <a:latin typeface="Myriad Pro" charset="0"/>
                <a:ea typeface="Myriad Pro" charset="0"/>
                <a:cs typeface="Myriad Pro" charset="0"/>
              </a:rPr>
              <a:t>This is an </a:t>
            </a:r>
            <a:r>
              <a:rPr lang="en-GB" sz="1800" dirty="0" smtClean="0">
                <a:solidFill>
                  <a:srgbClr val="00B050"/>
                </a:solidFill>
                <a:latin typeface="Myriad Pro" charset="0"/>
                <a:ea typeface="Myriad Pro" charset="0"/>
                <a:cs typeface="Myriad Pro" charset="0"/>
              </a:rPr>
              <a:t>AO3 (skills)</a:t>
            </a:r>
            <a:r>
              <a:rPr lang="en-GB" sz="1800" dirty="0" smtClean="0">
                <a:solidFill>
                  <a:srgbClr val="1F224E"/>
                </a:solidFill>
                <a:latin typeface="Myriad Pro" charset="0"/>
                <a:ea typeface="Myriad Pro" charset="0"/>
                <a:cs typeface="Myriad Pro" charset="0"/>
              </a:rPr>
              <a:t> question where students need to use their statistical skills to calculate the mean wave height for the data shown in Table 1. Working must be shown in order to access both marks. </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4098" name="Picture 2" title="Table 1: Wave height off the coast in the UK on 28th November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246" y="3861048"/>
            <a:ext cx="61341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55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dirty="0" smtClean="0"/>
              <a:t>Option A – Question 1(b)(</a:t>
            </a:r>
            <a:r>
              <a:rPr lang="en-GB" dirty="0" err="1" smtClean="0"/>
              <a:t>i</a:t>
            </a:r>
            <a:r>
              <a:rPr lang="en-GB" dirty="0" smtClean="0"/>
              <a:t>) – 2 marks</a:t>
            </a:r>
            <a:endParaRPr lang="en-GB" dirty="0"/>
          </a:p>
        </p:txBody>
      </p:sp>
      <p:sp>
        <p:nvSpPr>
          <p:cNvPr id="5" name="Rectangle 4"/>
          <p:cNvSpPr/>
          <p:nvPr/>
        </p:nvSpPr>
        <p:spPr>
          <a:xfrm>
            <a:off x="306040" y="1412776"/>
            <a:ext cx="8658448"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mean wave height for the data shown in Table 1. </a:t>
            </a:r>
            <a:r>
              <a:rPr lang="en-US" sz="2400" u="sng" dirty="0" smtClean="0">
                <a:solidFill>
                  <a:srgbClr val="1F224E"/>
                </a:solidFill>
                <a:latin typeface="Myriad Pro" charset="0"/>
                <a:ea typeface="Myriad Pro" charset="0"/>
                <a:cs typeface="Myriad Pro" charset="0"/>
              </a:rPr>
              <a:t>You </a:t>
            </a:r>
            <a:r>
              <a:rPr lang="en-US" sz="2400" u="sng" dirty="0">
                <a:solidFill>
                  <a:srgbClr val="1F224E"/>
                </a:solidFill>
                <a:latin typeface="Myriad Pro" charset="0"/>
                <a:ea typeface="Myriad Pro" charset="0"/>
                <a:cs typeface="Myriad Pro" charset="0"/>
              </a:rPr>
              <a:t>must show your working</a:t>
            </a:r>
            <a:r>
              <a:rPr lang="en-US" sz="2400" dirty="0">
                <a:solidFill>
                  <a:srgbClr val="1F224E"/>
                </a:solidFill>
                <a:latin typeface="Myriad Pro" charset="0"/>
                <a:ea typeface="Myriad Pro" charset="0"/>
                <a:cs typeface="Myriad Pro" charset="0"/>
              </a:rPr>
              <a:t>.	</a:t>
            </a:r>
            <a:endParaRPr lang="en-GB" sz="2400" dirty="0">
              <a:solidFill>
                <a:srgbClr val="1F224E"/>
              </a:solidFill>
              <a:latin typeface="Myriad Pro" charset="0"/>
              <a:ea typeface="Myriad Pro" charset="0"/>
              <a:cs typeface="Myriad Pro" charset="0"/>
            </a:endParaRPr>
          </a:p>
        </p:txBody>
      </p:sp>
      <p:sp>
        <p:nvSpPr>
          <p:cNvPr id="7" name="Content Placeholder 2"/>
          <p:cNvSpPr>
            <a:spLocks noGrp="1"/>
          </p:cNvSpPr>
          <p:nvPr>
            <p:ph idx="1"/>
          </p:nvPr>
        </p:nvSpPr>
        <p:spPr>
          <a:xfrm>
            <a:off x="309861" y="2492896"/>
            <a:ext cx="8280920" cy="1224136"/>
          </a:xfrm>
        </p:spPr>
        <p:txBody>
          <a:bodyPr>
            <a:normAutofit/>
          </a:bodyPr>
          <a:lstStyle/>
          <a:p>
            <a:pPr marL="0" indent="0">
              <a:buNone/>
            </a:pPr>
            <a:r>
              <a:rPr lang="en-GB" sz="1200" dirty="0">
                <a:solidFill>
                  <a:srgbClr val="1F224E"/>
                </a:solidFill>
                <a:latin typeface="Myriad Pro" charset="0"/>
                <a:ea typeface="Myriad Pro" charset="0"/>
                <a:cs typeface="Myriad Pro" charset="0"/>
              </a:rPr>
              <a:t>There are </a:t>
            </a:r>
            <a:r>
              <a:rPr lang="en-GB" sz="1200" dirty="0" smtClean="0">
                <a:solidFill>
                  <a:srgbClr val="1F224E"/>
                </a:solidFill>
                <a:latin typeface="Myriad Pro" charset="0"/>
                <a:ea typeface="Myriad Pro" charset="0"/>
                <a:cs typeface="Myriad Pro" charset="0"/>
              </a:rPr>
              <a:t>two marks </a:t>
            </a:r>
            <a:r>
              <a:rPr lang="en-GB" sz="1200" dirty="0">
                <a:solidFill>
                  <a:srgbClr val="1F224E"/>
                </a:solidFill>
                <a:latin typeface="Myriad Pro" charset="0"/>
                <a:ea typeface="Myriad Pro" charset="0"/>
                <a:cs typeface="Myriad Pro" charset="0"/>
              </a:rPr>
              <a:t>available – one mark for </a:t>
            </a:r>
            <a:r>
              <a:rPr lang="en-GB" sz="1200" dirty="0" smtClean="0">
                <a:solidFill>
                  <a:srgbClr val="1F224E"/>
                </a:solidFill>
                <a:latin typeface="Myriad Pro" charset="0"/>
                <a:ea typeface="Myriad Pro" charset="0"/>
                <a:cs typeface="Myriad Pro" charset="0"/>
              </a:rPr>
              <a:t>the correct answer </a:t>
            </a:r>
            <a:r>
              <a:rPr lang="en-GB" sz="1200" dirty="0">
                <a:solidFill>
                  <a:srgbClr val="1F224E"/>
                </a:solidFill>
                <a:latin typeface="Myriad Pro" charset="0"/>
                <a:ea typeface="Myriad Pro" charset="0"/>
                <a:cs typeface="Myriad Pro" charset="0"/>
              </a:rPr>
              <a:t>(</a:t>
            </a:r>
            <a:r>
              <a:rPr lang="en-GB" sz="1200" dirty="0" smtClean="0">
                <a:solidFill>
                  <a:srgbClr val="1F224E"/>
                </a:solidFill>
                <a:latin typeface="Myriad Pro" charset="0"/>
                <a:ea typeface="Myriad Pro" charset="0"/>
                <a:cs typeface="Myriad Pro" charset="0"/>
                <a:sym typeface="Wingdings"/>
              </a:rPr>
              <a:t></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and one mark for </a:t>
            </a:r>
            <a:r>
              <a:rPr lang="en-GB" sz="1200" dirty="0" smtClean="0">
                <a:solidFill>
                  <a:srgbClr val="1F224E"/>
                </a:solidFill>
                <a:latin typeface="Myriad Pro" charset="0"/>
                <a:ea typeface="Myriad Pro" charset="0"/>
                <a:cs typeface="Myriad Pro" charset="0"/>
              </a:rPr>
              <a:t>showing working of calculation (</a:t>
            </a:r>
            <a:r>
              <a:rPr lang="en-GB" sz="1200" dirty="0" smtClean="0">
                <a:solidFill>
                  <a:srgbClr val="1F224E"/>
                </a:solidFill>
                <a:latin typeface="Myriad Pro" charset="0"/>
                <a:ea typeface="Myriad Pro" charset="0"/>
                <a:cs typeface="Myriad Pro" charset="0"/>
                <a:sym typeface="Wingdings"/>
              </a:rPr>
              <a:t>DEV</a:t>
            </a:r>
            <a:r>
              <a:rPr lang="en-GB" sz="1200" dirty="0" smtClean="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pic>
        <p:nvPicPr>
          <p:cNvPr id="4098" name="Picture 2" title="Table 1: Wave height off the coast in the UK on 28th November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592" y="2924944"/>
            <a:ext cx="61341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87623" y="4472111"/>
            <a:ext cx="3062057" cy="276999"/>
          </a:xfrm>
          <a:prstGeom prst="rect">
            <a:avLst/>
          </a:prstGeom>
        </p:spPr>
        <p:txBody>
          <a:bodyPr wrap="none">
            <a:spAutoFit/>
          </a:bodyPr>
          <a:lstStyle/>
          <a:p>
            <a:r>
              <a:rPr lang="en-US" sz="1200" dirty="0">
                <a:solidFill>
                  <a:srgbClr val="1F224E"/>
                </a:solidFill>
                <a:latin typeface="Myriad Pro" charset="0"/>
                <a:ea typeface="Myriad Pro" charset="0"/>
                <a:cs typeface="Myriad Pro" charset="0"/>
              </a:rPr>
              <a:t>Formula to calculate the mean of the data:</a:t>
            </a:r>
            <a:endParaRPr lang="en-GB" sz="1200" dirty="0">
              <a:solidFill>
                <a:srgbClr val="1F224E"/>
              </a:solidFill>
              <a:latin typeface="Myriad Pro" charset="0"/>
              <a:ea typeface="Myriad Pro" charset="0"/>
              <a:cs typeface="Myriad Pro" charset="0"/>
            </a:endParaRPr>
          </a:p>
        </p:txBody>
      </p:sp>
      <p:pic>
        <p:nvPicPr>
          <p:cNvPr id="8" name="Picture 7"/>
          <p:cNvPicPr/>
          <p:nvPr/>
        </p:nvPicPr>
        <p:blipFill>
          <a:blip r:embed="rId3"/>
          <a:stretch>
            <a:fillRect/>
          </a:stretch>
        </p:blipFill>
        <p:spPr>
          <a:xfrm>
            <a:off x="2195736" y="4823324"/>
            <a:ext cx="747395" cy="407035"/>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777" y="4464077"/>
            <a:ext cx="6953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1" y="4934994"/>
            <a:ext cx="144016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664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rmAutofit fontScale="90000"/>
          </a:bodyPr>
          <a:lstStyle/>
          <a:p>
            <a:r>
              <a:rPr lang="en-GB" dirty="0"/>
              <a:t>Option A – Question 1(b</a:t>
            </a:r>
            <a:r>
              <a:rPr lang="en-GB" dirty="0" smtClean="0"/>
              <a:t>)(ii</a:t>
            </a:r>
            <a:r>
              <a:rPr lang="en-GB" dirty="0"/>
              <a:t>) – </a:t>
            </a:r>
            <a:r>
              <a:rPr lang="en-GB" dirty="0" smtClean="0"/>
              <a:t>4 </a:t>
            </a:r>
            <a:r>
              <a:rPr lang="en-GB" dirty="0"/>
              <a:t>marks</a:t>
            </a:r>
          </a:p>
        </p:txBody>
      </p:sp>
      <p:sp>
        <p:nvSpPr>
          <p:cNvPr id="3" name="Content Placeholder 2"/>
          <p:cNvSpPr>
            <a:spLocks noGrp="1"/>
          </p:cNvSpPr>
          <p:nvPr>
            <p:ph idx="1"/>
          </p:nvPr>
        </p:nvSpPr>
        <p:spPr>
          <a:xfrm>
            <a:off x="296119" y="2420888"/>
            <a:ext cx="8280920" cy="3096344"/>
          </a:xfrm>
        </p:spPr>
        <p:txBody>
          <a:bodyPr>
            <a:normAutofit/>
          </a:bodyPr>
          <a:lstStyle/>
          <a:p>
            <a:pPr marL="0" indent="0">
              <a:buNone/>
            </a:pPr>
            <a:r>
              <a:rPr lang="en-GB" sz="1800" dirty="0" smtClean="0">
                <a:solidFill>
                  <a:srgbClr val="1F224E"/>
                </a:solidFill>
                <a:latin typeface="Myriad Pro" charset="0"/>
                <a:ea typeface="Myriad Pro" charset="0"/>
                <a:cs typeface="Myriad Pro" charset="0"/>
              </a:rPr>
              <a:t>This is an </a:t>
            </a:r>
            <a:r>
              <a:rPr lang="en-GB" sz="1800" dirty="0" smtClean="0">
                <a:solidFill>
                  <a:srgbClr val="00B050"/>
                </a:solidFill>
                <a:latin typeface="Myriad Pro" charset="0"/>
                <a:ea typeface="Myriad Pro" charset="0"/>
                <a:cs typeface="Myriad Pro" charset="0"/>
              </a:rPr>
              <a:t>AO3 (skills)</a:t>
            </a:r>
            <a:r>
              <a:rPr lang="en-GB" sz="1800" dirty="0" smtClean="0">
                <a:solidFill>
                  <a:srgbClr val="1F224E"/>
                </a:solidFill>
                <a:latin typeface="Myriad Pro" charset="0"/>
                <a:ea typeface="Myriad Pro" charset="0"/>
                <a:cs typeface="Myriad Pro" charset="0"/>
              </a:rPr>
              <a:t> question where students need to use their statistical skills to calculate the standard deviation of the data. Working must be shown in order to access all four marks. </a:t>
            </a:r>
          </a:p>
          <a:p>
            <a:pPr marL="0" indent="0">
              <a:buNone/>
            </a:pPr>
            <a:endParaRPr lang="en-GB" sz="1800" dirty="0" smtClean="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smtClean="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 standard deviation formula was given to students in the resource booklet.</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299170" y="1124744"/>
            <a:ext cx="8161262"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standard deviation for the data shown in Table 1. </a:t>
            </a:r>
            <a:r>
              <a:rPr lang="en-US" sz="2400" u="sng" dirty="0">
                <a:solidFill>
                  <a:srgbClr val="1F224E"/>
                </a:solidFill>
                <a:latin typeface="Myriad Pro" charset="0"/>
                <a:ea typeface="Myriad Pro" charset="0"/>
                <a:cs typeface="Myriad Pro" charset="0"/>
              </a:rPr>
              <a:t>You must show your working and give your answer to 2 decimal places.</a:t>
            </a:r>
            <a:endParaRPr lang="en-GB" sz="2400" u="sng" dirty="0">
              <a:solidFill>
                <a:srgbClr val="1F224E"/>
              </a:solidFill>
              <a:latin typeface="Myriad Pro" charset="0"/>
              <a:ea typeface="Myriad Pro" charset="0"/>
              <a:cs typeface="Myriad Pro" charset="0"/>
            </a:endParaRPr>
          </a:p>
        </p:txBody>
      </p:sp>
      <p:pic>
        <p:nvPicPr>
          <p:cNvPr id="1026" name="Picture 2" title="Table 1: Carbon dioxide emissions from fossil fuels by country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7" y="3573016"/>
            <a:ext cx="690562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556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98"/>
            <a:ext cx="9144000" cy="1143000"/>
          </a:xfrm>
        </p:spPr>
        <p:txBody>
          <a:bodyPr>
            <a:normAutofit fontScale="90000"/>
          </a:bodyPr>
          <a:lstStyle/>
          <a:p>
            <a:r>
              <a:rPr lang="en-GB" dirty="0"/>
              <a:t>Option A – Question 1(b)(ii) – 4 marks</a:t>
            </a:r>
          </a:p>
        </p:txBody>
      </p:sp>
      <p:sp>
        <p:nvSpPr>
          <p:cNvPr id="3" name="Content Placeholder 2"/>
          <p:cNvSpPr>
            <a:spLocks noGrp="1"/>
          </p:cNvSpPr>
          <p:nvPr>
            <p:ph idx="1"/>
          </p:nvPr>
        </p:nvSpPr>
        <p:spPr>
          <a:xfrm>
            <a:off x="323528" y="2348880"/>
            <a:ext cx="8136904" cy="1584176"/>
          </a:xfrm>
        </p:spPr>
        <p:txBody>
          <a:bodyPr>
            <a:normAutofit fontScale="77500" lnSpcReduction="20000"/>
          </a:bodyPr>
          <a:lstStyle/>
          <a:p>
            <a:pPr marL="0" indent="0">
              <a:buNone/>
            </a:pPr>
            <a:r>
              <a:rPr lang="en-GB" sz="1800" dirty="0">
                <a:solidFill>
                  <a:srgbClr val="1F224E"/>
                </a:solidFill>
                <a:latin typeface="Myriad Pro" charset="0"/>
                <a:ea typeface="Myriad Pro" charset="0"/>
                <a:cs typeface="Myriad Pro" charset="0"/>
              </a:rPr>
              <a:t>There are four </a:t>
            </a:r>
            <a:r>
              <a:rPr lang="en-GB" sz="1800" dirty="0" smtClean="0">
                <a:solidFill>
                  <a:srgbClr val="1F224E"/>
                </a:solidFill>
                <a:latin typeface="Myriad Pro" charset="0"/>
                <a:ea typeface="Myriad Pro" charset="0"/>
                <a:cs typeface="Myriad Pro" charset="0"/>
              </a:rPr>
              <a:t>marks available – one mark for </a:t>
            </a:r>
            <a:r>
              <a:rPr lang="en-US" sz="1800" dirty="0">
                <a:solidFill>
                  <a:srgbClr val="1F224E"/>
                </a:solidFill>
                <a:latin typeface="Myriad Pro" charset="0"/>
                <a:ea typeface="Myriad Pro" charset="0"/>
                <a:cs typeface="Myriad Pro" charset="0"/>
              </a:rPr>
              <a:t>calculating differences between data and mean </a:t>
            </a:r>
            <a:r>
              <a:rPr lang="en-GB" sz="1800" dirty="0" smtClean="0">
                <a:solidFill>
                  <a:srgbClr val="1F224E"/>
                </a:solidFill>
                <a:latin typeface="Myriad Pro" charset="0"/>
                <a:ea typeface="Myriad Pro" charset="0"/>
                <a:cs typeface="Myriad Pro" charset="0"/>
              </a:rPr>
              <a:t>(</a:t>
            </a:r>
            <a:r>
              <a:rPr lang="en-GB" sz="1800" dirty="0" smtClean="0">
                <a:solidFill>
                  <a:srgbClr val="1F224E"/>
                </a:solidFill>
                <a:latin typeface="Myriad Pro" charset="0"/>
                <a:ea typeface="Myriad Pro" charset="0"/>
                <a:cs typeface="Myriad Pro" charset="0"/>
                <a:sym typeface="Wingdings"/>
              </a:rPr>
              <a:t>DEV</a:t>
            </a:r>
            <a:r>
              <a:rPr lang="en-GB" sz="1800" dirty="0" smtClean="0">
                <a:solidFill>
                  <a:srgbClr val="1F224E"/>
                </a:solidFill>
                <a:latin typeface="Myriad Pro" charset="0"/>
                <a:ea typeface="Myriad Pro" charset="0"/>
                <a:cs typeface="Myriad Pro" charset="0"/>
              </a:rPr>
              <a:t>), one </a:t>
            </a:r>
            <a:r>
              <a:rPr lang="en-GB" sz="1800" dirty="0">
                <a:solidFill>
                  <a:srgbClr val="1F224E"/>
                </a:solidFill>
                <a:latin typeface="Myriad Pro" charset="0"/>
                <a:ea typeface="Myriad Pro" charset="0"/>
                <a:cs typeface="Myriad Pro" charset="0"/>
              </a:rPr>
              <a:t>mark </a:t>
            </a:r>
            <a:r>
              <a:rPr lang="en-GB" sz="1800" dirty="0" smtClean="0">
                <a:solidFill>
                  <a:srgbClr val="1F224E"/>
                </a:solidFill>
                <a:latin typeface="Myriad Pro" charset="0"/>
                <a:ea typeface="Myriad Pro" charset="0"/>
                <a:cs typeface="Myriad Pro" charset="0"/>
              </a:rPr>
              <a:t>for </a:t>
            </a:r>
            <a:r>
              <a:rPr lang="en-US" sz="1800" dirty="0">
                <a:solidFill>
                  <a:srgbClr val="1F224E"/>
                </a:solidFill>
                <a:latin typeface="Myriad Pro" charset="0"/>
                <a:ea typeface="Myriad Pro" charset="0"/>
                <a:cs typeface="Myriad Pro" charset="0"/>
              </a:rPr>
              <a:t>calculating the squares of the differences </a:t>
            </a:r>
            <a:r>
              <a:rPr lang="en-GB" sz="1800" dirty="0" smtClean="0">
                <a:solidFill>
                  <a:srgbClr val="1F224E"/>
                </a:solidFill>
                <a:latin typeface="Myriad Pro" charset="0"/>
                <a:ea typeface="Myriad Pro" charset="0"/>
                <a:cs typeface="Myriad Pro" charset="0"/>
              </a:rPr>
              <a:t>(</a:t>
            </a:r>
            <a:r>
              <a:rPr lang="en-GB" sz="1800" dirty="0" smtClean="0">
                <a:solidFill>
                  <a:srgbClr val="1F224E"/>
                </a:solidFill>
                <a:latin typeface="Myriad Pro" charset="0"/>
                <a:ea typeface="Myriad Pro" charset="0"/>
                <a:cs typeface="Myriad Pro" charset="0"/>
                <a:sym typeface="Wingdings"/>
              </a:rPr>
              <a:t>DEV</a:t>
            </a:r>
            <a:r>
              <a:rPr lang="en-GB" sz="1800" dirty="0" smtClean="0">
                <a:solidFill>
                  <a:srgbClr val="1F224E"/>
                </a:solidFill>
                <a:latin typeface="Myriad Pro" charset="0"/>
                <a:ea typeface="Myriad Pro" charset="0"/>
                <a:cs typeface="Myriad Pro" charset="0"/>
              </a:rPr>
              <a:t>), one</a:t>
            </a:r>
            <a:r>
              <a:rPr lang="en-GB" sz="1800" dirty="0">
                <a:solidFill>
                  <a:srgbClr val="1F224E"/>
                </a:solidFill>
                <a:latin typeface="Myriad Pro" charset="0"/>
                <a:ea typeface="Myriad Pro" charset="0"/>
                <a:cs typeface="Myriad Pro" charset="0"/>
              </a:rPr>
              <a:t> mark</a:t>
            </a:r>
            <a:r>
              <a:rPr lang="en-GB" sz="1800" dirty="0" smtClean="0">
                <a:solidFill>
                  <a:srgbClr val="1F224E"/>
                </a:solidFill>
                <a:latin typeface="Myriad Pro" charset="0"/>
                <a:ea typeface="Myriad Pro" charset="0"/>
                <a:cs typeface="Myriad Pro" charset="0"/>
              </a:rPr>
              <a:t> for </a:t>
            </a:r>
            <a:r>
              <a:rPr lang="en-US" sz="1800" dirty="0">
                <a:solidFill>
                  <a:srgbClr val="1F224E"/>
                </a:solidFill>
                <a:latin typeface="Myriad Pro" charset="0"/>
                <a:ea typeface="Myriad Pro" charset="0"/>
                <a:cs typeface="Myriad Pro" charset="0"/>
              </a:rPr>
              <a:t>dividing the sum of the squares of the differences by the number of values in the data set</a:t>
            </a:r>
            <a:r>
              <a:rPr lang="en-GB" sz="1800" dirty="0" smtClean="0">
                <a:solidFill>
                  <a:srgbClr val="1F224E"/>
                </a:solidFill>
                <a:latin typeface="Myriad Pro" charset="0"/>
                <a:ea typeface="Myriad Pro" charset="0"/>
                <a:cs typeface="Myriad Pro" charset="0"/>
              </a:rPr>
              <a:t> (</a:t>
            </a:r>
            <a:r>
              <a:rPr lang="en-GB" sz="1800" dirty="0" smtClean="0">
                <a:solidFill>
                  <a:srgbClr val="1F224E"/>
                </a:solidFill>
                <a:latin typeface="Myriad Pro" charset="0"/>
                <a:ea typeface="Myriad Pro" charset="0"/>
                <a:cs typeface="Myriad Pro" charset="0"/>
                <a:sym typeface="Wingdings"/>
              </a:rPr>
              <a:t>DEV</a:t>
            </a:r>
            <a:r>
              <a:rPr lang="en-GB" sz="1800" dirty="0" smtClean="0">
                <a:solidFill>
                  <a:srgbClr val="1F224E"/>
                </a:solidFill>
                <a:latin typeface="Myriad Pro" charset="0"/>
                <a:ea typeface="Myriad Pro" charset="0"/>
                <a:cs typeface="Myriad Pro" charset="0"/>
              </a:rPr>
              <a:t>) and one </a:t>
            </a:r>
            <a:r>
              <a:rPr lang="en-GB" sz="1800" dirty="0">
                <a:solidFill>
                  <a:srgbClr val="1F224E"/>
                </a:solidFill>
                <a:latin typeface="Myriad Pro" charset="0"/>
                <a:ea typeface="Myriad Pro" charset="0"/>
                <a:cs typeface="Myriad Pro" charset="0"/>
              </a:rPr>
              <a:t>mark </a:t>
            </a:r>
            <a:r>
              <a:rPr lang="en-GB" sz="1800" dirty="0" smtClean="0">
                <a:solidFill>
                  <a:srgbClr val="1F224E"/>
                </a:solidFill>
                <a:latin typeface="Myriad Pro" charset="0"/>
                <a:ea typeface="Myriad Pro" charset="0"/>
                <a:cs typeface="Myriad Pro" charset="0"/>
              </a:rPr>
              <a:t>for the </a:t>
            </a:r>
            <a:r>
              <a:rPr lang="en-US" sz="1800" dirty="0">
                <a:solidFill>
                  <a:srgbClr val="1F224E"/>
                </a:solidFill>
                <a:latin typeface="Myriad Pro" charset="0"/>
                <a:ea typeface="Myriad Pro" charset="0"/>
                <a:cs typeface="Myriad Pro" charset="0"/>
              </a:rPr>
              <a:t>correct answer to 2 decimal places </a:t>
            </a:r>
            <a:r>
              <a:rPr lang="en-GB"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GB" sz="1800" dirty="0" smtClean="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Candidates should be credited for following the standard deviation calculation process using the mean that they calculated in question 1(b)(</a:t>
            </a:r>
            <a:r>
              <a:rPr lang="en-US" sz="1800" dirty="0" err="1">
                <a:solidFill>
                  <a:srgbClr val="1F224E"/>
                </a:solidFill>
                <a:latin typeface="Myriad Pro" charset="0"/>
                <a:ea typeface="Myriad Pro" charset="0"/>
                <a:cs typeface="Myriad Pro" charset="0"/>
              </a:rPr>
              <a:t>i</a:t>
            </a:r>
            <a:r>
              <a:rPr lang="en-US" sz="1800" dirty="0">
                <a:solidFill>
                  <a:srgbClr val="1F224E"/>
                </a:solidFill>
                <a:latin typeface="Myriad Pro" charset="0"/>
                <a:ea typeface="Myriad Pro" charset="0"/>
                <a:cs typeface="Myriad Pro" charset="0"/>
              </a:rPr>
              <a:t>). If the candidate calculated the incorrect mean then they should still be rewarded for the standard deviation process. </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15169" y="980728"/>
            <a:ext cx="8712968"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standard deviation for the data shown </a:t>
            </a:r>
            <a:r>
              <a:rPr lang="en-US" sz="2400" dirty="0" smtClean="0">
                <a:solidFill>
                  <a:srgbClr val="00B050"/>
                </a:solidFill>
                <a:latin typeface="Myriad Pro" charset="0"/>
                <a:ea typeface="Myriad Pro" charset="0"/>
                <a:cs typeface="Myriad Pro" charset="0"/>
              </a:rPr>
              <a:t>in </a:t>
            </a:r>
            <a:r>
              <a:rPr lang="en-US" sz="2400" dirty="0">
                <a:solidFill>
                  <a:srgbClr val="00B050"/>
                </a:solidFill>
                <a:latin typeface="Myriad Pro" charset="0"/>
                <a:ea typeface="Myriad Pro" charset="0"/>
                <a:cs typeface="Myriad Pro" charset="0"/>
              </a:rPr>
              <a:t>Table 1. </a:t>
            </a:r>
            <a:r>
              <a:rPr lang="en-US" sz="2400" u="sng" dirty="0">
                <a:solidFill>
                  <a:srgbClr val="1F224E"/>
                </a:solidFill>
                <a:latin typeface="Myriad Pro" charset="0"/>
                <a:ea typeface="Myriad Pro" charset="0"/>
                <a:cs typeface="Myriad Pro" charset="0"/>
              </a:rPr>
              <a:t>You must show your </a:t>
            </a:r>
            <a:r>
              <a:rPr lang="en-US" sz="2400" u="sng" dirty="0" smtClean="0">
                <a:solidFill>
                  <a:srgbClr val="1F224E"/>
                </a:solidFill>
                <a:latin typeface="Myriad Pro" charset="0"/>
                <a:ea typeface="Myriad Pro" charset="0"/>
                <a:cs typeface="Myriad Pro" charset="0"/>
              </a:rPr>
              <a:t>working </a:t>
            </a:r>
            <a:r>
              <a:rPr lang="en-US" sz="2400" u="sng" dirty="0">
                <a:solidFill>
                  <a:srgbClr val="1F224E"/>
                </a:solidFill>
                <a:latin typeface="Myriad Pro" charset="0"/>
                <a:ea typeface="Myriad Pro" charset="0"/>
                <a:cs typeface="Myriad Pro" charset="0"/>
              </a:rPr>
              <a:t>and give your answer to 2 decimal places</a:t>
            </a:r>
            <a:r>
              <a:rPr lang="en-US" sz="2400" u="sng" dirty="0" smtClean="0">
                <a:solidFill>
                  <a:srgbClr val="1F224E"/>
                </a:solidFill>
                <a:latin typeface="Myriad Pro" charset="0"/>
                <a:ea typeface="Myriad Pro" charset="0"/>
                <a:cs typeface="Myriad Pro" charset="0"/>
              </a:rPr>
              <a:t>.</a:t>
            </a:r>
            <a:endParaRPr lang="en-GB" sz="2400" u="sng" dirty="0">
              <a:solidFill>
                <a:srgbClr val="1F224E"/>
              </a:solidFill>
              <a:latin typeface="Myriad Pro" charset="0"/>
              <a:ea typeface="Myriad Pro" charset="0"/>
              <a:cs typeface="Myriad Pro" charset="0"/>
            </a:endParaRPr>
          </a:p>
        </p:txBody>
      </p:sp>
      <p:pic>
        <p:nvPicPr>
          <p:cNvPr id="6146" name="Picture 2" title="Table - Time/Data/Difference between data and mean/Difference squa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861048"/>
            <a:ext cx="382905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title="Sum of squares of differ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5013176"/>
            <a:ext cx="37814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title="Formula to calculate standard deviation of the 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027909"/>
            <a:ext cx="33337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273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A – Question </a:t>
            </a:r>
            <a:r>
              <a:rPr lang="en-GB" dirty="0" smtClean="0"/>
              <a:t>1(c)</a:t>
            </a:r>
            <a:endParaRPr lang="en-GB" dirty="0"/>
          </a:p>
        </p:txBody>
      </p:sp>
      <p:sp>
        <p:nvSpPr>
          <p:cNvPr id="3" name="Content Placeholder 2"/>
          <p:cNvSpPr>
            <a:spLocks noGrp="1"/>
          </p:cNvSpPr>
          <p:nvPr>
            <p:ph idx="1"/>
          </p:nvPr>
        </p:nvSpPr>
        <p:spPr>
          <a:xfrm>
            <a:off x="329655" y="1700808"/>
            <a:ext cx="3427015" cy="3374132"/>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a:t>
            </a:r>
            <a:r>
              <a:rPr lang="en-GB" sz="1800" dirty="0" smtClean="0">
                <a:solidFill>
                  <a:srgbClr val="1F224E"/>
                </a:solidFill>
                <a:latin typeface="Myriad Pro" charset="0"/>
                <a:ea typeface="Myriad Pro" charset="0"/>
                <a:cs typeface="Myriad Pro" charset="0"/>
              </a:rPr>
              <a:t>1(c) </a:t>
            </a:r>
            <a:r>
              <a:rPr lang="en-GB" sz="1800" dirty="0">
                <a:solidFill>
                  <a:srgbClr val="1F224E"/>
                </a:solidFill>
                <a:latin typeface="Myriad Pro" charset="0"/>
                <a:ea typeface="Myriad Pro" charset="0"/>
                <a:cs typeface="Myriad Pro" charset="0"/>
              </a:rPr>
              <a:t>begins </a:t>
            </a:r>
            <a:r>
              <a:rPr lang="en-GB" sz="1800" dirty="0" smtClean="0">
                <a:solidFill>
                  <a:srgbClr val="1F224E"/>
                </a:solidFill>
                <a:latin typeface="Myriad Pro" charset="0"/>
                <a:ea typeface="Myriad Pro" charset="0"/>
                <a:cs typeface="Myriad Pro" charset="0"/>
              </a:rPr>
              <a:t>with a statement introducing Fig. 1, which shows a coastal landscape in the United Kingdom.</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 question will refer to the photograph,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7170" name="Picture 2" title="Fig 1 Coastal landscape in the 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543" y="1760240"/>
            <a:ext cx="53911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516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60"/>
            <a:ext cx="9144000" cy="1143000"/>
          </a:xfrm>
        </p:spPr>
        <p:txBody>
          <a:bodyPr>
            <a:normAutofit/>
          </a:bodyPr>
          <a:lstStyle/>
          <a:p>
            <a:r>
              <a:rPr lang="en-GB" dirty="0" smtClean="0"/>
              <a:t>Option A – Question 1(c) – 3 marks</a:t>
            </a:r>
            <a:endParaRPr lang="en-GB" dirty="0"/>
          </a:p>
        </p:txBody>
      </p:sp>
      <p:sp>
        <p:nvSpPr>
          <p:cNvPr id="3" name="Content Placeholder 2"/>
          <p:cNvSpPr>
            <a:spLocks noGrp="1"/>
          </p:cNvSpPr>
          <p:nvPr>
            <p:ph idx="1"/>
          </p:nvPr>
        </p:nvSpPr>
        <p:spPr>
          <a:xfrm>
            <a:off x="323528" y="2348880"/>
            <a:ext cx="8136904" cy="3600400"/>
          </a:xfrm>
        </p:spPr>
        <p:txBody>
          <a:bodyPr>
            <a:normAutofit lnSpcReduction="10000"/>
          </a:bodyPr>
          <a:lstStyle/>
          <a:p>
            <a:pPr marL="0" indent="0">
              <a:buNone/>
            </a:pPr>
            <a:r>
              <a:rPr lang="en-GB" sz="1800" dirty="0" smtClean="0">
                <a:solidFill>
                  <a:srgbClr val="1F224E"/>
                </a:solidFill>
                <a:latin typeface="Myriad Pro" charset="0"/>
                <a:ea typeface="Myriad Pro" charset="0"/>
                <a:cs typeface="Myriad Pro" charset="0"/>
              </a:rPr>
              <a:t>For </a:t>
            </a:r>
            <a:r>
              <a:rPr lang="en-GB" sz="1800" dirty="0">
                <a:solidFill>
                  <a:srgbClr val="1F224E"/>
                </a:solidFill>
                <a:latin typeface="Myriad Pro" charset="0"/>
                <a:ea typeface="Myriad Pro" charset="0"/>
                <a:cs typeface="Myriad Pro" charset="0"/>
              </a:rPr>
              <a:t>this question </a:t>
            </a:r>
            <a:r>
              <a:rPr lang="en-GB" sz="1800" dirty="0" smtClean="0">
                <a:solidFill>
                  <a:srgbClr val="1F224E"/>
                </a:solidFill>
                <a:latin typeface="Myriad Pro" charset="0"/>
                <a:ea typeface="Myriad Pro" charset="0"/>
                <a:cs typeface="Myriad Pro" charset="0"/>
              </a:rPr>
              <a:t>students must </a:t>
            </a:r>
            <a:r>
              <a:rPr lang="en-GB" sz="1800" dirty="0" smtClean="0">
                <a:solidFill>
                  <a:srgbClr val="00B0F0"/>
                </a:solidFill>
                <a:latin typeface="Myriad Pro" charset="0"/>
                <a:ea typeface="Myriad Pro" charset="0"/>
                <a:cs typeface="Myriad Pro" charset="0"/>
              </a:rPr>
              <a:t>apply their knowledge and understanding </a:t>
            </a:r>
            <a:r>
              <a:rPr lang="en-GB" sz="1800" dirty="0" smtClean="0">
                <a:solidFill>
                  <a:srgbClr val="1F224E"/>
                </a:solidFill>
                <a:latin typeface="Myriad Pro" charset="0"/>
                <a:ea typeface="Myriad Pro" charset="0"/>
                <a:cs typeface="Myriad Pro" charset="0"/>
              </a:rPr>
              <a:t>of the </a:t>
            </a:r>
            <a:r>
              <a:rPr lang="en-US" sz="1800" dirty="0" smtClean="0">
                <a:solidFill>
                  <a:srgbClr val="1F224E"/>
                </a:solidFill>
                <a:latin typeface="Myriad Pro" charset="0"/>
                <a:ea typeface="Myriad Pro" charset="0"/>
                <a:cs typeface="Myriad Pro" charset="0"/>
              </a:rPr>
              <a:t>influence </a:t>
            </a:r>
            <a:r>
              <a:rPr lang="en-US" sz="1800" dirty="0">
                <a:solidFill>
                  <a:srgbClr val="1F224E"/>
                </a:solidFill>
                <a:latin typeface="Myriad Pro" charset="0"/>
                <a:ea typeface="Myriad Pro" charset="0"/>
                <a:cs typeface="Myriad Pro" charset="0"/>
              </a:rPr>
              <a:t>of flows of energy and materials on geomorphic processes</a:t>
            </a:r>
            <a:r>
              <a:rPr lang="en-GB" sz="1800" dirty="0" smtClean="0">
                <a:solidFill>
                  <a:srgbClr val="1F224E"/>
                </a:solidFill>
                <a:latin typeface="Myriad Pro" charset="0"/>
                <a:ea typeface="Myriad Pro" charset="0"/>
                <a:cs typeface="Myriad Pro" charset="0"/>
              </a:rPr>
              <a:t> and/or t</a:t>
            </a:r>
            <a:r>
              <a:rPr lang="en-US" sz="1800" dirty="0" smtClean="0">
                <a:solidFill>
                  <a:srgbClr val="1F224E"/>
                </a:solidFill>
                <a:latin typeface="Myriad Pro" charset="0"/>
                <a:ea typeface="Myriad Pro" charset="0"/>
                <a:cs typeface="Myriad Pro" charset="0"/>
              </a:rPr>
              <a:t>he </a:t>
            </a:r>
            <a:r>
              <a:rPr lang="en-US" sz="1800" dirty="0">
                <a:solidFill>
                  <a:srgbClr val="1F224E"/>
                </a:solidFill>
                <a:latin typeface="Myriad Pro" charset="0"/>
                <a:ea typeface="Myriad Pro" charset="0"/>
                <a:cs typeface="Myriad Pro" charset="0"/>
              </a:rPr>
              <a:t>formation of distinctive landforms</a:t>
            </a:r>
            <a:r>
              <a:rPr lang="en-GB" sz="1800" dirty="0" smtClean="0">
                <a:solidFill>
                  <a:srgbClr val="1F224E"/>
                </a:solidFill>
                <a:latin typeface="Myriad Pro" charset="0"/>
                <a:ea typeface="Myriad Pro" charset="0"/>
                <a:cs typeface="Myriad Pro" charset="0"/>
              </a:rPr>
              <a:t> to the context in the resource.</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Students are </a:t>
            </a:r>
            <a:r>
              <a:rPr lang="en-GB" sz="1800" dirty="0" smtClean="0">
                <a:solidFill>
                  <a:srgbClr val="00B0F0"/>
                </a:solidFill>
                <a:latin typeface="Myriad Pro" charset="0"/>
                <a:ea typeface="Myriad Pro" charset="0"/>
                <a:cs typeface="Myriad Pro" charset="0"/>
              </a:rPr>
              <a:t>applying their knowledge and understanding </a:t>
            </a:r>
            <a:r>
              <a:rPr lang="en-GB" sz="1800" dirty="0" smtClean="0">
                <a:solidFill>
                  <a:srgbClr val="1F224E"/>
                </a:solidFill>
                <a:latin typeface="Myriad Pro" charset="0"/>
                <a:ea typeface="Myriad Pro" charset="0"/>
                <a:cs typeface="Myriad Pro" charset="0"/>
              </a:rPr>
              <a:t>to a </a:t>
            </a:r>
            <a:r>
              <a:rPr lang="en-GB" sz="1800" u="sng" dirty="0" smtClean="0">
                <a:solidFill>
                  <a:srgbClr val="00B0F0"/>
                </a:solidFill>
                <a:latin typeface="Myriad Pro" charset="0"/>
                <a:ea typeface="Myriad Pro" charset="0"/>
                <a:cs typeface="Myriad Pro" charset="0"/>
              </a:rPr>
              <a:t>novel situation</a:t>
            </a:r>
            <a:r>
              <a:rPr lang="en-GB" sz="1800" dirty="0" smtClean="0">
                <a:solidFill>
                  <a:srgbClr val="00B0F0"/>
                </a:solidFill>
                <a:latin typeface="Myriad Pro" charset="0"/>
                <a:ea typeface="Myriad Pro" charset="0"/>
                <a:cs typeface="Myriad Pro" charset="0"/>
              </a:rPr>
              <a:t> </a:t>
            </a:r>
            <a:r>
              <a:rPr lang="en-GB" sz="1800" dirty="0" smtClean="0">
                <a:solidFill>
                  <a:srgbClr val="1F224E"/>
                </a:solidFill>
                <a:latin typeface="Myriad Pro" charset="0"/>
                <a:ea typeface="Myriad Pro" charset="0"/>
                <a:cs typeface="Myriad Pro" charset="0"/>
              </a:rPr>
              <a:t>– one of the three ways we must assess the </a:t>
            </a:r>
            <a:r>
              <a:rPr lang="en-GB" sz="1800" dirty="0" smtClean="0">
                <a:solidFill>
                  <a:srgbClr val="00B0F0"/>
                </a:solidFill>
                <a:latin typeface="Myriad Pro" charset="0"/>
                <a:ea typeface="Myriad Pro" charset="0"/>
                <a:cs typeface="Myriad Pro" charset="0"/>
              </a:rPr>
              <a:t>application of knowledge and understanding</a:t>
            </a:r>
            <a:r>
              <a:rPr lang="en-GB" sz="1800" dirty="0" smtClean="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There are three marks available for this short answer question. As this is a low tariff question it is point marked, therefore there are marks available for each valid point made </a:t>
            </a:r>
            <a:r>
              <a:rPr lang="en-US" sz="1800" dirty="0" err="1" smtClean="0">
                <a:solidFill>
                  <a:srgbClr val="1F224E"/>
                </a:solidFill>
                <a:latin typeface="Myriad Pro" charset="0"/>
                <a:ea typeface="Myriad Pro" charset="0"/>
                <a:cs typeface="Myriad Pro" charset="0"/>
              </a:rPr>
              <a:t>analysing</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Fig. 1 to explain which geomorphic processes are the most influential in forming landform A (the arch)</a:t>
            </a:r>
            <a:r>
              <a:rPr lang="en-GB" sz="1800" dirty="0" smtClean="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7972672"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With reference to Fig. 1, </a:t>
            </a:r>
            <a:r>
              <a:rPr lang="en-US" sz="2400" dirty="0">
                <a:solidFill>
                  <a:srgbClr val="1F224E"/>
                </a:solidFill>
                <a:latin typeface="Myriad Pro" charset="0"/>
                <a:ea typeface="Myriad Pro" charset="0"/>
                <a:cs typeface="Myriad Pro" charset="0"/>
              </a:rPr>
              <a:t>explain which geomorphic processes are the </a:t>
            </a:r>
            <a:r>
              <a:rPr lang="en-US" sz="2400" u="sng" dirty="0">
                <a:solidFill>
                  <a:srgbClr val="1F224E"/>
                </a:solidFill>
                <a:latin typeface="Myriad Pro" charset="0"/>
                <a:ea typeface="Myriad Pro" charset="0"/>
                <a:cs typeface="Myriad Pro" charset="0"/>
              </a:rPr>
              <a:t>most influential</a:t>
            </a:r>
            <a:r>
              <a:rPr lang="en-US" sz="2400" dirty="0">
                <a:solidFill>
                  <a:srgbClr val="1F224E"/>
                </a:solidFill>
                <a:latin typeface="Myriad Pro" charset="0"/>
                <a:ea typeface="Myriad Pro" charset="0"/>
                <a:cs typeface="Myriad Pro" charset="0"/>
              </a:rPr>
              <a:t> in forming landform </a:t>
            </a:r>
            <a:r>
              <a:rPr lang="en-US" sz="2400" dirty="0" smtClean="0">
                <a:solidFill>
                  <a:srgbClr val="1F224E"/>
                </a:solidFill>
                <a:latin typeface="Myriad Pro" charset="0"/>
                <a:ea typeface="Myriad Pro" charset="0"/>
                <a:cs typeface="Myriad Pro" charset="0"/>
              </a:rPr>
              <a:t>A.</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79051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 y="125760"/>
            <a:ext cx="9144000" cy="1143000"/>
          </a:xfrm>
        </p:spPr>
        <p:txBody>
          <a:bodyPr>
            <a:normAutofit/>
          </a:bodyPr>
          <a:lstStyle/>
          <a:p>
            <a:r>
              <a:rPr lang="en-GB" dirty="0"/>
              <a:t>Option A – Question 1(c) – 3 marks</a:t>
            </a:r>
          </a:p>
        </p:txBody>
      </p:sp>
      <p:sp>
        <p:nvSpPr>
          <p:cNvPr id="3" name="Content Placeholder 2"/>
          <p:cNvSpPr>
            <a:spLocks noGrp="1"/>
          </p:cNvSpPr>
          <p:nvPr>
            <p:ph idx="1"/>
          </p:nvPr>
        </p:nvSpPr>
        <p:spPr>
          <a:xfrm>
            <a:off x="323528" y="2348880"/>
            <a:ext cx="8136904" cy="3168352"/>
          </a:xfrm>
        </p:spPr>
        <p:txBody>
          <a:bodyPr>
            <a:normAutofit fontScale="92500" lnSpcReduction="10000"/>
          </a:bodyPr>
          <a:lstStyle/>
          <a:p>
            <a:pPr marL="0" indent="0">
              <a:buNone/>
            </a:pPr>
            <a:r>
              <a:rPr lang="en-GB" sz="1800" dirty="0" smtClean="0">
                <a:solidFill>
                  <a:srgbClr val="1F224E"/>
                </a:solidFill>
                <a:latin typeface="Myriad Pro" charset="0"/>
                <a:ea typeface="Myriad Pro" charset="0"/>
                <a:cs typeface="Myriad Pro" charset="0"/>
              </a:rPr>
              <a:t>The exemplar answer given in the mark scheme is:</a:t>
            </a:r>
            <a:endParaRPr lang="en-GB" sz="1800" dirty="0">
              <a:solidFill>
                <a:srgbClr val="1F224E"/>
              </a:solidFill>
              <a:latin typeface="Myriad Pro" charset="0"/>
              <a:ea typeface="Myriad Pro" charset="0"/>
              <a:cs typeface="Myriad Pro" charset="0"/>
            </a:endParaRPr>
          </a:p>
          <a:p>
            <a:pPr marL="0" indent="0">
              <a:buNone/>
            </a:pPr>
            <a:endParaRPr lang="en-GB" sz="1800" dirty="0" smtClean="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Wave erosion is likely to be the most influential geomorphic process in the formation of the arch in the photograph as waves breaking on the exposed headland are able to concentrate their energy on the resistant rock causing corrasion/pounding/hydraulic action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The roof of the arch in the photograph is highly susceptible to weathering via freeze-thaw and salt crystallisation as this section of hard rock is exposed, mass movement of the weakened material would all be expected to influence the formation of the arch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Tidal cycles of wetting and drying (hydration) leads to water layer weathering, creating this arch. Weathering targets weaknesses in the headland through horizontal rock strata (joints) and vertical cracks as seen in the photograph and then create this arch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endParaRPr lang="en-GB" sz="1800" dirty="0" smtClean="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8116688"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With reference to Fig. 1, </a:t>
            </a:r>
            <a:r>
              <a:rPr lang="en-US" sz="2400" dirty="0">
                <a:solidFill>
                  <a:srgbClr val="1F224E"/>
                </a:solidFill>
                <a:latin typeface="Myriad Pro" charset="0"/>
                <a:ea typeface="Myriad Pro" charset="0"/>
                <a:cs typeface="Myriad Pro" charset="0"/>
              </a:rPr>
              <a:t>explain which geomorphic processes are the </a:t>
            </a:r>
            <a:r>
              <a:rPr lang="en-US" sz="2400" u="sng" dirty="0">
                <a:solidFill>
                  <a:srgbClr val="1F224E"/>
                </a:solidFill>
                <a:latin typeface="Myriad Pro" charset="0"/>
                <a:ea typeface="Myriad Pro" charset="0"/>
                <a:cs typeface="Myriad Pro" charset="0"/>
              </a:rPr>
              <a:t>most influential</a:t>
            </a:r>
            <a:r>
              <a:rPr lang="en-US" sz="2400" dirty="0">
                <a:solidFill>
                  <a:srgbClr val="1F224E"/>
                </a:solidFill>
                <a:latin typeface="Myriad Pro" charset="0"/>
                <a:ea typeface="Myriad Pro" charset="0"/>
                <a:cs typeface="Myriad Pro" charset="0"/>
              </a:rPr>
              <a:t> in forming landform A.</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205748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981"/>
            <a:ext cx="9144000" cy="1143000"/>
          </a:xfrm>
        </p:spPr>
        <p:txBody>
          <a:bodyPr>
            <a:normAutofit fontScale="90000"/>
          </a:bodyPr>
          <a:lstStyle/>
          <a:p>
            <a:r>
              <a:rPr lang="en-GB" dirty="0"/>
              <a:t>Option A – Question </a:t>
            </a:r>
            <a:r>
              <a:rPr lang="en-GB" dirty="0" smtClean="0"/>
              <a:t>1(d)* </a:t>
            </a:r>
            <a:r>
              <a:rPr lang="en-GB" dirty="0"/>
              <a:t>– </a:t>
            </a:r>
            <a:r>
              <a:rPr lang="en-GB" dirty="0" smtClean="0"/>
              <a:t>16 </a:t>
            </a:r>
            <a:r>
              <a:rPr lang="en-GB" dirty="0"/>
              <a:t>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Human activity influences coastal landscape systems </a:t>
            </a:r>
            <a:r>
              <a:rPr lang="en-US" sz="1600" u="sng" dirty="0">
                <a:solidFill>
                  <a:srgbClr val="00B0F0"/>
                </a:solidFill>
                <a:latin typeface="Myriad Pro" charset="0"/>
                <a:ea typeface="Myriad Pro" charset="0"/>
                <a:cs typeface="Myriad Pro" charset="0"/>
              </a:rPr>
              <a:t>more than</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physical factors</a:t>
            </a:r>
            <a:r>
              <a:rPr lang="en-US" sz="1600" dirty="0">
                <a:solidFill>
                  <a:srgbClr val="00B0F0"/>
                </a:solidFill>
                <a:latin typeface="Myriad Pro" charset="0"/>
                <a:ea typeface="Myriad Pro" charset="0"/>
                <a:cs typeface="Myriad Pro" charset="0"/>
              </a:rPr>
              <a:t>’. To what extent do you agree with this statement?</a:t>
            </a:r>
            <a:endParaRPr lang="en-US" sz="16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final question for all topics in Sections A and B of the Physical systems (01) question paper will always be a </a:t>
            </a:r>
            <a:r>
              <a:rPr lang="en-GB" sz="1200" u="sng" dirty="0" smtClean="0">
                <a:solidFill>
                  <a:srgbClr val="1F224E"/>
                </a:solidFill>
                <a:latin typeface="Myriad Pro" charset="0"/>
                <a:ea typeface="Myriad Pro" charset="0"/>
                <a:cs typeface="Myriad Pro" charset="0"/>
              </a:rPr>
              <a:t>16 mark question</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which will have </a:t>
            </a:r>
            <a:r>
              <a:rPr lang="en-GB" sz="1200" u="sng" dirty="0" smtClean="0">
                <a:solidFill>
                  <a:srgbClr val="FF0000"/>
                </a:solidFill>
                <a:latin typeface="Myriad Pro" charset="0"/>
                <a:ea typeface="Myriad Pro" charset="0"/>
                <a:cs typeface="Myriad Pro" charset="0"/>
              </a:rPr>
              <a:t>8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8</a:t>
            </a:r>
            <a:r>
              <a:rPr lang="en-GB" sz="1200" u="sng" dirty="0" smtClean="0">
                <a:solidFill>
                  <a:srgbClr val="00B0F0"/>
                </a:solidFill>
                <a:latin typeface="Myriad Pro" charset="0"/>
                <a:ea typeface="Myriad Pro" charset="0"/>
                <a:cs typeface="Myriad Pro" charset="0"/>
              </a:rPr>
              <a:t>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8 marks)</a:t>
            </a:r>
            <a:r>
              <a:rPr lang="en-GB" sz="1200" dirty="0" smtClean="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the influence of human activity and physical factors in coastal landscape systems</a:t>
            </a:r>
            <a:r>
              <a:rPr lang="en-GB" sz="1200" dirty="0" smtClean="0">
                <a:solidFill>
                  <a:srgbClr val="FF0000"/>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key </a:t>
            </a:r>
            <a:r>
              <a:rPr lang="en-GB" sz="1200" dirty="0" smtClean="0">
                <a:solidFill>
                  <a:srgbClr val="1F224E"/>
                </a:solidFill>
                <a:latin typeface="Myriad Pro" charset="0"/>
                <a:ea typeface="Myriad Pro" charset="0"/>
                <a:cs typeface="Myriad Pro" charset="0"/>
              </a:rPr>
              <a:t>ideas 2.b, 4.a and 4.b </a:t>
            </a:r>
            <a:r>
              <a:rPr lang="en-GB" sz="1200" dirty="0">
                <a:solidFill>
                  <a:srgbClr val="1F224E"/>
                </a:solidFill>
                <a:latin typeface="Myriad Pro" charset="0"/>
                <a:ea typeface="Myriad Pro" charset="0"/>
                <a:cs typeface="Myriad Pro" charset="0"/>
              </a:rPr>
              <a:t>of this topic in the </a:t>
            </a:r>
            <a:r>
              <a:rPr lang="en-GB" sz="1200" dirty="0" smtClean="0">
                <a:solidFill>
                  <a:srgbClr val="1F224E"/>
                </a:solidFill>
                <a:latin typeface="Myriad Pro" charset="0"/>
                <a:ea typeface="Myriad Pro" charset="0"/>
                <a:cs typeface="Myriad Pro" charset="0"/>
              </a:rPr>
              <a:t>specification). </a:t>
            </a:r>
            <a:r>
              <a:rPr lang="en-GB" sz="1200" u="sng" dirty="0" smtClean="0">
                <a:solidFill>
                  <a:srgbClr val="1F224E"/>
                </a:solidFill>
                <a:latin typeface="Myriad Pro" charset="0"/>
                <a:ea typeface="Myriad Pro" charset="0"/>
                <a:cs typeface="Myriad Pro" charset="0"/>
              </a:rPr>
              <a:t>For higher tariff extended response questions </a:t>
            </a:r>
            <a:r>
              <a:rPr lang="en-GB" sz="1200" u="sng" dirty="0">
                <a:solidFill>
                  <a:srgbClr val="1F224E"/>
                </a:solidFill>
                <a:latin typeface="Myriad Pro" charset="0"/>
                <a:ea typeface="Myriad Pro" charset="0"/>
                <a:cs typeface="Myriad Pro" charset="0"/>
              </a:rPr>
              <a:t>(16 marks and over) </a:t>
            </a:r>
            <a:r>
              <a:rPr lang="en-GB" sz="1200" u="sng" dirty="0" smtClean="0">
                <a:solidFill>
                  <a:srgbClr val="1F224E"/>
                </a:solidFill>
                <a:latin typeface="Myriad Pro" charset="0"/>
                <a:ea typeface="Myriad Pro" charset="0"/>
                <a:cs typeface="Myriad Pro" charset="0"/>
              </a:rPr>
              <a:t>students are expected to incorporate </a:t>
            </a:r>
            <a:r>
              <a:rPr lang="en-GB" sz="1200" u="sng" dirty="0" smtClean="0">
                <a:solidFill>
                  <a:srgbClr val="FF0000"/>
                </a:solidFill>
                <a:latin typeface="Myriad Pro" charset="0"/>
                <a:ea typeface="Myriad Pro" charset="0"/>
                <a:cs typeface="Myriad Pro" charset="0"/>
              </a:rPr>
              <a:t>case study knowledge </a:t>
            </a:r>
            <a:r>
              <a:rPr lang="en-GB" sz="1200" u="sng" dirty="0" smtClean="0">
                <a:solidFill>
                  <a:srgbClr val="1F224E"/>
                </a:solidFill>
                <a:latin typeface="Myriad Pro" charset="0"/>
                <a:ea typeface="Myriad Pro" charset="0"/>
                <a:cs typeface="Myriad Pro" charset="0"/>
              </a:rPr>
              <a:t>as appropriate</a:t>
            </a:r>
            <a:r>
              <a:rPr lang="en-GB" sz="1200" dirty="0" smtClean="0">
                <a:solidFill>
                  <a:srgbClr val="1F224E"/>
                </a:solidFill>
                <a:latin typeface="Myriad Pro" charset="0"/>
                <a:ea typeface="Myriad Pro" charset="0"/>
                <a:cs typeface="Myriad Pro" charset="0"/>
              </a:rPr>
              <a:t> and for this question the </a:t>
            </a:r>
            <a:r>
              <a:rPr lang="en-GB" sz="1200" dirty="0" smtClean="0">
                <a:solidFill>
                  <a:srgbClr val="FF0000"/>
                </a:solidFill>
                <a:latin typeface="Myriad Pro" charset="0"/>
                <a:ea typeface="Myriad Pro" charset="0"/>
                <a:cs typeface="Myriad Pro" charset="0"/>
              </a:rPr>
              <a:t>case studies </a:t>
            </a:r>
            <a:r>
              <a:rPr lang="en-GB" sz="1200" dirty="0" smtClean="0">
                <a:solidFill>
                  <a:srgbClr val="1F224E"/>
                </a:solidFill>
                <a:latin typeface="Myriad Pro" charset="0"/>
                <a:ea typeface="Myriad Pro" charset="0"/>
                <a:cs typeface="Myriad Pro" charset="0"/>
              </a:rPr>
              <a:t>in key ideas 4.a and 4.b are the most obvious to include. However students could include other </a:t>
            </a:r>
            <a:r>
              <a:rPr lang="en-GB" sz="1200" dirty="0" smtClean="0">
                <a:solidFill>
                  <a:srgbClr val="FF0000"/>
                </a:solidFill>
                <a:latin typeface="Myriad Pro" charset="0"/>
                <a:ea typeface="Myriad Pro" charset="0"/>
                <a:cs typeface="Myriad Pro" charset="0"/>
              </a:rPr>
              <a:t>case study </a:t>
            </a:r>
            <a:r>
              <a:rPr lang="en-GB" sz="1200" dirty="0" smtClean="0">
                <a:solidFill>
                  <a:srgbClr val="1F224E"/>
                </a:solidFill>
                <a:latin typeface="Myriad Pro" charset="0"/>
                <a:ea typeface="Myriad Pro" charset="0"/>
                <a:cs typeface="Myriad Pro" charset="0"/>
              </a:rPr>
              <a:t>information if appropriate.</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8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a:t>
            </a:r>
            <a:r>
              <a:rPr lang="en-GB" sz="1200" dirty="0">
                <a:solidFill>
                  <a:srgbClr val="1F224E"/>
                </a:solidFill>
                <a:latin typeface="Myriad Pro" charset="0"/>
                <a:ea typeface="Myriad Pro" charset="0"/>
                <a:cs typeface="Myriad Pro" charset="0"/>
              </a:rPr>
              <a:t>command </a:t>
            </a:r>
            <a:r>
              <a:rPr lang="en-GB" sz="1200" dirty="0" smtClean="0">
                <a:solidFill>
                  <a:srgbClr val="1F224E"/>
                </a:solidFill>
                <a:latin typeface="Myriad Pro" charset="0"/>
                <a:ea typeface="Myriad Pro" charset="0"/>
                <a:cs typeface="Myriad Pro" charset="0"/>
              </a:rPr>
              <a:t>‘</a:t>
            </a:r>
            <a:r>
              <a:rPr lang="en-US" sz="1200" dirty="0" smtClean="0">
                <a:solidFill>
                  <a:srgbClr val="00B0F0"/>
                </a:solidFill>
                <a:latin typeface="Myriad Pro" charset="0"/>
                <a:ea typeface="Myriad Pro" charset="0"/>
                <a:cs typeface="Myriad Pro" charset="0"/>
              </a:rPr>
              <a:t>to </a:t>
            </a:r>
            <a:r>
              <a:rPr lang="en-US" sz="1200" dirty="0">
                <a:solidFill>
                  <a:srgbClr val="00B0F0"/>
                </a:solidFill>
                <a:latin typeface="Myriad Pro" charset="0"/>
                <a:ea typeface="Myriad Pro" charset="0"/>
                <a:cs typeface="Myriad Pro" charset="0"/>
              </a:rPr>
              <a:t>what extent do you agree</a:t>
            </a:r>
            <a:r>
              <a:rPr lang="en-GB" sz="1200" dirty="0" smtClean="0">
                <a:solidFill>
                  <a:srgbClr val="1F224E"/>
                </a:solidFill>
                <a:latin typeface="Myriad Pro" charset="0"/>
                <a:ea typeface="Myriad Pro" charset="0"/>
                <a:cs typeface="Myriad Pro" charset="0"/>
              </a:rPr>
              <a:t>’ and the key words ‘</a:t>
            </a:r>
            <a:r>
              <a:rPr lang="en-GB" sz="1200" dirty="0" smtClean="0">
                <a:solidFill>
                  <a:srgbClr val="00B0F0"/>
                </a:solidFill>
                <a:latin typeface="Myriad Pro" charset="0"/>
                <a:ea typeface="Myriad Pro" charset="0"/>
                <a:cs typeface="Myriad Pro" charset="0"/>
              </a:rPr>
              <a:t>more than</a:t>
            </a:r>
            <a:r>
              <a:rPr lang="en-GB" sz="1200" dirty="0" smtClean="0">
                <a:solidFill>
                  <a:srgbClr val="1F224E"/>
                </a:solidFill>
                <a:latin typeface="Myriad Pro" charset="0"/>
                <a:ea typeface="Myriad Pro" charset="0"/>
                <a:cs typeface="Myriad Pro" charset="0"/>
              </a:rPr>
              <a:t>’ indicate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determine the extent that human activity </a:t>
            </a:r>
            <a:r>
              <a:rPr lang="en-US" sz="1200" dirty="0">
                <a:solidFill>
                  <a:srgbClr val="1F224E"/>
                </a:solidFill>
                <a:latin typeface="Myriad Pro" charset="0"/>
                <a:ea typeface="Myriad Pro" charset="0"/>
                <a:cs typeface="Myriad Pro" charset="0"/>
              </a:rPr>
              <a:t>influences coastal landscape systems more than physical factors</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very much depend on the </a:t>
            </a:r>
            <a:r>
              <a:rPr lang="en-GB" sz="1200" dirty="0" smtClean="0">
                <a:solidFill>
                  <a:srgbClr val="FF0000"/>
                </a:solidFill>
                <a:latin typeface="Myriad Pro" charset="0"/>
                <a:ea typeface="Myriad Pro" charset="0"/>
                <a:cs typeface="Myriad Pro" charset="0"/>
              </a:rPr>
              <a:t>case studies</a:t>
            </a:r>
            <a:r>
              <a:rPr lang="en-GB" sz="1200" dirty="0" smtClean="0">
                <a:solidFill>
                  <a:srgbClr val="1F224E"/>
                </a:solidFill>
                <a:latin typeface="Myriad Pro" charset="0"/>
                <a:ea typeface="Myriad Pro" charset="0"/>
                <a:cs typeface="Myriad Pro" charset="0"/>
              </a:rPr>
              <a:t> covered to determine whether students agree with this statement or not.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755242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590"/>
            <a:ext cx="9144000" cy="535682"/>
          </a:xfrm>
        </p:spPr>
        <p:txBody>
          <a:bodyPr>
            <a:noAutofit/>
          </a:bodyPr>
          <a:lstStyle/>
          <a:p>
            <a:r>
              <a:rPr lang="en-GB" sz="2800" dirty="0"/>
              <a:t>Option A – Question </a:t>
            </a:r>
            <a:r>
              <a:rPr lang="en-GB" sz="2800" dirty="0" smtClean="0"/>
              <a:t>1(d)* </a:t>
            </a:r>
            <a:r>
              <a:rPr lang="en-GB" sz="2800" dirty="0"/>
              <a:t>– </a:t>
            </a:r>
            <a:r>
              <a:rPr lang="en-GB" sz="2800" dirty="0" smtClean="0"/>
              <a:t>16 marks </a:t>
            </a:r>
            <a:br>
              <a:rPr lang="en-GB" sz="2800" dirty="0" smtClean="0"/>
            </a:br>
            <a:r>
              <a:rPr lang="en-GB" sz="2800" dirty="0" smtClean="0"/>
              <a:t>– The mark scheme</a:t>
            </a:r>
            <a:endParaRPr lang="en-GB" sz="2800" dirty="0"/>
          </a:p>
        </p:txBody>
      </p:sp>
      <p:sp>
        <p:nvSpPr>
          <p:cNvPr id="3" name="Content Placeholder 2"/>
          <p:cNvSpPr txBox="1">
            <a:spLocks/>
          </p:cNvSpPr>
          <p:nvPr/>
        </p:nvSpPr>
        <p:spPr>
          <a:xfrm>
            <a:off x="87288" y="836712"/>
            <a:ext cx="4392488"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50" b="1" dirty="0">
                <a:solidFill>
                  <a:srgbClr val="FF0000"/>
                </a:solidFill>
                <a:latin typeface="Myriad Pro" charset="0"/>
                <a:ea typeface="Myriad Pro" charset="0"/>
                <a:cs typeface="Myriad Pro" charset="0"/>
              </a:rPr>
              <a:t>AO1 </a:t>
            </a: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coastal landscape systems.</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a:t>
            </a:r>
            <a:r>
              <a:rPr lang="en-US" sz="1050" b="1" dirty="0">
                <a:solidFill>
                  <a:srgbClr val="1F224E"/>
                </a:solidFill>
                <a:latin typeface="Myriad Pro" charset="0"/>
                <a:ea typeface="Myriad Pro" charset="0"/>
                <a:cs typeface="Myriad Pro" charset="0"/>
              </a:rPr>
              <a:t>accurate place-specific</a:t>
            </a:r>
            <a:r>
              <a:rPr lang="en-US" sz="1050" dirty="0">
                <a:solidFill>
                  <a:srgbClr val="1F224E"/>
                </a:solidFill>
                <a:latin typeface="Myriad Pro" charset="0"/>
                <a:ea typeface="Myriad Pro" charset="0"/>
                <a:cs typeface="Myriad Pro" charset="0"/>
              </a:rPr>
              <a:t> detail.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coastal landscape systems.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some</a:t>
            </a:r>
            <a:r>
              <a:rPr lang="en-US" sz="1050" b="1" dirty="0">
                <a:solidFill>
                  <a:srgbClr val="1F224E"/>
                </a:solidFill>
                <a:latin typeface="Myriad Pro" charset="0"/>
                <a:ea typeface="Myriad Pro" charset="0"/>
                <a:cs typeface="Myriad Pro" charset="0"/>
              </a:rPr>
              <a:t> place-specific </a:t>
            </a:r>
            <a:r>
              <a:rPr lang="en-US" sz="1050" dirty="0">
                <a:solidFill>
                  <a:srgbClr val="1F224E"/>
                </a:solidFill>
                <a:latin typeface="Myriad Pro" charset="0"/>
                <a:ea typeface="Myriad Pro" charset="0"/>
                <a:cs typeface="Myriad Pro" charset="0"/>
              </a:rPr>
              <a:t>detail which is </a:t>
            </a:r>
            <a:r>
              <a:rPr lang="en-US" sz="1050" b="1" dirty="0">
                <a:solidFill>
                  <a:srgbClr val="1F224E"/>
                </a:solidFill>
                <a:latin typeface="Myriad Pro" charset="0"/>
                <a:ea typeface="Myriad Pro" charset="0"/>
                <a:cs typeface="Myriad Pro" charset="0"/>
              </a:rPr>
              <a:t>partially accurate</a:t>
            </a:r>
            <a:r>
              <a:rPr lang="en-US" sz="1050" dirty="0">
                <a:solidFill>
                  <a:srgbClr val="1F224E"/>
                </a:solidFill>
                <a:latin typeface="Myriad Pro" charset="0"/>
                <a:ea typeface="Myriad Pro" charset="0"/>
                <a:cs typeface="Myriad Pro" charset="0"/>
              </a:rPr>
              <a:t>.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a:t>
            </a: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influence of human activity and physical factors in coastal landscape systems.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There is an attempt to include </a:t>
            </a:r>
            <a:r>
              <a:rPr lang="en-US" sz="1050" b="1" dirty="0">
                <a:solidFill>
                  <a:srgbClr val="1F224E"/>
                </a:solidFill>
                <a:latin typeface="Myriad Pro" charset="0"/>
                <a:ea typeface="Myriad Pro" charset="0"/>
                <a:cs typeface="Myriad Pro" charset="0"/>
              </a:rPr>
              <a:t>place-specific</a:t>
            </a:r>
            <a:r>
              <a:rPr lang="en-US" sz="1050" dirty="0">
                <a:solidFill>
                  <a:srgbClr val="1F224E"/>
                </a:solidFill>
                <a:latin typeface="Myriad Pro" charset="0"/>
                <a:ea typeface="Myriad Pro" charset="0"/>
                <a:cs typeface="Myriad Pro" charset="0"/>
              </a:rPr>
              <a:t> detail but it is </a:t>
            </a:r>
            <a:r>
              <a:rPr lang="en-US" sz="1050" b="1" dirty="0">
                <a:solidFill>
                  <a:srgbClr val="1F224E"/>
                </a:solidFill>
                <a:latin typeface="Myriad Pro" charset="0"/>
                <a:ea typeface="Myriad Pro" charset="0"/>
                <a:cs typeface="Myriad Pro" charset="0"/>
              </a:rPr>
              <a:t>inaccurate</a:t>
            </a: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 </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endParaRPr lang="en-GB" sz="105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36368" y="836712"/>
            <a:ext cx="4379912"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a:t>
            </a:r>
            <a:r>
              <a:rPr lang="en-US" sz="1050" b="1" dirty="0" smtClean="0">
                <a:solidFill>
                  <a:srgbClr val="1F224E"/>
                </a:solidFill>
                <a:latin typeface="Myriad Pro" charset="0"/>
                <a:ea typeface="Myriad Pro" charset="0"/>
                <a:cs typeface="Myriad Pro" charset="0"/>
              </a:rPr>
              <a:t>(6–8 </a:t>
            </a:r>
            <a:r>
              <a:rPr lang="en-US" sz="1050" b="1" dirty="0">
                <a:solidFill>
                  <a:srgbClr val="1F224E"/>
                </a:solidFill>
                <a:latin typeface="Myriad Pro" charset="0"/>
                <a:ea typeface="Myriad Pro" charset="0"/>
                <a:cs typeface="Myriad Pro" charset="0"/>
              </a:rPr>
              <a:t>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with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to show the extent to which human activity influences coastal landscape 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a:t>
            </a:r>
            <a:r>
              <a:rPr lang="en-US" sz="1050" b="1" dirty="0" smtClean="0">
                <a:solidFill>
                  <a:srgbClr val="1F224E"/>
                </a:solidFill>
                <a:latin typeface="Myriad Pro" charset="0"/>
                <a:ea typeface="Myriad Pro" charset="0"/>
                <a:cs typeface="Myriad Pro" charset="0"/>
              </a:rPr>
              <a:t>3–5 </a:t>
            </a:r>
            <a:r>
              <a:rPr lang="en-US" sz="1050" b="1" dirty="0">
                <a:solidFill>
                  <a:srgbClr val="1F224E"/>
                </a:solidFill>
                <a:latin typeface="Myriad Pro" charset="0"/>
                <a:ea typeface="Myriad Pro" charset="0"/>
                <a:cs typeface="Myriad Pro" charset="0"/>
              </a:rPr>
              <a:t>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with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to show the extent to which human activity influences coastal landscape 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with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with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to show the extent to which human activity influences coastal landscape 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r>
              <a:rPr lang="en-US" sz="1050" dirty="0" smtClean="0">
                <a:solidFill>
                  <a:srgbClr val="1F224E"/>
                </a:solidFill>
                <a:latin typeface="Myriad Pro" charset="0"/>
                <a:ea typeface="Myriad Pro" charset="0"/>
                <a:cs typeface="Myriad Pro" charset="0"/>
              </a:rPr>
              <a:t>.</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u="sng" dirty="0" smtClean="0">
                <a:solidFill>
                  <a:srgbClr val="1F224E"/>
                </a:solidFill>
                <a:latin typeface="Myriad Pro" charset="0"/>
                <a:ea typeface="Myriad Pro" charset="0"/>
                <a:cs typeface="Myriad Pro" charset="0"/>
              </a:rPr>
              <a:t>Quality of extended response </a:t>
            </a:r>
            <a:r>
              <a:rPr lang="en-US" sz="1050" u="sng" dirty="0">
                <a:solidFill>
                  <a:srgbClr val="1F224E"/>
                </a:solidFill>
                <a:latin typeface="Myriad Pro" charset="0"/>
                <a:ea typeface="Myriad Pro" charset="0"/>
                <a:cs typeface="Myriad Pro" charset="0"/>
              </a:rPr>
              <a:t>descriptors</a:t>
            </a:r>
            <a:r>
              <a:rPr lang="en-US" sz="1050" dirty="0">
                <a:solidFill>
                  <a:srgbClr val="1F224E"/>
                </a:solidFill>
                <a:latin typeface="Myriad Pro" charset="0"/>
                <a:ea typeface="Myriad Pro" charset="0"/>
                <a:cs typeface="Myriad Pro" charset="0"/>
              </a:rPr>
              <a:t> are listed </a:t>
            </a:r>
            <a:r>
              <a:rPr lang="en-US" sz="1050" dirty="0" smtClean="0">
                <a:solidFill>
                  <a:srgbClr val="1F224E"/>
                </a:solidFill>
                <a:latin typeface="Myriad Pro" charset="0"/>
                <a:ea typeface="Myriad Pro" charset="0"/>
                <a:cs typeface="Myriad Pro" charset="0"/>
              </a:rPr>
              <a:t>below </a:t>
            </a:r>
            <a:r>
              <a:rPr lang="en-US" sz="1050" dirty="0" smtClean="0">
                <a:solidFill>
                  <a:srgbClr val="00B0F0"/>
                </a:solidFill>
                <a:latin typeface="Myriad Pro" charset="0"/>
                <a:ea typeface="Myriad Pro" charset="0"/>
                <a:cs typeface="Myriad Pro" charset="0"/>
              </a:rPr>
              <a:t>AO2</a:t>
            </a:r>
            <a:r>
              <a:rPr lang="en-US" sz="1050" dirty="0" smtClean="0">
                <a:solidFill>
                  <a:srgbClr val="1F224E"/>
                </a:solidFill>
                <a:latin typeface="Myriad Pro" charset="0"/>
                <a:ea typeface="Myriad Pro" charset="0"/>
                <a:cs typeface="Myriad Pro" charset="0"/>
              </a:rPr>
              <a:t> – you can find more information on these on </a:t>
            </a:r>
            <a:r>
              <a:rPr lang="en-US" sz="1050" u="sng" dirty="0" smtClean="0">
                <a:solidFill>
                  <a:srgbClr val="1F224E"/>
                </a:solidFill>
                <a:latin typeface="Myriad Pro" charset="0"/>
                <a:ea typeface="Myriad Pro" charset="0"/>
                <a:cs typeface="Myriad Pro" charset="0"/>
              </a:rPr>
              <a:t>slide 7</a:t>
            </a:r>
            <a:r>
              <a:rPr lang="en-US" sz="1050" dirty="0" smtClean="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a:p>
            <a:pPr marL="0" indent="0">
              <a:buNone/>
            </a:pP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3334518" y="6165304"/>
            <a:ext cx="5242495" cy="553998"/>
          </a:xfrm>
          <a:prstGeom prst="rect">
            <a:avLst/>
          </a:prstGeom>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dirty="0" smtClean="0">
                <a:solidFill>
                  <a:srgbClr val="1F224E"/>
                </a:solidFill>
                <a:latin typeface="Myriad Pro" charset="0"/>
                <a:ea typeface="Myriad Pro" charset="0"/>
                <a:cs typeface="Myriad Pro" charset="0"/>
              </a:rPr>
              <a:t>‘</a:t>
            </a:r>
            <a:r>
              <a:rPr lang="en-GB" sz="1000" b="1" dirty="0" smtClean="0">
                <a:solidFill>
                  <a:srgbClr val="1F224E"/>
                </a:solidFill>
                <a:latin typeface="Myriad Pro" charset="0"/>
                <a:ea typeface="Myriad Pro" charset="0"/>
                <a:cs typeface="Myriad Pro" charset="0"/>
              </a:rPr>
              <a:t>comprehensive</a:t>
            </a:r>
            <a:r>
              <a:rPr lang="en-GB" sz="1000" dirty="0" smtClean="0">
                <a:solidFill>
                  <a:srgbClr val="1F224E"/>
                </a:solidFill>
                <a:latin typeface="Myriad Pro" charset="0"/>
                <a:ea typeface="Myriad Pro" charset="0"/>
                <a:cs typeface="Myriad Pro" charset="0"/>
              </a:rPr>
              <a:t>’, ‘</a:t>
            </a:r>
            <a:r>
              <a:rPr lang="en-GB" sz="1000" b="1" dirty="0" smtClean="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a:t>
            </a:r>
            <a:r>
              <a:rPr lang="en-GB" sz="1000" dirty="0" smtClean="0">
                <a:solidFill>
                  <a:srgbClr val="1F224E"/>
                </a:solidFill>
                <a:latin typeface="Myriad Pro" charset="0"/>
                <a:ea typeface="Myriad Pro" charset="0"/>
                <a:cs typeface="Myriad Pro" charset="0"/>
              </a:rPr>
              <a:t>8 </a:t>
            </a:r>
            <a:r>
              <a:rPr lang="en-GB" sz="10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3774855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7"/>
            <a:ext cx="9144000" cy="936104"/>
          </a:xfrm>
        </p:spPr>
        <p:txBody>
          <a:bodyPr>
            <a:noAutofit/>
          </a:bodyPr>
          <a:lstStyle/>
          <a:p>
            <a:r>
              <a:rPr lang="en-GB" sz="2800" dirty="0"/>
              <a:t>Option A – Question </a:t>
            </a:r>
            <a:r>
              <a:rPr lang="en-GB" sz="2800" dirty="0" smtClean="0"/>
              <a:t>1(d)* </a:t>
            </a:r>
            <a:r>
              <a:rPr lang="en-GB" sz="2800" dirty="0"/>
              <a:t>– </a:t>
            </a:r>
            <a:r>
              <a:rPr lang="en-GB" sz="2800" dirty="0" smtClean="0"/>
              <a:t>16 </a:t>
            </a:r>
            <a:r>
              <a:rPr lang="en-GB" sz="2800" dirty="0"/>
              <a:t>marks – </a:t>
            </a:r>
            <a:r>
              <a:rPr lang="en-GB" sz="2800" dirty="0" smtClean="0"/>
              <a:t/>
            </a:r>
            <a:br>
              <a:rPr lang="en-GB" sz="2800" dirty="0" smtClean="0"/>
            </a:br>
            <a:r>
              <a:rPr lang="en-GB" sz="2800" dirty="0" smtClean="0"/>
              <a:t>Indicative content</a:t>
            </a:r>
            <a:endParaRPr lang="en-GB" sz="2800" dirty="0"/>
          </a:p>
        </p:txBody>
      </p:sp>
      <p:sp>
        <p:nvSpPr>
          <p:cNvPr id="7" name="Content Placeholder 2"/>
          <p:cNvSpPr txBox="1">
            <a:spLocks/>
          </p:cNvSpPr>
          <p:nvPr/>
        </p:nvSpPr>
        <p:spPr>
          <a:xfrm>
            <a:off x="107504" y="1484784"/>
            <a:ext cx="4104456"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smtClean="0">
                <a:solidFill>
                  <a:srgbClr val="FF0000"/>
                </a:solidFill>
                <a:latin typeface="Myriad Pro" charset="0"/>
                <a:ea typeface="Myriad Pro" charset="0"/>
                <a:cs typeface="Myriad Pro" charset="0"/>
              </a:rPr>
              <a:t>AO1 </a:t>
            </a:r>
            <a:r>
              <a:rPr lang="en-US" sz="1050" b="1" dirty="0">
                <a:solidFill>
                  <a:srgbClr val="FF0000"/>
                </a:solidFill>
                <a:latin typeface="Myriad Pro" charset="0"/>
                <a:ea typeface="Myriad Pro" charset="0"/>
                <a:cs typeface="Myriad Pro" charset="0"/>
              </a:rPr>
              <a:t>– 8 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coastal landscape systems could potentially include: </a:t>
            </a:r>
            <a:endParaRPr lang="en-GB" sz="1050" dirty="0">
              <a:solidFill>
                <a:srgbClr val="1F224E"/>
              </a:solidFill>
              <a:latin typeface="Myriad Pro" charset="0"/>
              <a:ea typeface="Myriad Pro" charset="0"/>
              <a:cs typeface="Myriad Pro" charset="0"/>
            </a:endParaRPr>
          </a:p>
          <a:p>
            <a:pPr lvl="0"/>
            <a:r>
              <a:rPr lang="en-US" sz="1050" dirty="0" smtClean="0">
                <a:solidFill>
                  <a:srgbClr val="1F224E"/>
                </a:solidFill>
                <a:latin typeface="Myriad Pro" charset="0"/>
                <a:ea typeface="Myriad Pro" charset="0"/>
                <a:cs typeface="Myriad Pro" charset="0"/>
              </a:rPr>
              <a:t>port </a:t>
            </a:r>
            <a:r>
              <a:rPr lang="en-US" sz="1050" dirty="0">
                <a:solidFill>
                  <a:srgbClr val="1F224E"/>
                </a:solidFill>
                <a:latin typeface="Myriad Pro" charset="0"/>
                <a:ea typeface="Myriad Pro" charset="0"/>
                <a:cs typeface="Myriad Pro" charset="0"/>
              </a:rPr>
              <a:t>development or tourist resort development reducing input of sediment from coastal erosion along developed coastlines</a:t>
            </a:r>
          </a:p>
          <a:p>
            <a:pPr lvl="0"/>
            <a:r>
              <a:rPr lang="en-US" sz="1050" dirty="0" smtClean="0">
                <a:solidFill>
                  <a:srgbClr val="1F224E"/>
                </a:solidFill>
                <a:latin typeface="Myriad Pro" charset="0"/>
                <a:ea typeface="Myriad Pro" charset="0"/>
                <a:cs typeface="Myriad Pro" charset="0"/>
              </a:rPr>
              <a:t>Breakwaters / harbour </a:t>
            </a:r>
            <a:r>
              <a:rPr lang="en-US" sz="1050" dirty="0">
                <a:solidFill>
                  <a:srgbClr val="1F224E"/>
                </a:solidFill>
                <a:latin typeface="Myriad Pro" charset="0"/>
                <a:ea typeface="Myriad Pro" charset="0"/>
                <a:cs typeface="Myriad Pro" charset="0"/>
              </a:rPr>
              <a:t>wall construction can reduce wave energy and obstruct longshore sediment movements</a:t>
            </a:r>
          </a:p>
          <a:p>
            <a:pPr lvl="0"/>
            <a:r>
              <a:rPr lang="en-US" sz="1050" dirty="0" smtClean="0">
                <a:solidFill>
                  <a:srgbClr val="1F224E"/>
                </a:solidFill>
                <a:latin typeface="Myriad Pro" charset="0"/>
                <a:ea typeface="Myriad Pro" charset="0"/>
                <a:cs typeface="Myriad Pro" charset="0"/>
              </a:rPr>
              <a:t>off-shore </a:t>
            </a:r>
            <a:r>
              <a:rPr lang="en-US" sz="1050" dirty="0">
                <a:solidFill>
                  <a:srgbClr val="1F224E"/>
                </a:solidFill>
                <a:latin typeface="Myriad Pro" charset="0"/>
                <a:ea typeface="Myriad Pro" charset="0"/>
                <a:cs typeface="Myriad Pro" charset="0"/>
              </a:rPr>
              <a:t>dredging to obtain gravel for the construction industry can lead to sediment imbalance off-shore</a:t>
            </a:r>
          </a:p>
          <a:p>
            <a:pPr lvl="0"/>
            <a:r>
              <a:rPr lang="en-US" sz="1050" dirty="0" smtClean="0">
                <a:solidFill>
                  <a:srgbClr val="1F224E"/>
                </a:solidFill>
                <a:latin typeface="Myriad Pro" charset="0"/>
                <a:ea typeface="Myriad Pro" charset="0"/>
                <a:cs typeface="Myriad Pro" charset="0"/>
              </a:rPr>
              <a:t>winds </a:t>
            </a:r>
            <a:r>
              <a:rPr lang="en-US" sz="1050" dirty="0">
                <a:solidFill>
                  <a:srgbClr val="1F224E"/>
                </a:solidFill>
                <a:latin typeface="Myriad Pro" charset="0"/>
                <a:ea typeface="Myriad Pro" charset="0"/>
                <a:cs typeface="Myriad Pro" charset="0"/>
              </a:rPr>
              <a:t>(speed, direction and frequency) affecting aeolian processes</a:t>
            </a:r>
          </a:p>
          <a:p>
            <a:pPr lvl="0"/>
            <a:r>
              <a:rPr lang="en-US" sz="1050" dirty="0" smtClean="0">
                <a:solidFill>
                  <a:srgbClr val="1F224E"/>
                </a:solidFill>
                <a:latin typeface="Myriad Pro" charset="0"/>
                <a:ea typeface="Myriad Pro" charset="0"/>
                <a:cs typeface="Myriad Pro" charset="0"/>
              </a:rPr>
              <a:t>waves </a:t>
            </a:r>
            <a:r>
              <a:rPr lang="en-US" sz="1050" dirty="0">
                <a:solidFill>
                  <a:srgbClr val="1F224E"/>
                </a:solidFill>
                <a:latin typeface="Myriad Pro" charset="0"/>
                <a:ea typeface="Myriad Pro" charset="0"/>
                <a:cs typeface="Myriad Pro" charset="0"/>
              </a:rPr>
              <a:t>influencing erosion, transportation and depositional processes</a:t>
            </a:r>
          </a:p>
          <a:p>
            <a:pPr lvl="0"/>
            <a:r>
              <a:rPr lang="en-US" sz="1050" dirty="0" smtClean="0">
                <a:solidFill>
                  <a:srgbClr val="1F224E"/>
                </a:solidFill>
                <a:latin typeface="Myriad Pro" charset="0"/>
                <a:ea typeface="Myriad Pro" charset="0"/>
                <a:cs typeface="Myriad Pro" charset="0"/>
              </a:rPr>
              <a:t>tides </a:t>
            </a:r>
            <a:r>
              <a:rPr lang="en-US" sz="1050" dirty="0">
                <a:solidFill>
                  <a:srgbClr val="1F224E"/>
                </a:solidFill>
                <a:latin typeface="Myriad Pro" charset="0"/>
                <a:ea typeface="Myriad Pro" charset="0"/>
                <a:cs typeface="Myriad Pro" charset="0"/>
              </a:rPr>
              <a:t>(cycles and range) influencing processes and landforms</a:t>
            </a:r>
          </a:p>
          <a:p>
            <a:pPr lvl="0"/>
            <a:r>
              <a:rPr lang="en-US" sz="1050" dirty="0" smtClean="0">
                <a:solidFill>
                  <a:srgbClr val="1F224E"/>
                </a:solidFill>
                <a:latin typeface="Myriad Pro" charset="0"/>
                <a:ea typeface="Myriad Pro" charset="0"/>
                <a:cs typeface="Myriad Pro" charset="0"/>
              </a:rPr>
              <a:t>geology </a:t>
            </a:r>
            <a:r>
              <a:rPr lang="en-US" sz="1050" dirty="0">
                <a:solidFill>
                  <a:srgbClr val="1F224E"/>
                </a:solidFill>
                <a:latin typeface="Myriad Pro" charset="0"/>
                <a:ea typeface="Myriad Pro" charset="0"/>
                <a:cs typeface="Myriad Pro" charset="0"/>
              </a:rPr>
              <a:t>(lithology and structure) influencing rates of processes</a:t>
            </a:r>
          </a:p>
          <a:p>
            <a:pPr lvl="0"/>
            <a:r>
              <a:rPr lang="en-US" sz="1050" dirty="0" smtClean="0">
                <a:solidFill>
                  <a:srgbClr val="1F224E"/>
                </a:solidFill>
                <a:latin typeface="Myriad Pro" charset="0"/>
                <a:ea typeface="Myriad Pro" charset="0"/>
                <a:cs typeface="Myriad Pro" charset="0"/>
              </a:rPr>
              <a:t>ocean </a:t>
            </a:r>
            <a:r>
              <a:rPr lang="en-US" sz="1050" dirty="0">
                <a:solidFill>
                  <a:srgbClr val="1F224E"/>
                </a:solidFill>
                <a:latin typeface="Myriad Pro" charset="0"/>
                <a:ea typeface="Myriad Pro" charset="0"/>
                <a:cs typeface="Myriad Pro" charset="0"/>
              </a:rPr>
              <a:t>currents influencing water temperature and sediment supply</a:t>
            </a:r>
          </a:p>
          <a:p>
            <a:pPr lvl="0"/>
            <a:r>
              <a:rPr lang="en-US" sz="1050" dirty="0" smtClean="0">
                <a:solidFill>
                  <a:srgbClr val="1F224E"/>
                </a:solidFill>
                <a:latin typeface="Myriad Pro" charset="0"/>
                <a:ea typeface="Myriad Pro" charset="0"/>
                <a:cs typeface="Myriad Pro" charset="0"/>
              </a:rPr>
              <a:t>credit </a:t>
            </a:r>
            <a:r>
              <a:rPr lang="en-US" sz="1050" dirty="0">
                <a:solidFill>
                  <a:srgbClr val="1F224E"/>
                </a:solidFill>
                <a:latin typeface="Myriad Pro" charset="0"/>
                <a:ea typeface="Myriad Pro" charset="0"/>
                <a:cs typeface="Myriad Pro" charset="0"/>
              </a:rPr>
              <a:t>any relevant human activities and physical factors influencing coastal landscape systems, particularly energy and material flows.</a:t>
            </a:r>
          </a:p>
        </p:txBody>
      </p:sp>
      <p:sp>
        <p:nvSpPr>
          <p:cNvPr id="3" name="Rectangle 2"/>
          <p:cNvSpPr/>
          <p:nvPr/>
        </p:nvSpPr>
        <p:spPr>
          <a:xfrm>
            <a:off x="4355975" y="1426468"/>
            <a:ext cx="4775051" cy="4293483"/>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a:t>
            </a:r>
            <a:r>
              <a:rPr lang="en-US" sz="1050" b="1" dirty="0" smtClean="0">
                <a:solidFill>
                  <a:srgbClr val="00B0F0"/>
                </a:solidFill>
                <a:latin typeface="Myriad Pro" charset="0"/>
                <a:ea typeface="Myriad Pro" charset="0"/>
                <a:cs typeface="Myriad Pro" charset="0"/>
              </a:rPr>
              <a:t>8 </a:t>
            </a:r>
            <a:r>
              <a:rPr lang="en-US" sz="1050" b="1" dirty="0">
                <a:solidFill>
                  <a:srgbClr val="00B0F0"/>
                </a:solidFill>
                <a:latin typeface="Myriad Pro" charset="0"/>
                <a:ea typeface="Myriad Pro" charset="0"/>
                <a:cs typeface="Myriad Pro" charset="0"/>
              </a:rPr>
              <a:t>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the extent to which human activity influences coastal landscape systems more than physical factors could potentially include:</a:t>
            </a:r>
            <a:endParaRPr lang="en-GB" sz="105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disturbance </a:t>
            </a:r>
            <a:r>
              <a:rPr lang="en-US" sz="1050" dirty="0">
                <a:solidFill>
                  <a:srgbClr val="1F224E"/>
                </a:solidFill>
                <a:latin typeface="Myriad Pro" charset="0"/>
                <a:ea typeface="Myriad Pro" charset="0"/>
                <a:cs typeface="Myriad Pro" charset="0"/>
              </a:rPr>
              <a:t>of systems in equilibrium and the resultant positive or negative feedback </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how </a:t>
            </a:r>
            <a:r>
              <a:rPr lang="en-US" sz="1050" dirty="0">
                <a:solidFill>
                  <a:srgbClr val="1F224E"/>
                </a:solidFill>
                <a:latin typeface="Myriad Pro" charset="0"/>
                <a:ea typeface="Myriad Pro" charset="0"/>
                <a:cs typeface="Myriad Pro" charset="0"/>
              </a:rPr>
              <a:t>human activity can affect the physical factors in a landscape system and this then affects the overall landscape system balance e.g. groyne installation can trap material being moved by longshore drift increasing beach width and depth but, also causes sediment starvation downdrift leading to increased erosion rates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changes </a:t>
            </a:r>
            <a:r>
              <a:rPr lang="en-US" sz="1050" dirty="0">
                <a:solidFill>
                  <a:srgbClr val="1F224E"/>
                </a:solidFill>
                <a:latin typeface="Myriad Pro" charset="0"/>
                <a:ea typeface="Myriad Pro" charset="0"/>
                <a:cs typeface="Myriad Pro" charset="0"/>
              </a:rPr>
              <a:t>to processes, material and/or energy flows and how the extent to which these are influenced by physical and human factors e.g. whether increased wave activity will affect energy flows in the landscape system as much as an offshore breaker</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consideration </a:t>
            </a:r>
            <a:r>
              <a:rPr lang="en-US" sz="1050" dirty="0">
                <a:solidFill>
                  <a:srgbClr val="1F224E"/>
                </a:solidFill>
                <a:latin typeface="Myriad Pro" charset="0"/>
                <a:ea typeface="Myriad Pro" charset="0"/>
                <a:cs typeface="Myriad Pro" charset="0"/>
              </a:rPr>
              <a:t>of the “extent” could include scale, significance and/or range of the changes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significance of the changes to the landscape system as a whole by human activity and physical factors as well as on individual flows and stores e.g. physical factors constantly influence flows when often human activity is targeted at influencing these physical factors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consideration </a:t>
            </a:r>
            <a:r>
              <a:rPr lang="en-US" sz="1050" dirty="0">
                <a:solidFill>
                  <a:srgbClr val="1F224E"/>
                </a:solidFill>
                <a:latin typeface="Myriad Pro" charset="0"/>
                <a:ea typeface="Myriad Pro" charset="0"/>
                <a:cs typeface="Myriad Pro" charset="0"/>
              </a:rPr>
              <a:t>of the differences between landscape systems with different levels of human activity and different degrees of influence from physical factors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extent </a:t>
            </a:r>
            <a:r>
              <a:rPr lang="en-US" sz="1050" dirty="0">
                <a:solidFill>
                  <a:srgbClr val="1F224E"/>
                </a:solidFill>
                <a:latin typeface="Myriad Pro" charset="0"/>
                <a:ea typeface="Myriad Pro" charset="0"/>
                <a:cs typeface="Myriad Pro" charset="0"/>
              </a:rPr>
              <a:t>of the influence of human activity and physical factors and which they would consider greater in coastal landscape systems</a:t>
            </a:r>
          </a:p>
        </p:txBody>
      </p:sp>
      <p:sp>
        <p:nvSpPr>
          <p:cNvPr id="8" name="Rectangle 7"/>
          <p:cNvSpPr/>
          <p:nvPr/>
        </p:nvSpPr>
        <p:spPr>
          <a:xfrm>
            <a:off x="107504" y="890620"/>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2716118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143000"/>
          </a:xfrm>
        </p:spPr>
        <p:txBody>
          <a:bodyPr/>
          <a:lstStyle/>
          <a:p>
            <a:r>
              <a:rPr lang="en-US" dirty="0" smtClean="0"/>
              <a:t>H481/01 Physical systems</a:t>
            </a:r>
            <a:endParaRPr lang="en-GB" dirty="0"/>
          </a:p>
        </p:txBody>
      </p:sp>
      <p:sp>
        <p:nvSpPr>
          <p:cNvPr id="5" name="Content Placeholder 4"/>
          <p:cNvSpPr>
            <a:spLocks noGrp="1"/>
          </p:cNvSpPr>
          <p:nvPr>
            <p:ph idx="1"/>
          </p:nvPr>
        </p:nvSpPr>
        <p:spPr>
          <a:xfrm>
            <a:off x="467544" y="1565176"/>
            <a:ext cx="8229600" cy="3240360"/>
          </a:xfrm>
        </p:spPr>
        <p:txBody>
          <a:bodyPr>
            <a:noAutofit/>
          </a:bodyPr>
          <a:lstStyle/>
          <a:p>
            <a:pPr marL="0" indent="0">
              <a:buNone/>
            </a:pPr>
            <a:r>
              <a:rPr lang="en-US" sz="1600" dirty="0">
                <a:solidFill>
                  <a:srgbClr val="1F224E"/>
                </a:solidFill>
                <a:latin typeface="Myriad Pro" charset="0"/>
                <a:ea typeface="Myriad Pro" charset="0"/>
                <a:cs typeface="Myriad Pro" charset="0"/>
              </a:rPr>
              <a:t>The Physical systems (01) component is built </a:t>
            </a:r>
            <a:r>
              <a:rPr lang="en-US" sz="1600" dirty="0" smtClean="0">
                <a:solidFill>
                  <a:srgbClr val="1F224E"/>
                </a:solidFill>
                <a:latin typeface="Myriad Pro" charset="0"/>
                <a:ea typeface="Myriad Pro" charset="0"/>
                <a:cs typeface="Myriad Pro" charset="0"/>
              </a:rPr>
              <a:t>around two </a:t>
            </a:r>
            <a:r>
              <a:rPr lang="en-US" sz="1600" dirty="0">
                <a:solidFill>
                  <a:srgbClr val="1F224E"/>
                </a:solidFill>
                <a:latin typeface="Myriad Pro" charset="0"/>
                <a:ea typeface="Myriad Pro" charset="0"/>
                <a:cs typeface="Myriad Pro" charset="0"/>
              </a:rPr>
              <a:t>main topics, Landscape Systems and Earth’s </a:t>
            </a:r>
            <a:r>
              <a:rPr lang="en-US" sz="1600" dirty="0" smtClean="0">
                <a:solidFill>
                  <a:srgbClr val="1F224E"/>
                </a:solidFill>
                <a:latin typeface="Myriad Pro" charset="0"/>
                <a:ea typeface="Myriad Pro" charset="0"/>
                <a:cs typeface="Myriad Pro" charset="0"/>
              </a:rPr>
              <a:t>Life Support </a:t>
            </a:r>
            <a:r>
              <a:rPr lang="en-US" sz="1600" dirty="0">
                <a:solidFill>
                  <a:srgbClr val="1F224E"/>
                </a:solidFill>
                <a:latin typeface="Myriad Pro" charset="0"/>
                <a:ea typeface="Myriad Pro" charset="0"/>
                <a:cs typeface="Myriad Pro" charset="0"/>
              </a:rPr>
              <a:t>Systems. Learners will explore </a:t>
            </a:r>
            <a:r>
              <a:rPr lang="en-US" sz="1600" b="1" dirty="0">
                <a:solidFill>
                  <a:srgbClr val="1F224E"/>
                </a:solidFill>
                <a:latin typeface="Myriad Pro" charset="0"/>
                <a:ea typeface="Myriad Pro" charset="0"/>
                <a:cs typeface="Myriad Pro" charset="0"/>
              </a:rPr>
              <a:t>one</a:t>
            </a:r>
            <a:r>
              <a:rPr lang="en-US" sz="1600" dirty="0">
                <a:solidFill>
                  <a:srgbClr val="1F224E"/>
                </a:solidFill>
                <a:latin typeface="Myriad Pro" charset="0"/>
                <a:ea typeface="Myriad Pro" charset="0"/>
                <a:cs typeface="Myriad Pro" charset="0"/>
              </a:rPr>
              <a:t> </a:t>
            </a:r>
            <a:r>
              <a:rPr lang="en-US" sz="1600" dirty="0" smtClean="0">
                <a:solidFill>
                  <a:srgbClr val="1F224E"/>
                </a:solidFill>
                <a:latin typeface="Myriad Pro" charset="0"/>
                <a:ea typeface="Myriad Pro" charset="0"/>
                <a:cs typeface="Myriad Pro" charset="0"/>
              </a:rPr>
              <a:t>chosen landscape </a:t>
            </a:r>
            <a:r>
              <a:rPr lang="en-US" sz="1600" dirty="0">
                <a:solidFill>
                  <a:srgbClr val="1F224E"/>
                </a:solidFill>
                <a:latin typeface="Myriad Pro" charset="0"/>
                <a:ea typeface="Myriad Pro" charset="0"/>
                <a:cs typeface="Myriad Pro" charset="0"/>
              </a:rPr>
              <a:t>from three options, coastal </a:t>
            </a:r>
            <a:r>
              <a:rPr lang="en-US" sz="1600" dirty="0" smtClean="0">
                <a:solidFill>
                  <a:srgbClr val="1F224E"/>
                </a:solidFill>
                <a:latin typeface="Myriad Pro" charset="0"/>
                <a:ea typeface="Myriad Pro" charset="0"/>
                <a:cs typeface="Myriad Pro" charset="0"/>
              </a:rPr>
              <a:t>landscapes, glaciated </a:t>
            </a:r>
            <a:r>
              <a:rPr lang="en-US" sz="1600" dirty="0">
                <a:solidFill>
                  <a:srgbClr val="1F224E"/>
                </a:solidFill>
                <a:latin typeface="Myriad Pro" charset="0"/>
                <a:ea typeface="Myriad Pro" charset="0"/>
                <a:cs typeface="Myriad Pro" charset="0"/>
              </a:rPr>
              <a:t>landscapes and dryland landscapes, as</a:t>
            </a:r>
          </a:p>
          <a:p>
            <a:pPr marL="0" indent="0">
              <a:buNone/>
            </a:pPr>
            <a:r>
              <a:rPr lang="en-US" sz="1600" dirty="0">
                <a:solidFill>
                  <a:srgbClr val="1F224E"/>
                </a:solidFill>
                <a:latin typeface="Myriad Pro" charset="0"/>
                <a:ea typeface="Myriad Pro" charset="0"/>
                <a:cs typeface="Myriad Pro" charset="0"/>
              </a:rPr>
              <a:t>well as the carbon and water cycles in a </a:t>
            </a:r>
            <a:r>
              <a:rPr lang="en-US" sz="1600" dirty="0" smtClean="0">
                <a:solidFill>
                  <a:srgbClr val="1F224E"/>
                </a:solidFill>
                <a:latin typeface="Myriad Pro" charset="0"/>
                <a:ea typeface="Myriad Pro" charset="0"/>
                <a:cs typeface="Myriad Pro" charset="0"/>
              </a:rPr>
              <a:t>systems framework</a:t>
            </a:r>
            <a:r>
              <a:rPr lang="en-US" sz="1600" dirty="0">
                <a:solidFill>
                  <a:srgbClr val="1F224E"/>
                </a:solidFill>
                <a:latin typeface="Myriad Pro" charset="0"/>
                <a:ea typeface="Myriad Pro" charset="0"/>
                <a:cs typeface="Myriad Pro" charset="0"/>
              </a:rPr>
              <a:t>. </a:t>
            </a:r>
            <a:endParaRPr lang="en-US" sz="1600" dirty="0" smtClean="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But what will the assessments look like?</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This guide will give you an understanding of the format and structure of the exam, an insight into the assessment objectives and a question by question explanation of the sample assessment for </a:t>
            </a:r>
            <a:r>
              <a:rPr lang="en-GB" sz="1600" dirty="0" smtClean="0">
                <a:solidFill>
                  <a:srgbClr val="1F224E"/>
                </a:solidFill>
                <a:latin typeface="Myriad Pro" charset="0"/>
                <a:ea typeface="Myriad Pro" charset="0"/>
                <a:cs typeface="Myriad Pro" charset="0"/>
              </a:rPr>
              <a:t>H481/01 Physical systems. </a:t>
            </a:r>
            <a:r>
              <a:rPr lang="en-GB" sz="1600" dirty="0">
                <a:solidFill>
                  <a:srgbClr val="1F224E"/>
                </a:solidFill>
                <a:latin typeface="Myriad Pro" charset="0"/>
                <a:ea typeface="Myriad Pro" charset="0"/>
                <a:cs typeface="Myriad Pro" charset="0"/>
              </a:rPr>
              <a:t>This guide can also be used with your students to support revision.</a:t>
            </a:r>
          </a:p>
          <a:p>
            <a:endParaRPr lang="en-GB" sz="2000" dirty="0">
              <a:latin typeface="Myriad Pro"/>
            </a:endParaRPr>
          </a:p>
        </p:txBody>
      </p:sp>
    </p:spTree>
    <p:extLst>
      <p:ext uri="{BB962C8B-B14F-4D97-AF65-F5344CB8AC3E}">
        <p14:creationId xmlns:p14="http://schemas.microsoft.com/office/powerpoint/2010/main" val="594345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694" y="0"/>
            <a:ext cx="8229600" cy="1143000"/>
          </a:xfrm>
        </p:spPr>
        <p:txBody>
          <a:bodyPr>
            <a:normAutofit fontScale="90000"/>
          </a:bodyPr>
          <a:lstStyle/>
          <a:p>
            <a:r>
              <a:rPr lang="en-GB" dirty="0"/>
              <a:t>Option </a:t>
            </a:r>
            <a:r>
              <a:rPr lang="en-GB" dirty="0" smtClean="0"/>
              <a:t>B </a:t>
            </a:r>
            <a:r>
              <a:rPr lang="en-GB" dirty="0"/>
              <a:t>– Question </a:t>
            </a:r>
            <a:r>
              <a:rPr lang="en-GB" dirty="0" smtClean="0"/>
              <a:t>2(a) </a:t>
            </a:r>
            <a:r>
              <a:rPr lang="en-GB" dirty="0"/>
              <a:t>– 8</a:t>
            </a:r>
            <a:r>
              <a:rPr lang="en-GB" dirty="0" smtClean="0"/>
              <a:t> marks</a:t>
            </a:r>
            <a:endParaRPr lang="en-GB" dirty="0"/>
          </a:p>
        </p:txBody>
      </p:sp>
      <p:sp>
        <p:nvSpPr>
          <p:cNvPr id="7" name="TextBox 6"/>
          <p:cNvSpPr txBox="1"/>
          <p:nvPr/>
        </p:nvSpPr>
        <p:spPr>
          <a:xfrm>
            <a:off x="408720" y="908720"/>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influence of climate changes and geomorphic processes in the formation of eskers.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28979" y="1761074"/>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an eight mark question where all marks are allocated to </a:t>
            </a:r>
            <a:r>
              <a:rPr lang="en-GB" sz="1200" dirty="0" smtClean="0">
                <a:solidFill>
                  <a:srgbClr val="FF0000"/>
                </a:solidFill>
                <a:latin typeface="Myriad Pro" charset="0"/>
                <a:ea typeface="Myriad Pro" charset="0"/>
                <a:cs typeface="Myriad Pro" charset="0"/>
              </a:rPr>
              <a:t>AO1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How landforms in glaciated landscapes are influenced in post-glacial periods, including…the influence of these processes in forming landforms’</a:t>
            </a:r>
            <a:r>
              <a:rPr lang="en-GB" sz="1200" dirty="0" smtClean="0">
                <a:solidFill>
                  <a:srgbClr val="1F224E"/>
                </a:solidFill>
                <a:latin typeface="Myriad Pro" charset="0"/>
                <a:ea typeface="Myriad Pro" charset="0"/>
                <a:cs typeface="Myriad Pro" charset="0"/>
              </a:rPr>
              <a:t> is stated in the specification and </a:t>
            </a:r>
            <a:r>
              <a:rPr lang="en-GB" sz="1200" dirty="0" smtClean="0">
                <a:solidFill>
                  <a:srgbClr val="FF0000"/>
                </a:solidFill>
                <a:latin typeface="Myriad Pro" charset="0"/>
                <a:ea typeface="Myriad Pro" charset="0"/>
                <a:cs typeface="Myriad Pro" charset="0"/>
              </a:rPr>
              <a:t>eskers </a:t>
            </a:r>
            <a:r>
              <a:rPr lang="en-GB" sz="1200" dirty="0" smtClean="0">
                <a:solidFill>
                  <a:srgbClr val="1F224E"/>
                </a:solidFill>
                <a:latin typeface="Myriad Pro" charset="0"/>
                <a:ea typeface="Myriad Pro" charset="0"/>
                <a:cs typeface="Myriad Pro" charset="0"/>
              </a:rPr>
              <a:t>are specifically listed as a landform which must be studied (key idea 3.a of this topic in the specification).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smtClean="0">
                <a:solidFill>
                  <a:srgbClr val="1F224E"/>
                </a:solidFill>
                <a:latin typeface="Myriad Pro" charset="0"/>
                <a:ea typeface="Myriad Pro" charset="0"/>
                <a:cs typeface="Myriad Pro" charset="0"/>
              </a:rPr>
              <a:t>level </a:t>
            </a:r>
            <a:r>
              <a:rPr lang="en-US" sz="1200" dirty="0">
                <a:solidFill>
                  <a:srgbClr val="1F224E"/>
                </a:solidFill>
                <a:latin typeface="Myriad Pro" charset="0"/>
                <a:ea typeface="Myriad Pro" charset="0"/>
                <a:cs typeface="Myriad Pro" charset="0"/>
              </a:rPr>
              <a:t>of </a:t>
            </a:r>
            <a:r>
              <a:rPr lang="en-US" sz="1200" dirty="0" smtClean="0">
                <a:solidFill>
                  <a:srgbClr val="1F224E"/>
                </a:solidFill>
                <a:latin typeface="Myriad Pro" charset="0"/>
                <a:ea typeface="Myriad Pro" charset="0"/>
                <a:cs typeface="Myriad Pro" charset="0"/>
              </a:rPr>
              <a:t>response questions marking guidance</a:t>
            </a:r>
            <a:r>
              <a:rPr lang="en-GB" sz="1200" dirty="0" smtClean="0">
                <a:solidFill>
                  <a:srgbClr val="1F224E"/>
                </a:solidFill>
                <a:latin typeface="Myriad Pro" charset="0"/>
                <a:ea typeface="Myriad Pro" charset="0"/>
                <a:cs typeface="Myriad Pro" charset="0"/>
              </a:rPr>
              <a:t> to indicate what ‘</a:t>
            </a:r>
            <a:r>
              <a:rPr lang="en-GB" sz="1200" b="1" dirty="0" smtClean="0">
                <a:solidFill>
                  <a:srgbClr val="1F224E"/>
                </a:solidFill>
                <a:latin typeface="Myriad Pro" charset="0"/>
                <a:ea typeface="Myriad Pro" charset="0"/>
                <a:cs typeface="Myriad Pro" charset="0"/>
              </a:rPr>
              <a:t>thorough</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reasonable</a:t>
            </a:r>
            <a:r>
              <a:rPr lang="en-GB" sz="1200" dirty="0" smtClean="0">
                <a:solidFill>
                  <a:srgbClr val="1F224E"/>
                </a:solidFill>
                <a:latin typeface="Myriad Pro" charset="0"/>
                <a:ea typeface="Myriad Pro" charset="0"/>
                <a:cs typeface="Myriad Pro" charset="0"/>
              </a:rPr>
              <a:t>’ and ‘</a:t>
            </a:r>
            <a:r>
              <a:rPr lang="en-GB" sz="1200" b="1" dirty="0" smtClean="0">
                <a:solidFill>
                  <a:srgbClr val="1F224E"/>
                </a:solidFill>
                <a:latin typeface="Myriad Pro" charset="0"/>
                <a:ea typeface="Myriad Pro" charset="0"/>
                <a:cs typeface="Myriad Pro" charset="0"/>
              </a:rPr>
              <a:t>basic</a:t>
            </a:r>
            <a:r>
              <a:rPr lang="en-GB" sz="1200" dirty="0" smtClean="0">
                <a:solidFill>
                  <a:srgbClr val="1F224E"/>
                </a:solidFill>
                <a:latin typeface="Myriad Pro" charset="0"/>
                <a:ea typeface="Myriad Pro" charset="0"/>
                <a:cs typeface="Myriad Pro" charset="0"/>
              </a:rPr>
              <a:t>’ mean at the start of the mark schemes (and slide 8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673650"/>
            <a:ext cx="2736304"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(6–8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influence of climate changes and geomorphic processes in the formation of eskers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explanations about the influence of climate changes and geomorphic processes in the formation of eskers</a:t>
            </a:r>
            <a:r>
              <a:rPr lang="en-US"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664589"/>
            <a:ext cx="2664297"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influence of climate changes and geomorphic processes in the formation of eskers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explanations about the influence of climate changes and geomorphic processes in the formation of eskers.</a:t>
            </a:r>
            <a:endParaRPr lang="en-GB" sz="1200" dirty="0">
              <a:solidFill>
                <a:srgbClr val="1F224E"/>
              </a:solidFill>
              <a:latin typeface="Myriad Pro" charset="0"/>
              <a:ea typeface="Myriad Pro" charset="0"/>
              <a:cs typeface="Myriad Pro" charset="0"/>
            </a:endParaRPr>
          </a:p>
        </p:txBody>
      </p:sp>
      <p:sp>
        <p:nvSpPr>
          <p:cNvPr id="8" name="TextBox 7"/>
          <p:cNvSpPr txBox="1"/>
          <p:nvPr/>
        </p:nvSpPr>
        <p:spPr>
          <a:xfrm>
            <a:off x="3282701" y="3670294"/>
            <a:ext cx="2736305"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(3–5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influence of climate changes and geomorphic processes in the formation of eskers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explanations about the influence of climate changes and geomorphic processes in the formation of eskers.</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450052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38"/>
            <a:ext cx="8229600" cy="1143000"/>
          </a:xfrm>
        </p:spPr>
        <p:txBody>
          <a:bodyPr>
            <a:normAutofit fontScale="90000"/>
          </a:bodyPr>
          <a:lstStyle/>
          <a:p>
            <a:r>
              <a:rPr lang="en-GB" dirty="0"/>
              <a:t>Option </a:t>
            </a:r>
            <a:r>
              <a:rPr lang="en-GB" dirty="0" smtClean="0"/>
              <a:t>B </a:t>
            </a:r>
            <a:r>
              <a:rPr lang="en-GB" dirty="0"/>
              <a:t>– Question </a:t>
            </a:r>
            <a:r>
              <a:rPr lang="en-GB" dirty="0" smtClean="0"/>
              <a:t>2(a) </a:t>
            </a:r>
            <a:r>
              <a:rPr lang="en-GB" dirty="0"/>
              <a:t>– 8</a:t>
            </a:r>
            <a:r>
              <a:rPr lang="en-GB" dirty="0" smtClean="0"/>
              <a:t> marks</a:t>
            </a:r>
            <a:endParaRPr lang="en-GB" dirty="0"/>
          </a:p>
        </p:txBody>
      </p:sp>
      <p:sp>
        <p:nvSpPr>
          <p:cNvPr id="7" name="TextBox 6"/>
          <p:cNvSpPr txBox="1"/>
          <p:nvPr/>
        </p:nvSpPr>
        <p:spPr>
          <a:xfrm>
            <a:off x="323528" y="980728"/>
            <a:ext cx="8496944"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influence of climate changes and geomorphic processes in the formation of eskers.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251520" y="1844824"/>
            <a:ext cx="8568952" cy="410445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‘Indicative content’ column of the mark scheme gives a number of suggestions of </a:t>
            </a:r>
            <a:r>
              <a:rPr lang="en-GB" sz="1200" dirty="0" smtClean="0">
                <a:solidFill>
                  <a:srgbClr val="FF0000"/>
                </a:solidFill>
                <a:latin typeface="Myriad Pro" charset="0"/>
                <a:ea typeface="Myriad Pro" charset="0"/>
                <a:cs typeface="Myriad Pro" charset="0"/>
              </a:rPr>
              <a:t>knowledge and understanding</a:t>
            </a:r>
            <a:r>
              <a:rPr lang="en-GB" sz="1200" dirty="0" smtClean="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smtClean="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smtClean="0">
                <a:solidFill>
                  <a:srgbClr val="1F224E"/>
                </a:solidFill>
                <a:latin typeface="Myriad Pro" charset="0"/>
                <a:ea typeface="Myriad Pro" charset="0"/>
                <a:cs typeface="Myriad Pro" charset="0"/>
              </a:rPr>
              <a:t>of </a:t>
            </a:r>
            <a:r>
              <a:rPr lang="en-US" sz="1200" dirty="0">
                <a:solidFill>
                  <a:srgbClr val="1F224E"/>
                </a:solidFill>
                <a:latin typeface="Myriad Pro" charset="0"/>
                <a:ea typeface="Myriad Pro" charset="0"/>
                <a:cs typeface="Myriad Pro" charset="0"/>
              </a:rPr>
              <a:t>the influence of climate changes and geomorphic processes in the formation of eskers could potentially include: </a:t>
            </a:r>
            <a:endParaRPr lang="en-GB" sz="1200" dirty="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sub-glacial </a:t>
            </a:r>
            <a:r>
              <a:rPr lang="en-US" sz="1200" dirty="0">
                <a:solidFill>
                  <a:srgbClr val="1F224E"/>
                </a:solidFill>
                <a:latin typeface="Myriad Pro" charset="0"/>
                <a:ea typeface="Myriad Pro" charset="0"/>
                <a:cs typeface="Myriad Pro" charset="0"/>
              </a:rPr>
              <a:t>meltwater streams flow during a glacial period</a:t>
            </a:r>
          </a:p>
          <a:p>
            <a:r>
              <a:rPr lang="en-US" sz="1200" dirty="0" smtClean="0">
                <a:solidFill>
                  <a:srgbClr val="1F224E"/>
                </a:solidFill>
                <a:latin typeface="Myriad Pro" charset="0"/>
                <a:ea typeface="Myriad Pro" charset="0"/>
                <a:cs typeface="Myriad Pro" charset="0"/>
              </a:rPr>
              <a:t>these </a:t>
            </a:r>
            <a:r>
              <a:rPr lang="en-US" sz="1200" dirty="0">
                <a:solidFill>
                  <a:srgbClr val="1F224E"/>
                </a:solidFill>
                <a:latin typeface="Myriad Pro" charset="0"/>
                <a:ea typeface="Myriad Pro" charset="0"/>
                <a:cs typeface="Myriad Pro" charset="0"/>
              </a:rPr>
              <a:t>are highly charged with debris due to hydrostatic pressure</a:t>
            </a:r>
          </a:p>
          <a:p>
            <a:r>
              <a:rPr lang="en-US" sz="1200" dirty="0" smtClean="0">
                <a:solidFill>
                  <a:srgbClr val="1F224E"/>
                </a:solidFill>
                <a:latin typeface="Myriad Pro" charset="0"/>
                <a:ea typeface="Myriad Pro" charset="0"/>
                <a:cs typeface="Myriad Pro" charset="0"/>
              </a:rPr>
              <a:t>sub-glacial </a:t>
            </a:r>
            <a:r>
              <a:rPr lang="en-US" sz="1200" dirty="0">
                <a:solidFill>
                  <a:srgbClr val="1F224E"/>
                </a:solidFill>
                <a:latin typeface="Myriad Pro" charset="0"/>
                <a:ea typeface="Myriad Pro" charset="0"/>
                <a:cs typeface="Myriad Pro" charset="0"/>
              </a:rPr>
              <a:t>tunnels being formed by erosion as the high velocity of the water moving under pressure helps to erode the channels in the sub-glacial till</a:t>
            </a:r>
          </a:p>
          <a:p>
            <a:r>
              <a:rPr lang="en-US" sz="1200" dirty="0" smtClean="0">
                <a:solidFill>
                  <a:srgbClr val="1F224E"/>
                </a:solidFill>
                <a:latin typeface="Myriad Pro" charset="0"/>
                <a:ea typeface="Myriad Pro" charset="0"/>
                <a:cs typeface="Myriad Pro" charset="0"/>
              </a:rPr>
              <a:t>formed </a:t>
            </a:r>
            <a:r>
              <a:rPr lang="en-US" sz="1200" dirty="0">
                <a:solidFill>
                  <a:srgbClr val="1F224E"/>
                </a:solidFill>
                <a:latin typeface="Myriad Pro" charset="0"/>
                <a:ea typeface="Myriad Pro" charset="0"/>
                <a:cs typeface="Myriad Pro" charset="0"/>
              </a:rPr>
              <a:t>at warm margins of glaciers or as glaciers are in retreat as eskers require large volumes of both sediment and water</a:t>
            </a:r>
          </a:p>
          <a:p>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warming climate in a post glacial period causes the meltwater to decrease and meltwater streams to dry up</a:t>
            </a:r>
          </a:p>
          <a:p>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loss of volume of water causes deposition in sub-glacial tunnels as the supply of meltwater decreases at the end of the glacial period </a:t>
            </a:r>
          </a:p>
          <a:p>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meltwater streams dry up at the end of the melting period leaving over-filled channels as sinuous ridges of sediment across the valley floor</a:t>
            </a:r>
          </a:p>
          <a:p>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deposits are related to both closed channel flow and open channel flow within a tunnel</a:t>
            </a:r>
          </a:p>
          <a:p>
            <a:r>
              <a:rPr lang="en-US" sz="1200" dirty="0" smtClean="0">
                <a:solidFill>
                  <a:srgbClr val="1F224E"/>
                </a:solidFill>
                <a:latin typeface="Myriad Pro" charset="0"/>
                <a:ea typeface="Myriad Pro" charset="0"/>
                <a:cs typeface="Myriad Pro" charset="0"/>
              </a:rPr>
              <a:t>material </a:t>
            </a:r>
            <a:r>
              <a:rPr lang="en-US" sz="1200" dirty="0">
                <a:solidFill>
                  <a:srgbClr val="1F224E"/>
                </a:solidFill>
                <a:latin typeface="Myriad Pro" charset="0"/>
                <a:ea typeface="Myriad Pro" charset="0"/>
                <a:cs typeface="Myriad Pro" charset="0"/>
              </a:rPr>
              <a:t>within the esker consists of </a:t>
            </a:r>
            <a:r>
              <a:rPr lang="en-US" sz="1200" dirty="0" smtClean="0">
                <a:solidFill>
                  <a:srgbClr val="1F224E"/>
                </a:solidFill>
                <a:latin typeface="Myriad Pro" charset="0"/>
                <a:ea typeface="Myriad Pro" charset="0"/>
                <a:cs typeface="Myriad Pro" charset="0"/>
              </a:rPr>
              <a:t>sub-rounded / rounded </a:t>
            </a:r>
            <a:r>
              <a:rPr lang="en-US" sz="1200" dirty="0">
                <a:solidFill>
                  <a:srgbClr val="1F224E"/>
                </a:solidFill>
                <a:latin typeface="Myriad Pro" charset="0"/>
                <a:ea typeface="Myriad Pro" charset="0"/>
                <a:cs typeface="Myriad Pro" charset="0"/>
              </a:rPr>
              <a:t>sediment due to the influence of meltwater and the process of attrition.</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827500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dirty="0" smtClean="0"/>
              <a:t>Option B – Question 2(b)(</a:t>
            </a:r>
            <a:r>
              <a:rPr lang="en-GB" dirty="0" err="1" smtClean="0"/>
              <a:t>i</a:t>
            </a:r>
            <a:r>
              <a:rPr lang="en-GB" dirty="0" smtClean="0"/>
              <a:t>) – 2 marks</a:t>
            </a:r>
            <a:endParaRPr lang="en-GB" dirty="0"/>
          </a:p>
        </p:txBody>
      </p:sp>
      <p:sp>
        <p:nvSpPr>
          <p:cNvPr id="5" name="Rectangle 4"/>
          <p:cNvSpPr/>
          <p:nvPr/>
        </p:nvSpPr>
        <p:spPr>
          <a:xfrm>
            <a:off x="306040" y="1412776"/>
            <a:ext cx="8658448"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mean monthly precipitation for the data shown in Table 2. </a:t>
            </a:r>
            <a:r>
              <a:rPr lang="en-US" sz="2400" u="sng" dirty="0">
                <a:solidFill>
                  <a:srgbClr val="1F224E"/>
                </a:solidFill>
                <a:latin typeface="Myriad Pro" charset="0"/>
                <a:ea typeface="Myriad Pro" charset="0"/>
                <a:cs typeface="Myriad Pro" charset="0"/>
              </a:rPr>
              <a:t>You must show your working</a:t>
            </a:r>
            <a:r>
              <a:rPr lang="en-US" sz="2400" dirty="0">
                <a:solidFill>
                  <a:srgbClr val="1F224E"/>
                </a:solidFill>
                <a:latin typeface="Myriad Pro" charset="0"/>
                <a:ea typeface="Myriad Pro" charset="0"/>
                <a:cs typeface="Myriad Pro" charset="0"/>
              </a:rPr>
              <a:t>.	</a:t>
            </a:r>
            <a:endParaRPr lang="en-GB" sz="2400" dirty="0">
              <a:solidFill>
                <a:srgbClr val="1F224E"/>
              </a:solidFill>
              <a:latin typeface="Myriad Pro" charset="0"/>
              <a:ea typeface="Myriad Pro" charset="0"/>
              <a:cs typeface="Myriad Pro" charset="0"/>
            </a:endParaRPr>
          </a:p>
        </p:txBody>
      </p:sp>
      <p:sp>
        <p:nvSpPr>
          <p:cNvPr id="7" name="Content Placeholder 2"/>
          <p:cNvSpPr>
            <a:spLocks noGrp="1"/>
          </p:cNvSpPr>
          <p:nvPr>
            <p:ph idx="1"/>
          </p:nvPr>
        </p:nvSpPr>
        <p:spPr>
          <a:xfrm>
            <a:off x="309861" y="2492896"/>
            <a:ext cx="8280920" cy="2592288"/>
          </a:xfrm>
        </p:spPr>
        <p:txBody>
          <a:bodyPr>
            <a:normAutofit/>
          </a:bodyPr>
          <a:lstStyle/>
          <a:p>
            <a:pPr marL="0" indent="0">
              <a:buNone/>
            </a:pPr>
            <a:r>
              <a:rPr lang="en-GB" sz="1800" dirty="0" smtClean="0">
                <a:solidFill>
                  <a:srgbClr val="1F224E"/>
                </a:solidFill>
                <a:latin typeface="Myriad Pro" charset="0"/>
                <a:ea typeface="Myriad Pro" charset="0"/>
                <a:cs typeface="Myriad Pro" charset="0"/>
              </a:rPr>
              <a:t>This is an </a:t>
            </a:r>
            <a:r>
              <a:rPr lang="en-GB" sz="1800" dirty="0" smtClean="0">
                <a:solidFill>
                  <a:srgbClr val="00B050"/>
                </a:solidFill>
                <a:latin typeface="Myriad Pro" charset="0"/>
                <a:ea typeface="Myriad Pro" charset="0"/>
                <a:cs typeface="Myriad Pro" charset="0"/>
              </a:rPr>
              <a:t>AO3 (skills)</a:t>
            </a:r>
            <a:r>
              <a:rPr lang="en-GB" sz="1800" dirty="0" smtClean="0">
                <a:solidFill>
                  <a:srgbClr val="1F224E"/>
                </a:solidFill>
                <a:latin typeface="Myriad Pro" charset="0"/>
                <a:ea typeface="Myriad Pro" charset="0"/>
                <a:cs typeface="Myriad Pro" charset="0"/>
              </a:rPr>
              <a:t> question where students need to use their statistical skills to calculate the mean monthly precipitation for the data shown in Table 2. Working must be shown in order to access both marks. </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8194" name="Picture 2" title="Table 2: Monthly precipitation for a glaciated landscape in Nor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224" y="3789040"/>
            <a:ext cx="58864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280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dirty="0" smtClean="0"/>
              <a:t>Option B – Question </a:t>
            </a:r>
            <a:r>
              <a:rPr lang="en-GB" dirty="0"/>
              <a:t>2</a:t>
            </a:r>
            <a:r>
              <a:rPr lang="en-GB" dirty="0" smtClean="0"/>
              <a:t>(b)(</a:t>
            </a:r>
            <a:r>
              <a:rPr lang="en-GB" dirty="0" err="1" smtClean="0"/>
              <a:t>i</a:t>
            </a:r>
            <a:r>
              <a:rPr lang="en-GB" dirty="0" smtClean="0"/>
              <a:t>) – 2 marks</a:t>
            </a:r>
            <a:endParaRPr lang="en-GB" dirty="0"/>
          </a:p>
        </p:txBody>
      </p:sp>
      <p:sp>
        <p:nvSpPr>
          <p:cNvPr id="5" name="Rectangle 4"/>
          <p:cNvSpPr/>
          <p:nvPr/>
        </p:nvSpPr>
        <p:spPr>
          <a:xfrm>
            <a:off x="306040" y="1412776"/>
            <a:ext cx="8658448"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mean monthly precipitation for the data shown in Table 2. </a:t>
            </a:r>
            <a:r>
              <a:rPr lang="en-US" sz="2400" u="sng" dirty="0">
                <a:solidFill>
                  <a:srgbClr val="1F224E"/>
                </a:solidFill>
                <a:latin typeface="Myriad Pro" charset="0"/>
                <a:ea typeface="Myriad Pro" charset="0"/>
                <a:cs typeface="Myriad Pro" charset="0"/>
              </a:rPr>
              <a:t>You must show your working</a:t>
            </a:r>
            <a:r>
              <a:rPr lang="en-US" sz="2400" dirty="0">
                <a:solidFill>
                  <a:srgbClr val="1F224E"/>
                </a:solidFill>
                <a:latin typeface="Myriad Pro" charset="0"/>
                <a:ea typeface="Myriad Pro" charset="0"/>
                <a:cs typeface="Myriad Pro" charset="0"/>
              </a:rPr>
              <a:t>.	</a:t>
            </a:r>
            <a:endParaRPr lang="en-GB" sz="2400" dirty="0">
              <a:solidFill>
                <a:srgbClr val="1F224E"/>
              </a:solidFill>
              <a:latin typeface="Myriad Pro" charset="0"/>
              <a:ea typeface="Myriad Pro" charset="0"/>
              <a:cs typeface="Myriad Pro" charset="0"/>
            </a:endParaRPr>
          </a:p>
        </p:txBody>
      </p:sp>
      <p:sp>
        <p:nvSpPr>
          <p:cNvPr id="7" name="Content Placeholder 2"/>
          <p:cNvSpPr>
            <a:spLocks noGrp="1"/>
          </p:cNvSpPr>
          <p:nvPr>
            <p:ph idx="1"/>
          </p:nvPr>
        </p:nvSpPr>
        <p:spPr>
          <a:xfrm>
            <a:off x="309861" y="2492896"/>
            <a:ext cx="8280920" cy="1224136"/>
          </a:xfrm>
        </p:spPr>
        <p:txBody>
          <a:bodyPr>
            <a:normAutofit/>
          </a:bodyPr>
          <a:lstStyle/>
          <a:p>
            <a:pPr marL="0" indent="0">
              <a:buNone/>
            </a:pPr>
            <a:r>
              <a:rPr lang="en-GB" sz="1200" dirty="0">
                <a:solidFill>
                  <a:srgbClr val="1F224E"/>
                </a:solidFill>
                <a:latin typeface="Myriad Pro" charset="0"/>
                <a:ea typeface="Myriad Pro" charset="0"/>
                <a:cs typeface="Myriad Pro" charset="0"/>
              </a:rPr>
              <a:t>There are </a:t>
            </a:r>
            <a:r>
              <a:rPr lang="en-GB" sz="1200" dirty="0" smtClean="0">
                <a:solidFill>
                  <a:srgbClr val="1F224E"/>
                </a:solidFill>
                <a:latin typeface="Myriad Pro" charset="0"/>
                <a:ea typeface="Myriad Pro" charset="0"/>
                <a:cs typeface="Myriad Pro" charset="0"/>
              </a:rPr>
              <a:t>two marks </a:t>
            </a:r>
            <a:r>
              <a:rPr lang="en-GB" sz="1200" dirty="0">
                <a:solidFill>
                  <a:srgbClr val="1F224E"/>
                </a:solidFill>
                <a:latin typeface="Myriad Pro" charset="0"/>
                <a:ea typeface="Myriad Pro" charset="0"/>
                <a:cs typeface="Myriad Pro" charset="0"/>
              </a:rPr>
              <a:t>available – one mark for </a:t>
            </a:r>
            <a:r>
              <a:rPr lang="en-GB" sz="1200" dirty="0" smtClean="0">
                <a:solidFill>
                  <a:srgbClr val="1F224E"/>
                </a:solidFill>
                <a:latin typeface="Myriad Pro" charset="0"/>
                <a:ea typeface="Myriad Pro" charset="0"/>
                <a:cs typeface="Myriad Pro" charset="0"/>
              </a:rPr>
              <a:t>the correct answer </a:t>
            </a:r>
            <a:r>
              <a:rPr lang="en-GB" sz="1200" dirty="0">
                <a:solidFill>
                  <a:srgbClr val="1F224E"/>
                </a:solidFill>
                <a:latin typeface="Myriad Pro" charset="0"/>
                <a:ea typeface="Myriad Pro" charset="0"/>
                <a:cs typeface="Myriad Pro" charset="0"/>
              </a:rPr>
              <a:t>(</a:t>
            </a:r>
            <a:r>
              <a:rPr lang="en-GB" sz="1200" dirty="0" smtClean="0">
                <a:solidFill>
                  <a:srgbClr val="1F224E"/>
                </a:solidFill>
                <a:latin typeface="Myriad Pro" charset="0"/>
                <a:ea typeface="Myriad Pro" charset="0"/>
                <a:cs typeface="Myriad Pro" charset="0"/>
                <a:sym typeface="Wingdings"/>
              </a:rPr>
              <a:t></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and one mark for </a:t>
            </a:r>
            <a:r>
              <a:rPr lang="en-GB" sz="1200" dirty="0" smtClean="0">
                <a:solidFill>
                  <a:srgbClr val="1F224E"/>
                </a:solidFill>
                <a:latin typeface="Myriad Pro" charset="0"/>
                <a:ea typeface="Myriad Pro" charset="0"/>
                <a:cs typeface="Myriad Pro" charset="0"/>
              </a:rPr>
              <a:t>showing working of calculation (</a:t>
            </a:r>
            <a:r>
              <a:rPr lang="en-GB" sz="1200" dirty="0" smtClean="0">
                <a:solidFill>
                  <a:srgbClr val="1F224E"/>
                </a:solidFill>
                <a:latin typeface="Myriad Pro" charset="0"/>
                <a:ea typeface="Myriad Pro" charset="0"/>
                <a:cs typeface="Myriad Pro" charset="0"/>
                <a:sym typeface="Wingdings"/>
              </a:rPr>
              <a:t>DEV</a:t>
            </a:r>
            <a:r>
              <a:rPr lang="en-GB" sz="1200" dirty="0" smtClean="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3" name="Rectangle 2"/>
          <p:cNvSpPr/>
          <p:nvPr/>
        </p:nvSpPr>
        <p:spPr>
          <a:xfrm>
            <a:off x="1187623" y="4472111"/>
            <a:ext cx="3062057" cy="276999"/>
          </a:xfrm>
          <a:prstGeom prst="rect">
            <a:avLst/>
          </a:prstGeom>
        </p:spPr>
        <p:txBody>
          <a:bodyPr wrap="none">
            <a:spAutoFit/>
          </a:bodyPr>
          <a:lstStyle/>
          <a:p>
            <a:r>
              <a:rPr lang="en-US" sz="1200" dirty="0">
                <a:solidFill>
                  <a:srgbClr val="1F224E"/>
                </a:solidFill>
                <a:latin typeface="Myriad Pro" charset="0"/>
                <a:ea typeface="Myriad Pro" charset="0"/>
                <a:cs typeface="Myriad Pro" charset="0"/>
              </a:rPr>
              <a:t>Formula to calculate the mean of the data:</a:t>
            </a:r>
            <a:endParaRPr lang="en-GB" sz="1200" dirty="0">
              <a:solidFill>
                <a:srgbClr val="1F224E"/>
              </a:solidFill>
              <a:latin typeface="Myriad Pro" charset="0"/>
              <a:ea typeface="Myriad Pro" charset="0"/>
              <a:cs typeface="Myriad Pro" charset="0"/>
            </a:endParaRPr>
          </a:p>
        </p:txBody>
      </p:sp>
      <p:pic>
        <p:nvPicPr>
          <p:cNvPr id="8" name="Picture 7" title="Formula to calculate the mean of the data"/>
          <p:cNvPicPr/>
          <p:nvPr/>
        </p:nvPicPr>
        <p:blipFill>
          <a:blip r:embed="rId2"/>
          <a:stretch>
            <a:fillRect/>
          </a:stretch>
        </p:blipFill>
        <p:spPr>
          <a:xfrm>
            <a:off x="2195736" y="4823324"/>
            <a:ext cx="747395" cy="407035"/>
          </a:xfrm>
          <a:prstGeom prst="rect">
            <a:avLst/>
          </a:prstGeom>
        </p:spPr>
      </p:pic>
      <p:pic>
        <p:nvPicPr>
          <p:cNvPr id="9218" name="Picture 2" title="Table 2: Monthly precipitation for a glaciated landscape in Nor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2857500"/>
            <a:ext cx="58864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398" y="4520510"/>
            <a:ext cx="7429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8886" y="4902227"/>
            <a:ext cx="13239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520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rmAutofit fontScale="90000"/>
          </a:bodyPr>
          <a:lstStyle/>
          <a:p>
            <a:r>
              <a:rPr lang="en-GB" dirty="0"/>
              <a:t>Option </a:t>
            </a:r>
            <a:r>
              <a:rPr lang="en-GB" dirty="0" smtClean="0"/>
              <a:t>B </a:t>
            </a:r>
            <a:r>
              <a:rPr lang="en-GB" dirty="0"/>
              <a:t>– Question </a:t>
            </a:r>
            <a:r>
              <a:rPr lang="en-GB" dirty="0" smtClean="0"/>
              <a:t>2(b)(ii</a:t>
            </a:r>
            <a:r>
              <a:rPr lang="en-GB" dirty="0"/>
              <a:t>) – </a:t>
            </a:r>
            <a:r>
              <a:rPr lang="en-GB" dirty="0" smtClean="0"/>
              <a:t>4 </a:t>
            </a:r>
            <a:r>
              <a:rPr lang="en-GB" dirty="0"/>
              <a:t>marks</a:t>
            </a:r>
          </a:p>
        </p:txBody>
      </p:sp>
      <p:sp>
        <p:nvSpPr>
          <p:cNvPr id="3" name="Content Placeholder 2"/>
          <p:cNvSpPr>
            <a:spLocks noGrp="1"/>
          </p:cNvSpPr>
          <p:nvPr>
            <p:ph idx="1"/>
          </p:nvPr>
        </p:nvSpPr>
        <p:spPr>
          <a:xfrm>
            <a:off x="296119" y="2420888"/>
            <a:ext cx="8280920" cy="3096344"/>
          </a:xfrm>
        </p:spPr>
        <p:txBody>
          <a:bodyPr>
            <a:normAutofit/>
          </a:bodyPr>
          <a:lstStyle/>
          <a:p>
            <a:pPr marL="0" indent="0">
              <a:buNone/>
            </a:pPr>
            <a:r>
              <a:rPr lang="en-GB" sz="1800" dirty="0" smtClean="0">
                <a:solidFill>
                  <a:srgbClr val="1F224E"/>
                </a:solidFill>
                <a:latin typeface="Myriad Pro" charset="0"/>
                <a:ea typeface="Myriad Pro" charset="0"/>
                <a:cs typeface="Myriad Pro" charset="0"/>
              </a:rPr>
              <a:t>This is an </a:t>
            </a:r>
            <a:r>
              <a:rPr lang="en-GB" sz="1800" dirty="0" smtClean="0">
                <a:solidFill>
                  <a:srgbClr val="00B050"/>
                </a:solidFill>
                <a:latin typeface="Myriad Pro" charset="0"/>
                <a:ea typeface="Myriad Pro" charset="0"/>
                <a:cs typeface="Myriad Pro" charset="0"/>
              </a:rPr>
              <a:t>AO3 (skills)</a:t>
            </a:r>
            <a:r>
              <a:rPr lang="en-GB" sz="1800" dirty="0" smtClean="0">
                <a:solidFill>
                  <a:srgbClr val="1F224E"/>
                </a:solidFill>
                <a:latin typeface="Myriad Pro" charset="0"/>
                <a:ea typeface="Myriad Pro" charset="0"/>
                <a:cs typeface="Myriad Pro" charset="0"/>
              </a:rPr>
              <a:t> question where students need to use their statistical skills to calculate the standard deviation of the data. Working must be shown in order to access all four marks. </a:t>
            </a:r>
          </a:p>
          <a:p>
            <a:pPr marL="0" indent="0">
              <a:buNone/>
            </a:pPr>
            <a:endParaRPr lang="en-GB" sz="1800" dirty="0" smtClean="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smtClean="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 standard deviation formula was given to students in the resource booklet.</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299170" y="1124744"/>
            <a:ext cx="8161262"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standard deviation for the data shown in Table </a:t>
            </a:r>
            <a:r>
              <a:rPr lang="en-US" sz="2400" dirty="0" smtClean="0">
                <a:solidFill>
                  <a:srgbClr val="00B050"/>
                </a:solidFill>
                <a:latin typeface="Myriad Pro" charset="0"/>
                <a:ea typeface="Myriad Pro" charset="0"/>
                <a:cs typeface="Myriad Pro" charset="0"/>
              </a:rPr>
              <a:t>2. </a:t>
            </a:r>
            <a:r>
              <a:rPr lang="en-US" sz="2400" u="sng" dirty="0">
                <a:solidFill>
                  <a:srgbClr val="1F224E"/>
                </a:solidFill>
                <a:latin typeface="Myriad Pro" charset="0"/>
                <a:ea typeface="Myriad Pro" charset="0"/>
                <a:cs typeface="Myriad Pro" charset="0"/>
              </a:rPr>
              <a:t>You must show your working and give your answer to 2 decimal places.</a:t>
            </a:r>
            <a:endParaRPr lang="en-GB" sz="2400" u="sng" dirty="0">
              <a:solidFill>
                <a:srgbClr val="1F224E"/>
              </a:solidFill>
              <a:latin typeface="Myriad Pro" charset="0"/>
              <a:ea typeface="Myriad Pro" charset="0"/>
              <a:cs typeface="Myriad Pro" charset="0"/>
            </a:endParaRPr>
          </a:p>
        </p:txBody>
      </p:sp>
      <p:pic>
        <p:nvPicPr>
          <p:cNvPr id="6" name="Picture 2" title="Table 2: Monthly precipitation for a glaciated landscape in Nor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071" y="3573016"/>
            <a:ext cx="58864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974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98"/>
            <a:ext cx="9144000" cy="1143000"/>
          </a:xfrm>
        </p:spPr>
        <p:txBody>
          <a:bodyPr>
            <a:normAutofit fontScale="90000"/>
          </a:bodyPr>
          <a:lstStyle/>
          <a:p>
            <a:r>
              <a:rPr lang="en-GB" dirty="0"/>
              <a:t>Option </a:t>
            </a:r>
            <a:r>
              <a:rPr lang="en-GB" dirty="0" smtClean="0"/>
              <a:t>B </a:t>
            </a:r>
            <a:r>
              <a:rPr lang="en-GB" dirty="0"/>
              <a:t>– Question </a:t>
            </a:r>
            <a:r>
              <a:rPr lang="en-GB" dirty="0" smtClean="0"/>
              <a:t>2(b</a:t>
            </a:r>
            <a:r>
              <a:rPr lang="en-GB" dirty="0"/>
              <a:t>)(ii) – 4 marks</a:t>
            </a:r>
          </a:p>
        </p:txBody>
      </p:sp>
      <p:sp>
        <p:nvSpPr>
          <p:cNvPr id="3" name="Content Placeholder 2"/>
          <p:cNvSpPr>
            <a:spLocks noGrp="1"/>
          </p:cNvSpPr>
          <p:nvPr>
            <p:ph idx="1"/>
          </p:nvPr>
        </p:nvSpPr>
        <p:spPr>
          <a:xfrm>
            <a:off x="323528" y="2348880"/>
            <a:ext cx="8136904" cy="1584176"/>
          </a:xfrm>
        </p:spPr>
        <p:txBody>
          <a:bodyPr>
            <a:normAutofit fontScale="77500" lnSpcReduction="20000"/>
          </a:bodyPr>
          <a:lstStyle/>
          <a:p>
            <a:pPr marL="0" indent="0">
              <a:buNone/>
            </a:pPr>
            <a:r>
              <a:rPr lang="en-GB" sz="1800" dirty="0">
                <a:solidFill>
                  <a:srgbClr val="1F224E"/>
                </a:solidFill>
                <a:latin typeface="Myriad Pro" charset="0"/>
                <a:ea typeface="Myriad Pro" charset="0"/>
                <a:cs typeface="Myriad Pro" charset="0"/>
              </a:rPr>
              <a:t>There are four </a:t>
            </a:r>
            <a:r>
              <a:rPr lang="en-GB" sz="1800" dirty="0" smtClean="0">
                <a:solidFill>
                  <a:srgbClr val="1F224E"/>
                </a:solidFill>
                <a:latin typeface="Myriad Pro" charset="0"/>
                <a:ea typeface="Myriad Pro" charset="0"/>
                <a:cs typeface="Myriad Pro" charset="0"/>
              </a:rPr>
              <a:t>marks available – one mark for </a:t>
            </a:r>
            <a:r>
              <a:rPr lang="en-US" sz="1800" dirty="0">
                <a:solidFill>
                  <a:srgbClr val="1F224E"/>
                </a:solidFill>
                <a:latin typeface="Myriad Pro" charset="0"/>
                <a:ea typeface="Myriad Pro" charset="0"/>
                <a:cs typeface="Myriad Pro" charset="0"/>
              </a:rPr>
              <a:t>calculating differences between data and mean </a:t>
            </a:r>
            <a:r>
              <a:rPr lang="en-GB" sz="1800" dirty="0" smtClean="0">
                <a:solidFill>
                  <a:srgbClr val="1F224E"/>
                </a:solidFill>
                <a:latin typeface="Myriad Pro" charset="0"/>
                <a:ea typeface="Myriad Pro" charset="0"/>
                <a:cs typeface="Myriad Pro" charset="0"/>
              </a:rPr>
              <a:t>(</a:t>
            </a:r>
            <a:r>
              <a:rPr lang="en-GB" sz="1800" dirty="0" smtClean="0">
                <a:solidFill>
                  <a:srgbClr val="1F224E"/>
                </a:solidFill>
                <a:latin typeface="Myriad Pro" charset="0"/>
                <a:ea typeface="Myriad Pro" charset="0"/>
                <a:cs typeface="Myriad Pro" charset="0"/>
                <a:sym typeface="Wingdings"/>
              </a:rPr>
              <a:t>DEV</a:t>
            </a:r>
            <a:r>
              <a:rPr lang="en-GB" sz="1800" dirty="0" smtClean="0">
                <a:solidFill>
                  <a:srgbClr val="1F224E"/>
                </a:solidFill>
                <a:latin typeface="Myriad Pro" charset="0"/>
                <a:ea typeface="Myriad Pro" charset="0"/>
                <a:cs typeface="Myriad Pro" charset="0"/>
              </a:rPr>
              <a:t>), one </a:t>
            </a:r>
            <a:r>
              <a:rPr lang="en-GB" sz="1800" dirty="0">
                <a:solidFill>
                  <a:srgbClr val="1F224E"/>
                </a:solidFill>
                <a:latin typeface="Myriad Pro" charset="0"/>
                <a:ea typeface="Myriad Pro" charset="0"/>
                <a:cs typeface="Myriad Pro" charset="0"/>
              </a:rPr>
              <a:t>mark </a:t>
            </a:r>
            <a:r>
              <a:rPr lang="en-GB" sz="1800" dirty="0" smtClean="0">
                <a:solidFill>
                  <a:srgbClr val="1F224E"/>
                </a:solidFill>
                <a:latin typeface="Myriad Pro" charset="0"/>
                <a:ea typeface="Myriad Pro" charset="0"/>
                <a:cs typeface="Myriad Pro" charset="0"/>
              </a:rPr>
              <a:t>for </a:t>
            </a:r>
            <a:r>
              <a:rPr lang="en-US" sz="1800" dirty="0">
                <a:solidFill>
                  <a:srgbClr val="1F224E"/>
                </a:solidFill>
                <a:latin typeface="Myriad Pro" charset="0"/>
                <a:ea typeface="Myriad Pro" charset="0"/>
                <a:cs typeface="Myriad Pro" charset="0"/>
              </a:rPr>
              <a:t>calculating the squares of the differences </a:t>
            </a:r>
            <a:r>
              <a:rPr lang="en-GB" sz="1800" dirty="0" smtClean="0">
                <a:solidFill>
                  <a:srgbClr val="1F224E"/>
                </a:solidFill>
                <a:latin typeface="Myriad Pro" charset="0"/>
                <a:ea typeface="Myriad Pro" charset="0"/>
                <a:cs typeface="Myriad Pro" charset="0"/>
              </a:rPr>
              <a:t>(</a:t>
            </a:r>
            <a:r>
              <a:rPr lang="en-GB" sz="1800" dirty="0" smtClean="0">
                <a:solidFill>
                  <a:srgbClr val="1F224E"/>
                </a:solidFill>
                <a:latin typeface="Myriad Pro" charset="0"/>
                <a:ea typeface="Myriad Pro" charset="0"/>
                <a:cs typeface="Myriad Pro" charset="0"/>
                <a:sym typeface="Wingdings"/>
              </a:rPr>
              <a:t>DEV</a:t>
            </a:r>
            <a:r>
              <a:rPr lang="en-GB" sz="1800" dirty="0" smtClean="0">
                <a:solidFill>
                  <a:srgbClr val="1F224E"/>
                </a:solidFill>
                <a:latin typeface="Myriad Pro" charset="0"/>
                <a:ea typeface="Myriad Pro" charset="0"/>
                <a:cs typeface="Myriad Pro" charset="0"/>
              </a:rPr>
              <a:t>), one</a:t>
            </a:r>
            <a:r>
              <a:rPr lang="en-GB" sz="1800" dirty="0">
                <a:solidFill>
                  <a:srgbClr val="1F224E"/>
                </a:solidFill>
                <a:latin typeface="Myriad Pro" charset="0"/>
                <a:ea typeface="Myriad Pro" charset="0"/>
                <a:cs typeface="Myriad Pro" charset="0"/>
              </a:rPr>
              <a:t> mark</a:t>
            </a:r>
            <a:r>
              <a:rPr lang="en-GB" sz="1800" dirty="0" smtClean="0">
                <a:solidFill>
                  <a:srgbClr val="1F224E"/>
                </a:solidFill>
                <a:latin typeface="Myriad Pro" charset="0"/>
                <a:ea typeface="Myriad Pro" charset="0"/>
                <a:cs typeface="Myriad Pro" charset="0"/>
              </a:rPr>
              <a:t> for </a:t>
            </a:r>
            <a:r>
              <a:rPr lang="en-US" sz="1800" dirty="0">
                <a:solidFill>
                  <a:srgbClr val="1F224E"/>
                </a:solidFill>
                <a:latin typeface="Myriad Pro" charset="0"/>
                <a:ea typeface="Myriad Pro" charset="0"/>
                <a:cs typeface="Myriad Pro" charset="0"/>
              </a:rPr>
              <a:t>dividing the sum of the squares of the differences by the number of values in the data set</a:t>
            </a:r>
            <a:r>
              <a:rPr lang="en-GB" sz="1800" dirty="0" smtClean="0">
                <a:solidFill>
                  <a:srgbClr val="1F224E"/>
                </a:solidFill>
                <a:latin typeface="Myriad Pro" charset="0"/>
                <a:ea typeface="Myriad Pro" charset="0"/>
                <a:cs typeface="Myriad Pro" charset="0"/>
              </a:rPr>
              <a:t> (</a:t>
            </a:r>
            <a:r>
              <a:rPr lang="en-GB" sz="1800" dirty="0" smtClean="0">
                <a:solidFill>
                  <a:srgbClr val="1F224E"/>
                </a:solidFill>
                <a:latin typeface="Myriad Pro" charset="0"/>
                <a:ea typeface="Myriad Pro" charset="0"/>
                <a:cs typeface="Myriad Pro" charset="0"/>
                <a:sym typeface="Wingdings"/>
              </a:rPr>
              <a:t>DEV</a:t>
            </a:r>
            <a:r>
              <a:rPr lang="en-GB" sz="1800" dirty="0" smtClean="0">
                <a:solidFill>
                  <a:srgbClr val="1F224E"/>
                </a:solidFill>
                <a:latin typeface="Myriad Pro" charset="0"/>
                <a:ea typeface="Myriad Pro" charset="0"/>
                <a:cs typeface="Myriad Pro" charset="0"/>
              </a:rPr>
              <a:t>) and one </a:t>
            </a:r>
            <a:r>
              <a:rPr lang="en-GB" sz="1800" dirty="0">
                <a:solidFill>
                  <a:srgbClr val="1F224E"/>
                </a:solidFill>
                <a:latin typeface="Myriad Pro" charset="0"/>
                <a:ea typeface="Myriad Pro" charset="0"/>
                <a:cs typeface="Myriad Pro" charset="0"/>
              </a:rPr>
              <a:t>mark </a:t>
            </a:r>
            <a:r>
              <a:rPr lang="en-GB" sz="1800" dirty="0" smtClean="0">
                <a:solidFill>
                  <a:srgbClr val="1F224E"/>
                </a:solidFill>
                <a:latin typeface="Myriad Pro" charset="0"/>
                <a:ea typeface="Myriad Pro" charset="0"/>
                <a:cs typeface="Myriad Pro" charset="0"/>
              </a:rPr>
              <a:t>for the </a:t>
            </a:r>
            <a:r>
              <a:rPr lang="en-US" sz="1800" dirty="0">
                <a:solidFill>
                  <a:srgbClr val="1F224E"/>
                </a:solidFill>
                <a:latin typeface="Myriad Pro" charset="0"/>
                <a:ea typeface="Myriad Pro" charset="0"/>
                <a:cs typeface="Myriad Pro" charset="0"/>
              </a:rPr>
              <a:t>correct answer to 2 decimal places </a:t>
            </a:r>
            <a:r>
              <a:rPr lang="en-GB"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GB" sz="1800" dirty="0" smtClean="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Candidates should be credited for following the standard deviation calculation process using the mean that they calculated in question </a:t>
            </a:r>
            <a:r>
              <a:rPr lang="en-US" sz="1800" dirty="0" smtClean="0">
                <a:solidFill>
                  <a:srgbClr val="1F224E"/>
                </a:solidFill>
                <a:latin typeface="Myriad Pro" charset="0"/>
                <a:ea typeface="Myriad Pro" charset="0"/>
                <a:cs typeface="Myriad Pro" charset="0"/>
              </a:rPr>
              <a:t>2(b</a:t>
            </a:r>
            <a:r>
              <a:rPr lang="en-US" sz="1800" dirty="0">
                <a:solidFill>
                  <a:srgbClr val="1F224E"/>
                </a:solidFill>
                <a:latin typeface="Myriad Pro" charset="0"/>
                <a:ea typeface="Myriad Pro" charset="0"/>
                <a:cs typeface="Myriad Pro" charset="0"/>
              </a:rPr>
              <a:t>)(</a:t>
            </a:r>
            <a:r>
              <a:rPr lang="en-US" sz="1800" dirty="0" err="1">
                <a:solidFill>
                  <a:srgbClr val="1F224E"/>
                </a:solidFill>
                <a:latin typeface="Myriad Pro" charset="0"/>
                <a:ea typeface="Myriad Pro" charset="0"/>
                <a:cs typeface="Myriad Pro" charset="0"/>
              </a:rPr>
              <a:t>i</a:t>
            </a:r>
            <a:r>
              <a:rPr lang="en-US" sz="1800" dirty="0">
                <a:solidFill>
                  <a:srgbClr val="1F224E"/>
                </a:solidFill>
                <a:latin typeface="Myriad Pro" charset="0"/>
                <a:ea typeface="Myriad Pro" charset="0"/>
                <a:cs typeface="Myriad Pro" charset="0"/>
              </a:rPr>
              <a:t>). If the candidate calculated the incorrect mean then they should still be rewarded for the standard deviation process. </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15169" y="980728"/>
            <a:ext cx="8712968"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standard deviation for the data shown </a:t>
            </a:r>
            <a:r>
              <a:rPr lang="en-US" sz="2400" dirty="0" smtClean="0">
                <a:solidFill>
                  <a:srgbClr val="00B050"/>
                </a:solidFill>
                <a:latin typeface="Myriad Pro" charset="0"/>
                <a:ea typeface="Myriad Pro" charset="0"/>
                <a:cs typeface="Myriad Pro" charset="0"/>
              </a:rPr>
              <a:t>in </a:t>
            </a:r>
            <a:r>
              <a:rPr lang="en-US" sz="2400" dirty="0">
                <a:solidFill>
                  <a:srgbClr val="00B050"/>
                </a:solidFill>
                <a:latin typeface="Myriad Pro" charset="0"/>
                <a:ea typeface="Myriad Pro" charset="0"/>
                <a:cs typeface="Myriad Pro" charset="0"/>
              </a:rPr>
              <a:t>Table </a:t>
            </a:r>
            <a:r>
              <a:rPr lang="en-US" sz="2400" dirty="0" smtClean="0">
                <a:solidFill>
                  <a:srgbClr val="00B050"/>
                </a:solidFill>
                <a:latin typeface="Myriad Pro" charset="0"/>
                <a:ea typeface="Myriad Pro" charset="0"/>
                <a:cs typeface="Myriad Pro" charset="0"/>
              </a:rPr>
              <a:t>2. </a:t>
            </a:r>
            <a:r>
              <a:rPr lang="en-US" sz="2400" u="sng" dirty="0">
                <a:solidFill>
                  <a:srgbClr val="1F224E"/>
                </a:solidFill>
                <a:latin typeface="Myriad Pro" charset="0"/>
                <a:ea typeface="Myriad Pro" charset="0"/>
                <a:cs typeface="Myriad Pro" charset="0"/>
              </a:rPr>
              <a:t>You must show your </a:t>
            </a:r>
            <a:r>
              <a:rPr lang="en-US" sz="2400" u="sng" dirty="0" smtClean="0">
                <a:solidFill>
                  <a:srgbClr val="1F224E"/>
                </a:solidFill>
                <a:latin typeface="Myriad Pro" charset="0"/>
                <a:ea typeface="Myriad Pro" charset="0"/>
                <a:cs typeface="Myriad Pro" charset="0"/>
              </a:rPr>
              <a:t>working </a:t>
            </a:r>
            <a:r>
              <a:rPr lang="en-US" sz="2400" u="sng" dirty="0">
                <a:solidFill>
                  <a:srgbClr val="1F224E"/>
                </a:solidFill>
                <a:latin typeface="Myriad Pro" charset="0"/>
                <a:ea typeface="Myriad Pro" charset="0"/>
                <a:cs typeface="Myriad Pro" charset="0"/>
              </a:rPr>
              <a:t>and give your answer to 2 decimal places</a:t>
            </a:r>
            <a:r>
              <a:rPr lang="en-US" sz="2400" u="sng" dirty="0" smtClean="0">
                <a:solidFill>
                  <a:srgbClr val="1F224E"/>
                </a:solidFill>
                <a:latin typeface="Myriad Pro" charset="0"/>
                <a:ea typeface="Myriad Pro" charset="0"/>
                <a:cs typeface="Myriad Pro" charset="0"/>
              </a:rPr>
              <a:t>.</a:t>
            </a:r>
            <a:endParaRPr lang="en-GB" sz="2400" u="sng" dirty="0">
              <a:solidFill>
                <a:srgbClr val="1F224E"/>
              </a:solidFill>
              <a:latin typeface="Myriad Pro" charset="0"/>
              <a:ea typeface="Myriad Pro" charset="0"/>
              <a:cs typeface="Myriad Pro" charset="0"/>
            </a:endParaRPr>
          </a:p>
        </p:txBody>
      </p:sp>
      <p:pic>
        <p:nvPicPr>
          <p:cNvPr id="6148" name="Picture 4" title="Formula to calculate standard deviation of the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027909"/>
            <a:ext cx="33337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title="Month/Data/Difference between data and mean/Difference squa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861048"/>
            <a:ext cx="388620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5085184"/>
            <a:ext cx="38481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707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a:t>
            </a:r>
            <a:r>
              <a:rPr lang="en-GB" dirty="0" smtClean="0"/>
              <a:t>B </a:t>
            </a:r>
            <a:r>
              <a:rPr lang="en-GB" dirty="0"/>
              <a:t>– Question </a:t>
            </a:r>
            <a:r>
              <a:rPr lang="en-GB" dirty="0" smtClean="0"/>
              <a:t>2(c)</a:t>
            </a:r>
            <a:endParaRPr lang="en-GB" dirty="0"/>
          </a:p>
        </p:txBody>
      </p:sp>
      <p:sp>
        <p:nvSpPr>
          <p:cNvPr id="3" name="Content Placeholder 2"/>
          <p:cNvSpPr>
            <a:spLocks noGrp="1"/>
          </p:cNvSpPr>
          <p:nvPr>
            <p:ph idx="1"/>
          </p:nvPr>
        </p:nvSpPr>
        <p:spPr>
          <a:xfrm>
            <a:off x="683568" y="1998563"/>
            <a:ext cx="3090217" cy="3374132"/>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a:t>
            </a:r>
            <a:r>
              <a:rPr lang="en-GB" sz="1800" dirty="0" smtClean="0">
                <a:solidFill>
                  <a:srgbClr val="1F224E"/>
                </a:solidFill>
                <a:latin typeface="Myriad Pro" charset="0"/>
                <a:ea typeface="Myriad Pro" charset="0"/>
                <a:cs typeface="Myriad Pro" charset="0"/>
              </a:rPr>
              <a:t>2(c) </a:t>
            </a:r>
            <a:r>
              <a:rPr lang="en-GB" sz="1800" dirty="0">
                <a:solidFill>
                  <a:srgbClr val="1F224E"/>
                </a:solidFill>
                <a:latin typeface="Myriad Pro" charset="0"/>
                <a:ea typeface="Myriad Pro" charset="0"/>
                <a:cs typeface="Myriad Pro" charset="0"/>
              </a:rPr>
              <a:t>begins </a:t>
            </a:r>
            <a:r>
              <a:rPr lang="en-GB" sz="1800" dirty="0" smtClean="0">
                <a:solidFill>
                  <a:srgbClr val="1F224E"/>
                </a:solidFill>
                <a:latin typeface="Myriad Pro" charset="0"/>
                <a:ea typeface="Myriad Pro" charset="0"/>
                <a:cs typeface="Myriad Pro" charset="0"/>
              </a:rPr>
              <a:t>with a statement introducing Fig. 2, which shows a glaciated landscape in Norway.</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 question will refer to the photograph,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11266" name="Picture 2" title="Fig 2 Glaciated landscape in Nor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556792"/>
            <a:ext cx="47625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560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60"/>
            <a:ext cx="9144000" cy="1143000"/>
          </a:xfrm>
        </p:spPr>
        <p:txBody>
          <a:bodyPr>
            <a:normAutofit/>
          </a:bodyPr>
          <a:lstStyle/>
          <a:p>
            <a:r>
              <a:rPr lang="en-GB" dirty="0" smtClean="0"/>
              <a:t>Option B – Question 2(c) – 3 marks</a:t>
            </a:r>
            <a:endParaRPr lang="en-GB" dirty="0"/>
          </a:p>
        </p:txBody>
      </p:sp>
      <p:sp>
        <p:nvSpPr>
          <p:cNvPr id="3" name="Content Placeholder 2"/>
          <p:cNvSpPr>
            <a:spLocks noGrp="1"/>
          </p:cNvSpPr>
          <p:nvPr>
            <p:ph idx="1"/>
          </p:nvPr>
        </p:nvSpPr>
        <p:spPr>
          <a:xfrm>
            <a:off x="323528" y="2348880"/>
            <a:ext cx="8136904" cy="3600400"/>
          </a:xfrm>
        </p:spPr>
        <p:txBody>
          <a:bodyPr>
            <a:normAutofit lnSpcReduction="10000"/>
          </a:bodyPr>
          <a:lstStyle/>
          <a:p>
            <a:pPr marL="0" indent="0">
              <a:buNone/>
            </a:pPr>
            <a:r>
              <a:rPr lang="en-GB" sz="1800" dirty="0" smtClean="0">
                <a:solidFill>
                  <a:srgbClr val="1F224E"/>
                </a:solidFill>
                <a:latin typeface="Myriad Pro" charset="0"/>
                <a:ea typeface="Myriad Pro" charset="0"/>
                <a:cs typeface="Myriad Pro" charset="0"/>
              </a:rPr>
              <a:t>For </a:t>
            </a:r>
            <a:r>
              <a:rPr lang="en-GB" sz="1800" dirty="0">
                <a:solidFill>
                  <a:srgbClr val="1F224E"/>
                </a:solidFill>
                <a:latin typeface="Myriad Pro" charset="0"/>
                <a:ea typeface="Myriad Pro" charset="0"/>
                <a:cs typeface="Myriad Pro" charset="0"/>
              </a:rPr>
              <a:t>this question </a:t>
            </a:r>
            <a:r>
              <a:rPr lang="en-GB" sz="1800" dirty="0" smtClean="0">
                <a:solidFill>
                  <a:srgbClr val="1F224E"/>
                </a:solidFill>
                <a:latin typeface="Myriad Pro" charset="0"/>
                <a:ea typeface="Myriad Pro" charset="0"/>
                <a:cs typeface="Myriad Pro" charset="0"/>
              </a:rPr>
              <a:t>students must </a:t>
            </a:r>
            <a:r>
              <a:rPr lang="en-GB" sz="1800" dirty="0" smtClean="0">
                <a:solidFill>
                  <a:srgbClr val="00B0F0"/>
                </a:solidFill>
                <a:latin typeface="Myriad Pro" charset="0"/>
                <a:ea typeface="Myriad Pro" charset="0"/>
                <a:cs typeface="Myriad Pro" charset="0"/>
              </a:rPr>
              <a:t>apply their knowledge and understanding </a:t>
            </a:r>
            <a:r>
              <a:rPr lang="en-GB" sz="1800" dirty="0" smtClean="0">
                <a:solidFill>
                  <a:srgbClr val="1F224E"/>
                </a:solidFill>
                <a:latin typeface="Myriad Pro" charset="0"/>
                <a:ea typeface="Myriad Pro" charset="0"/>
                <a:cs typeface="Myriad Pro" charset="0"/>
              </a:rPr>
              <a:t>of the </a:t>
            </a:r>
            <a:r>
              <a:rPr lang="en-US" sz="1800" dirty="0" smtClean="0">
                <a:solidFill>
                  <a:srgbClr val="1F224E"/>
                </a:solidFill>
                <a:latin typeface="Myriad Pro" charset="0"/>
                <a:ea typeface="Myriad Pro" charset="0"/>
                <a:cs typeface="Myriad Pro" charset="0"/>
              </a:rPr>
              <a:t>influence </a:t>
            </a:r>
            <a:r>
              <a:rPr lang="en-US" sz="1800" dirty="0">
                <a:solidFill>
                  <a:srgbClr val="1F224E"/>
                </a:solidFill>
                <a:latin typeface="Myriad Pro" charset="0"/>
                <a:ea typeface="Myriad Pro" charset="0"/>
                <a:cs typeface="Myriad Pro" charset="0"/>
              </a:rPr>
              <a:t>of flows of energy and materials on geomorphic processes</a:t>
            </a:r>
            <a:r>
              <a:rPr lang="en-GB" sz="1800" dirty="0" smtClean="0">
                <a:solidFill>
                  <a:srgbClr val="1F224E"/>
                </a:solidFill>
                <a:latin typeface="Myriad Pro" charset="0"/>
                <a:ea typeface="Myriad Pro" charset="0"/>
                <a:cs typeface="Myriad Pro" charset="0"/>
              </a:rPr>
              <a:t> and/or t</a:t>
            </a:r>
            <a:r>
              <a:rPr lang="en-US" sz="1800" dirty="0" smtClean="0">
                <a:solidFill>
                  <a:srgbClr val="1F224E"/>
                </a:solidFill>
                <a:latin typeface="Myriad Pro" charset="0"/>
                <a:ea typeface="Myriad Pro" charset="0"/>
                <a:cs typeface="Myriad Pro" charset="0"/>
              </a:rPr>
              <a:t>he </a:t>
            </a:r>
            <a:r>
              <a:rPr lang="en-US" sz="1800" dirty="0">
                <a:solidFill>
                  <a:srgbClr val="1F224E"/>
                </a:solidFill>
                <a:latin typeface="Myriad Pro" charset="0"/>
                <a:ea typeface="Myriad Pro" charset="0"/>
                <a:cs typeface="Myriad Pro" charset="0"/>
              </a:rPr>
              <a:t>formation of distinctive landforms</a:t>
            </a:r>
            <a:r>
              <a:rPr lang="en-GB" sz="1800" dirty="0" smtClean="0">
                <a:solidFill>
                  <a:srgbClr val="1F224E"/>
                </a:solidFill>
                <a:latin typeface="Myriad Pro" charset="0"/>
                <a:ea typeface="Myriad Pro" charset="0"/>
                <a:cs typeface="Myriad Pro" charset="0"/>
              </a:rPr>
              <a:t> to the context in the resource.</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Students are </a:t>
            </a:r>
            <a:r>
              <a:rPr lang="en-GB" sz="1800" dirty="0" smtClean="0">
                <a:solidFill>
                  <a:srgbClr val="00B0F0"/>
                </a:solidFill>
                <a:latin typeface="Myriad Pro" charset="0"/>
                <a:ea typeface="Myriad Pro" charset="0"/>
                <a:cs typeface="Myriad Pro" charset="0"/>
              </a:rPr>
              <a:t>applying their knowledge and understanding </a:t>
            </a:r>
            <a:r>
              <a:rPr lang="en-GB" sz="1800" dirty="0" smtClean="0">
                <a:solidFill>
                  <a:srgbClr val="1F224E"/>
                </a:solidFill>
                <a:latin typeface="Myriad Pro" charset="0"/>
                <a:ea typeface="Myriad Pro" charset="0"/>
                <a:cs typeface="Myriad Pro" charset="0"/>
              </a:rPr>
              <a:t>to a </a:t>
            </a:r>
            <a:r>
              <a:rPr lang="en-GB" sz="1800" u="sng" dirty="0" smtClean="0">
                <a:solidFill>
                  <a:srgbClr val="00B0F0"/>
                </a:solidFill>
                <a:latin typeface="Myriad Pro" charset="0"/>
                <a:ea typeface="Myriad Pro" charset="0"/>
                <a:cs typeface="Myriad Pro" charset="0"/>
              </a:rPr>
              <a:t>novel situation</a:t>
            </a:r>
            <a:r>
              <a:rPr lang="en-GB" sz="1800" dirty="0" smtClean="0">
                <a:solidFill>
                  <a:srgbClr val="00B0F0"/>
                </a:solidFill>
                <a:latin typeface="Myriad Pro" charset="0"/>
                <a:ea typeface="Myriad Pro" charset="0"/>
                <a:cs typeface="Myriad Pro" charset="0"/>
              </a:rPr>
              <a:t> </a:t>
            </a:r>
            <a:r>
              <a:rPr lang="en-GB" sz="1800" dirty="0" smtClean="0">
                <a:solidFill>
                  <a:srgbClr val="1F224E"/>
                </a:solidFill>
                <a:latin typeface="Myriad Pro" charset="0"/>
                <a:ea typeface="Myriad Pro" charset="0"/>
                <a:cs typeface="Myriad Pro" charset="0"/>
              </a:rPr>
              <a:t>– one of the three ways we must assess the </a:t>
            </a:r>
            <a:r>
              <a:rPr lang="en-GB" sz="1800" dirty="0" smtClean="0">
                <a:solidFill>
                  <a:srgbClr val="00B0F0"/>
                </a:solidFill>
                <a:latin typeface="Myriad Pro" charset="0"/>
                <a:ea typeface="Myriad Pro" charset="0"/>
                <a:cs typeface="Myriad Pro" charset="0"/>
              </a:rPr>
              <a:t>application of knowledge and understanding</a:t>
            </a:r>
            <a:r>
              <a:rPr lang="en-GB" sz="1800" dirty="0" smtClean="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There are three marks available for this short answer question. As this is a low tariff question it is point marked, therefore there are marks available for each valid point made </a:t>
            </a:r>
            <a:r>
              <a:rPr lang="en-US" sz="1800" dirty="0" err="1" smtClean="0">
                <a:solidFill>
                  <a:srgbClr val="1F224E"/>
                </a:solidFill>
                <a:latin typeface="Myriad Pro" charset="0"/>
                <a:ea typeface="Myriad Pro" charset="0"/>
                <a:cs typeface="Myriad Pro" charset="0"/>
              </a:rPr>
              <a:t>analysing</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Fig. </a:t>
            </a:r>
            <a:r>
              <a:rPr lang="en-US" sz="1800" dirty="0" smtClean="0">
                <a:solidFill>
                  <a:srgbClr val="1F224E"/>
                </a:solidFill>
                <a:latin typeface="Myriad Pro" charset="0"/>
                <a:ea typeface="Myriad Pro" charset="0"/>
                <a:cs typeface="Myriad Pro" charset="0"/>
              </a:rPr>
              <a:t>2 </a:t>
            </a:r>
            <a:r>
              <a:rPr lang="en-US" sz="1800" dirty="0">
                <a:solidFill>
                  <a:srgbClr val="1F224E"/>
                </a:solidFill>
                <a:latin typeface="Myriad Pro" charset="0"/>
                <a:ea typeface="Myriad Pro" charset="0"/>
                <a:cs typeface="Myriad Pro" charset="0"/>
              </a:rPr>
              <a:t>to explain which geomorphic processes are the most influential in forming landform </a:t>
            </a:r>
            <a:r>
              <a:rPr lang="en-US" sz="1800" dirty="0" smtClean="0">
                <a:solidFill>
                  <a:srgbClr val="1F224E"/>
                </a:solidFill>
                <a:latin typeface="Myriad Pro" charset="0"/>
                <a:ea typeface="Myriad Pro" charset="0"/>
                <a:cs typeface="Myriad Pro" charset="0"/>
              </a:rPr>
              <a:t>B </a:t>
            </a:r>
            <a:r>
              <a:rPr lang="en-US" sz="1800" dirty="0">
                <a:solidFill>
                  <a:srgbClr val="1F224E"/>
                </a:solidFill>
                <a:latin typeface="Myriad Pro" charset="0"/>
                <a:ea typeface="Myriad Pro" charset="0"/>
                <a:cs typeface="Myriad Pro" charset="0"/>
              </a:rPr>
              <a:t>(the </a:t>
            </a:r>
            <a:r>
              <a:rPr lang="en-US" sz="1800" dirty="0" smtClean="0">
                <a:solidFill>
                  <a:srgbClr val="1F224E"/>
                </a:solidFill>
                <a:latin typeface="Myriad Pro" charset="0"/>
                <a:ea typeface="Myriad Pro" charset="0"/>
                <a:cs typeface="Myriad Pro" charset="0"/>
              </a:rPr>
              <a:t>corrie)</a:t>
            </a:r>
            <a:r>
              <a:rPr lang="en-GB" sz="1800" dirty="0" smtClean="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7972672"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With reference to Fig. </a:t>
            </a:r>
            <a:r>
              <a:rPr lang="en-US" sz="2400" dirty="0" smtClean="0">
                <a:solidFill>
                  <a:srgbClr val="00B0F0"/>
                </a:solidFill>
                <a:latin typeface="Myriad Pro" charset="0"/>
                <a:ea typeface="Myriad Pro" charset="0"/>
                <a:cs typeface="Myriad Pro" charset="0"/>
              </a:rPr>
              <a:t>2, </a:t>
            </a:r>
            <a:r>
              <a:rPr lang="en-US" sz="2400" dirty="0">
                <a:solidFill>
                  <a:srgbClr val="1F224E"/>
                </a:solidFill>
                <a:latin typeface="Myriad Pro" charset="0"/>
                <a:ea typeface="Myriad Pro" charset="0"/>
                <a:cs typeface="Myriad Pro" charset="0"/>
              </a:rPr>
              <a:t>explain which geomorphic processes are the </a:t>
            </a:r>
            <a:r>
              <a:rPr lang="en-US" sz="2400" u="sng" dirty="0">
                <a:solidFill>
                  <a:srgbClr val="1F224E"/>
                </a:solidFill>
                <a:latin typeface="Myriad Pro" charset="0"/>
                <a:ea typeface="Myriad Pro" charset="0"/>
                <a:cs typeface="Myriad Pro" charset="0"/>
              </a:rPr>
              <a:t>most influential</a:t>
            </a:r>
            <a:r>
              <a:rPr lang="en-US" sz="2400" dirty="0">
                <a:solidFill>
                  <a:srgbClr val="1F224E"/>
                </a:solidFill>
                <a:latin typeface="Myriad Pro" charset="0"/>
                <a:ea typeface="Myriad Pro" charset="0"/>
                <a:cs typeface="Myriad Pro" charset="0"/>
              </a:rPr>
              <a:t> in forming landform </a:t>
            </a:r>
            <a:r>
              <a:rPr lang="en-US" sz="2400" dirty="0" smtClean="0">
                <a:solidFill>
                  <a:srgbClr val="1F224E"/>
                </a:solidFill>
                <a:latin typeface="Myriad Pro" charset="0"/>
                <a:ea typeface="Myriad Pro" charset="0"/>
                <a:cs typeface="Myriad Pro" charset="0"/>
              </a:rPr>
              <a:t>B.</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168340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 y="125760"/>
            <a:ext cx="9144000" cy="1143000"/>
          </a:xfrm>
        </p:spPr>
        <p:txBody>
          <a:bodyPr>
            <a:normAutofit/>
          </a:bodyPr>
          <a:lstStyle/>
          <a:p>
            <a:r>
              <a:rPr lang="en-GB" dirty="0"/>
              <a:t>Option </a:t>
            </a:r>
            <a:r>
              <a:rPr lang="en-GB" dirty="0" smtClean="0"/>
              <a:t>B </a:t>
            </a:r>
            <a:r>
              <a:rPr lang="en-GB" dirty="0"/>
              <a:t>– Question 2</a:t>
            </a:r>
            <a:r>
              <a:rPr lang="en-GB" dirty="0" smtClean="0"/>
              <a:t>(c) </a:t>
            </a:r>
            <a:r>
              <a:rPr lang="en-GB" dirty="0"/>
              <a:t>– 3 marks</a:t>
            </a:r>
          </a:p>
        </p:txBody>
      </p:sp>
      <p:sp>
        <p:nvSpPr>
          <p:cNvPr id="3" name="Content Placeholder 2"/>
          <p:cNvSpPr>
            <a:spLocks noGrp="1"/>
          </p:cNvSpPr>
          <p:nvPr>
            <p:ph idx="1"/>
          </p:nvPr>
        </p:nvSpPr>
        <p:spPr>
          <a:xfrm>
            <a:off x="323528" y="2348880"/>
            <a:ext cx="8136904" cy="3168352"/>
          </a:xfrm>
        </p:spPr>
        <p:txBody>
          <a:bodyPr>
            <a:normAutofit/>
          </a:bodyPr>
          <a:lstStyle/>
          <a:p>
            <a:pPr marL="0" indent="0">
              <a:buNone/>
            </a:pPr>
            <a:r>
              <a:rPr lang="en-GB" sz="1800" dirty="0" smtClean="0">
                <a:solidFill>
                  <a:srgbClr val="1F224E"/>
                </a:solidFill>
                <a:latin typeface="Myriad Pro" charset="0"/>
                <a:ea typeface="Myriad Pro" charset="0"/>
                <a:cs typeface="Myriad Pro" charset="0"/>
              </a:rPr>
              <a:t>The exemplar answer given in the mark scheme is:</a:t>
            </a:r>
            <a:endParaRPr lang="en-GB" sz="1800" dirty="0">
              <a:solidFill>
                <a:srgbClr val="1F224E"/>
              </a:solidFill>
              <a:latin typeface="Myriad Pro" charset="0"/>
              <a:ea typeface="Myriad Pro" charset="0"/>
              <a:cs typeface="Myriad Pro" charset="0"/>
            </a:endParaRPr>
          </a:p>
          <a:p>
            <a:pPr marL="0" indent="0">
              <a:buNone/>
            </a:pPr>
            <a:endParaRPr lang="en-GB" sz="1800" dirty="0" smtClean="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Nivation is likely to be the most influential geomorphic process in the initial formation of the corrie as nivation enlarges small hollows, and then ice moves by rotational flow under-weight and gravity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Freeze thaw weathering processes and plucking loosened material from the back of the hollow are important in the landscape shown as there is a steep back wall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Plucked debris from the back wall causes further erosion through abrasion and this is important in creating the distinctive nature of the corrie as it can deepen the hollow creating the armchair shaped hollow evident in the photograph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 </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8116688"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With reference to Fig. </a:t>
            </a:r>
            <a:r>
              <a:rPr lang="en-US" sz="2400" dirty="0" smtClean="0">
                <a:solidFill>
                  <a:srgbClr val="00B0F0"/>
                </a:solidFill>
                <a:latin typeface="Myriad Pro" charset="0"/>
                <a:ea typeface="Myriad Pro" charset="0"/>
                <a:cs typeface="Myriad Pro" charset="0"/>
              </a:rPr>
              <a:t>2, </a:t>
            </a:r>
            <a:r>
              <a:rPr lang="en-US" sz="2400" dirty="0">
                <a:solidFill>
                  <a:srgbClr val="1F224E"/>
                </a:solidFill>
                <a:latin typeface="Myriad Pro" charset="0"/>
                <a:ea typeface="Myriad Pro" charset="0"/>
                <a:cs typeface="Myriad Pro" charset="0"/>
              </a:rPr>
              <a:t>explain which geomorphic processes are the </a:t>
            </a:r>
            <a:r>
              <a:rPr lang="en-US" sz="2400" u="sng" dirty="0">
                <a:solidFill>
                  <a:srgbClr val="1F224E"/>
                </a:solidFill>
                <a:latin typeface="Myriad Pro" charset="0"/>
                <a:ea typeface="Myriad Pro" charset="0"/>
                <a:cs typeface="Myriad Pro" charset="0"/>
              </a:rPr>
              <a:t>most influential</a:t>
            </a:r>
            <a:r>
              <a:rPr lang="en-US" sz="2400" dirty="0">
                <a:solidFill>
                  <a:srgbClr val="1F224E"/>
                </a:solidFill>
                <a:latin typeface="Myriad Pro" charset="0"/>
                <a:ea typeface="Myriad Pro" charset="0"/>
                <a:cs typeface="Myriad Pro" charset="0"/>
              </a:rPr>
              <a:t> in forming landform </a:t>
            </a:r>
            <a:r>
              <a:rPr lang="en-US" sz="2400" dirty="0" smtClean="0">
                <a:solidFill>
                  <a:srgbClr val="1F224E"/>
                </a:solidFill>
                <a:latin typeface="Myriad Pro" charset="0"/>
                <a:ea typeface="Myriad Pro" charset="0"/>
                <a:cs typeface="Myriad Pro" charset="0"/>
              </a:rPr>
              <a:t>B.</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598374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981"/>
            <a:ext cx="9144000" cy="1143000"/>
          </a:xfrm>
        </p:spPr>
        <p:txBody>
          <a:bodyPr>
            <a:normAutofit fontScale="90000"/>
          </a:bodyPr>
          <a:lstStyle/>
          <a:p>
            <a:r>
              <a:rPr lang="en-GB" dirty="0"/>
              <a:t>Option </a:t>
            </a:r>
            <a:r>
              <a:rPr lang="en-GB" dirty="0" smtClean="0"/>
              <a:t>B </a:t>
            </a:r>
            <a:r>
              <a:rPr lang="en-GB" dirty="0"/>
              <a:t>– Question </a:t>
            </a:r>
            <a:r>
              <a:rPr lang="en-GB" dirty="0" smtClean="0"/>
              <a:t>2(d)* </a:t>
            </a:r>
            <a:r>
              <a:rPr lang="en-GB" dirty="0"/>
              <a:t>– </a:t>
            </a:r>
            <a:r>
              <a:rPr lang="en-GB" dirty="0" smtClean="0"/>
              <a:t>16 </a:t>
            </a:r>
            <a:r>
              <a:rPr lang="en-GB" dirty="0"/>
              <a:t>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Human activity influences </a:t>
            </a:r>
            <a:r>
              <a:rPr lang="en-US" sz="1600" dirty="0" smtClean="0">
                <a:solidFill>
                  <a:srgbClr val="FF0000"/>
                </a:solidFill>
                <a:latin typeface="Myriad Pro" charset="0"/>
                <a:ea typeface="Myriad Pro" charset="0"/>
                <a:cs typeface="Myriad Pro" charset="0"/>
              </a:rPr>
              <a:t>glaciated landscape </a:t>
            </a:r>
            <a:r>
              <a:rPr lang="en-US" sz="1600" dirty="0">
                <a:solidFill>
                  <a:srgbClr val="FF0000"/>
                </a:solidFill>
                <a:latin typeface="Myriad Pro" charset="0"/>
                <a:ea typeface="Myriad Pro" charset="0"/>
                <a:cs typeface="Myriad Pro" charset="0"/>
              </a:rPr>
              <a:t>systems </a:t>
            </a:r>
            <a:r>
              <a:rPr lang="en-US" sz="1600" u="sng" dirty="0">
                <a:solidFill>
                  <a:srgbClr val="00B0F0"/>
                </a:solidFill>
                <a:latin typeface="Myriad Pro" charset="0"/>
                <a:ea typeface="Myriad Pro" charset="0"/>
                <a:cs typeface="Myriad Pro" charset="0"/>
              </a:rPr>
              <a:t>more than</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physical factors</a:t>
            </a:r>
            <a:r>
              <a:rPr lang="en-US" sz="1600" dirty="0">
                <a:solidFill>
                  <a:srgbClr val="00B0F0"/>
                </a:solidFill>
                <a:latin typeface="Myriad Pro" charset="0"/>
                <a:ea typeface="Myriad Pro" charset="0"/>
                <a:cs typeface="Myriad Pro" charset="0"/>
              </a:rPr>
              <a:t>’. To what extent do you agree with this statement?</a:t>
            </a:r>
            <a:endParaRPr lang="en-US" sz="16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final question for all topics in Sections A and B of the Physical systems (01) question paper will always be a </a:t>
            </a:r>
            <a:r>
              <a:rPr lang="en-GB" sz="1200" u="sng" dirty="0" smtClean="0">
                <a:solidFill>
                  <a:srgbClr val="1F224E"/>
                </a:solidFill>
                <a:latin typeface="Myriad Pro" charset="0"/>
                <a:ea typeface="Myriad Pro" charset="0"/>
                <a:cs typeface="Myriad Pro" charset="0"/>
              </a:rPr>
              <a:t>16 mark question</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which will have </a:t>
            </a:r>
            <a:r>
              <a:rPr lang="en-GB" sz="1200" u="sng" dirty="0" smtClean="0">
                <a:solidFill>
                  <a:srgbClr val="FF0000"/>
                </a:solidFill>
                <a:latin typeface="Myriad Pro" charset="0"/>
                <a:ea typeface="Myriad Pro" charset="0"/>
                <a:cs typeface="Myriad Pro" charset="0"/>
              </a:rPr>
              <a:t>8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8</a:t>
            </a:r>
            <a:r>
              <a:rPr lang="en-GB" sz="1200" u="sng" dirty="0" smtClean="0">
                <a:solidFill>
                  <a:srgbClr val="00B0F0"/>
                </a:solidFill>
                <a:latin typeface="Myriad Pro" charset="0"/>
                <a:ea typeface="Myriad Pro" charset="0"/>
                <a:cs typeface="Myriad Pro" charset="0"/>
              </a:rPr>
              <a:t>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8 marks)</a:t>
            </a:r>
            <a:r>
              <a:rPr lang="en-GB" sz="1200" dirty="0" smtClean="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the influence of human activity and physical factors in </a:t>
            </a:r>
            <a:r>
              <a:rPr lang="en-US" sz="1200" dirty="0" smtClean="0">
                <a:solidFill>
                  <a:srgbClr val="FF0000"/>
                </a:solidFill>
                <a:latin typeface="Myriad Pro" charset="0"/>
                <a:ea typeface="Myriad Pro" charset="0"/>
                <a:cs typeface="Myriad Pro" charset="0"/>
              </a:rPr>
              <a:t>glaciated landscape </a:t>
            </a:r>
            <a:r>
              <a:rPr lang="en-US" sz="1200" dirty="0">
                <a:solidFill>
                  <a:srgbClr val="FF0000"/>
                </a:solidFill>
                <a:latin typeface="Myriad Pro" charset="0"/>
                <a:ea typeface="Myriad Pro" charset="0"/>
                <a:cs typeface="Myriad Pro" charset="0"/>
              </a:rPr>
              <a:t>systems</a:t>
            </a:r>
            <a:r>
              <a:rPr lang="en-GB" sz="1200" dirty="0" smtClean="0">
                <a:solidFill>
                  <a:srgbClr val="FF0000"/>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key </a:t>
            </a:r>
            <a:r>
              <a:rPr lang="en-GB" sz="1200" dirty="0" smtClean="0">
                <a:solidFill>
                  <a:srgbClr val="1F224E"/>
                </a:solidFill>
                <a:latin typeface="Myriad Pro" charset="0"/>
                <a:ea typeface="Myriad Pro" charset="0"/>
                <a:cs typeface="Myriad Pro" charset="0"/>
              </a:rPr>
              <a:t>ideas 2.b, 4.a and 4.b </a:t>
            </a:r>
            <a:r>
              <a:rPr lang="en-GB" sz="1200" dirty="0">
                <a:solidFill>
                  <a:srgbClr val="1F224E"/>
                </a:solidFill>
                <a:latin typeface="Myriad Pro" charset="0"/>
                <a:ea typeface="Myriad Pro" charset="0"/>
                <a:cs typeface="Myriad Pro" charset="0"/>
              </a:rPr>
              <a:t>of this topic in the </a:t>
            </a:r>
            <a:r>
              <a:rPr lang="en-GB" sz="1200" dirty="0" smtClean="0">
                <a:solidFill>
                  <a:srgbClr val="1F224E"/>
                </a:solidFill>
                <a:latin typeface="Myriad Pro" charset="0"/>
                <a:ea typeface="Myriad Pro" charset="0"/>
                <a:cs typeface="Myriad Pro" charset="0"/>
              </a:rPr>
              <a:t>specification). </a:t>
            </a:r>
            <a:r>
              <a:rPr lang="en-GB" sz="1200" u="sng" dirty="0" smtClean="0">
                <a:solidFill>
                  <a:srgbClr val="1F224E"/>
                </a:solidFill>
                <a:latin typeface="Myriad Pro" charset="0"/>
                <a:ea typeface="Myriad Pro" charset="0"/>
                <a:cs typeface="Myriad Pro" charset="0"/>
              </a:rPr>
              <a:t>For higher tariff extended response questions </a:t>
            </a:r>
            <a:r>
              <a:rPr lang="en-GB" sz="1200" u="sng" dirty="0">
                <a:solidFill>
                  <a:srgbClr val="1F224E"/>
                </a:solidFill>
                <a:latin typeface="Myriad Pro" charset="0"/>
                <a:ea typeface="Myriad Pro" charset="0"/>
                <a:cs typeface="Myriad Pro" charset="0"/>
              </a:rPr>
              <a:t>(16 marks and over) </a:t>
            </a:r>
            <a:r>
              <a:rPr lang="en-GB" sz="1200" u="sng" dirty="0" smtClean="0">
                <a:solidFill>
                  <a:srgbClr val="1F224E"/>
                </a:solidFill>
                <a:latin typeface="Myriad Pro" charset="0"/>
                <a:ea typeface="Myriad Pro" charset="0"/>
                <a:cs typeface="Myriad Pro" charset="0"/>
              </a:rPr>
              <a:t>students are expected to incorporate </a:t>
            </a:r>
            <a:r>
              <a:rPr lang="en-GB" sz="1200" u="sng" dirty="0" smtClean="0">
                <a:solidFill>
                  <a:srgbClr val="FF0000"/>
                </a:solidFill>
                <a:latin typeface="Myriad Pro" charset="0"/>
                <a:ea typeface="Myriad Pro" charset="0"/>
                <a:cs typeface="Myriad Pro" charset="0"/>
              </a:rPr>
              <a:t>case study knowledge </a:t>
            </a:r>
            <a:r>
              <a:rPr lang="en-GB" sz="1200" u="sng" dirty="0" smtClean="0">
                <a:solidFill>
                  <a:srgbClr val="1F224E"/>
                </a:solidFill>
                <a:latin typeface="Myriad Pro" charset="0"/>
                <a:ea typeface="Myriad Pro" charset="0"/>
                <a:cs typeface="Myriad Pro" charset="0"/>
              </a:rPr>
              <a:t>as appropriate</a:t>
            </a:r>
            <a:r>
              <a:rPr lang="en-GB" sz="1200" dirty="0" smtClean="0">
                <a:solidFill>
                  <a:srgbClr val="1F224E"/>
                </a:solidFill>
                <a:latin typeface="Myriad Pro" charset="0"/>
                <a:ea typeface="Myriad Pro" charset="0"/>
                <a:cs typeface="Myriad Pro" charset="0"/>
              </a:rPr>
              <a:t> and for this question the </a:t>
            </a:r>
            <a:r>
              <a:rPr lang="en-GB" sz="1200" dirty="0" smtClean="0">
                <a:solidFill>
                  <a:srgbClr val="FF0000"/>
                </a:solidFill>
                <a:latin typeface="Myriad Pro" charset="0"/>
                <a:ea typeface="Myriad Pro" charset="0"/>
                <a:cs typeface="Myriad Pro" charset="0"/>
              </a:rPr>
              <a:t>case studies </a:t>
            </a:r>
            <a:r>
              <a:rPr lang="en-GB" sz="1200" dirty="0" smtClean="0">
                <a:solidFill>
                  <a:srgbClr val="1F224E"/>
                </a:solidFill>
                <a:latin typeface="Myriad Pro" charset="0"/>
                <a:ea typeface="Myriad Pro" charset="0"/>
                <a:cs typeface="Myriad Pro" charset="0"/>
              </a:rPr>
              <a:t>in key ideas 4.a and 4.b are the most obvious to include. However students could include other </a:t>
            </a:r>
            <a:r>
              <a:rPr lang="en-GB" sz="1200" dirty="0" smtClean="0">
                <a:solidFill>
                  <a:srgbClr val="FF0000"/>
                </a:solidFill>
                <a:latin typeface="Myriad Pro" charset="0"/>
                <a:ea typeface="Myriad Pro" charset="0"/>
                <a:cs typeface="Myriad Pro" charset="0"/>
              </a:rPr>
              <a:t>case study </a:t>
            </a:r>
            <a:r>
              <a:rPr lang="en-GB" sz="1200" dirty="0" smtClean="0">
                <a:solidFill>
                  <a:srgbClr val="1F224E"/>
                </a:solidFill>
                <a:latin typeface="Myriad Pro" charset="0"/>
                <a:ea typeface="Myriad Pro" charset="0"/>
                <a:cs typeface="Myriad Pro" charset="0"/>
              </a:rPr>
              <a:t>information if appropriate.</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8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a:t>
            </a:r>
            <a:r>
              <a:rPr lang="en-GB" sz="1200" dirty="0">
                <a:solidFill>
                  <a:srgbClr val="1F224E"/>
                </a:solidFill>
                <a:latin typeface="Myriad Pro" charset="0"/>
                <a:ea typeface="Myriad Pro" charset="0"/>
                <a:cs typeface="Myriad Pro" charset="0"/>
              </a:rPr>
              <a:t>command </a:t>
            </a:r>
            <a:r>
              <a:rPr lang="en-GB" sz="1200" dirty="0" smtClean="0">
                <a:solidFill>
                  <a:srgbClr val="1F224E"/>
                </a:solidFill>
                <a:latin typeface="Myriad Pro" charset="0"/>
                <a:ea typeface="Myriad Pro" charset="0"/>
                <a:cs typeface="Myriad Pro" charset="0"/>
              </a:rPr>
              <a:t>‘</a:t>
            </a:r>
            <a:r>
              <a:rPr lang="en-US" sz="1200" dirty="0" smtClean="0">
                <a:solidFill>
                  <a:srgbClr val="00B0F0"/>
                </a:solidFill>
                <a:latin typeface="Myriad Pro" charset="0"/>
                <a:ea typeface="Myriad Pro" charset="0"/>
                <a:cs typeface="Myriad Pro" charset="0"/>
              </a:rPr>
              <a:t>to </a:t>
            </a:r>
            <a:r>
              <a:rPr lang="en-US" sz="1200" dirty="0">
                <a:solidFill>
                  <a:srgbClr val="00B0F0"/>
                </a:solidFill>
                <a:latin typeface="Myriad Pro" charset="0"/>
                <a:ea typeface="Myriad Pro" charset="0"/>
                <a:cs typeface="Myriad Pro" charset="0"/>
              </a:rPr>
              <a:t>what extent do you agree</a:t>
            </a:r>
            <a:r>
              <a:rPr lang="en-GB" sz="1200" dirty="0" smtClean="0">
                <a:solidFill>
                  <a:srgbClr val="1F224E"/>
                </a:solidFill>
                <a:latin typeface="Myriad Pro" charset="0"/>
                <a:ea typeface="Myriad Pro" charset="0"/>
                <a:cs typeface="Myriad Pro" charset="0"/>
              </a:rPr>
              <a:t>’ and the key words ‘</a:t>
            </a:r>
            <a:r>
              <a:rPr lang="en-GB" sz="1200" dirty="0" smtClean="0">
                <a:solidFill>
                  <a:srgbClr val="00B0F0"/>
                </a:solidFill>
                <a:latin typeface="Myriad Pro" charset="0"/>
                <a:ea typeface="Myriad Pro" charset="0"/>
                <a:cs typeface="Myriad Pro" charset="0"/>
              </a:rPr>
              <a:t>more than</a:t>
            </a:r>
            <a:r>
              <a:rPr lang="en-GB" sz="1200" dirty="0" smtClean="0">
                <a:solidFill>
                  <a:srgbClr val="1F224E"/>
                </a:solidFill>
                <a:latin typeface="Myriad Pro" charset="0"/>
                <a:ea typeface="Myriad Pro" charset="0"/>
                <a:cs typeface="Myriad Pro" charset="0"/>
              </a:rPr>
              <a:t>’ indicate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determine the extent that human activity </a:t>
            </a:r>
            <a:r>
              <a:rPr lang="en-US" sz="1200" dirty="0">
                <a:solidFill>
                  <a:srgbClr val="1F224E"/>
                </a:solidFill>
                <a:latin typeface="Myriad Pro" charset="0"/>
                <a:ea typeface="Myriad Pro" charset="0"/>
                <a:cs typeface="Myriad Pro" charset="0"/>
              </a:rPr>
              <a:t>influences </a:t>
            </a:r>
            <a:r>
              <a:rPr lang="en-US" sz="1200" dirty="0" smtClean="0">
                <a:solidFill>
                  <a:srgbClr val="1F224E"/>
                </a:solidFill>
                <a:latin typeface="Myriad Pro" charset="0"/>
                <a:ea typeface="Myriad Pro" charset="0"/>
                <a:cs typeface="Myriad Pro" charset="0"/>
              </a:rPr>
              <a:t>glaciated landscape </a:t>
            </a:r>
            <a:r>
              <a:rPr lang="en-US" sz="1200" dirty="0">
                <a:solidFill>
                  <a:srgbClr val="1F224E"/>
                </a:solidFill>
                <a:latin typeface="Myriad Pro" charset="0"/>
                <a:ea typeface="Myriad Pro" charset="0"/>
                <a:cs typeface="Myriad Pro" charset="0"/>
              </a:rPr>
              <a:t>systems more than physical factors</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very much depend on the </a:t>
            </a:r>
            <a:r>
              <a:rPr lang="en-GB" sz="1200" dirty="0" smtClean="0">
                <a:solidFill>
                  <a:srgbClr val="FF0000"/>
                </a:solidFill>
                <a:latin typeface="Myriad Pro" charset="0"/>
                <a:ea typeface="Myriad Pro" charset="0"/>
                <a:cs typeface="Myriad Pro" charset="0"/>
              </a:rPr>
              <a:t>case studies</a:t>
            </a:r>
            <a:r>
              <a:rPr lang="en-GB" sz="1200" dirty="0" smtClean="0">
                <a:solidFill>
                  <a:srgbClr val="1F224E"/>
                </a:solidFill>
                <a:latin typeface="Myriad Pro" charset="0"/>
                <a:ea typeface="Myriad Pro" charset="0"/>
                <a:cs typeface="Myriad Pro" charset="0"/>
              </a:rPr>
              <a:t> covered to determine whether students agree with this statement or not.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71829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Component 01 Physical 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2" y="2420888"/>
            <a:ext cx="63531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Autofit/>
          </a:bodyPr>
          <a:lstStyle/>
          <a:p>
            <a:r>
              <a:rPr lang="en-GB" sz="3200" dirty="0">
                <a:latin typeface="Myriad Pro"/>
              </a:rPr>
              <a:t>How will </a:t>
            </a:r>
            <a:r>
              <a:rPr lang="en-GB" sz="3200" dirty="0" smtClean="0">
                <a:latin typeface="Myriad Pro"/>
              </a:rPr>
              <a:t>Physical systems be </a:t>
            </a:r>
            <a:r>
              <a:rPr lang="en-GB" sz="3200" dirty="0">
                <a:latin typeface="Myriad Pro"/>
              </a:rPr>
              <a:t>assessed?</a:t>
            </a:r>
          </a:p>
        </p:txBody>
      </p:sp>
      <p:sp>
        <p:nvSpPr>
          <p:cNvPr id="5" name="TextBox 4"/>
          <p:cNvSpPr txBox="1"/>
          <p:nvPr/>
        </p:nvSpPr>
        <p:spPr>
          <a:xfrm>
            <a:off x="107504" y="1373867"/>
            <a:ext cx="2880320" cy="584775"/>
          </a:xfrm>
          <a:prstGeom prst="rect">
            <a:avLst/>
          </a:prstGeom>
          <a:noFill/>
          <a:ln>
            <a:solidFill>
              <a:schemeClr val="tx1"/>
            </a:solidFill>
          </a:ln>
        </p:spPr>
        <p:txBody>
          <a:bodyPr wrap="square" rtlCol="0">
            <a:spAutoFit/>
          </a:bodyPr>
          <a:lstStyle/>
          <a:p>
            <a:pPr algn="ctr"/>
            <a:r>
              <a:rPr lang="en-GB" sz="1600" dirty="0" smtClean="0">
                <a:solidFill>
                  <a:srgbClr val="1F224E"/>
                </a:solidFill>
                <a:latin typeface="Myriad Pro" charset="0"/>
                <a:ea typeface="Myriad Pro" charset="0"/>
                <a:cs typeface="Myriad Pro" charset="0"/>
              </a:rPr>
              <a:t>90 minutes for 66 marks – more than a minute per mark</a:t>
            </a:r>
            <a:endParaRPr lang="en-GB" sz="1600" dirty="0">
              <a:solidFill>
                <a:srgbClr val="1F224E"/>
              </a:solidFill>
              <a:latin typeface="Myriad Pro" charset="0"/>
              <a:ea typeface="Myriad Pro" charset="0"/>
              <a:cs typeface="Myriad Pro" charset="0"/>
            </a:endParaRPr>
          </a:p>
        </p:txBody>
      </p:sp>
      <p:sp>
        <p:nvSpPr>
          <p:cNvPr id="7" name="TextBox 6"/>
          <p:cNvSpPr txBox="1"/>
          <p:nvPr/>
        </p:nvSpPr>
        <p:spPr>
          <a:xfrm>
            <a:off x="6027543" y="4687628"/>
            <a:ext cx="2767727" cy="338554"/>
          </a:xfrm>
          <a:prstGeom prst="rect">
            <a:avLst/>
          </a:prstGeom>
          <a:solidFill>
            <a:schemeClr val="bg1"/>
          </a:solidFill>
          <a:ln>
            <a:solidFill>
              <a:schemeClr val="tx1"/>
            </a:solidFill>
          </a:ln>
        </p:spPr>
        <p:txBody>
          <a:bodyPr wrap="square" rtlCol="0">
            <a:spAutoFit/>
          </a:bodyPr>
          <a:lstStyle/>
          <a:p>
            <a:pPr algn="ctr"/>
            <a:r>
              <a:rPr lang="en-GB" sz="1600" dirty="0" smtClean="0">
                <a:solidFill>
                  <a:srgbClr val="1F224E"/>
                </a:solidFill>
                <a:latin typeface="Myriad Pro" charset="0"/>
                <a:ea typeface="Myriad Pro" charset="0"/>
                <a:cs typeface="Myriad Pro" charset="0"/>
              </a:rPr>
              <a:t>9 </a:t>
            </a:r>
            <a:r>
              <a:rPr lang="en-GB" sz="1600" dirty="0">
                <a:solidFill>
                  <a:srgbClr val="1F224E"/>
                </a:solidFill>
                <a:latin typeface="Myriad Pro" charset="0"/>
                <a:ea typeface="Myriad Pro" charset="0"/>
                <a:cs typeface="Myriad Pro" charset="0"/>
              </a:rPr>
              <a:t>marks for </a:t>
            </a:r>
            <a:r>
              <a:rPr lang="en-GB" sz="1600" dirty="0" smtClean="0">
                <a:solidFill>
                  <a:srgbClr val="1F224E"/>
                </a:solidFill>
                <a:latin typeface="Myriad Pro" charset="0"/>
                <a:ea typeface="Myriad Pro" charset="0"/>
                <a:cs typeface="Myriad Pro" charset="0"/>
              </a:rPr>
              <a:t>AO3 </a:t>
            </a:r>
            <a:r>
              <a:rPr lang="en-GB" sz="1600" dirty="0">
                <a:solidFill>
                  <a:srgbClr val="1F224E"/>
                </a:solidFill>
                <a:latin typeface="Myriad Pro" charset="0"/>
                <a:ea typeface="Myriad Pro" charset="0"/>
                <a:cs typeface="Myriad Pro" charset="0"/>
              </a:rPr>
              <a:t>(skills</a:t>
            </a:r>
            <a:r>
              <a:rPr lang="en-GB" sz="1600" dirty="0" smtClean="0">
                <a:solidFill>
                  <a:srgbClr val="1F224E"/>
                </a:solidFill>
                <a:latin typeface="Myriad Pro" charset="0"/>
                <a:ea typeface="Myriad Pro" charset="0"/>
                <a:cs typeface="Myriad Pro" charset="0"/>
              </a:rPr>
              <a:t>)</a:t>
            </a:r>
            <a:endParaRPr lang="en-GB" sz="1600" dirty="0">
              <a:solidFill>
                <a:srgbClr val="1F224E"/>
              </a:solidFill>
              <a:latin typeface="Myriad Pro" charset="0"/>
              <a:ea typeface="Myriad Pro" charset="0"/>
              <a:cs typeface="Myriad Pro" charset="0"/>
            </a:endParaRPr>
          </a:p>
        </p:txBody>
      </p:sp>
      <p:sp>
        <p:nvSpPr>
          <p:cNvPr id="8" name="TextBox 7"/>
          <p:cNvSpPr txBox="1"/>
          <p:nvPr/>
        </p:nvSpPr>
        <p:spPr>
          <a:xfrm>
            <a:off x="1331640" y="4423286"/>
            <a:ext cx="3484434" cy="830997"/>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A separate Resource Booklet so students can access resources easily when answering questions. </a:t>
            </a:r>
          </a:p>
        </p:txBody>
      </p:sp>
      <p:cxnSp>
        <p:nvCxnSpPr>
          <p:cNvPr id="9" name="Straight Arrow Connector 8"/>
          <p:cNvCxnSpPr/>
          <p:nvPr/>
        </p:nvCxnSpPr>
        <p:spPr>
          <a:xfrm flipH="1" flipV="1">
            <a:off x="5436096" y="4135388"/>
            <a:ext cx="1006622" cy="540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627784" y="3592366"/>
            <a:ext cx="446073" cy="830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203215" y="1965801"/>
            <a:ext cx="256849" cy="10311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97526" y="1366608"/>
            <a:ext cx="3022946" cy="830997"/>
          </a:xfrm>
          <a:prstGeom prst="rect">
            <a:avLst/>
          </a:prstGeom>
          <a:noFill/>
          <a:ln>
            <a:solidFill>
              <a:schemeClr val="tx1"/>
            </a:solidFill>
          </a:ln>
        </p:spPr>
        <p:txBody>
          <a:bodyPr wrap="square" rtlCol="0">
            <a:spAutoFit/>
          </a:bodyPr>
          <a:lstStyle/>
          <a:p>
            <a:pPr algn="ctr"/>
            <a:r>
              <a:rPr lang="en-GB" sz="1600" dirty="0" smtClean="0">
                <a:solidFill>
                  <a:srgbClr val="1F224E"/>
                </a:solidFill>
                <a:latin typeface="Myriad Pro" charset="0"/>
                <a:ea typeface="Myriad Pro" charset="0"/>
                <a:cs typeface="Myriad Pro" charset="0"/>
              </a:rPr>
              <a:t>Two sections to the question paper for clarity of which questions require answering</a:t>
            </a:r>
            <a:endParaRPr lang="en-GB" sz="1600" dirty="0">
              <a:solidFill>
                <a:srgbClr val="1F224E"/>
              </a:solidFill>
              <a:latin typeface="Myriad Pro" charset="0"/>
              <a:ea typeface="Myriad Pro" charset="0"/>
              <a:cs typeface="Myriad Pro" charset="0"/>
            </a:endParaRPr>
          </a:p>
        </p:txBody>
      </p:sp>
      <p:cxnSp>
        <p:nvCxnSpPr>
          <p:cNvPr id="18" name="Straight Arrow Connector 17"/>
          <p:cNvCxnSpPr/>
          <p:nvPr/>
        </p:nvCxnSpPr>
        <p:spPr>
          <a:xfrm flipH="1">
            <a:off x="5364088" y="2197605"/>
            <a:ext cx="1889449"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071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590"/>
            <a:ext cx="9144000" cy="535682"/>
          </a:xfrm>
        </p:spPr>
        <p:txBody>
          <a:bodyPr>
            <a:noAutofit/>
          </a:bodyPr>
          <a:lstStyle/>
          <a:p>
            <a:r>
              <a:rPr lang="en-GB" sz="2800" dirty="0"/>
              <a:t>Option </a:t>
            </a:r>
            <a:r>
              <a:rPr lang="en-GB" sz="2800" dirty="0" smtClean="0"/>
              <a:t>B </a:t>
            </a:r>
            <a:r>
              <a:rPr lang="en-GB" sz="2800" dirty="0"/>
              <a:t>– Question </a:t>
            </a:r>
            <a:r>
              <a:rPr lang="en-GB" sz="2800" dirty="0" smtClean="0"/>
              <a:t>2(d)* </a:t>
            </a:r>
            <a:r>
              <a:rPr lang="en-GB" sz="2800" dirty="0"/>
              <a:t>– </a:t>
            </a:r>
            <a:r>
              <a:rPr lang="en-GB" sz="2800" dirty="0" smtClean="0"/>
              <a:t>16 marks </a:t>
            </a:r>
            <a:br>
              <a:rPr lang="en-GB" sz="2800" dirty="0" smtClean="0"/>
            </a:br>
            <a:r>
              <a:rPr lang="en-GB" sz="2800" dirty="0" smtClean="0"/>
              <a:t>– The mark scheme</a:t>
            </a:r>
            <a:endParaRPr lang="en-GB" sz="2800" dirty="0"/>
          </a:p>
        </p:txBody>
      </p:sp>
      <p:sp>
        <p:nvSpPr>
          <p:cNvPr id="3" name="Content Placeholder 2"/>
          <p:cNvSpPr txBox="1">
            <a:spLocks/>
          </p:cNvSpPr>
          <p:nvPr/>
        </p:nvSpPr>
        <p:spPr>
          <a:xfrm>
            <a:off x="87288" y="836712"/>
            <a:ext cx="4392488"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50" b="1" dirty="0">
                <a:solidFill>
                  <a:srgbClr val="FF0000"/>
                </a:solidFill>
                <a:latin typeface="Myriad Pro" charset="0"/>
                <a:ea typeface="Myriad Pro" charset="0"/>
                <a:cs typeface="Myriad Pro" charset="0"/>
              </a:rPr>
              <a:t>AO1 </a:t>
            </a: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a:t>
            </a:r>
            <a:r>
              <a:rPr lang="en-US" sz="1050" dirty="0" smtClean="0">
                <a:solidFill>
                  <a:srgbClr val="1F224E"/>
                </a:solidFill>
                <a:latin typeface="Myriad Pro" charset="0"/>
                <a:ea typeface="Myriad Pro" charset="0"/>
                <a:cs typeface="Myriad Pro" charset="0"/>
              </a:rPr>
              <a:t>glaciated landscape </a:t>
            </a:r>
            <a:r>
              <a:rPr lang="en-US" sz="1050" dirty="0">
                <a:solidFill>
                  <a:srgbClr val="1F224E"/>
                </a:solidFill>
                <a:latin typeface="Myriad Pro" charset="0"/>
                <a:ea typeface="Myriad Pro" charset="0"/>
                <a:cs typeface="Myriad Pro" charset="0"/>
              </a:rPr>
              <a:t>systems.</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a:t>
            </a:r>
            <a:r>
              <a:rPr lang="en-US" sz="1050" b="1" dirty="0">
                <a:solidFill>
                  <a:srgbClr val="1F224E"/>
                </a:solidFill>
                <a:latin typeface="Myriad Pro" charset="0"/>
                <a:ea typeface="Myriad Pro" charset="0"/>
                <a:cs typeface="Myriad Pro" charset="0"/>
              </a:rPr>
              <a:t>accurate place-specific</a:t>
            </a:r>
            <a:r>
              <a:rPr lang="en-US" sz="1050" dirty="0">
                <a:solidFill>
                  <a:srgbClr val="1F224E"/>
                </a:solidFill>
                <a:latin typeface="Myriad Pro" charset="0"/>
                <a:ea typeface="Myriad Pro" charset="0"/>
                <a:cs typeface="Myriad Pro" charset="0"/>
              </a:rPr>
              <a:t> detail.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a:t>
            </a:r>
            <a:r>
              <a:rPr lang="en-US" sz="1050" dirty="0" smtClean="0">
                <a:solidFill>
                  <a:srgbClr val="1F224E"/>
                </a:solidFill>
                <a:latin typeface="Myriad Pro" charset="0"/>
                <a:ea typeface="Myriad Pro" charset="0"/>
                <a:cs typeface="Myriad Pro" charset="0"/>
              </a:rPr>
              <a:t>glaciated landscape </a:t>
            </a:r>
            <a:r>
              <a:rPr lang="en-US" sz="1050" dirty="0">
                <a:solidFill>
                  <a:srgbClr val="1F224E"/>
                </a:solidFill>
                <a:latin typeface="Myriad Pro" charset="0"/>
                <a:ea typeface="Myriad Pro" charset="0"/>
                <a:cs typeface="Myriad Pro" charset="0"/>
              </a:rPr>
              <a:t>systems.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some</a:t>
            </a:r>
            <a:r>
              <a:rPr lang="en-US" sz="1050" b="1" dirty="0">
                <a:solidFill>
                  <a:srgbClr val="1F224E"/>
                </a:solidFill>
                <a:latin typeface="Myriad Pro" charset="0"/>
                <a:ea typeface="Myriad Pro" charset="0"/>
                <a:cs typeface="Myriad Pro" charset="0"/>
              </a:rPr>
              <a:t> place-specific </a:t>
            </a:r>
            <a:r>
              <a:rPr lang="en-US" sz="1050" dirty="0">
                <a:solidFill>
                  <a:srgbClr val="1F224E"/>
                </a:solidFill>
                <a:latin typeface="Myriad Pro" charset="0"/>
                <a:ea typeface="Myriad Pro" charset="0"/>
                <a:cs typeface="Myriad Pro" charset="0"/>
              </a:rPr>
              <a:t>detail which is </a:t>
            </a:r>
            <a:r>
              <a:rPr lang="en-US" sz="1050" b="1" dirty="0">
                <a:solidFill>
                  <a:srgbClr val="1F224E"/>
                </a:solidFill>
                <a:latin typeface="Myriad Pro" charset="0"/>
                <a:ea typeface="Myriad Pro" charset="0"/>
                <a:cs typeface="Myriad Pro" charset="0"/>
              </a:rPr>
              <a:t>partially accurate</a:t>
            </a:r>
            <a:r>
              <a:rPr lang="en-US" sz="1050" dirty="0">
                <a:solidFill>
                  <a:srgbClr val="1F224E"/>
                </a:solidFill>
                <a:latin typeface="Myriad Pro" charset="0"/>
                <a:ea typeface="Myriad Pro" charset="0"/>
                <a:cs typeface="Myriad Pro" charset="0"/>
              </a:rPr>
              <a:t>.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a:t>
            </a: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influence of human activity and physical factors in </a:t>
            </a:r>
            <a:r>
              <a:rPr lang="en-US" sz="1050" dirty="0" smtClean="0">
                <a:solidFill>
                  <a:srgbClr val="1F224E"/>
                </a:solidFill>
                <a:latin typeface="Myriad Pro" charset="0"/>
                <a:ea typeface="Myriad Pro" charset="0"/>
                <a:cs typeface="Myriad Pro" charset="0"/>
              </a:rPr>
              <a:t>glaciated landscape </a:t>
            </a:r>
            <a:r>
              <a:rPr lang="en-US" sz="1050" dirty="0">
                <a:solidFill>
                  <a:srgbClr val="1F224E"/>
                </a:solidFill>
                <a:latin typeface="Myriad Pro" charset="0"/>
                <a:ea typeface="Myriad Pro" charset="0"/>
                <a:cs typeface="Myriad Pro" charset="0"/>
              </a:rPr>
              <a:t>systems.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There is an attempt to include </a:t>
            </a:r>
            <a:r>
              <a:rPr lang="en-US" sz="1050" b="1" dirty="0">
                <a:solidFill>
                  <a:srgbClr val="1F224E"/>
                </a:solidFill>
                <a:latin typeface="Myriad Pro" charset="0"/>
                <a:ea typeface="Myriad Pro" charset="0"/>
                <a:cs typeface="Myriad Pro" charset="0"/>
              </a:rPr>
              <a:t>place-specific</a:t>
            </a:r>
            <a:r>
              <a:rPr lang="en-US" sz="1050" dirty="0">
                <a:solidFill>
                  <a:srgbClr val="1F224E"/>
                </a:solidFill>
                <a:latin typeface="Myriad Pro" charset="0"/>
                <a:ea typeface="Myriad Pro" charset="0"/>
                <a:cs typeface="Myriad Pro" charset="0"/>
              </a:rPr>
              <a:t> detail but it is </a:t>
            </a:r>
            <a:r>
              <a:rPr lang="en-US" sz="1050" b="1" dirty="0">
                <a:solidFill>
                  <a:srgbClr val="1F224E"/>
                </a:solidFill>
                <a:latin typeface="Myriad Pro" charset="0"/>
                <a:ea typeface="Myriad Pro" charset="0"/>
                <a:cs typeface="Myriad Pro" charset="0"/>
              </a:rPr>
              <a:t>inaccurate</a:t>
            </a: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 </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endParaRPr lang="en-GB" sz="105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36368" y="836712"/>
            <a:ext cx="4379912"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a:t>
            </a:r>
            <a:r>
              <a:rPr lang="en-US" sz="1050" b="1" dirty="0" smtClean="0">
                <a:solidFill>
                  <a:srgbClr val="1F224E"/>
                </a:solidFill>
                <a:latin typeface="Myriad Pro" charset="0"/>
                <a:ea typeface="Myriad Pro" charset="0"/>
                <a:cs typeface="Myriad Pro" charset="0"/>
              </a:rPr>
              <a:t>(6–8 </a:t>
            </a:r>
            <a:r>
              <a:rPr lang="en-US" sz="1050" b="1" dirty="0">
                <a:solidFill>
                  <a:srgbClr val="1F224E"/>
                </a:solidFill>
                <a:latin typeface="Myriad Pro" charset="0"/>
                <a:ea typeface="Myriad Pro" charset="0"/>
                <a:cs typeface="Myriad Pro" charset="0"/>
              </a:rPr>
              <a:t>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with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to show the extent to which human activity influences </a:t>
            </a:r>
            <a:r>
              <a:rPr lang="en-US" sz="1050" dirty="0" smtClean="0">
                <a:solidFill>
                  <a:srgbClr val="1F224E"/>
                </a:solidFill>
                <a:latin typeface="Myriad Pro" charset="0"/>
                <a:ea typeface="Myriad Pro" charset="0"/>
                <a:cs typeface="Myriad Pro" charset="0"/>
              </a:rPr>
              <a:t>glaciated landscape </a:t>
            </a:r>
            <a:r>
              <a:rPr lang="en-US" sz="1050" dirty="0">
                <a:solidFill>
                  <a:srgbClr val="1F224E"/>
                </a:solidFill>
                <a:latin typeface="Myriad Pro" charset="0"/>
                <a:ea typeface="Myriad Pro" charset="0"/>
                <a:cs typeface="Myriad Pro" charset="0"/>
              </a:rPr>
              <a:t>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a:t>
            </a:r>
            <a:r>
              <a:rPr lang="en-US" sz="1050" b="1" dirty="0" smtClean="0">
                <a:solidFill>
                  <a:srgbClr val="1F224E"/>
                </a:solidFill>
                <a:latin typeface="Myriad Pro" charset="0"/>
                <a:ea typeface="Myriad Pro" charset="0"/>
                <a:cs typeface="Myriad Pro" charset="0"/>
              </a:rPr>
              <a:t>3–5 </a:t>
            </a:r>
            <a:r>
              <a:rPr lang="en-US" sz="1050" b="1" dirty="0">
                <a:solidFill>
                  <a:srgbClr val="1F224E"/>
                </a:solidFill>
                <a:latin typeface="Myriad Pro" charset="0"/>
                <a:ea typeface="Myriad Pro" charset="0"/>
                <a:cs typeface="Myriad Pro" charset="0"/>
              </a:rPr>
              <a:t>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with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to show the extent to which human activity influences </a:t>
            </a:r>
            <a:r>
              <a:rPr lang="en-US" sz="1050" dirty="0" smtClean="0">
                <a:solidFill>
                  <a:srgbClr val="1F224E"/>
                </a:solidFill>
                <a:latin typeface="Myriad Pro" charset="0"/>
                <a:ea typeface="Myriad Pro" charset="0"/>
                <a:cs typeface="Myriad Pro" charset="0"/>
              </a:rPr>
              <a:t>glaciated landscape </a:t>
            </a:r>
            <a:r>
              <a:rPr lang="en-US" sz="1050" dirty="0">
                <a:solidFill>
                  <a:srgbClr val="1F224E"/>
                </a:solidFill>
                <a:latin typeface="Myriad Pro" charset="0"/>
                <a:ea typeface="Myriad Pro" charset="0"/>
                <a:cs typeface="Myriad Pro" charset="0"/>
              </a:rPr>
              <a:t>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with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with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to show the extent to which human activity influences </a:t>
            </a:r>
            <a:r>
              <a:rPr lang="en-US" sz="1050" dirty="0" smtClean="0">
                <a:solidFill>
                  <a:srgbClr val="1F224E"/>
                </a:solidFill>
                <a:latin typeface="Myriad Pro" charset="0"/>
                <a:ea typeface="Myriad Pro" charset="0"/>
                <a:cs typeface="Myriad Pro" charset="0"/>
              </a:rPr>
              <a:t>glaciated landscape </a:t>
            </a:r>
            <a:r>
              <a:rPr lang="en-US" sz="1050" dirty="0">
                <a:solidFill>
                  <a:srgbClr val="1F224E"/>
                </a:solidFill>
                <a:latin typeface="Myriad Pro" charset="0"/>
                <a:ea typeface="Myriad Pro" charset="0"/>
                <a:cs typeface="Myriad Pro" charset="0"/>
              </a:rPr>
              <a:t>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r>
              <a:rPr lang="en-US" sz="1050" dirty="0" smtClean="0">
                <a:solidFill>
                  <a:srgbClr val="1F224E"/>
                </a:solidFill>
                <a:latin typeface="Myriad Pro" charset="0"/>
                <a:ea typeface="Myriad Pro" charset="0"/>
                <a:cs typeface="Myriad Pro" charset="0"/>
              </a:rPr>
              <a:t>.</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u="sng" dirty="0" smtClean="0">
                <a:solidFill>
                  <a:srgbClr val="1F224E"/>
                </a:solidFill>
                <a:latin typeface="Myriad Pro" charset="0"/>
                <a:ea typeface="Myriad Pro" charset="0"/>
                <a:cs typeface="Myriad Pro" charset="0"/>
              </a:rPr>
              <a:t>Quality of extended response </a:t>
            </a:r>
            <a:r>
              <a:rPr lang="en-US" sz="1050" u="sng" dirty="0">
                <a:solidFill>
                  <a:srgbClr val="1F224E"/>
                </a:solidFill>
                <a:latin typeface="Myriad Pro" charset="0"/>
                <a:ea typeface="Myriad Pro" charset="0"/>
                <a:cs typeface="Myriad Pro" charset="0"/>
              </a:rPr>
              <a:t>descriptors</a:t>
            </a:r>
            <a:r>
              <a:rPr lang="en-US" sz="1050" dirty="0">
                <a:solidFill>
                  <a:srgbClr val="1F224E"/>
                </a:solidFill>
                <a:latin typeface="Myriad Pro" charset="0"/>
                <a:ea typeface="Myriad Pro" charset="0"/>
                <a:cs typeface="Myriad Pro" charset="0"/>
              </a:rPr>
              <a:t> are listed </a:t>
            </a:r>
            <a:r>
              <a:rPr lang="en-US" sz="1050" dirty="0" smtClean="0">
                <a:solidFill>
                  <a:srgbClr val="1F224E"/>
                </a:solidFill>
                <a:latin typeface="Myriad Pro" charset="0"/>
                <a:ea typeface="Myriad Pro" charset="0"/>
                <a:cs typeface="Myriad Pro" charset="0"/>
              </a:rPr>
              <a:t>below </a:t>
            </a:r>
            <a:r>
              <a:rPr lang="en-US" sz="1050" dirty="0" smtClean="0">
                <a:solidFill>
                  <a:srgbClr val="00B0F0"/>
                </a:solidFill>
                <a:latin typeface="Myriad Pro" charset="0"/>
                <a:ea typeface="Myriad Pro" charset="0"/>
                <a:cs typeface="Myriad Pro" charset="0"/>
              </a:rPr>
              <a:t>AO2</a:t>
            </a:r>
            <a:r>
              <a:rPr lang="en-US" sz="1050" dirty="0" smtClean="0">
                <a:solidFill>
                  <a:srgbClr val="1F224E"/>
                </a:solidFill>
                <a:latin typeface="Myriad Pro" charset="0"/>
                <a:ea typeface="Myriad Pro" charset="0"/>
                <a:cs typeface="Myriad Pro" charset="0"/>
              </a:rPr>
              <a:t> – you can find more information on these on </a:t>
            </a:r>
            <a:r>
              <a:rPr lang="en-US" sz="1050" u="sng" dirty="0" smtClean="0">
                <a:solidFill>
                  <a:srgbClr val="1F224E"/>
                </a:solidFill>
                <a:latin typeface="Myriad Pro" charset="0"/>
                <a:ea typeface="Myriad Pro" charset="0"/>
                <a:cs typeface="Myriad Pro" charset="0"/>
              </a:rPr>
              <a:t>slide 7</a:t>
            </a:r>
            <a:r>
              <a:rPr lang="en-US" sz="1050" dirty="0" smtClean="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a:p>
            <a:pPr marL="0" indent="0">
              <a:buNone/>
            </a:pP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3334518" y="6165304"/>
            <a:ext cx="5242495" cy="553998"/>
          </a:xfrm>
          <a:prstGeom prst="rect">
            <a:avLst/>
          </a:prstGeom>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dirty="0" smtClean="0">
                <a:solidFill>
                  <a:srgbClr val="1F224E"/>
                </a:solidFill>
                <a:latin typeface="Myriad Pro" charset="0"/>
                <a:ea typeface="Myriad Pro" charset="0"/>
                <a:cs typeface="Myriad Pro" charset="0"/>
              </a:rPr>
              <a:t>‘</a:t>
            </a:r>
            <a:r>
              <a:rPr lang="en-GB" sz="1000" b="1" dirty="0" smtClean="0">
                <a:solidFill>
                  <a:srgbClr val="1F224E"/>
                </a:solidFill>
                <a:latin typeface="Myriad Pro" charset="0"/>
                <a:ea typeface="Myriad Pro" charset="0"/>
                <a:cs typeface="Myriad Pro" charset="0"/>
              </a:rPr>
              <a:t>comprehensive</a:t>
            </a:r>
            <a:r>
              <a:rPr lang="en-GB" sz="1000" dirty="0" smtClean="0">
                <a:solidFill>
                  <a:srgbClr val="1F224E"/>
                </a:solidFill>
                <a:latin typeface="Myriad Pro" charset="0"/>
                <a:ea typeface="Myriad Pro" charset="0"/>
                <a:cs typeface="Myriad Pro" charset="0"/>
              </a:rPr>
              <a:t>’, ‘</a:t>
            </a:r>
            <a:r>
              <a:rPr lang="en-GB" sz="1000" b="1" dirty="0" smtClean="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a:t>
            </a:r>
            <a:r>
              <a:rPr lang="en-GB" sz="1000" dirty="0" smtClean="0">
                <a:solidFill>
                  <a:srgbClr val="1F224E"/>
                </a:solidFill>
                <a:latin typeface="Myriad Pro" charset="0"/>
                <a:ea typeface="Myriad Pro" charset="0"/>
                <a:cs typeface="Myriad Pro" charset="0"/>
              </a:rPr>
              <a:t>8 </a:t>
            </a:r>
            <a:r>
              <a:rPr lang="en-GB" sz="10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2591241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7"/>
            <a:ext cx="9144000" cy="936104"/>
          </a:xfrm>
        </p:spPr>
        <p:txBody>
          <a:bodyPr>
            <a:noAutofit/>
          </a:bodyPr>
          <a:lstStyle/>
          <a:p>
            <a:r>
              <a:rPr lang="en-GB" sz="2800" dirty="0"/>
              <a:t>Option </a:t>
            </a:r>
            <a:r>
              <a:rPr lang="en-GB" sz="2800" dirty="0" smtClean="0"/>
              <a:t>B </a:t>
            </a:r>
            <a:r>
              <a:rPr lang="en-GB" sz="2800" dirty="0"/>
              <a:t>– Question </a:t>
            </a:r>
            <a:r>
              <a:rPr lang="en-GB" sz="2800" dirty="0" smtClean="0"/>
              <a:t>2(d)* </a:t>
            </a:r>
            <a:r>
              <a:rPr lang="en-GB" sz="2800" dirty="0"/>
              <a:t>– </a:t>
            </a:r>
            <a:r>
              <a:rPr lang="en-GB" sz="2800" dirty="0" smtClean="0"/>
              <a:t>16 </a:t>
            </a:r>
            <a:r>
              <a:rPr lang="en-GB" sz="2800" dirty="0"/>
              <a:t>marks – </a:t>
            </a:r>
            <a:r>
              <a:rPr lang="en-GB" sz="2800" dirty="0" smtClean="0"/>
              <a:t/>
            </a:r>
            <a:br>
              <a:rPr lang="en-GB" sz="2800" dirty="0" smtClean="0"/>
            </a:br>
            <a:r>
              <a:rPr lang="en-GB" sz="2800" dirty="0" smtClean="0"/>
              <a:t>Indicative content</a:t>
            </a:r>
            <a:endParaRPr lang="en-GB" sz="2800" dirty="0"/>
          </a:p>
        </p:txBody>
      </p:sp>
      <p:sp>
        <p:nvSpPr>
          <p:cNvPr id="7" name="Content Placeholder 2"/>
          <p:cNvSpPr txBox="1">
            <a:spLocks/>
          </p:cNvSpPr>
          <p:nvPr/>
        </p:nvSpPr>
        <p:spPr>
          <a:xfrm>
            <a:off x="107503" y="1484784"/>
            <a:ext cx="4428493"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smtClean="0">
                <a:solidFill>
                  <a:srgbClr val="FF0000"/>
                </a:solidFill>
                <a:latin typeface="Myriad Pro" charset="0"/>
                <a:ea typeface="Myriad Pro" charset="0"/>
                <a:cs typeface="Myriad Pro" charset="0"/>
              </a:rPr>
              <a:t>AO1 </a:t>
            </a:r>
            <a:r>
              <a:rPr lang="en-US" sz="1050" b="1" dirty="0">
                <a:solidFill>
                  <a:srgbClr val="FF0000"/>
                </a:solidFill>
                <a:latin typeface="Myriad Pro" charset="0"/>
                <a:ea typeface="Myriad Pro" charset="0"/>
                <a:cs typeface="Myriad Pro" charset="0"/>
              </a:rPr>
              <a:t>– 8 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a:t>
            </a:r>
            <a:r>
              <a:rPr lang="en-US" sz="1050" dirty="0" smtClean="0">
                <a:solidFill>
                  <a:srgbClr val="1F224E"/>
                </a:solidFill>
                <a:latin typeface="Myriad Pro" charset="0"/>
                <a:ea typeface="Myriad Pro" charset="0"/>
                <a:cs typeface="Myriad Pro" charset="0"/>
              </a:rPr>
              <a:t>glaciated landscape </a:t>
            </a:r>
            <a:r>
              <a:rPr lang="en-US" sz="1050" dirty="0">
                <a:solidFill>
                  <a:srgbClr val="1F224E"/>
                </a:solidFill>
                <a:latin typeface="Myriad Pro" charset="0"/>
                <a:ea typeface="Myriad Pro" charset="0"/>
                <a:cs typeface="Myriad Pro" charset="0"/>
              </a:rPr>
              <a:t>systems could potentially include: </a:t>
            </a:r>
            <a:endParaRPr lang="en-GB" sz="1050" dirty="0">
              <a:solidFill>
                <a:srgbClr val="1F224E"/>
              </a:solidFill>
              <a:latin typeface="Myriad Pro" charset="0"/>
              <a:ea typeface="Myriad Pro" charset="0"/>
              <a:cs typeface="Myriad Pro" charset="0"/>
            </a:endParaRPr>
          </a:p>
          <a:p>
            <a:r>
              <a:rPr lang="en-US" sz="1050" dirty="0" smtClean="0">
                <a:solidFill>
                  <a:srgbClr val="1F224E"/>
                </a:solidFill>
                <a:latin typeface="Myriad Pro" charset="0"/>
                <a:ea typeface="Myriad Pro" charset="0"/>
                <a:cs typeface="Myriad Pro" charset="0"/>
              </a:rPr>
              <a:t>resource </a:t>
            </a:r>
            <a:r>
              <a:rPr lang="en-US" sz="1050" dirty="0">
                <a:solidFill>
                  <a:srgbClr val="1F224E"/>
                </a:solidFill>
                <a:latin typeface="Myriad Pro" charset="0"/>
                <a:ea typeface="Myriad Pro" charset="0"/>
                <a:cs typeface="Myriad Pro" charset="0"/>
              </a:rPr>
              <a:t>extraction, such as the oil industry in Alaska</a:t>
            </a:r>
          </a:p>
          <a:p>
            <a:pPr lvl="0"/>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removal of surface vegetation may also contribute to these changes</a:t>
            </a:r>
          </a:p>
          <a:p>
            <a:pPr lvl="0"/>
            <a:r>
              <a:rPr lang="en-US" sz="1050" dirty="0" smtClean="0">
                <a:solidFill>
                  <a:srgbClr val="1F224E"/>
                </a:solidFill>
                <a:latin typeface="Myriad Pro" charset="0"/>
                <a:ea typeface="Myriad Pro" charset="0"/>
                <a:cs typeface="Myriad Pro" charset="0"/>
              </a:rPr>
              <a:t>dam </a:t>
            </a:r>
            <a:r>
              <a:rPr lang="en-US" sz="1050" dirty="0">
                <a:solidFill>
                  <a:srgbClr val="1F224E"/>
                </a:solidFill>
                <a:latin typeface="Myriad Pro" charset="0"/>
                <a:ea typeface="Myriad Pro" charset="0"/>
                <a:cs typeface="Myriad Pro" charset="0"/>
              </a:rPr>
              <a:t>construction in glacial valleys results in trapping of sediment</a:t>
            </a:r>
          </a:p>
          <a:p>
            <a:pPr lvl="0"/>
            <a:r>
              <a:rPr lang="en-US" sz="1050" dirty="0" smtClean="0">
                <a:solidFill>
                  <a:srgbClr val="1F224E"/>
                </a:solidFill>
                <a:latin typeface="Myriad Pro" charset="0"/>
                <a:ea typeface="Myriad Pro" charset="0"/>
                <a:cs typeface="Myriad Pro" charset="0"/>
              </a:rPr>
              <a:t>increases </a:t>
            </a:r>
            <a:r>
              <a:rPr lang="en-US" sz="1050" dirty="0">
                <a:solidFill>
                  <a:srgbClr val="1F224E"/>
                </a:solidFill>
                <a:latin typeface="Myriad Pro" charset="0"/>
                <a:ea typeface="Myriad Pro" charset="0"/>
                <a:cs typeface="Myriad Pro" charset="0"/>
              </a:rPr>
              <a:t>in energy levels below dams leads to higher rates of erosion</a:t>
            </a:r>
          </a:p>
          <a:p>
            <a:pPr lvl="0"/>
            <a:r>
              <a:rPr lang="en-US" sz="1050" dirty="0" smtClean="0">
                <a:solidFill>
                  <a:srgbClr val="1F224E"/>
                </a:solidFill>
                <a:latin typeface="Myriad Pro" charset="0"/>
                <a:ea typeface="Myriad Pro" charset="0"/>
                <a:cs typeface="Myriad Pro" charset="0"/>
              </a:rPr>
              <a:t>sediment </a:t>
            </a:r>
            <a:r>
              <a:rPr lang="en-US" sz="1050" dirty="0">
                <a:solidFill>
                  <a:srgbClr val="1F224E"/>
                </a:solidFill>
                <a:latin typeface="Myriad Pro" charset="0"/>
                <a:ea typeface="Myriad Pro" charset="0"/>
                <a:cs typeface="Myriad Pro" charset="0"/>
              </a:rPr>
              <a:t>loads of rivers affected by flushing</a:t>
            </a:r>
          </a:p>
          <a:p>
            <a:pPr lvl="0"/>
            <a:r>
              <a:rPr lang="en-US" sz="1050" dirty="0" smtClean="0">
                <a:solidFill>
                  <a:srgbClr val="1F224E"/>
                </a:solidFill>
                <a:latin typeface="Myriad Pro" charset="0"/>
                <a:ea typeface="Myriad Pro" charset="0"/>
                <a:cs typeface="Myriad Pro" charset="0"/>
              </a:rPr>
              <a:t>channel </a:t>
            </a:r>
            <a:r>
              <a:rPr lang="en-US" sz="1050" dirty="0">
                <a:solidFill>
                  <a:srgbClr val="1F224E"/>
                </a:solidFill>
                <a:latin typeface="Myriad Pro" charset="0"/>
                <a:ea typeface="Myriad Pro" charset="0"/>
                <a:cs typeface="Myriad Pro" charset="0"/>
              </a:rPr>
              <a:t>contraction and drying up downstream</a:t>
            </a:r>
          </a:p>
          <a:p>
            <a:pPr lvl="0"/>
            <a:r>
              <a:rPr lang="en-US" sz="1050" dirty="0" smtClean="0">
                <a:solidFill>
                  <a:srgbClr val="1F224E"/>
                </a:solidFill>
                <a:latin typeface="Myriad Pro" charset="0"/>
                <a:ea typeface="Myriad Pro" charset="0"/>
                <a:cs typeface="Myriad Pro" charset="0"/>
              </a:rPr>
              <a:t>climate </a:t>
            </a:r>
            <a:r>
              <a:rPr lang="en-US" sz="1050" dirty="0">
                <a:solidFill>
                  <a:srgbClr val="1F224E"/>
                </a:solidFill>
                <a:latin typeface="Myriad Pro" charset="0"/>
                <a:ea typeface="Myriad Pro" charset="0"/>
                <a:cs typeface="Myriad Pro" charset="0"/>
              </a:rPr>
              <a:t>(temperature and precipitation) influencing geomorphic processes</a:t>
            </a:r>
          </a:p>
          <a:p>
            <a:pPr lvl="0"/>
            <a:r>
              <a:rPr lang="en-US" sz="1050" dirty="0" smtClean="0">
                <a:solidFill>
                  <a:srgbClr val="1F224E"/>
                </a:solidFill>
                <a:latin typeface="Myriad Pro" charset="0"/>
                <a:ea typeface="Myriad Pro" charset="0"/>
                <a:cs typeface="Myriad Pro" charset="0"/>
              </a:rPr>
              <a:t>geology </a:t>
            </a:r>
            <a:r>
              <a:rPr lang="en-US" sz="1050" dirty="0">
                <a:solidFill>
                  <a:srgbClr val="1F224E"/>
                </a:solidFill>
                <a:latin typeface="Myriad Pro" charset="0"/>
                <a:ea typeface="Myriad Pro" charset="0"/>
                <a:cs typeface="Myriad Pro" charset="0"/>
              </a:rPr>
              <a:t>(lithology and structure) influencing rates of processes and supply of material</a:t>
            </a:r>
          </a:p>
          <a:p>
            <a:pPr lvl="0"/>
            <a:r>
              <a:rPr lang="en-US" sz="1050" dirty="0" smtClean="0">
                <a:solidFill>
                  <a:srgbClr val="1F224E"/>
                </a:solidFill>
                <a:latin typeface="Myriad Pro" charset="0"/>
                <a:ea typeface="Myriad Pro" charset="0"/>
                <a:cs typeface="Myriad Pro" charset="0"/>
              </a:rPr>
              <a:t>latitude </a:t>
            </a:r>
            <a:r>
              <a:rPr lang="en-US" sz="1050" dirty="0">
                <a:solidFill>
                  <a:srgbClr val="1F224E"/>
                </a:solidFill>
                <a:latin typeface="Myriad Pro" charset="0"/>
                <a:ea typeface="Myriad Pro" charset="0"/>
                <a:cs typeface="Myriad Pro" charset="0"/>
              </a:rPr>
              <a:t>and altitude affecting climate and so, indirectly, processes</a:t>
            </a:r>
          </a:p>
          <a:p>
            <a:pPr lvl="0"/>
            <a:r>
              <a:rPr lang="en-US" sz="1050" dirty="0" smtClean="0">
                <a:solidFill>
                  <a:srgbClr val="1F224E"/>
                </a:solidFill>
                <a:latin typeface="Myriad Pro" charset="0"/>
                <a:ea typeface="Myriad Pro" charset="0"/>
                <a:cs typeface="Myriad Pro" charset="0"/>
              </a:rPr>
              <a:t>relief </a:t>
            </a:r>
            <a:r>
              <a:rPr lang="en-US" sz="1050" dirty="0">
                <a:solidFill>
                  <a:srgbClr val="1F224E"/>
                </a:solidFill>
                <a:latin typeface="Myriad Pro" charset="0"/>
                <a:ea typeface="Myriad Pro" charset="0"/>
                <a:cs typeface="Myriad Pro" charset="0"/>
              </a:rPr>
              <a:t>and aspect affecting microclimate and so, indirectly, processes and glacier </a:t>
            </a:r>
            <a:r>
              <a:rPr lang="en-US" sz="1050" dirty="0" smtClean="0">
                <a:solidFill>
                  <a:srgbClr val="1F224E"/>
                </a:solidFill>
                <a:latin typeface="Myriad Pro" charset="0"/>
                <a:ea typeface="Myriad Pro" charset="0"/>
                <a:cs typeface="Myriad Pro" charset="0"/>
              </a:rPr>
              <a:t>movement</a:t>
            </a:r>
            <a:r>
              <a:rPr lang="en-US" sz="1050" dirty="0">
                <a:solidFill>
                  <a:srgbClr val="1F224E"/>
                </a:solidFill>
                <a:latin typeface="Myriad Pro" charset="0"/>
                <a:ea typeface="Myriad Pro" charset="0"/>
                <a:cs typeface="Myriad Pro" charset="0"/>
              </a:rPr>
              <a:t>.</a:t>
            </a:r>
          </a:p>
        </p:txBody>
      </p:sp>
      <p:sp>
        <p:nvSpPr>
          <p:cNvPr id="3" name="Rectangle 2"/>
          <p:cNvSpPr/>
          <p:nvPr/>
        </p:nvSpPr>
        <p:spPr>
          <a:xfrm>
            <a:off x="4535996" y="1484784"/>
            <a:ext cx="4628145" cy="3808735"/>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a:t>
            </a:r>
            <a:r>
              <a:rPr lang="en-US" sz="1050" b="1" dirty="0" smtClean="0">
                <a:solidFill>
                  <a:srgbClr val="00B0F0"/>
                </a:solidFill>
                <a:latin typeface="Myriad Pro" charset="0"/>
                <a:ea typeface="Myriad Pro" charset="0"/>
                <a:cs typeface="Myriad Pro" charset="0"/>
              </a:rPr>
              <a:t>8 </a:t>
            </a:r>
            <a:r>
              <a:rPr lang="en-US" sz="1050" b="1" dirty="0">
                <a:solidFill>
                  <a:srgbClr val="00B0F0"/>
                </a:solidFill>
                <a:latin typeface="Myriad Pro" charset="0"/>
                <a:ea typeface="Myriad Pro" charset="0"/>
                <a:cs typeface="Myriad Pro" charset="0"/>
              </a:rPr>
              <a:t>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the extent to which human activity influences </a:t>
            </a:r>
            <a:r>
              <a:rPr lang="en-US" sz="1050" dirty="0" smtClean="0">
                <a:solidFill>
                  <a:srgbClr val="1F224E"/>
                </a:solidFill>
                <a:latin typeface="Myriad Pro" charset="0"/>
                <a:ea typeface="Myriad Pro" charset="0"/>
                <a:cs typeface="Myriad Pro" charset="0"/>
              </a:rPr>
              <a:t>glaciated landscape </a:t>
            </a:r>
            <a:r>
              <a:rPr lang="en-US" sz="1050" dirty="0">
                <a:solidFill>
                  <a:srgbClr val="1F224E"/>
                </a:solidFill>
                <a:latin typeface="Myriad Pro" charset="0"/>
                <a:ea typeface="Myriad Pro" charset="0"/>
                <a:cs typeface="Myriad Pro" charset="0"/>
              </a:rPr>
              <a:t>systems more than physical factors could potentially include:</a:t>
            </a:r>
            <a:endParaRPr lang="en-GB" sz="105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disturbance </a:t>
            </a:r>
            <a:r>
              <a:rPr lang="en-US" sz="1050" dirty="0">
                <a:solidFill>
                  <a:srgbClr val="1F224E"/>
                </a:solidFill>
                <a:latin typeface="Myriad Pro" charset="0"/>
                <a:ea typeface="Myriad Pro" charset="0"/>
                <a:cs typeface="Myriad Pro" charset="0"/>
              </a:rPr>
              <a:t>of systems in equilibrium and the resultant positive or negative feedback</a:t>
            </a:r>
          </a:p>
          <a:p>
            <a:pPr marL="171450" lvl="0" indent="-171450">
              <a:buFont typeface="Arial" panose="020B0604020202020204" pitchFamily="34" charset="0"/>
              <a:buChar char="•"/>
            </a:pPr>
            <a:r>
              <a:rPr lang="en-US" sz="1050" smtClean="0">
                <a:solidFill>
                  <a:srgbClr val="1F224E"/>
                </a:solidFill>
                <a:latin typeface="Myriad Pro" charset="0"/>
                <a:ea typeface="Myriad Pro" charset="0"/>
                <a:cs typeface="Myriad Pro" charset="0"/>
              </a:rPr>
              <a:t>changes </a:t>
            </a:r>
            <a:r>
              <a:rPr lang="en-US" sz="1050" dirty="0">
                <a:solidFill>
                  <a:srgbClr val="1F224E"/>
                </a:solidFill>
                <a:latin typeface="Myriad Pro" charset="0"/>
                <a:ea typeface="Myriad Pro" charset="0"/>
                <a:cs typeface="Myriad Pro" charset="0"/>
              </a:rPr>
              <a:t>to processes, material and/or energy flows and how the extent to which these are influenced by physical and human factors e.g. whether increased precipitation will affect energy flows in the landscape system as much as in dam construction</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consideration </a:t>
            </a:r>
            <a:r>
              <a:rPr lang="en-US" sz="1050" dirty="0">
                <a:solidFill>
                  <a:srgbClr val="1F224E"/>
                </a:solidFill>
                <a:latin typeface="Myriad Pro" charset="0"/>
                <a:ea typeface="Myriad Pro" charset="0"/>
                <a:cs typeface="Myriad Pro" charset="0"/>
              </a:rPr>
              <a:t>of the “extent” could include scale, significance and/or range of the changes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significance of the changes to the landscape system as a whole by human activity and physical factors as well as on individual flows and stores e.g. physical factors constantly influence flows when often human activity is targeted at influencing these physical factors.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consideration </a:t>
            </a:r>
            <a:r>
              <a:rPr lang="en-US" sz="1050" dirty="0">
                <a:solidFill>
                  <a:srgbClr val="1F224E"/>
                </a:solidFill>
                <a:latin typeface="Myriad Pro" charset="0"/>
                <a:ea typeface="Myriad Pro" charset="0"/>
                <a:cs typeface="Myriad Pro" charset="0"/>
              </a:rPr>
              <a:t>of the differences between landscape systems with different levels of human activity and different degrees of influence from physical factors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consideration </a:t>
            </a:r>
            <a:r>
              <a:rPr lang="en-US" sz="1050" dirty="0">
                <a:solidFill>
                  <a:srgbClr val="1F224E"/>
                </a:solidFill>
                <a:latin typeface="Myriad Pro" charset="0"/>
                <a:ea typeface="Myriad Pro" charset="0"/>
                <a:cs typeface="Myriad Pro" charset="0"/>
              </a:rPr>
              <a:t>of whether the extent of the changes varies in different types of glaciated landscape systems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extent </a:t>
            </a:r>
            <a:r>
              <a:rPr lang="en-US" sz="1050" dirty="0">
                <a:solidFill>
                  <a:srgbClr val="1F224E"/>
                </a:solidFill>
                <a:latin typeface="Myriad Pro" charset="0"/>
                <a:ea typeface="Myriad Pro" charset="0"/>
                <a:cs typeface="Myriad Pro" charset="0"/>
              </a:rPr>
              <a:t>of the influence of human activity and physical factors and which they would consider greater in glaciated landscape </a:t>
            </a:r>
            <a:r>
              <a:rPr lang="en-US" sz="1050" dirty="0" smtClean="0">
                <a:solidFill>
                  <a:srgbClr val="1F224E"/>
                </a:solidFill>
                <a:latin typeface="Myriad Pro" charset="0"/>
                <a:ea typeface="Myriad Pro" charset="0"/>
                <a:cs typeface="Myriad Pro" charset="0"/>
              </a:rPr>
              <a:t>systems</a:t>
            </a:r>
            <a:r>
              <a:rPr lang="en-US" sz="1050" dirty="0">
                <a:solidFill>
                  <a:srgbClr val="1F224E"/>
                </a:solidFill>
                <a:latin typeface="Myriad Pro" charset="0"/>
                <a:ea typeface="Myriad Pro" charset="0"/>
                <a:cs typeface="Myriad Pro" charset="0"/>
              </a:rPr>
              <a:t>.</a:t>
            </a:r>
          </a:p>
        </p:txBody>
      </p:sp>
      <p:sp>
        <p:nvSpPr>
          <p:cNvPr id="8" name="Rectangle 7"/>
          <p:cNvSpPr/>
          <p:nvPr/>
        </p:nvSpPr>
        <p:spPr>
          <a:xfrm>
            <a:off x="107504" y="890620"/>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2013236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694" y="0"/>
            <a:ext cx="8229600" cy="1143000"/>
          </a:xfrm>
        </p:spPr>
        <p:txBody>
          <a:bodyPr>
            <a:normAutofit fontScale="90000"/>
          </a:bodyPr>
          <a:lstStyle/>
          <a:p>
            <a:r>
              <a:rPr lang="en-GB" dirty="0"/>
              <a:t>Option </a:t>
            </a:r>
            <a:r>
              <a:rPr lang="en-GB" dirty="0" smtClean="0"/>
              <a:t>C </a:t>
            </a:r>
            <a:r>
              <a:rPr lang="en-GB" dirty="0"/>
              <a:t>– Question </a:t>
            </a:r>
            <a:r>
              <a:rPr lang="en-GB" dirty="0" smtClean="0"/>
              <a:t>3(a) </a:t>
            </a:r>
            <a:r>
              <a:rPr lang="en-GB" dirty="0"/>
              <a:t>– 8</a:t>
            </a:r>
            <a:r>
              <a:rPr lang="en-GB" dirty="0" smtClean="0"/>
              <a:t> marks</a:t>
            </a:r>
            <a:endParaRPr lang="en-GB" dirty="0"/>
          </a:p>
        </p:txBody>
      </p:sp>
      <p:sp>
        <p:nvSpPr>
          <p:cNvPr id="7" name="TextBox 6"/>
          <p:cNvSpPr txBox="1"/>
          <p:nvPr/>
        </p:nvSpPr>
        <p:spPr>
          <a:xfrm>
            <a:off x="408720" y="908720"/>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influence of pluvial conditions and geomorphic processes in the formation of inselbergs.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28979" y="1761074"/>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an eight mark question where all marks are allocated to </a:t>
            </a:r>
            <a:r>
              <a:rPr lang="en-GB" sz="1200" dirty="0" smtClean="0">
                <a:solidFill>
                  <a:srgbClr val="FF0000"/>
                </a:solidFill>
                <a:latin typeface="Myriad Pro" charset="0"/>
                <a:ea typeface="Myriad Pro" charset="0"/>
                <a:cs typeface="Myriad Pro" charset="0"/>
              </a:rPr>
              <a:t>AO1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How dryland landforms have been influenced by previous pluvial conditions, including…the influence of pluvial conditions and geomorphic processes in </a:t>
            </a:r>
            <a:r>
              <a:rPr lang="en-US" sz="1200" dirty="0" smtClean="0">
                <a:solidFill>
                  <a:srgbClr val="FF0000"/>
                </a:solidFill>
                <a:latin typeface="Myriad Pro" charset="0"/>
                <a:ea typeface="Myriad Pro" charset="0"/>
                <a:cs typeface="Myriad Pro" charset="0"/>
              </a:rPr>
              <a:t>shaping landforms</a:t>
            </a:r>
            <a:r>
              <a:rPr lang="en-US" sz="1200" dirty="0">
                <a:solidFill>
                  <a:srgbClr val="FF0000"/>
                </a:solidFill>
                <a:latin typeface="Myriad Pro" charset="0"/>
                <a:ea typeface="Myriad Pro" charset="0"/>
                <a:cs typeface="Myriad Pro" charset="0"/>
              </a:rPr>
              <a:t>’</a:t>
            </a:r>
            <a:r>
              <a:rPr lang="en-GB" sz="1200" dirty="0" smtClean="0">
                <a:solidFill>
                  <a:srgbClr val="1F224E"/>
                </a:solidFill>
                <a:latin typeface="Myriad Pro" charset="0"/>
                <a:ea typeface="Myriad Pro" charset="0"/>
                <a:cs typeface="Myriad Pro" charset="0"/>
              </a:rPr>
              <a:t> is stated in the specification and </a:t>
            </a:r>
            <a:r>
              <a:rPr lang="en-GB" sz="1200" dirty="0" err="1" smtClean="0">
                <a:solidFill>
                  <a:srgbClr val="FF0000"/>
                </a:solidFill>
                <a:latin typeface="Myriad Pro" charset="0"/>
                <a:ea typeface="Myriad Pro" charset="0"/>
                <a:cs typeface="Myriad Pro" charset="0"/>
              </a:rPr>
              <a:t>inselbergs</a:t>
            </a:r>
            <a:r>
              <a:rPr lang="en-GB" sz="1200" dirty="0" smtClean="0">
                <a:solidFill>
                  <a:srgbClr val="FF0000"/>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are specifically listed as a landform which must be studied (key idea 3.a of this topic in the specification).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smtClean="0">
                <a:solidFill>
                  <a:srgbClr val="1F224E"/>
                </a:solidFill>
                <a:latin typeface="Myriad Pro" charset="0"/>
                <a:ea typeface="Myriad Pro" charset="0"/>
                <a:cs typeface="Myriad Pro" charset="0"/>
              </a:rPr>
              <a:t>level </a:t>
            </a:r>
            <a:r>
              <a:rPr lang="en-US" sz="1200" dirty="0">
                <a:solidFill>
                  <a:srgbClr val="1F224E"/>
                </a:solidFill>
                <a:latin typeface="Myriad Pro" charset="0"/>
                <a:ea typeface="Myriad Pro" charset="0"/>
                <a:cs typeface="Myriad Pro" charset="0"/>
              </a:rPr>
              <a:t>of </a:t>
            </a:r>
            <a:r>
              <a:rPr lang="en-US" sz="1200" dirty="0" smtClean="0">
                <a:solidFill>
                  <a:srgbClr val="1F224E"/>
                </a:solidFill>
                <a:latin typeface="Myriad Pro" charset="0"/>
                <a:ea typeface="Myriad Pro" charset="0"/>
                <a:cs typeface="Myriad Pro" charset="0"/>
              </a:rPr>
              <a:t>response questions marking guidance</a:t>
            </a:r>
            <a:r>
              <a:rPr lang="en-GB" sz="1200" dirty="0" smtClean="0">
                <a:solidFill>
                  <a:srgbClr val="1F224E"/>
                </a:solidFill>
                <a:latin typeface="Myriad Pro" charset="0"/>
                <a:ea typeface="Myriad Pro" charset="0"/>
                <a:cs typeface="Myriad Pro" charset="0"/>
              </a:rPr>
              <a:t> to indicate what ‘</a:t>
            </a:r>
            <a:r>
              <a:rPr lang="en-GB" sz="1200" b="1" dirty="0" smtClean="0">
                <a:solidFill>
                  <a:srgbClr val="1F224E"/>
                </a:solidFill>
                <a:latin typeface="Myriad Pro" charset="0"/>
                <a:ea typeface="Myriad Pro" charset="0"/>
                <a:cs typeface="Myriad Pro" charset="0"/>
              </a:rPr>
              <a:t>thorough</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reasonable</a:t>
            </a:r>
            <a:r>
              <a:rPr lang="en-GB" sz="1200" dirty="0" smtClean="0">
                <a:solidFill>
                  <a:srgbClr val="1F224E"/>
                </a:solidFill>
                <a:latin typeface="Myriad Pro" charset="0"/>
                <a:ea typeface="Myriad Pro" charset="0"/>
                <a:cs typeface="Myriad Pro" charset="0"/>
              </a:rPr>
              <a:t>’ and ‘</a:t>
            </a:r>
            <a:r>
              <a:rPr lang="en-GB" sz="1200" b="1" dirty="0" smtClean="0">
                <a:solidFill>
                  <a:srgbClr val="1F224E"/>
                </a:solidFill>
                <a:latin typeface="Myriad Pro" charset="0"/>
                <a:ea typeface="Myriad Pro" charset="0"/>
                <a:cs typeface="Myriad Pro" charset="0"/>
              </a:rPr>
              <a:t>basic</a:t>
            </a:r>
            <a:r>
              <a:rPr lang="en-GB" sz="1200" dirty="0" smtClean="0">
                <a:solidFill>
                  <a:srgbClr val="1F224E"/>
                </a:solidFill>
                <a:latin typeface="Myriad Pro" charset="0"/>
                <a:ea typeface="Myriad Pro" charset="0"/>
                <a:cs typeface="Myriad Pro" charset="0"/>
              </a:rPr>
              <a:t>’ mean at the start of the mark schemes (and slide 8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673650"/>
            <a:ext cx="2664296"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(6–8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pluvial conditions and geomorphic processes in the formation of inselbergs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explanations about the influence of pluvial conditions and geomorphic processes in the formation of inselbergs.</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664589"/>
            <a:ext cx="2664297"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influence of pluvial conditions and geomorphic processes in the formation of inselbergs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explanations about the influence of pluvial conditions and geomorphic processes in the formation of inselbergs.</a:t>
            </a:r>
            <a:endParaRPr lang="en-GB" sz="1200" dirty="0">
              <a:solidFill>
                <a:srgbClr val="1F224E"/>
              </a:solidFill>
              <a:latin typeface="Myriad Pro" charset="0"/>
              <a:ea typeface="Myriad Pro" charset="0"/>
              <a:cs typeface="Myriad Pro" charset="0"/>
            </a:endParaRPr>
          </a:p>
        </p:txBody>
      </p:sp>
      <p:sp>
        <p:nvSpPr>
          <p:cNvPr id="8" name="TextBox 7"/>
          <p:cNvSpPr txBox="1"/>
          <p:nvPr/>
        </p:nvSpPr>
        <p:spPr>
          <a:xfrm>
            <a:off x="3282701" y="3670294"/>
            <a:ext cx="2736305"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(3–5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influence of pluvial conditions and geomorphic processes in the formation of inselbergs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explanations about the influence of pluvial conditions and geomorphic processes in the formation of inselbergs.</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252772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38"/>
            <a:ext cx="8229600" cy="1143000"/>
          </a:xfrm>
        </p:spPr>
        <p:txBody>
          <a:bodyPr>
            <a:normAutofit fontScale="90000"/>
          </a:bodyPr>
          <a:lstStyle/>
          <a:p>
            <a:r>
              <a:rPr lang="en-GB" dirty="0"/>
              <a:t>Option </a:t>
            </a:r>
            <a:r>
              <a:rPr lang="en-GB" dirty="0" smtClean="0"/>
              <a:t>C </a:t>
            </a:r>
            <a:r>
              <a:rPr lang="en-GB" dirty="0"/>
              <a:t>– Question 3</a:t>
            </a:r>
            <a:r>
              <a:rPr lang="en-GB" dirty="0" smtClean="0"/>
              <a:t>(a) </a:t>
            </a:r>
            <a:r>
              <a:rPr lang="en-GB" dirty="0"/>
              <a:t>– 8</a:t>
            </a:r>
            <a:r>
              <a:rPr lang="en-GB" dirty="0" smtClean="0"/>
              <a:t> marks</a:t>
            </a:r>
            <a:endParaRPr lang="en-GB" dirty="0"/>
          </a:p>
        </p:txBody>
      </p:sp>
      <p:sp>
        <p:nvSpPr>
          <p:cNvPr id="7" name="TextBox 6"/>
          <p:cNvSpPr txBox="1"/>
          <p:nvPr/>
        </p:nvSpPr>
        <p:spPr>
          <a:xfrm>
            <a:off x="323528" y="980728"/>
            <a:ext cx="8496944"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influence of pluvial conditions and geomorphic processes in the formation of inselbergs.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251520" y="1844824"/>
            <a:ext cx="8568952" cy="410445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‘Indicative content’ column of the mark scheme gives a number of suggestions of </a:t>
            </a:r>
            <a:r>
              <a:rPr lang="en-GB" sz="1200" dirty="0" smtClean="0">
                <a:solidFill>
                  <a:srgbClr val="FF0000"/>
                </a:solidFill>
                <a:latin typeface="Myriad Pro" charset="0"/>
                <a:ea typeface="Myriad Pro" charset="0"/>
                <a:cs typeface="Myriad Pro" charset="0"/>
              </a:rPr>
              <a:t>knowledge and understanding</a:t>
            </a:r>
            <a:r>
              <a:rPr lang="en-GB" sz="1200" dirty="0" smtClean="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smtClean="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influence of pluvial conditions and geomorphic processes in the formation of inselbergs could potentially include: </a:t>
            </a:r>
            <a:endParaRPr lang="en-GB" sz="1200" dirty="0">
              <a:solidFill>
                <a:srgbClr val="1F224E"/>
              </a:solidFill>
              <a:latin typeface="Myriad Pro" charset="0"/>
              <a:ea typeface="Myriad Pro" charset="0"/>
              <a:cs typeface="Myriad Pro" charset="0"/>
            </a:endParaRPr>
          </a:p>
          <a:p>
            <a:r>
              <a:rPr lang="en-US" sz="1200" dirty="0" err="1" smtClean="0">
                <a:solidFill>
                  <a:srgbClr val="1F224E"/>
                </a:solidFill>
                <a:latin typeface="Myriad Pro" charset="0"/>
                <a:ea typeface="Myriad Pro" charset="0"/>
                <a:cs typeface="Myriad Pro" charset="0"/>
              </a:rPr>
              <a:t>inselberg</a:t>
            </a:r>
            <a:r>
              <a:rPr lang="en-US" sz="1200" dirty="0" smtClean="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formation is much debated, but it is thought that they are relic features from wetter climatic periods</a:t>
            </a:r>
          </a:p>
          <a:p>
            <a:r>
              <a:rPr lang="en-US" sz="1200" dirty="0" smtClean="0">
                <a:solidFill>
                  <a:srgbClr val="1F224E"/>
                </a:solidFill>
                <a:latin typeface="Myriad Pro" charset="0"/>
                <a:ea typeface="Myriad Pro" charset="0"/>
                <a:cs typeface="Myriad Pro" charset="0"/>
              </a:rPr>
              <a:t>develop </a:t>
            </a:r>
            <a:r>
              <a:rPr lang="en-US" sz="1200" dirty="0">
                <a:solidFill>
                  <a:srgbClr val="1F224E"/>
                </a:solidFill>
                <a:latin typeface="Myriad Pro" charset="0"/>
                <a:ea typeface="Myriad Pro" charset="0"/>
                <a:cs typeface="Myriad Pro" charset="0"/>
              </a:rPr>
              <a:t>over long time periods, probably over millions of years, when the climate was less arid</a:t>
            </a:r>
          </a:p>
          <a:p>
            <a:r>
              <a:rPr lang="en-US" sz="1200" dirty="0" smtClean="0">
                <a:solidFill>
                  <a:srgbClr val="1F224E"/>
                </a:solidFill>
                <a:latin typeface="Myriad Pro" charset="0"/>
                <a:ea typeface="Myriad Pro" charset="0"/>
                <a:cs typeface="Myriad Pro" charset="0"/>
              </a:rPr>
              <a:t>inselbergs </a:t>
            </a:r>
            <a:r>
              <a:rPr lang="en-US" sz="1200" dirty="0">
                <a:solidFill>
                  <a:srgbClr val="1F224E"/>
                </a:solidFill>
                <a:latin typeface="Myriad Pro" charset="0"/>
                <a:ea typeface="Myriad Pro" charset="0"/>
                <a:cs typeface="Myriad Pro" charset="0"/>
              </a:rPr>
              <a:t>are thought to have formed where jointing in the granite was more massive, creating greater resistance to deep chemical weathering which occurred on crystalline rocks below the surface</a:t>
            </a:r>
          </a:p>
          <a:p>
            <a:r>
              <a:rPr lang="en-US" sz="1200" dirty="0" smtClean="0">
                <a:solidFill>
                  <a:srgbClr val="1F224E"/>
                </a:solidFill>
                <a:latin typeface="Myriad Pro" charset="0"/>
                <a:ea typeface="Myriad Pro" charset="0"/>
                <a:cs typeface="Myriad Pro" charset="0"/>
              </a:rPr>
              <a:t>they </a:t>
            </a:r>
            <a:r>
              <a:rPr lang="en-US" sz="1200" dirty="0">
                <a:solidFill>
                  <a:srgbClr val="1F224E"/>
                </a:solidFill>
                <a:latin typeface="Myriad Pro" charset="0"/>
                <a:ea typeface="Myriad Pro" charset="0"/>
                <a:cs typeface="Myriad Pro" charset="0"/>
              </a:rPr>
              <a:t>are subsequently exposed as fluvial processes removed surface material</a:t>
            </a:r>
          </a:p>
          <a:p>
            <a:r>
              <a:rPr lang="en-US" sz="1200" dirty="0" smtClean="0">
                <a:solidFill>
                  <a:srgbClr val="1F224E"/>
                </a:solidFill>
                <a:latin typeface="Myriad Pro" charset="0"/>
                <a:ea typeface="Myriad Pro" charset="0"/>
                <a:cs typeface="Myriad Pro" charset="0"/>
              </a:rPr>
              <a:t>when </a:t>
            </a:r>
            <a:r>
              <a:rPr lang="en-US" sz="1200" dirty="0">
                <a:solidFill>
                  <a:srgbClr val="1F224E"/>
                </a:solidFill>
                <a:latin typeface="Myriad Pro" charset="0"/>
                <a:ea typeface="Myriad Pro" charset="0"/>
                <a:cs typeface="Myriad Pro" charset="0"/>
              </a:rPr>
              <a:t>there are pluvial conditions, chemical weathering is increased due to the extended periods of abundant rainfall</a:t>
            </a:r>
          </a:p>
          <a:p>
            <a:r>
              <a:rPr lang="en-US" sz="1200" dirty="0" smtClean="0">
                <a:solidFill>
                  <a:srgbClr val="1F224E"/>
                </a:solidFill>
                <a:latin typeface="Myriad Pro" charset="0"/>
                <a:ea typeface="Myriad Pro" charset="0"/>
                <a:cs typeface="Myriad Pro" charset="0"/>
              </a:rPr>
              <a:t>they </a:t>
            </a:r>
            <a:r>
              <a:rPr lang="en-US" sz="1200" dirty="0">
                <a:solidFill>
                  <a:srgbClr val="1F224E"/>
                </a:solidFill>
                <a:latin typeface="Myriad Pro" charset="0"/>
                <a:ea typeface="Myriad Pro" charset="0"/>
                <a:cs typeface="Myriad Pro" charset="0"/>
              </a:rPr>
              <a:t>may also be remnants of degraded mesas and buttes</a:t>
            </a:r>
          </a:p>
          <a:p>
            <a:r>
              <a:rPr lang="en-US" sz="1200" dirty="0" smtClean="0">
                <a:solidFill>
                  <a:srgbClr val="1F224E"/>
                </a:solidFill>
                <a:latin typeface="Myriad Pro" charset="0"/>
                <a:ea typeface="Myriad Pro" charset="0"/>
                <a:cs typeface="Myriad Pro" charset="0"/>
              </a:rPr>
              <a:t>inselbergs </a:t>
            </a:r>
            <a:r>
              <a:rPr lang="en-US" sz="1200" dirty="0">
                <a:solidFill>
                  <a:srgbClr val="1F224E"/>
                </a:solidFill>
                <a:latin typeface="Myriad Pro" charset="0"/>
                <a:ea typeface="Myriad Pro" charset="0"/>
                <a:cs typeface="Myriad Pro" charset="0"/>
              </a:rPr>
              <a:t>are rounded, isolated hills which, despite today’s arid climate, continue to develop</a:t>
            </a:r>
          </a:p>
          <a:p>
            <a:r>
              <a:rPr lang="en-US" sz="1200" dirty="0" err="1" smtClean="0">
                <a:solidFill>
                  <a:srgbClr val="1F224E"/>
                </a:solidFill>
                <a:latin typeface="Myriad Pro" charset="0"/>
                <a:ea typeface="Myriad Pro" charset="0"/>
                <a:cs typeface="Myriad Pro" charset="0"/>
              </a:rPr>
              <a:t>rockfalls</a:t>
            </a:r>
            <a:r>
              <a:rPr lang="en-US" sz="1200" dirty="0" smtClean="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often occur after heavy rain when sandstones, exposed on steep slopes, absorb water and increase their mass. Thus rates of recession of inselbergs would have been more rapid during pluvial </a:t>
            </a:r>
            <a:r>
              <a:rPr lang="en-US" sz="1200" dirty="0" smtClean="0">
                <a:solidFill>
                  <a:srgbClr val="1F224E"/>
                </a:solidFill>
                <a:latin typeface="Myriad Pro" charset="0"/>
                <a:ea typeface="Myriad Pro" charset="0"/>
                <a:cs typeface="Myriad Pro" charset="0"/>
              </a:rPr>
              <a:t>periods.</a:t>
            </a:r>
            <a:endParaRPr lang="en-US"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768176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dirty="0" smtClean="0"/>
              <a:t>Option C – Question 3(b)(</a:t>
            </a:r>
            <a:r>
              <a:rPr lang="en-GB" dirty="0" err="1" smtClean="0"/>
              <a:t>i</a:t>
            </a:r>
            <a:r>
              <a:rPr lang="en-GB" dirty="0" smtClean="0"/>
              <a:t>) – 2 marks</a:t>
            </a:r>
            <a:endParaRPr lang="en-GB" dirty="0"/>
          </a:p>
        </p:txBody>
      </p:sp>
      <p:sp>
        <p:nvSpPr>
          <p:cNvPr id="5" name="Rectangle 4"/>
          <p:cNvSpPr/>
          <p:nvPr/>
        </p:nvSpPr>
        <p:spPr>
          <a:xfrm>
            <a:off x="306040" y="1412776"/>
            <a:ext cx="8658448"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mean monthly </a:t>
            </a:r>
            <a:r>
              <a:rPr lang="en-US" sz="2400" dirty="0" smtClean="0">
                <a:solidFill>
                  <a:srgbClr val="00B050"/>
                </a:solidFill>
                <a:latin typeface="Myriad Pro" charset="0"/>
                <a:ea typeface="Myriad Pro" charset="0"/>
                <a:cs typeface="Myriad Pro" charset="0"/>
              </a:rPr>
              <a:t>wind speed </a:t>
            </a:r>
            <a:r>
              <a:rPr lang="en-US" sz="2400" dirty="0">
                <a:solidFill>
                  <a:srgbClr val="00B050"/>
                </a:solidFill>
                <a:latin typeface="Myriad Pro" charset="0"/>
                <a:ea typeface="Myriad Pro" charset="0"/>
                <a:cs typeface="Myriad Pro" charset="0"/>
              </a:rPr>
              <a:t>for the data shown in Table </a:t>
            </a:r>
            <a:r>
              <a:rPr lang="en-US" sz="2400" dirty="0" smtClean="0">
                <a:solidFill>
                  <a:srgbClr val="00B050"/>
                </a:solidFill>
                <a:latin typeface="Myriad Pro" charset="0"/>
                <a:ea typeface="Myriad Pro" charset="0"/>
                <a:cs typeface="Myriad Pro" charset="0"/>
              </a:rPr>
              <a:t>3. </a:t>
            </a:r>
            <a:r>
              <a:rPr lang="en-US" sz="2400" u="sng" dirty="0">
                <a:solidFill>
                  <a:srgbClr val="1F224E"/>
                </a:solidFill>
                <a:latin typeface="Myriad Pro" charset="0"/>
                <a:ea typeface="Myriad Pro" charset="0"/>
                <a:cs typeface="Myriad Pro" charset="0"/>
              </a:rPr>
              <a:t>You must show your working</a:t>
            </a:r>
            <a:r>
              <a:rPr lang="en-US" sz="2400" dirty="0">
                <a:solidFill>
                  <a:srgbClr val="1F224E"/>
                </a:solidFill>
                <a:latin typeface="Myriad Pro" charset="0"/>
                <a:ea typeface="Myriad Pro" charset="0"/>
                <a:cs typeface="Myriad Pro" charset="0"/>
              </a:rPr>
              <a:t>.	</a:t>
            </a:r>
            <a:endParaRPr lang="en-GB" sz="2400" dirty="0">
              <a:solidFill>
                <a:srgbClr val="1F224E"/>
              </a:solidFill>
              <a:latin typeface="Myriad Pro" charset="0"/>
              <a:ea typeface="Myriad Pro" charset="0"/>
              <a:cs typeface="Myriad Pro" charset="0"/>
            </a:endParaRPr>
          </a:p>
        </p:txBody>
      </p:sp>
      <p:sp>
        <p:nvSpPr>
          <p:cNvPr id="7" name="Content Placeholder 2"/>
          <p:cNvSpPr>
            <a:spLocks noGrp="1"/>
          </p:cNvSpPr>
          <p:nvPr>
            <p:ph idx="1"/>
          </p:nvPr>
        </p:nvSpPr>
        <p:spPr>
          <a:xfrm>
            <a:off x="309861" y="2492896"/>
            <a:ext cx="8280920" cy="2592288"/>
          </a:xfrm>
        </p:spPr>
        <p:txBody>
          <a:bodyPr>
            <a:normAutofit/>
          </a:bodyPr>
          <a:lstStyle/>
          <a:p>
            <a:pPr marL="0" indent="0">
              <a:buNone/>
            </a:pPr>
            <a:r>
              <a:rPr lang="en-GB" sz="1800" dirty="0" smtClean="0">
                <a:solidFill>
                  <a:srgbClr val="1F224E"/>
                </a:solidFill>
                <a:latin typeface="Myriad Pro" charset="0"/>
                <a:ea typeface="Myriad Pro" charset="0"/>
                <a:cs typeface="Myriad Pro" charset="0"/>
              </a:rPr>
              <a:t>This is an </a:t>
            </a:r>
            <a:r>
              <a:rPr lang="en-GB" sz="1800" dirty="0" smtClean="0">
                <a:solidFill>
                  <a:srgbClr val="00B050"/>
                </a:solidFill>
                <a:latin typeface="Myriad Pro" charset="0"/>
                <a:ea typeface="Myriad Pro" charset="0"/>
                <a:cs typeface="Myriad Pro" charset="0"/>
              </a:rPr>
              <a:t>AO3 (skills)</a:t>
            </a:r>
            <a:r>
              <a:rPr lang="en-GB" sz="1800" dirty="0" smtClean="0">
                <a:solidFill>
                  <a:srgbClr val="1F224E"/>
                </a:solidFill>
                <a:latin typeface="Myriad Pro" charset="0"/>
                <a:ea typeface="Myriad Pro" charset="0"/>
                <a:cs typeface="Myriad Pro" charset="0"/>
              </a:rPr>
              <a:t> question where students need to use their statistical skills to calculate the mean monthly wind speed for the data shown in Table 3. Working must be shown in order to access both marks. </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1026" name="Picture 2" title="Table 3: Monthly average wind speed for a dryland landscape in Alg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776" y="3789039"/>
            <a:ext cx="55149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289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dirty="0" smtClean="0"/>
              <a:t>Option C – Question 3(b)(</a:t>
            </a:r>
            <a:r>
              <a:rPr lang="en-GB" dirty="0" err="1" smtClean="0"/>
              <a:t>i</a:t>
            </a:r>
            <a:r>
              <a:rPr lang="en-GB" dirty="0" smtClean="0"/>
              <a:t>) – 2 marks</a:t>
            </a:r>
            <a:endParaRPr lang="en-GB" dirty="0"/>
          </a:p>
        </p:txBody>
      </p:sp>
      <p:sp>
        <p:nvSpPr>
          <p:cNvPr id="5" name="Rectangle 4"/>
          <p:cNvSpPr/>
          <p:nvPr/>
        </p:nvSpPr>
        <p:spPr>
          <a:xfrm>
            <a:off x="306040" y="1412776"/>
            <a:ext cx="8658448"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mean monthly wind speed for the data shown in Table 3. </a:t>
            </a:r>
            <a:r>
              <a:rPr lang="en-US" sz="2400" u="sng" dirty="0">
                <a:solidFill>
                  <a:srgbClr val="1F224E"/>
                </a:solidFill>
                <a:latin typeface="Myriad Pro" charset="0"/>
                <a:ea typeface="Myriad Pro" charset="0"/>
                <a:cs typeface="Myriad Pro" charset="0"/>
              </a:rPr>
              <a:t>You must show your working</a:t>
            </a:r>
            <a:r>
              <a:rPr lang="en-US" sz="2400" dirty="0">
                <a:solidFill>
                  <a:srgbClr val="1F224E"/>
                </a:solidFill>
                <a:latin typeface="Myriad Pro" charset="0"/>
                <a:ea typeface="Myriad Pro" charset="0"/>
                <a:cs typeface="Myriad Pro" charset="0"/>
              </a:rPr>
              <a:t>.	</a:t>
            </a:r>
            <a:endParaRPr lang="en-GB" sz="2400" dirty="0">
              <a:solidFill>
                <a:srgbClr val="1F224E"/>
              </a:solidFill>
              <a:latin typeface="Myriad Pro" charset="0"/>
              <a:ea typeface="Myriad Pro" charset="0"/>
              <a:cs typeface="Myriad Pro" charset="0"/>
            </a:endParaRPr>
          </a:p>
        </p:txBody>
      </p:sp>
      <p:sp>
        <p:nvSpPr>
          <p:cNvPr id="7" name="Content Placeholder 2"/>
          <p:cNvSpPr>
            <a:spLocks noGrp="1"/>
          </p:cNvSpPr>
          <p:nvPr>
            <p:ph idx="1"/>
          </p:nvPr>
        </p:nvSpPr>
        <p:spPr>
          <a:xfrm>
            <a:off x="309861" y="2492896"/>
            <a:ext cx="8280920" cy="1224136"/>
          </a:xfrm>
        </p:spPr>
        <p:txBody>
          <a:bodyPr>
            <a:normAutofit/>
          </a:bodyPr>
          <a:lstStyle/>
          <a:p>
            <a:pPr marL="0" indent="0">
              <a:buNone/>
            </a:pPr>
            <a:r>
              <a:rPr lang="en-GB" sz="1200" dirty="0">
                <a:solidFill>
                  <a:srgbClr val="1F224E"/>
                </a:solidFill>
                <a:latin typeface="Myriad Pro" charset="0"/>
                <a:ea typeface="Myriad Pro" charset="0"/>
                <a:cs typeface="Myriad Pro" charset="0"/>
              </a:rPr>
              <a:t>There are </a:t>
            </a:r>
            <a:r>
              <a:rPr lang="en-GB" sz="1200" dirty="0" smtClean="0">
                <a:solidFill>
                  <a:srgbClr val="1F224E"/>
                </a:solidFill>
                <a:latin typeface="Myriad Pro" charset="0"/>
                <a:ea typeface="Myriad Pro" charset="0"/>
                <a:cs typeface="Myriad Pro" charset="0"/>
              </a:rPr>
              <a:t>two marks </a:t>
            </a:r>
            <a:r>
              <a:rPr lang="en-GB" sz="1200" dirty="0">
                <a:solidFill>
                  <a:srgbClr val="1F224E"/>
                </a:solidFill>
                <a:latin typeface="Myriad Pro" charset="0"/>
                <a:ea typeface="Myriad Pro" charset="0"/>
                <a:cs typeface="Myriad Pro" charset="0"/>
              </a:rPr>
              <a:t>available – one mark for </a:t>
            </a:r>
            <a:r>
              <a:rPr lang="en-GB" sz="1200" dirty="0" smtClean="0">
                <a:solidFill>
                  <a:srgbClr val="1F224E"/>
                </a:solidFill>
                <a:latin typeface="Myriad Pro" charset="0"/>
                <a:ea typeface="Myriad Pro" charset="0"/>
                <a:cs typeface="Myriad Pro" charset="0"/>
              </a:rPr>
              <a:t>the correct answer </a:t>
            </a:r>
            <a:r>
              <a:rPr lang="en-GB" sz="1200" dirty="0">
                <a:solidFill>
                  <a:srgbClr val="1F224E"/>
                </a:solidFill>
                <a:latin typeface="Myriad Pro" charset="0"/>
                <a:ea typeface="Myriad Pro" charset="0"/>
                <a:cs typeface="Myriad Pro" charset="0"/>
              </a:rPr>
              <a:t>(</a:t>
            </a:r>
            <a:r>
              <a:rPr lang="en-GB" sz="1200" dirty="0" smtClean="0">
                <a:solidFill>
                  <a:srgbClr val="1F224E"/>
                </a:solidFill>
                <a:latin typeface="Myriad Pro" charset="0"/>
                <a:ea typeface="Myriad Pro" charset="0"/>
                <a:cs typeface="Myriad Pro" charset="0"/>
                <a:sym typeface="Wingdings"/>
              </a:rPr>
              <a:t></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and one mark for </a:t>
            </a:r>
            <a:r>
              <a:rPr lang="en-GB" sz="1200" dirty="0" smtClean="0">
                <a:solidFill>
                  <a:srgbClr val="1F224E"/>
                </a:solidFill>
                <a:latin typeface="Myriad Pro" charset="0"/>
                <a:ea typeface="Myriad Pro" charset="0"/>
                <a:cs typeface="Myriad Pro" charset="0"/>
              </a:rPr>
              <a:t>showing working of calculation (</a:t>
            </a:r>
            <a:r>
              <a:rPr lang="en-GB" sz="1200" dirty="0" smtClean="0">
                <a:solidFill>
                  <a:srgbClr val="1F224E"/>
                </a:solidFill>
                <a:latin typeface="Myriad Pro" charset="0"/>
                <a:ea typeface="Myriad Pro" charset="0"/>
                <a:cs typeface="Myriad Pro" charset="0"/>
                <a:sym typeface="Wingdings"/>
              </a:rPr>
              <a:t>DEV</a:t>
            </a:r>
            <a:r>
              <a:rPr lang="en-GB" sz="1200" dirty="0" smtClean="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3" name="Rectangle 2"/>
          <p:cNvSpPr/>
          <p:nvPr/>
        </p:nvSpPr>
        <p:spPr>
          <a:xfrm>
            <a:off x="1187623" y="4472111"/>
            <a:ext cx="3062057" cy="276999"/>
          </a:xfrm>
          <a:prstGeom prst="rect">
            <a:avLst/>
          </a:prstGeom>
        </p:spPr>
        <p:txBody>
          <a:bodyPr wrap="none">
            <a:spAutoFit/>
          </a:bodyPr>
          <a:lstStyle/>
          <a:p>
            <a:r>
              <a:rPr lang="en-US" sz="1200" dirty="0">
                <a:solidFill>
                  <a:srgbClr val="1F224E"/>
                </a:solidFill>
                <a:latin typeface="Myriad Pro" charset="0"/>
                <a:ea typeface="Myriad Pro" charset="0"/>
                <a:cs typeface="Myriad Pro" charset="0"/>
              </a:rPr>
              <a:t>Formula to calculate the mean of the data:</a:t>
            </a:r>
            <a:endParaRPr lang="en-GB" sz="1200" dirty="0">
              <a:solidFill>
                <a:srgbClr val="1F224E"/>
              </a:solidFill>
              <a:latin typeface="Myriad Pro" charset="0"/>
              <a:ea typeface="Myriad Pro" charset="0"/>
              <a:cs typeface="Myriad Pro" charset="0"/>
            </a:endParaRPr>
          </a:p>
        </p:txBody>
      </p:sp>
      <p:pic>
        <p:nvPicPr>
          <p:cNvPr id="8" name="Picture 7" title="Formula to calcualte the mean of the data."/>
          <p:cNvPicPr/>
          <p:nvPr/>
        </p:nvPicPr>
        <p:blipFill>
          <a:blip r:embed="rId2"/>
          <a:stretch>
            <a:fillRect/>
          </a:stretch>
        </p:blipFill>
        <p:spPr>
          <a:xfrm>
            <a:off x="2195736" y="4823324"/>
            <a:ext cx="747395" cy="407035"/>
          </a:xfrm>
          <a:prstGeom prst="rect">
            <a:avLst/>
          </a:prstGeom>
        </p:spPr>
      </p:pic>
      <p:pic>
        <p:nvPicPr>
          <p:cNvPr id="2050" name="Picture 2" title="Table 3: Monthly average wind speed for a dryland landscape in Alg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2" y="2996952"/>
            <a:ext cx="55149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529234"/>
            <a:ext cx="16002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3144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rmAutofit fontScale="90000"/>
          </a:bodyPr>
          <a:lstStyle/>
          <a:p>
            <a:r>
              <a:rPr lang="en-GB" dirty="0"/>
              <a:t>Option </a:t>
            </a:r>
            <a:r>
              <a:rPr lang="en-GB" dirty="0" smtClean="0"/>
              <a:t>C </a:t>
            </a:r>
            <a:r>
              <a:rPr lang="en-GB" dirty="0"/>
              <a:t>– Question 3</a:t>
            </a:r>
            <a:r>
              <a:rPr lang="en-GB" dirty="0" smtClean="0"/>
              <a:t>(b)(ii</a:t>
            </a:r>
            <a:r>
              <a:rPr lang="en-GB" dirty="0"/>
              <a:t>) – </a:t>
            </a:r>
            <a:r>
              <a:rPr lang="en-GB" dirty="0" smtClean="0"/>
              <a:t>4 </a:t>
            </a:r>
            <a:r>
              <a:rPr lang="en-GB" dirty="0"/>
              <a:t>marks</a:t>
            </a:r>
          </a:p>
        </p:txBody>
      </p:sp>
      <p:sp>
        <p:nvSpPr>
          <p:cNvPr id="3" name="Content Placeholder 2"/>
          <p:cNvSpPr>
            <a:spLocks noGrp="1"/>
          </p:cNvSpPr>
          <p:nvPr>
            <p:ph idx="1"/>
          </p:nvPr>
        </p:nvSpPr>
        <p:spPr>
          <a:xfrm>
            <a:off x="296119" y="2420888"/>
            <a:ext cx="8280920" cy="3096344"/>
          </a:xfrm>
        </p:spPr>
        <p:txBody>
          <a:bodyPr>
            <a:normAutofit/>
          </a:bodyPr>
          <a:lstStyle/>
          <a:p>
            <a:pPr marL="0" indent="0">
              <a:buNone/>
            </a:pPr>
            <a:r>
              <a:rPr lang="en-GB" sz="1800" dirty="0" smtClean="0">
                <a:solidFill>
                  <a:srgbClr val="1F224E"/>
                </a:solidFill>
                <a:latin typeface="Myriad Pro" charset="0"/>
                <a:ea typeface="Myriad Pro" charset="0"/>
                <a:cs typeface="Myriad Pro" charset="0"/>
              </a:rPr>
              <a:t>This is an </a:t>
            </a:r>
            <a:r>
              <a:rPr lang="en-GB" sz="1800" dirty="0" smtClean="0">
                <a:solidFill>
                  <a:srgbClr val="00B050"/>
                </a:solidFill>
                <a:latin typeface="Myriad Pro" charset="0"/>
                <a:ea typeface="Myriad Pro" charset="0"/>
                <a:cs typeface="Myriad Pro" charset="0"/>
              </a:rPr>
              <a:t>AO3 (skills)</a:t>
            </a:r>
            <a:r>
              <a:rPr lang="en-GB" sz="1800" dirty="0" smtClean="0">
                <a:solidFill>
                  <a:srgbClr val="1F224E"/>
                </a:solidFill>
                <a:latin typeface="Myriad Pro" charset="0"/>
                <a:ea typeface="Myriad Pro" charset="0"/>
                <a:cs typeface="Myriad Pro" charset="0"/>
              </a:rPr>
              <a:t> question where students need to use their statistical skills to calculate the standard deviation of the data. Working must be shown in order to access all four marks. </a:t>
            </a:r>
          </a:p>
          <a:p>
            <a:pPr marL="0" indent="0">
              <a:buNone/>
            </a:pPr>
            <a:endParaRPr lang="en-GB" sz="1800" dirty="0" smtClean="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smtClean="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 standard deviation formula was given to students in the resource booklet.</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299170" y="1124744"/>
            <a:ext cx="8161262"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standard deviation for the data shown in Table </a:t>
            </a:r>
            <a:r>
              <a:rPr lang="en-US" sz="2400" dirty="0" smtClean="0">
                <a:solidFill>
                  <a:srgbClr val="00B050"/>
                </a:solidFill>
                <a:latin typeface="Myriad Pro" charset="0"/>
                <a:ea typeface="Myriad Pro" charset="0"/>
                <a:cs typeface="Myriad Pro" charset="0"/>
              </a:rPr>
              <a:t>3. </a:t>
            </a:r>
            <a:r>
              <a:rPr lang="en-US" sz="2400" u="sng" dirty="0">
                <a:solidFill>
                  <a:srgbClr val="1F224E"/>
                </a:solidFill>
                <a:latin typeface="Myriad Pro" charset="0"/>
                <a:ea typeface="Myriad Pro" charset="0"/>
                <a:cs typeface="Myriad Pro" charset="0"/>
              </a:rPr>
              <a:t>You must show your working and give your answer to 2 decimal places.</a:t>
            </a:r>
            <a:endParaRPr lang="en-GB" sz="2400" u="sng" dirty="0">
              <a:solidFill>
                <a:srgbClr val="1F224E"/>
              </a:solidFill>
              <a:latin typeface="Myriad Pro" charset="0"/>
              <a:ea typeface="Myriad Pro" charset="0"/>
              <a:cs typeface="Myriad Pro" charset="0"/>
            </a:endParaRPr>
          </a:p>
        </p:txBody>
      </p:sp>
      <p:pic>
        <p:nvPicPr>
          <p:cNvPr id="7" name="Picture 2" title="Table 3: Monthly average wind speed for a dryland landscape in Alg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776" y="3356992"/>
            <a:ext cx="55149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072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98"/>
            <a:ext cx="9144000" cy="1143000"/>
          </a:xfrm>
        </p:spPr>
        <p:txBody>
          <a:bodyPr>
            <a:normAutofit fontScale="90000"/>
          </a:bodyPr>
          <a:lstStyle/>
          <a:p>
            <a:r>
              <a:rPr lang="en-GB" dirty="0"/>
              <a:t>Option </a:t>
            </a:r>
            <a:r>
              <a:rPr lang="en-GB" dirty="0" smtClean="0"/>
              <a:t>C </a:t>
            </a:r>
            <a:r>
              <a:rPr lang="en-GB" dirty="0"/>
              <a:t>– Question </a:t>
            </a:r>
            <a:r>
              <a:rPr lang="en-GB" dirty="0" smtClean="0"/>
              <a:t>3(b</a:t>
            </a:r>
            <a:r>
              <a:rPr lang="en-GB" dirty="0"/>
              <a:t>)(ii) – 4 marks</a:t>
            </a:r>
          </a:p>
        </p:txBody>
      </p:sp>
      <p:sp>
        <p:nvSpPr>
          <p:cNvPr id="3" name="Content Placeholder 2"/>
          <p:cNvSpPr>
            <a:spLocks noGrp="1"/>
          </p:cNvSpPr>
          <p:nvPr>
            <p:ph idx="1"/>
          </p:nvPr>
        </p:nvSpPr>
        <p:spPr>
          <a:xfrm>
            <a:off x="323528" y="2348880"/>
            <a:ext cx="8136904" cy="1584176"/>
          </a:xfrm>
        </p:spPr>
        <p:txBody>
          <a:bodyPr>
            <a:normAutofit fontScale="77500" lnSpcReduction="20000"/>
          </a:bodyPr>
          <a:lstStyle/>
          <a:p>
            <a:pPr marL="0" indent="0">
              <a:buNone/>
            </a:pPr>
            <a:r>
              <a:rPr lang="en-GB" sz="1800" dirty="0">
                <a:solidFill>
                  <a:srgbClr val="1F224E"/>
                </a:solidFill>
                <a:latin typeface="Myriad Pro" charset="0"/>
                <a:ea typeface="Myriad Pro" charset="0"/>
                <a:cs typeface="Myriad Pro" charset="0"/>
              </a:rPr>
              <a:t>There are four </a:t>
            </a:r>
            <a:r>
              <a:rPr lang="en-GB" sz="1800" dirty="0" smtClean="0">
                <a:solidFill>
                  <a:srgbClr val="1F224E"/>
                </a:solidFill>
                <a:latin typeface="Myriad Pro" charset="0"/>
                <a:ea typeface="Myriad Pro" charset="0"/>
                <a:cs typeface="Myriad Pro" charset="0"/>
              </a:rPr>
              <a:t>marks available – one mark for </a:t>
            </a:r>
            <a:r>
              <a:rPr lang="en-US" sz="1800" dirty="0">
                <a:solidFill>
                  <a:srgbClr val="1F224E"/>
                </a:solidFill>
                <a:latin typeface="Myriad Pro" charset="0"/>
                <a:ea typeface="Myriad Pro" charset="0"/>
                <a:cs typeface="Myriad Pro" charset="0"/>
              </a:rPr>
              <a:t>calculating differences between data and mean </a:t>
            </a:r>
            <a:r>
              <a:rPr lang="en-GB" sz="1800" dirty="0" smtClean="0">
                <a:solidFill>
                  <a:srgbClr val="1F224E"/>
                </a:solidFill>
                <a:latin typeface="Myriad Pro" charset="0"/>
                <a:ea typeface="Myriad Pro" charset="0"/>
                <a:cs typeface="Myriad Pro" charset="0"/>
              </a:rPr>
              <a:t>(</a:t>
            </a:r>
            <a:r>
              <a:rPr lang="en-GB" sz="1800" dirty="0" smtClean="0">
                <a:solidFill>
                  <a:srgbClr val="1F224E"/>
                </a:solidFill>
                <a:latin typeface="Myriad Pro" charset="0"/>
                <a:ea typeface="Myriad Pro" charset="0"/>
                <a:cs typeface="Myriad Pro" charset="0"/>
                <a:sym typeface="Wingdings"/>
              </a:rPr>
              <a:t>DEV</a:t>
            </a:r>
            <a:r>
              <a:rPr lang="en-GB" sz="1800" dirty="0" smtClean="0">
                <a:solidFill>
                  <a:srgbClr val="1F224E"/>
                </a:solidFill>
                <a:latin typeface="Myriad Pro" charset="0"/>
                <a:ea typeface="Myriad Pro" charset="0"/>
                <a:cs typeface="Myriad Pro" charset="0"/>
              </a:rPr>
              <a:t>), one </a:t>
            </a:r>
            <a:r>
              <a:rPr lang="en-GB" sz="1800" dirty="0">
                <a:solidFill>
                  <a:srgbClr val="1F224E"/>
                </a:solidFill>
                <a:latin typeface="Myriad Pro" charset="0"/>
                <a:ea typeface="Myriad Pro" charset="0"/>
                <a:cs typeface="Myriad Pro" charset="0"/>
              </a:rPr>
              <a:t>mark </a:t>
            </a:r>
            <a:r>
              <a:rPr lang="en-GB" sz="1800" dirty="0" smtClean="0">
                <a:solidFill>
                  <a:srgbClr val="1F224E"/>
                </a:solidFill>
                <a:latin typeface="Myriad Pro" charset="0"/>
                <a:ea typeface="Myriad Pro" charset="0"/>
                <a:cs typeface="Myriad Pro" charset="0"/>
              </a:rPr>
              <a:t>for </a:t>
            </a:r>
            <a:r>
              <a:rPr lang="en-US" sz="1800" dirty="0">
                <a:solidFill>
                  <a:srgbClr val="1F224E"/>
                </a:solidFill>
                <a:latin typeface="Myriad Pro" charset="0"/>
                <a:ea typeface="Myriad Pro" charset="0"/>
                <a:cs typeface="Myriad Pro" charset="0"/>
              </a:rPr>
              <a:t>calculating the squares of the differences </a:t>
            </a:r>
            <a:r>
              <a:rPr lang="en-GB" sz="1800" dirty="0" smtClean="0">
                <a:solidFill>
                  <a:srgbClr val="1F224E"/>
                </a:solidFill>
                <a:latin typeface="Myriad Pro" charset="0"/>
                <a:ea typeface="Myriad Pro" charset="0"/>
                <a:cs typeface="Myriad Pro" charset="0"/>
              </a:rPr>
              <a:t>(</a:t>
            </a:r>
            <a:r>
              <a:rPr lang="en-GB" sz="1800" dirty="0" smtClean="0">
                <a:solidFill>
                  <a:srgbClr val="1F224E"/>
                </a:solidFill>
                <a:latin typeface="Myriad Pro" charset="0"/>
                <a:ea typeface="Myriad Pro" charset="0"/>
                <a:cs typeface="Myriad Pro" charset="0"/>
                <a:sym typeface="Wingdings"/>
              </a:rPr>
              <a:t>DEV</a:t>
            </a:r>
            <a:r>
              <a:rPr lang="en-GB" sz="1800" dirty="0" smtClean="0">
                <a:solidFill>
                  <a:srgbClr val="1F224E"/>
                </a:solidFill>
                <a:latin typeface="Myriad Pro" charset="0"/>
                <a:ea typeface="Myriad Pro" charset="0"/>
                <a:cs typeface="Myriad Pro" charset="0"/>
              </a:rPr>
              <a:t>), one</a:t>
            </a:r>
            <a:r>
              <a:rPr lang="en-GB" sz="1800" dirty="0">
                <a:solidFill>
                  <a:srgbClr val="1F224E"/>
                </a:solidFill>
                <a:latin typeface="Myriad Pro" charset="0"/>
                <a:ea typeface="Myriad Pro" charset="0"/>
                <a:cs typeface="Myriad Pro" charset="0"/>
              </a:rPr>
              <a:t> mark</a:t>
            </a:r>
            <a:r>
              <a:rPr lang="en-GB" sz="1800" dirty="0" smtClean="0">
                <a:solidFill>
                  <a:srgbClr val="1F224E"/>
                </a:solidFill>
                <a:latin typeface="Myriad Pro" charset="0"/>
                <a:ea typeface="Myriad Pro" charset="0"/>
                <a:cs typeface="Myriad Pro" charset="0"/>
              </a:rPr>
              <a:t> for </a:t>
            </a:r>
            <a:r>
              <a:rPr lang="en-US" sz="1800" dirty="0">
                <a:solidFill>
                  <a:srgbClr val="1F224E"/>
                </a:solidFill>
                <a:latin typeface="Myriad Pro" charset="0"/>
                <a:ea typeface="Myriad Pro" charset="0"/>
                <a:cs typeface="Myriad Pro" charset="0"/>
              </a:rPr>
              <a:t>dividing the sum of the squares of the differences by the number of values in the data set</a:t>
            </a:r>
            <a:r>
              <a:rPr lang="en-GB" sz="1800" dirty="0" smtClean="0">
                <a:solidFill>
                  <a:srgbClr val="1F224E"/>
                </a:solidFill>
                <a:latin typeface="Myriad Pro" charset="0"/>
                <a:ea typeface="Myriad Pro" charset="0"/>
                <a:cs typeface="Myriad Pro" charset="0"/>
              </a:rPr>
              <a:t> (</a:t>
            </a:r>
            <a:r>
              <a:rPr lang="en-GB" sz="1800" dirty="0" smtClean="0">
                <a:solidFill>
                  <a:srgbClr val="1F224E"/>
                </a:solidFill>
                <a:latin typeface="Myriad Pro" charset="0"/>
                <a:ea typeface="Myriad Pro" charset="0"/>
                <a:cs typeface="Myriad Pro" charset="0"/>
                <a:sym typeface="Wingdings"/>
              </a:rPr>
              <a:t>DEV</a:t>
            </a:r>
            <a:r>
              <a:rPr lang="en-GB" sz="1800" dirty="0" smtClean="0">
                <a:solidFill>
                  <a:srgbClr val="1F224E"/>
                </a:solidFill>
                <a:latin typeface="Myriad Pro" charset="0"/>
                <a:ea typeface="Myriad Pro" charset="0"/>
                <a:cs typeface="Myriad Pro" charset="0"/>
              </a:rPr>
              <a:t>) and one </a:t>
            </a:r>
            <a:r>
              <a:rPr lang="en-GB" sz="1800" dirty="0">
                <a:solidFill>
                  <a:srgbClr val="1F224E"/>
                </a:solidFill>
                <a:latin typeface="Myriad Pro" charset="0"/>
                <a:ea typeface="Myriad Pro" charset="0"/>
                <a:cs typeface="Myriad Pro" charset="0"/>
              </a:rPr>
              <a:t>mark </a:t>
            </a:r>
            <a:r>
              <a:rPr lang="en-GB" sz="1800" dirty="0" smtClean="0">
                <a:solidFill>
                  <a:srgbClr val="1F224E"/>
                </a:solidFill>
                <a:latin typeface="Myriad Pro" charset="0"/>
                <a:ea typeface="Myriad Pro" charset="0"/>
                <a:cs typeface="Myriad Pro" charset="0"/>
              </a:rPr>
              <a:t>for the </a:t>
            </a:r>
            <a:r>
              <a:rPr lang="en-US" sz="1800" dirty="0">
                <a:solidFill>
                  <a:srgbClr val="1F224E"/>
                </a:solidFill>
                <a:latin typeface="Myriad Pro" charset="0"/>
                <a:ea typeface="Myriad Pro" charset="0"/>
                <a:cs typeface="Myriad Pro" charset="0"/>
              </a:rPr>
              <a:t>correct answer to 2 decimal places </a:t>
            </a:r>
            <a:r>
              <a:rPr lang="en-GB"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GB" sz="1800" dirty="0" smtClean="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Candidates should be credited for following the standard deviation calculation process using the mean that they calculated in question </a:t>
            </a:r>
            <a:r>
              <a:rPr lang="en-US" sz="1800" dirty="0" smtClean="0">
                <a:solidFill>
                  <a:srgbClr val="1F224E"/>
                </a:solidFill>
                <a:latin typeface="Myriad Pro" charset="0"/>
                <a:ea typeface="Myriad Pro" charset="0"/>
                <a:cs typeface="Myriad Pro" charset="0"/>
              </a:rPr>
              <a:t>2(b</a:t>
            </a:r>
            <a:r>
              <a:rPr lang="en-US" sz="1800" dirty="0">
                <a:solidFill>
                  <a:srgbClr val="1F224E"/>
                </a:solidFill>
                <a:latin typeface="Myriad Pro" charset="0"/>
                <a:ea typeface="Myriad Pro" charset="0"/>
                <a:cs typeface="Myriad Pro" charset="0"/>
              </a:rPr>
              <a:t>)(</a:t>
            </a:r>
            <a:r>
              <a:rPr lang="en-US" sz="1800" dirty="0" err="1">
                <a:solidFill>
                  <a:srgbClr val="1F224E"/>
                </a:solidFill>
                <a:latin typeface="Myriad Pro" charset="0"/>
                <a:ea typeface="Myriad Pro" charset="0"/>
                <a:cs typeface="Myriad Pro" charset="0"/>
              </a:rPr>
              <a:t>i</a:t>
            </a:r>
            <a:r>
              <a:rPr lang="en-US" sz="1800" dirty="0">
                <a:solidFill>
                  <a:srgbClr val="1F224E"/>
                </a:solidFill>
                <a:latin typeface="Myriad Pro" charset="0"/>
                <a:ea typeface="Myriad Pro" charset="0"/>
                <a:cs typeface="Myriad Pro" charset="0"/>
              </a:rPr>
              <a:t>). If the candidate calculated the incorrect mean then they should still be rewarded for the standard deviation process. </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15169" y="980728"/>
            <a:ext cx="8712968"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standard deviation for the data shown </a:t>
            </a:r>
            <a:r>
              <a:rPr lang="en-US" sz="2400" dirty="0" smtClean="0">
                <a:solidFill>
                  <a:srgbClr val="00B050"/>
                </a:solidFill>
                <a:latin typeface="Myriad Pro" charset="0"/>
                <a:ea typeface="Myriad Pro" charset="0"/>
                <a:cs typeface="Myriad Pro" charset="0"/>
              </a:rPr>
              <a:t>in </a:t>
            </a:r>
            <a:r>
              <a:rPr lang="en-US" sz="2400" dirty="0">
                <a:solidFill>
                  <a:srgbClr val="00B050"/>
                </a:solidFill>
                <a:latin typeface="Myriad Pro" charset="0"/>
                <a:ea typeface="Myriad Pro" charset="0"/>
                <a:cs typeface="Myriad Pro" charset="0"/>
              </a:rPr>
              <a:t>Table </a:t>
            </a:r>
            <a:r>
              <a:rPr lang="en-US" sz="2400" dirty="0" smtClean="0">
                <a:solidFill>
                  <a:srgbClr val="00B050"/>
                </a:solidFill>
                <a:latin typeface="Myriad Pro" charset="0"/>
                <a:ea typeface="Myriad Pro" charset="0"/>
                <a:cs typeface="Myriad Pro" charset="0"/>
              </a:rPr>
              <a:t>2. </a:t>
            </a:r>
            <a:r>
              <a:rPr lang="en-US" sz="2400" u="sng" dirty="0">
                <a:solidFill>
                  <a:srgbClr val="1F224E"/>
                </a:solidFill>
                <a:latin typeface="Myriad Pro" charset="0"/>
                <a:ea typeface="Myriad Pro" charset="0"/>
                <a:cs typeface="Myriad Pro" charset="0"/>
              </a:rPr>
              <a:t>You must show your </a:t>
            </a:r>
            <a:r>
              <a:rPr lang="en-US" sz="2400" u="sng" dirty="0" smtClean="0">
                <a:solidFill>
                  <a:srgbClr val="1F224E"/>
                </a:solidFill>
                <a:latin typeface="Myriad Pro" charset="0"/>
                <a:ea typeface="Myriad Pro" charset="0"/>
                <a:cs typeface="Myriad Pro" charset="0"/>
              </a:rPr>
              <a:t>working </a:t>
            </a:r>
            <a:r>
              <a:rPr lang="en-US" sz="2400" u="sng" dirty="0">
                <a:solidFill>
                  <a:srgbClr val="1F224E"/>
                </a:solidFill>
                <a:latin typeface="Myriad Pro" charset="0"/>
                <a:ea typeface="Myriad Pro" charset="0"/>
                <a:cs typeface="Myriad Pro" charset="0"/>
              </a:rPr>
              <a:t>and give your answer to 2 decimal places</a:t>
            </a:r>
            <a:r>
              <a:rPr lang="en-US" sz="2400" u="sng" dirty="0" smtClean="0">
                <a:solidFill>
                  <a:srgbClr val="1F224E"/>
                </a:solidFill>
                <a:latin typeface="Myriad Pro" charset="0"/>
                <a:ea typeface="Myriad Pro" charset="0"/>
                <a:cs typeface="Myriad Pro" charset="0"/>
              </a:rPr>
              <a:t>.</a:t>
            </a:r>
            <a:endParaRPr lang="en-GB" sz="2400" u="sng" dirty="0">
              <a:solidFill>
                <a:srgbClr val="1F224E"/>
              </a:solidFill>
              <a:latin typeface="Myriad Pro" charset="0"/>
              <a:ea typeface="Myriad Pro" charset="0"/>
              <a:cs typeface="Myriad Pro" charset="0"/>
            </a:endParaRPr>
          </a:p>
        </p:txBody>
      </p:sp>
      <p:pic>
        <p:nvPicPr>
          <p:cNvPr id="6148" name="Picture 4" title="Formula to calculate standard deviation of the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027909"/>
            <a:ext cx="33337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title="Month/Data/Difference between data and mean/Difference squa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978" y="3933056"/>
            <a:ext cx="387667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839" y="5085184"/>
            <a:ext cx="38862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619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a:t>
            </a:r>
            <a:r>
              <a:rPr lang="en-GB" dirty="0" smtClean="0"/>
              <a:t>C </a:t>
            </a:r>
            <a:r>
              <a:rPr lang="en-GB" dirty="0"/>
              <a:t>– Question </a:t>
            </a:r>
            <a:r>
              <a:rPr lang="en-GB" dirty="0" smtClean="0"/>
              <a:t>3(c)</a:t>
            </a:r>
            <a:endParaRPr lang="en-GB" dirty="0"/>
          </a:p>
        </p:txBody>
      </p:sp>
      <p:sp>
        <p:nvSpPr>
          <p:cNvPr id="3" name="Content Placeholder 2"/>
          <p:cNvSpPr>
            <a:spLocks noGrp="1"/>
          </p:cNvSpPr>
          <p:nvPr>
            <p:ph idx="1"/>
          </p:nvPr>
        </p:nvSpPr>
        <p:spPr>
          <a:xfrm>
            <a:off x="566403" y="1268760"/>
            <a:ext cx="7992888" cy="3374132"/>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a:t>
            </a:r>
            <a:r>
              <a:rPr lang="en-GB" sz="1800" dirty="0" smtClean="0">
                <a:solidFill>
                  <a:srgbClr val="1F224E"/>
                </a:solidFill>
                <a:latin typeface="Myriad Pro" charset="0"/>
                <a:ea typeface="Myriad Pro" charset="0"/>
                <a:cs typeface="Myriad Pro" charset="0"/>
              </a:rPr>
              <a:t>3(c) </a:t>
            </a:r>
            <a:r>
              <a:rPr lang="en-GB" sz="1800" dirty="0">
                <a:solidFill>
                  <a:srgbClr val="1F224E"/>
                </a:solidFill>
                <a:latin typeface="Myriad Pro" charset="0"/>
                <a:ea typeface="Myriad Pro" charset="0"/>
                <a:cs typeface="Myriad Pro" charset="0"/>
              </a:rPr>
              <a:t>begins </a:t>
            </a:r>
            <a:r>
              <a:rPr lang="en-GB" sz="1800" dirty="0" smtClean="0">
                <a:solidFill>
                  <a:srgbClr val="1F224E"/>
                </a:solidFill>
                <a:latin typeface="Myriad Pro" charset="0"/>
                <a:ea typeface="Myriad Pro" charset="0"/>
                <a:cs typeface="Myriad Pro" charset="0"/>
              </a:rPr>
              <a:t>with a statement introducing Fig. 3, which shows a dryland landscape in Algeria.</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 question will refer to the photograph,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4098" name="Picture 2" title="Fig 3: Dryland landscape in Algeria"/>
          <p:cNvPicPr>
            <a:picLocks noChangeAspect="1" noChangeArrowheads="1"/>
          </p:cNvPicPr>
          <p:nvPr/>
        </p:nvPicPr>
        <p:blipFill rotWithShape="1">
          <a:blip r:embed="rId2">
            <a:extLst>
              <a:ext uri="{28A0092B-C50C-407E-A947-70E740481C1C}">
                <a14:useLocalDpi xmlns:a14="http://schemas.microsoft.com/office/drawing/2010/main" val="0"/>
              </a:ext>
            </a:extLst>
          </a:blip>
          <a:srcRect b="6289"/>
          <a:stretch/>
        </p:blipFill>
        <p:spPr bwMode="auto">
          <a:xfrm>
            <a:off x="2051720" y="2798415"/>
            <a:ext cx="5562600" cy="315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291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60"/>
            <a:ext cx="9144000" cy="1143000"/>
          </a:xfrm>
        </p:spPr>
        <p:txBody>
          <a:bodyPr>
            <a:normAutofit/>
          </a:bodyPr>
          <a:lstStyle/>
          <a:p>
            <a:r>
              <a:rPr lang="en-GB" dirty="0" smtClean="0"/>
              <a:t>Option C – Question 3(c) – 3 marks</a:t>
            </a:r>
            <a:endParaRPr lang="en-GB" dirty="0"/>
          </a:p>
        </p:txBody>
      </p:sp>
      <p:sp>
        <p:nvSpPr>
          <p:cNvPr id="3" name="Content Placeholder 2"/>
          <p:cNvSpPr>
            <a:spLocks noGrp="1"/>
          </p:cNvSpPr>
          <p:nvPr>
            <p:ph idx="1"/>
          </p:nvPr>
        </p:nvSpPr>
        <p:spPr>
          <a:xfrm>
            <a:off x="323528" y="2348880"/>
            <a:ext cx="8136904" cy="3600400"/>
          </a:xfrm>
        </p:spPr>
        <p:txBody>
          <a:bodyPr>
            <a:normAutofit lnSpcReduction="10000"/>
          </a:bodyPr>
          <a:lstStyle/>
          <a:p>
            <a:pPr marL="0" indent="0">
              <a:buNone/>
            </a:pPr>
            <a:r>
              <a:rPr lang="en-GB" sz="1800" dirty="0" smtClean="0">
                <a:solidFill>
                  <a:srgbClr val="1F224E"/>
                </a:solidFill>
                <a:latin typeface="Myriad Pro" charset="0"/>
                <a:ea typeface="Myriad Pro" charset="0"/>
                <a:cs typeface="Myriad Pro" charset="0"/>
              </a:rPr>
              <a:t>For </a:t>
            </a:r>
            <a:r>
              <a:rPr lang="en-GB" sz="1800" dirty="0">
                <a:solidFill>
                  <a:srgbClr val="1F224E"/>
                </a:solidFill>
                <a:latin typeface="Myriad Pro" charset="0"/>
                <a:ea typeface="Myriad Pro" charset="0"/>
                <a:cs typeface="Myriad Pro" charset="0"/>
              </a:rPr>
              <a:t>this question </a:t>
            </a:r>
            <a:r>
              <a:rPr lang="en-GB" sz="1800" dirty="0" smtClean="0">
                <a:solidFill>
                  <a:srgbClr val="1F224E"/>
                </a:solidFill>
                <a:latin typeface="Myriad Pro" charset="0"/>
                <a:ea typeface="Myriad Pro" charset="0"/>
                <a:cs typeface="Myriad Pro" charset="0"/>
              </a:rPr>
              <a:t>students must </a:t>
            </a:r>
            <a:r>
              <a:rPr lang="en-GB" sz="1800" dirty="0" smtClean="0">
                <a:solidFill>
                  <a:srgbClr val="00B0F0"/>
                </a:solidFill>
                <a:latin typeface="Myriad Pro" charset="0"/>
                <a:ea typeface="Myriad Pro" charset="0"/>
                <a:cs typeface="Myriad Pro" charset="0"/>
              </a:rPr>
              <a:t>apply their knowledge and understanding </a:t>
            </a:r>
            <a:r>
              <a:rPr lang="en-GB" sz="1800" dirty="0" smtClean="0">
                <a:solidFill>
                  <a:srgbClr val="1F224E"/>
                </a:solidFill>
                <a:latin typeface="Myriad Pro" charset="0"/>
                <a:ea typeface="Myriad Pro" charset="0"/>
                <a:cs typeface="Myriad Pro" charset="0"/>
              </a:rPr>
              <a:t>of the </a:t>
            </a:r>
            <a:r>
              <a:rPr lang="en-US" sz="1800" dirty="0" smtClean="0">
                <a:solidFill>
                  <a:srgbClr val="1F224E"/>
                </a:solidFill>
                <a:latin typeface="Myriad Pro" charset="0"/>
                <a:ea typeface="Myriad Pro" charset="0"/>
                <a:cs typeface="Myriad Pro" charset="0"/>
              </a:rPr>
              <a:t>influence </a:t>
            </a:r>
            <a:r>
              <a:rPr lang="en-US" sz="1800" dirty="0">
                <a:solidFill>
                  <a:srgbClr val="1F224E"/>
                </a:solidFill>
                <a:latin typeface="Myriad Pro" charset="0"/>
                <a:ea typeface="Myriad Pro" charset="0"/>
                <a:cs typeface="Myriad Pro" charset="0"/>
              </a:rPr>
              <a:t>of flows of energy and materials on geomorphic processes</a:t>
            </a:r>
            <a:r>
              <a:rPr lang="en-GB" sz="1800" dirty="0" smtClean="0">
                <a:solidFill>
                  <a:srgbClr val="1F224E"/>
                </a:solidFill>
                <a:latin typeface="Myriad Pro" charset="0"/>
                <a:ea typeface="Myriad Pro" charset="0"/>
                <a:cs typeface="Myriad Pro" charset="0"/>
              </a:rPr>
              <a:t> and/or t</a:t>
            </a:r>
            <a:r>
              <a:rPr lang="en-US" sz="1800" dirty="0" smtClean="0">
                <a:solidFill>
                  <a:srgbClr val="1F224E"/>
                </a:solidFill>
                <a:latin typeface="Myriad Pro" charset="0"/>
                <a:ea typeface="Myriad Pro" charset="0"/>
                <a:cs typeface="Myriad Pro" charset="0"/>
              </a:rPr>
              <a:t>he </a:t>
            </a:r>
            <a:r>
              <a:rPr lang="en-US" sz="1800" dirty="0">
                <a:solidFill>
                  <a:srgbClr val="1F224E"/>
                </a:solidFill>
                <a:latin typeface="Myriad Pro" charset="0"/>
                <a:ea typeface="Myriad Pro" charset="0"/>
                <a:cs typeface="Myriad Pro" charset="0"/>
              </a:rPr>
              <a:t>formation of distinctive landforms</a:t>
            </a:r>
            <a:r>
              <a:rPr lang="en-GB" sz="1800" dirty="0" smtClean="0">
                <a:solidFill>
                  <a:srgbClr val="1F224E"/>
                </a:solidFill>
                <a:latin typeface="Myriad Pro" charset="0"/>
                <a:ea typeface="Myriad Pro" charset="0"/>
                <a:cs typeface="Myriad Pro" charset="0"/>
              </a:rPr>
              <a:t> to the context in the resource.</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Students are </a:t>
            </a:r>
            <a:r>
              <a:rPr lang="en-GB" sz="1800" dirty="0" smtClean="0">
                <a:solidFill>
                  <a:srgbClr val="00B0F0"/>
                </a:solidFill>
                <a:latin typeface="Myriad Pro" charset="0"/>
                <a:ea typeface="Myriad Pro" charset="0"/>
                <a:cs typeface="Myriad Pro" charset="0"/>
              </a:rPr>
              <a:t>applying their knowledge and understanding </a:t>
            </a:r>
            <a:r>
              <a:rPr lang="en-GB" sz="1800" dirty="0" smtClean="0">
                <a:solidFill>
                  <a:srgbClr val="1F224E"/>
                </a:solidFill>
                <a:latin typeface="Myriad Pro" charset="0"/>
                <a:ea typeface="Myriad Pro" charset="0"/>
                <a:cs typeface="Myriad Pro" charset="0"/>
              </a:rPr>
              <a:t>to a </a:t>
            </a:r>
            <a:r>
              <a:rPr lang="en-GB" sz="1800" u="sng" dirty="0" smtClean="0">
                <a:solidFill>
                  <a:srgbClr val="00B0F0"/>
                </a:solidFill>
                <a:latin typeface="Myriad Pro" charset="0"/>
                <a:ea typeface="Myriad Pro" charset="0"/>
                <a:cs typeface="Myriad Pro" charset="0"/>
              </a:rPr>
              <a:t>novel situation</a:t>
            </a:r>
            <a:r>
              <a:rPr lang="en-GB" sz="1800" dirty="0" smtClean="0">
                <a:solidFill>
                  <a:srgbClr val="00B0F0"/>
                </a:solidFill>
                <a:latin typeface="Myriad Pro" charset="0"/>
                <a:ea typeface="Myriad Pro" charset="0"/>
                <a:cs typeface="Myriad Pro" charset="0"/>
              </a:rPr>
              <a:t> </a:t>
            </a:r>
            <a:r>
              <a:rPr lang="en-GB" sz="1800" dirty="0" smtClean="0">
                <a:solidFill>
                  <a:srgbClr val="1F224E"/>
                </a:solidFill>
                <a:latin typeface="Myriad Pro" charset="0"/>
                <a:ea typeface="Myriad Pro" charset="0"/>
                <a:cs typeface="Myriad Pro" charset="0"/>
              </a:rPr>
              <a:t>– one of the three ways we must assess the </a:t>
            </a:r>
            <a:r>
              <a:rPr lang="en-GB" sz="1800" dirty="0" smtClean="0">
                <a:solidFill>
                  <a:srgbClr val="00B0F0"/>
                </a:solidFill>
                <a:latin typeface="Myriad Pro" charset="0"/>
                <a:ea typeface="Myriad Pro" charset="0"/>
                <a:cs typeface="Myriad Pro" charset="0"/>
              </a:rPr>
              <a:t>application of knowledge and understanding</a:t>
            </a:r>
            <a:r>
              <a:rPr lang="en-GB" sz="1800" dirty="0" smtClean="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There are three marks available for this short answer question. As this is a low tariff question it is point marked, therefore there are marks available for each valid point made </a:t>
            </a:r>
            <a:r>
              <a:rPr lang="en-US" sz="1800" dirty="0" smtClean="0">
                <a:solidFill>
                  <a:srgbClr val="1F224E"/>
                </a:solidFill>
                <a:latin typeface="Myriad Pro" charset="0"/>
                <a:ea typeface="Myriad Pro" charset="0"/>
                <a:cs typeface="Myriad Pro" charset="0"/>
              </a:rPr>
              <a:t>analysing </a:t>
            </a:r>
            <a:r>
              <a:rPr lang="en-US" sz="1800" dirty="0">
                <a:solidFill>
                  <a:srgbClr val="1F224E"/>
                </a:solidFill>
                <a:latin typeface="Myriad Pro" charset="0"/>
                <a:ea typeface="Myriad Pro" charset="0"/>
                <a:cs typeface="Myriad Pro" charset="0"/>
              </a:rPr>
              <a:t>Fig. </a:t>
            </a:r>
            <a:r>
              <a:rPr lang="en-US" sz="1800" dirty="0" smtClean="0">
                <a:solidFill>
                  <a:srgbClr val="1F224E"/>
                </a:solidFill>
                <a:latin typeface="Myriad Pro" charset="0"/>
                <a:ea typeface="Myriad Pro" charset="0"/>
                <a:cs typeface="Myriad Pro" charset="0"/>
              </a:rPr>
              <a:t>3 </a:t>
            </a:r>
            <a:r>
              <a:rPr lang="en-US" sz="1800" dirty="0">
                <a:solidFill>
                  <a:srgbClr val="1F224E"/>
                </a:solidFill>
                <a:latin typeface="Myriad Pro" charset="0"/>
                <a:ea typeface="Myriad Pro" charset="0"/>
                <a:cs typeface="Myriad Pro" charset="0"/>
              </a:rPr>
              <a:t>to explain which geomorphic processes are the most influential in forming landform </a:t>
            </a:r>
            <a:r>
              <a:rPr lang="en-US" sz="1800" dirty="0" smtClean="0">
                <a:solidFill>
                  <a:srgbClr val="1F224E"/>
                </a:solidFill>
                <a:latin typeface="Myriad Pro" charset="0"/>
                <a:ea typeface="Myriad Pro" charset="0"/>
                <a:cs typeface="Myriad Pro" charset="0"/>
              </a:rPr>
              <a:t>C </a:t>
            </a:r>
            <a:r>
              <a:rPr lang="en-US" sz="1800" dirty="0">
                <a:solidFill>
                  <a:srgbClr val="1F224E"/>
                </a:solidFill>
                <a:latin typeface="Myriad Pro" charset="0"/>
                <a:ea typeface="Myriad Pro" charset="0"/>
                <a:cs typeface="Myriad Pro" charset="0"/>
              </a:rPr>
              <a:t>(the </a:t>
            </a:r>
            <a:r>
              <a:rPr lang="en-US" sz="1800" dirty="0" smtClean="0">
                <a:solidFill>
                  <a:srgbClr val="1F224E"/>
                </a:solidFill>
                <a:latin typeface="Myriad Pro" charset="0"/>
                <a:ea typeface="Myriad Pro" charset="0"/>
                <a:cs typeface="Myriad Pro" charset="0"/>
              </a:rPr>
              <a:t>pedestal rock)</a:t>
            </a:r>
            <a:r>
              <a:rPr lang="en-GB" sz="1800" dirty="0" smtClean="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7972672"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With reference to Fig. </a:t>
            </a:r>
            <a:r>
              <a:rPr lang="en-US" sz="2400" dirty="0" smtClean="0">
                <a:solidFill>
                  <a:srgbClr val="00B0F0"/>
                </a:solidFill>
                <a:latin typeface="Myriad Pro" charset="0"/>
                <a:ea typeface="Myriad Pro" charset="0"/>
                <a:cs typeface="Myriad Pro" charset="0"/>
              </a:rPr>
              <a:t>3, </a:t>
            </a:r>
            <a:r>
              <a:rPr lang="en-US" sz="2400" dirty="0">
                <a:solidFill>
                  <a:srgbClr val="1F224E"/>
                </a:solidFill>
                <a:latin typeface="Myriad Pro" charset="0"/>
                <a:ea typeface="Myriad Pro" charset="0"/>
                <a:cs typeface="Myriad Pro" charset="0"/>
              </a:rPr>
              <a:t>explain which geomorphic processes are the </a:t>
            </a:r>
            <a:r>
              <a:rPr lang="en-US" sz="2400" u="sng" dirty="0">
                <a:solidFill>
                  <a:srgbClr val="1F224E"/>
                </a:solidFill>
                <a:latin typeface="Myriad Pro" charset="0"/>
                <a:ea typeface="Myriad Pro" charset="0"/>
                <a:cs typeface="Myriad Pro" charset="0"/>
              </a:rPr>
              <a:t>most influential</a:t>
            </a:r>
            <a:r>
              <a:rPr lang="en-US" sz="2400" dirty="0">
                <a:solidFill>
                  <a:srgbClr val="1F224E"/>
                </a:solidFill>
                <a:latin typeface="Myriad Pro" charset="0"/>
                <a:ea typeface="Myriad Pro" charset="0"/>
                <a:cs typeface="Myriad Pro" charset="0"/>
              </a:rPr>
              <a:t> in forming landform </a:t>
            </a:r>
            <a:r>
              <a:rPr lang="en-US" sz="2400" dirty="0" smtClean="0">
                <a:solidFill>
                  <a:srgbClr val="1F224E"/>
                </a:solidFill>
                <a:latin typeface="Myriad Pro" charset="0"/>
                <a:ea typeface="Myriad Pro" charset="0"/>
                <a:cs typeface="Myriad Pro" charset="0"/>
              </a:rPr>
              <a:t>C.</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66887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sz="3200" dirty="0">
                <a:latin typeface="Myriad Pro"/>
              </a:rPr>
              <a:t>How will </a:t>
            </a:r>
            <a:r>
              <a:rPr lang="en-GB" sz="3200" dirty="0" smtClean="0">
                <a:latin typeface="Myriad Pro"/>
              </a:rPr>
              <a:t>Physical systems be </a:t>
            </a:r>
            <a:r>
              <a:rPr lang="en-GB" sz="3200" dirty="0">
                <a:latin typeface="Myriad Pro"/>
              </a:rPr>
              <a:t>assessed?</a:t>
            </a:r>
          </a:p>
        </p:txBody>
      </p:sp>
      <p:sp>
        <p:nvSpPr>
          <p:cNvPr id="4" name="TextBox 3"/>
          <p:cNvSpPr txBox="1"/>
          <p:nvPr/>
        </p:nvSpPr>
        <p:spPr>
          <a:xfrm>
            <a:off x="611560" y="1508474"/>
            <a:ext cx="7704856" cy="3884140"/>
          </a:xfrm>
          <a:prstGeom prst="rect">
            <a:avLst/>
          </a:prstGeom>
          <a:noFill/>
        </p:spPr>
        <p:txBody>
          <a:bodyPr wrap="square" rtlCol="0">
            <a:spAutoFit/>
          </a:bodyPr>
          <a:lstStyle/>
          <a:p>
            <a:pPr>
              <a:spcBef>
                <a:spcPct val="20000"/>
              </a:spcBef>
            </a:pPr>
            <a:r>
              <a:rPr lang="en-GB" sz="1400" dirty="0">
                <a:solidFill>
                  <a:srgbClr val="1F224E"/>
                </a:solidFill>
                <a:latin typeface="Myriad Pro" charset="0"/>
                <a:ea typeface="Myriad Pro" charset="0"/>
                <a:cs typeface="Myriad Pro" charset="0"/>
              </a:rPr>
              <a:t>The overall exam will </a:t>
            </a:r>
            <a:r>
              <a:rPr lang="en-GB" sz="1400" dirty="0" smtClean="0">
                <a:solidFill>
                  <a:srgbClr val="1F224E"/>
                </a:solidFill>
                <a:latin typeface="Myriad Pro" charset="0"/>
                <a:ea typeface="Myriad Pro" charset="0"/>
                <a:cs typeface="Myriad Pro" charset="0"/>
              </a:rPr>
              <a:t>be out of 66 </a:t>
            </a:r>
            <a:r>
              <a:rPr lang="en-GB" sz="1400" dirty="0">
                <a:solidFill>
                  <a:srgbClr val="1F224E"/>
                </a:solidFill>
                <a:latin typeface="Myriad Pro" charset="0"/>
                <a:ea typeface="Myriad Pro" charset="0"/>
                <a:cs typeface="Myriad Pro" charset="0"/>
              </a:rPr>
              <a:t>marks </a:t>
            </a:r>
            <a:r>
              <a:rPr lang="en-GB" sz="1400" dirty="0" smtClean="0">
                <a:solidFill>
                  <a:srgbClr val="1F224E"/>
                </a:solidFill>
                <a:latin typeface="Myriad Pro" charset="0"/>
                <a:ea typeface="Myriad Pro" charset="0"/>
                <a:cs typeface="Myriad Pro" charset="0"/>
              </a:rPr>
              <a:t>with 1 </a:t>
            </a:r>
            <a:r>
              <a:rPr lang="en-GB" sz="1400" dirty="0">
                <a:solidFill>
                  <a:srgbClr val="1F224E"/>
                </a:solidFill>
                <a:latin typeface="Myriad Pro" charset="0"/>
                <a:ea typeface="Myriad Pro" charset="0"/>
                <a:cs typeface="Myriad Pro" charset="0"/>
              </a:rPr>
              <a:t>hour </a:t>
            </a:r>
            <a:r>
              <a:rPr lang="en-GB" sz="1400" dirty="0" smtClean="0">
                <a:solidFill>
                  <a:srgbClr val="1F224E"/>
                </a:solidFill>
                <a:latin typeface="Myriad Pro" charset="0"/>
                <a:ea typeface="Myriad Pro" charset="0"/>
                <a:cs typeface="Myriad Pro" charset="0"/>
              </a:rPr>
              <a:t>30 </a:t>
            </a:r>
            <a:r>
              <a:rPr lang="en-GB" sz="1400" dirty="0">
                <a:solidFill>
                  <a:srgbClr val="1F224E"/>
                </a:solidFill>
                <a:latin typeface="Myriad Pro" charset="0"/>
                <a:ea typeface="Myriad Pro" charset="0"/>
                <a:cs typeface="Myriad Pro" charset="0"/>
              </a:rPr>
              <a:t>minutes to complete the exam </a:t>
            </a:r>
            <a:r>
              <a:rPr lang="en-GB" sz="1400" dirty="0" smtClean="0">
                <a:solidFill>
                  <a:srgbClr val="1F224E"/>
                </a:solidFill>
                <a:latin typeface="Myriad Pro" charset="0"/>
                <a:ea typeface="Myriad Pro" charset="0"/>
                <a:cs typeface="Myriad Pro" charset="0"/>
              </a:rPr>
              <a:t>(over </a:t>
            </a:r>
            <a:r>
              <a:rPr lang="en-GB" sz="1400" dirty="0">
                <a:solidFill>
                  <a:srgbClr val="1F224E"/>
                </a:solidFill>
                <a:latin typeface="Myriad Pro" charset="0"/>
                <a:ea typeface="Myriad Pro" charset="0"/>
                <a:cs typeface="Myriad Pro" charset="0"/>
              </a:rPr>
              <a:t>a minute per mark).</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 Assessment Objective breakdown for the overall paper is:</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smtClean="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There are </a:t>
            </a:r>
            <a:r>
              <a:rPr lang="en-GB" sz="1400" dirty="0" smtClean="0">
                <a:solidFill>
                  <a:srgbClr val="1F224E"/>
                </a:solidFill>
                <a:latin typeface="Myriad Pro" charset="0"/>
                <a:ea typeface="Myriad Pro" charset="0"/>
                <a:cs typeface="Myriad Pro" charset="0"/>
              </a:rPr>
              <a:t>two sections </a:t>
            </a:r>
            <a:r>
              <a:rPr lang="en-GB" sz="1400" dirty="0">
                <a:solidFill>
                  <a:srgbClr val="1F224E"/>
                </a:solidFill>
                <a:latin typeface="Myriad Pro" charset="0"/>
                <a:ea typeface="Myriad Pro" charset="0"/>
                <a:cs typeface="Myriad Pro" charset="0"/>
              </a:rPr>
              <a:t>to </a:t>
            </a:r>
            <a:r>
              <a:rPr lang="en-GB" sz="1400" dirty="0" smtClean="0">
                <a:solidFill>
                  <a:srgbClr val="1F224E"/>
                </a:solidFill>
                <a:latin typeface="Myriad Pro" charset="0"/>
                <a:ea typeface="Myriad Pro" charset="0"/>
                <a:cs typeface="Myriad Pro" charset="0"/>
              </a:rPr>
              <a:t>Physical systems:</a:t>
            </a:r>
            <a:endParaRPr lang="en-GB" sz="1400" dirty="0">
              <a:solidFill>
                <a:srgbClr val="1F224E"/>
              </a:solidFill>
              <a:latin typeface="Myriad Pro" charset="0"/>
              <a:ea typeface="Myriad Pro" charset="0"/>
              <a:cs typeface="Myriad Pro" charset="0"/>
            </a:endParaRPr>
          </a:p>
          <a:p>
            <a:pPr indent="-285750">
              <a:spcBef>
                <a:spcPct val="20000"/>
              </a:spcBef>
              <a:buFont typeface="Arial" panose="020B0604020202020204" pitchFamily="34" charset="0"/>
              <a:buChar char="•"/>
            </a:pPr>
            <a:r>
              <a:rPr lang="en-GB" sz="1400" dirty="0">
                <a:solidFill>
                  <a:srgbClr val="1F224E"/>
                </a:solidFill>
                <a:latin typeface="Myriad Pro" charset="0"/>
                <a:ea typeface="Myriad Pro" charset="0"/>
                <a:cs typeface="Myriad Pro" charset="0"/>
              </a:rPr>
              <a:t>Section A which includes questions on the </a:t>
            </a:r>
            <a:r>
              <a:rPr lang="en-GB" sz="1400" dirty="0" smtClean="0">
                <a:solidFill>
                  <a:srgbClr val="1F224E"/>
                </a:solidFill>
                <a:latin typeface="Myriad Pro" charset="0"/>
                <a:ea typeface="Myriad Pro" charset="0"/>
                <a:cs typeface="Myriad Pro" charset="0"/>
              </a:rPr>
              <a:t>topic of Landscape Systems (optionality between         </a:t>
            </a:r>
          </a:p>
          <a:p>
            <a:pPr>
              <a:spcBef>
                <a:spcPct val="20000"/>
              </a:spcBef>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coastal landscapes, glaciated landscapes and </a:t>
            </a:r>
            <a:r>
              <a:rPr lang="en-GB" sz="1400" dirty="0" err="1" smtClean="0">
                <a:solidFill>
                  <a:srgbClr val="1F224E"/>
                </a:solidFill>
                <a:latin typeface="Myriad Pro" charset="0"/>
                <a:ea typeface="Myriad Pro" charset="0"/>
                <a:cs typeface="Myriad Pro" charset="0"/>
              </a:rPr>
              <a:t>dryland</a:t>
            </a:r>
            <a:r>
              <a:rPr lang="en-GB" sz="1400" dirty="0" smtClean="0">
                <a:solidFill>
                  <a:srgbClr val="1F224E"/>
                </a:solidFill>
                <a:latin typeface="Myriad Pro" charset="0"/>
                <a:ea typeface="Myriad Pro" charset="0"/>
                <a:cs typeface="Myriad Pro" charset="0"/>
              </a:rPr>
              <a:t> landscapes).</a:t>
            </a:r>
            <a:endParaRPr lang="en-GB" sz="1400" dirty="0">
              <a:solidFill>
                <a:srgbClr val="1F224E"/>
              </a:solidFill>
              <a:latin typeface="Myriad Pro" charset="0"/>
              <a:ea typeface="Myriad Pro" charset="0"/>
              <a:cs typeface="Myriad Pro" charset="0"/>
            </a:endParaRPr>
          </a:p>
          <a:p>
            <a:pPr indent="-285750">
              <a:spcBef>
                <a:spcPct val="20000"/>
              </a:spcBef>
              <a:buFont typeface="Arial" panose="020B0604020202020204" pitchFamily="34" charset="0"/>
              <a:buChar char="•"/>
            </a:pPr>
            <a:r>
              <a:rPr lang="en-GB" sz="1400" dirty="0">
                <a:solidFill>
                  <a:srgbClr val="1F224E"/>
                </a:solidFill>
                <a:latin typeface="Myriad Pro" charset="0"/>
                <a:ea typeface="Myriad Pro" charset="0"/>
                <a:cs typeface="Myriad Pro" charset="0"/>
              </a:rPr>
              <a:t>Section B which includes questions on </a:t>
            </a:r>
            <a:r>
              <a:rPr lang="en-GB" sz="1400" dirty="0" smtClean="0">
                <a:solidFill>
                  <a:srgbClr val="1F224E"/>
                </a:solidFill>
                <a:latin typeface="Myriad Pro" charset="0"/>
                <a:ea typeface="Myriad Pro" charset="0"/>
                <a:cs typeface="Myriad Pro" charset="0"/>
              </a:rPr>
              <a:t>the topic of Earth’s Life Support Systems.</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But let’s have a look at the </a:t>
            </a:r>
            <a:r>
              <a:rPr lang="en-GB" sz="1400" dirty="0" smtClean="0">
                <a:solidFill>
                  <a:srgbClr val="1F224E"/>
                </a:solidFill>
                <a:latin typeface="Myriad Pro" charset="0"/>
                <a:ea typeface="Myriad Pro" charset="0"/>
                <a:cs typeface="Myriad Pro" charset="0"/>
              </a:rPr>
              <a:t>two sections </a:t>
            </a:r>
            <a:r>
              <a:rPr lang="en-GB" sz="1400" dirty="0">
                <a:solidFill>
                  <a:srgbClr val="1F224E"/>
                </a:solidFill>
                <a:latin typeface="Myriad Pro" charset="0"/>
                <a:ea typeface="Myriad Pro" charset="0"/>
                <a:cs typeface="Myriad Pro" charset="0"/>
              </a:rPr>
              <a:t>in more detail on the following slides.</a:t>
            </a:r>
          </a:p>
        </p:txBody>
      </p:sp>
      <p:graphicFrame>
        <p:nvGraphicFramePr>
          <p:cNvPr id="5" name="Table 4" title="AO breakdown table"/>
          <p:cNvGraphicFramePr>
            <a:graphicFrameLocks noGrp="1"/>
          </p:cNvGraphicFramePr>
          <p:nvPr>
            <p:extLst>
              <p:ext uri="{D42A27DB-BD31-4B8C-83A1-F6EECF244321}">
                <p14:modId xmlns:p14="http://schemas.microsoft.com/office/powerpoint/2010/main" val="1840649082"/>
              </p:ext>
            </p:extLst>
          </p:nvPr>
        </p:nvGraphicFramePr>
        <p:xfrm>
          <a:off x="1115616" y="2710902"/>
          <a:ext cx="6552729" cy="873869"/>
        </p:xfrm>
        <a:graphic>
          <a:graphicData uri="http://schemas.openxmlformats.org/drawingml/2006/table">
            <a:tbl>
              <a:tblPr firstRow="1" bandRow="1">
                <a:tableStyleId>{5C22544A-7EE6-4342-B048-85BDC9FD1C3A}</a:tableStyleId>
              </a:tblPr>
              <a:tblGrid>
                <a:gridCol w="641029"/>
                <a:gridCol w="1807243"/>
                <a:gridCol w="1440160"/>
                <a:gridCol w="1440160"/>
                <a:gridCol w="1224137"/>
              </a:tblGrid>
              <a:tr h="360040">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(Knowledge and</a:t>
                      </a:r>
                      <a:r>
                        <a:rPr lang="en-GB" sz="1400" baseline="0" dirty="0" smtClean="0">
                          <a:solidFill>
                            <a:srgbClr val="FF0000"/>
                          </a:solidFill>
                        </a:rPr>
                        <a:t> understanding</a:t>
                      </a:r>
                      <a:r>
                        <a:rPr lang="en-GB" sz="1400" dirty="0" smtClean="0">
                          <a:solidFill>
                            <a:srgbClr val="FF0000"/>
                          </a:solidFill>
                        </a:rPr>
                        <a:t>)</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rgbClr val="00B0F0"/>
                          </a:solidFill>
                        </a:rPr>
                        <a:t>AO2 (Application)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AO3 (Skills)</a:t>
                      </a:r>
                      <a:endParaRPr lang="en-GB" sz="1400" dirty="0">
                        <a:solidFill>
                          <a:srgbClr val="00B050"/>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55709">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30</a:t>
                      </a:r>
                      <a:endParaRPr lang="en-GB" sz="1400" dirty="0"/>
                    </a:p>
                  </a:txBody>
                  <a:tcPr>
                    <a:solidFill>
                      <a:schemeClr val="bg1">
                        <a:lumMod val="85000"/>
                      </a:schemeClr>
                    </a:solidFill>
                  </a:tcPr>
                </a:tc>
                <a:tc>
                  <a:txBody>
                    <a:bodyPr/>
                    <a:lstStyle/>
                    <a:p>
                      <a:pPr algn="ctr"/>
                      <a:r>
                        <a:rPr lang="en-GB" sz="1400" dirty="0" smtClean="0"/>
                        <a:t>27</a:t>
                      </a:r>
                      <a:endParaRPr lang="en-GB" sz="1400" dirty="0"/>
                    </a:p>
                  </a:txBody>
                  <a:tcPr>
                    <a:solidFill>
                      <a:schemeClr val="bg1">
                        <a:lumMod val="85000"/>
                      </a:schemeClr>
                    </a:solidFill>
                  </a:tcPr>
                </a:tc>
                <a:tc>
                  <a:txBody>
                    <a:bodyPr/>
                    <a:lstStyle/>
                    <a:p>
                      <a:pPr algn="ctr"/>
                      <a:r>
                        <a:rPr lang="en-GB" sz="1400" dirty="0" smtClean="0"/>
                        <a:t>9</a:t>
                      </a:r>
                      <a:endParaRPr lang="en-GB" sz="1400" dirty="0"/>
                    </a:p>
                  </a:txBody>
                  <a:tcPr>
                    <a:solidFill>
                      <a:schemeClr val="bg1">
                        <a:lumMod val="85000"/>
                      </a:schemeClr>
                    </a:solidFill>
                  </a:tcPr>
                </a:tc>
                <a:tc>
                  <a:txBody>
                    <a:bodyPr/>
                    <a:lstStyle/>
                    <a:p>
                      <a:pPr algn="ctr"/>
                      <a:r>
                        <a:rPr lang="en-GB" sz="1400" dirty="0" smtClean="0"/>
                        <a:t>66</a:t>
                      </a:r>
                      <a:endParaRPr lang="en-GB" sz="14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42398586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 y="125760"/>
            <a:ext cx="9144000" cy="1143000"/>
          </a:xfrm>
        </p:spPr>
        <p:txBody>
          <a:bodyPr>
            <a:normAutofit/>
          </a:bodyPr>
          <a:lstStyle/>
          <a:p>
            <a:r>
              <a:rPr lang="en-GB" dirty="0"/>
              <a:t>Option </a:t>
            </a:r>
            <a:r>
              <a:rPr lang="en-GB" dirty="0" smtClean="0"/>
              <a:t>C </a:t>
            </a:r>
            <a:r>
              <a:rPr lang="en-GB" dirty="0"/>
              <a:t>– Question 2</a:t>
            </a:r>
            <a:r>
              <a:rPr lang="en-GB" dirty="0" smtClean="0"/>
              <a:t>(c) </a:t>
            </a:r>
            <a:r>
              <a:rPr lang="en-GB" dirty="0"/>
              <a:t>– 3 marks</a:t>
            </a:r>
          </a:p>
        </p:txBody>
      </p:sp>
      <p:sp>
        <p:nvSpPr>
          <p:cNvPr id="3" name="Content Placeholder 2"/>
          <p:cNvSpPr>
            <a:spLocks noGrp="1"/>
          </p:cNvSpPr>
          <p:nvPr>
            <p:ph idx="1"/>
          </p:nvPr>
        </p:nvSpPr>
        <p:spPr>
          <a:xfrm>
            <a:off x="323528" y="2348880"/>
            <a:ext cx="8136904" cy="3168352"/>
          </a:xfrm>
        </p:spPr>
        <p:txBody>
          <a:bodyPr>
            <a:normAutofit lnSpcReduction="10000"/>
          </a:bodyPr>
          <a:lstStyle/>
          <a:p>
            <a:pPr marL="0" indent="0">
              <a:buNone/>
            </a:pPr>
            <a:r>
              <a:rPr lang="en-GB" sz="1800" dirty="0" smtClean="0">
                <a:solidFill>
                  <a:srgbClr val="1F224E"/>
                </a:solidFill>
                <a:latin typeface="Myriad Pro" charset="0"/>
                <a:ea typeface="Myriad Pro" charset="0"/>
                <a:cs typeface="Myriad Pro" charset="0"/>
              </a:rPr>
              <a:t>The exemplar answer given in the mark scheme is:</a:t>
            </a:r>
            <a:endParaRPr lang="en-GB" sz="1800" dirty="0">
              <a:solidFill>
                <a:srgbClr val="1F224E"/>
              </a:solidFill>
              <a:latin typeface="Myriad Pro" charset="0"/>
              <a:ea typeface="Myriad Pro" charset="0"/>
              <a:cs typeface="Myriad Pro" charset="0"/>
            </a:endParaRPr>
          </a:p>
          <a:p>
            <a:pPr marL="0" indent="0">
              <a:buNone/>
            </a:pPr>
            <a:endParaRPr lang="en-GB" sz="1800" dirty="0" smtClean="0">
              <a:solidFill>
                <a:srgbClr val="1F224E"/>
              </a:solidFill>
              <a:latin typeface="Myriad Pro" charset="0"/>
              <a:ea typeface="Myriad Pro" charset="0"/>
              <a:cs typeface="Myriad Pro" charset="0"/>
            </a:endParaRPr>
          </a:p>
          <a:p>
            <a:pPr marL="0" indent="0">
              <a:buNone/>
            </a:pPr>
            <a:r>
              <a:rPr lang="en-US" sz="1800" dirty="0" smtClean="0">
                <a:solidFill>
                  <a:srgbClr val="1F224E"/>
                </a:solidFill>
                <a:latin typeface="Myriad Pro" charset="0"/>
                <a:ea typeface="Myriad Pro" charset="0"/>
                <a:cs typeface="Myriad Pro" charset="0"/>
              </a:rPr>
              <a:t>Aeolian </a:t>
            </a:r>
            <a:r>
              <a:rPr lang="en-US" sz="1800" dirty="0">
                <a:solidFill>
                  <a:srgbClr val="1F224E"/>
                </a:solidFill>
                <a:latin typeface="Myriad Pro" charset="0"/>
                <a:ea typeface="Myriad Pro" charset="0"/>
                <a:cs typeface="Myriad Pro" charset="0"/>
              </a:rPr>
              <a:t>erosion is likely to be the most influential geomorphic process in the formation of the pedestal rock. Aeolian deflation may have picked up sand grains and used it in the abrasion of the base of the pedestal rocks, as shown by the narrow base of the rock in the photograph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The zone of maximum erosion (up to 1 metre) at the base of the pedestal is below the height at which saltating grains are carried as can be seen by the eroded base in Figure 3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Weathering may lead to evaporation of water and case-hardening to form a duricrust of minerals on the top of the pedestal making it even more resistant to erosion and thus larger as can be seen in the photograph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8116688"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With reference to Fig. 3, </a:t>
            </a:r>
            <a:r>
              <a:rPr lang="en-US" sz="2400" dirty="0">
                <a:solidFill>
                  <a:srgbClr val="1F224E"/>
                </a:solidFill>
                <a:latin typeface="Myriad Pro" charset="0"/>
                <a:ea typeface="Myriad Pro" charset="0"/>
                <a:cs typeface="Myriad Pro" charset="0"/>
              </a:rPr>
              <a:t>explain which geomorphic processes are the </a:t>
            </a:r>
            <a:r>
              <a:rPr lang="en-US" sz="2400" u="sng" dirty="0">
                <a:solidFill>
                  <a:srgbClr val="1F224E"/>
                </a:solidFill>
                <a:latin typeface="Myriad Pro" charset="0"/>
                <a:ea typeface="Myriad Pro" charset="0"/>
                <a:cs typeface="Myriad Pro" charset="0"/>
              </a:rPr>
              <a:t>most influential</a:t>
            </a:r>
            <a:r>
              <a:rPr lang="en-US" sz="2400" dirty="0">
                <a:solidFill>
                  <a:srgbClr val="1F224E"/>
                </a:solidFill>
                <a:latin typeface="Myriad Pro" charset="0"/>
                <a:ea typeface="Myriad Pro" charset="0"/>
                <a:cs typeface="Myriad Pro" charset="0"/>
              </a:rPr>
              <a:t> in forming landform C.</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4122871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981"/>
            <a:ext cx="9144000" cy="1143000"/>
          </a:xfrm>
        </p:spPr>
        <p:txBody>
          <a:bodyPr>
            <a:normAutofit fontScale="90000"/>
          </a:bodyPr>
          <a:lstStyle/>
          <a:p>
            <a:r>
              <a:rPr lang="en-GB" dirty="0"/>
              <a:t>Option </a:t>
            </a:r>
            <a:r>
              <a:rPr lang="en-GB" dirty="0" smtClean="0"/>
              <a:t>C </a:t>
            </a:r>
            <a:r>
              <a:rPr lang="en-GB" dirty="0"/>
              <a:t>– Question </a:t>
            </a:r>
            <a:r>
              <a:rPr lang="en-GB" dirty="0" smtClean="0"/>
              <a:t>3(d)* </a:t>
            </a:r>
            <a:r>
              <a:rPr lang="en-GB" dirty="0"/>
              <a:t>– </a:t>
            </a:r>
            <a:r>
              <a:rPr lang="en-GB" dirty="0" smtClean="0"/>
              <a:t>16 </a:t>
            </a:r>
            <a:r>
              <a:rPr lang="en-GB" dirty="0"/>
              <a:t>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Human activity influences dryland landscape systems </a:t>
            </a:r>
            <a:r>
              <a:rPr lang="en-US" sz="1600" u="sng" dirty="0">
                <a:solidFill>
                  <a:srgbClr val="00B0F0"/>
                </a:solidFill>
                <a:latin typeface="Myriad Pro" charset="0"/>
                <a:ea typeface="Myriad Pro" charset="0"/>
                <a:cs typeface="Myriad Pro" charset="0"/>
              </a:rPr>
              <a:t>more than</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physical factors</a:t>
            </a:r>
            <a:r>
              <a:rPr lang="en-US" sz="1600" dirty="0" smtClean="0">
                <a:solidFill>
                  <a:srgbClr val="00B0F0"/>
                </a:solidFill>
                <a:latin typeface="Myriad Pro" charset="0"/>
                <a:ea typeface="Myriad Pro" charset="0"/>
                <a:cs typeface="Myriad Pro" charset="0"/>
              </a:rPr>
              <a:t>’. </a:t>
            </a:r>
            <a:r>
              <a:rPr lang="en-US" sz="1600" dirty="0">
                <a:solidFill>
                  <a:srgbClr val="00B0F0"/>
                </a:solidFill>
                <a:latin typeface="Myriad Pro" charset="0"/>
                <a:ea typeface="Myriad Pro" charset="0"/>
                <a:cs typeface="Myriad Pro" charset="0"/>
              </a:rPr>
              <a:t>To what extent do you agree with this statement?</a:t>
            </a:r>
            <a:endParaRPr lang="en-US" sz="16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final question for all topics in Sections A and B of the Physical systems (01) question paper will always be a </a:t>
            </a:r>
            <a:r>
              <a:rPr lang="en-GB" sz="1200" u="sng" dirty="0" smtClean="0">
                <a:solidFill>
                  <a:srgbClr val="1F224E"/>
                </a:solidFill>
                <a:latin typeface="Myriad Pro" charset="0"/>
                <a:ea typeface="Myriad Pro" charset="0"/>
                <a:cs typeface="Myriad Pro" charset="0"/>
              </a:rPr>
              <a:t>16 mark question</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which will have </a:t>
            </a:r>
            <a:r>
              <a:rPr lang="en-GB" sz="1200" u="sng" dirty="0" smtClean="0">
                <a:solidFill>
                  <a:srgbClr val="FF0000"/>
                </a:solidFill>
                <a:latin typeface="Myriad Pro" charset="0"/>
                <a:ea typeface="Myriad Pro" charset="0"/>
                <a:cs typeface="Myriad Pro" charset="0"/>
              </a:rPr>
              <a:t>8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8</a:t>
            </a:r>
            <a:r>
              <a:rPr lang="en-GB" sz="1200" u="sng" dirty="0" smtClean="0">
                <a:solidFill>
                  <a:srgbClr val="00B0F0"/>
                </a:solidFill>
                <a:latin typeface="Myriad Pro" charset="0"/>
                <a:ea typeface="Myriad Pro" charset="0"/>
                <a:cs typeface="Myriad Pro" charset="0"/>
              </a:rPr>
              <a:t>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8 marks)</a:t>
            </a:r>
            <a:r>
              <a:rPr lang="en-GB" sz="1200" dirty="0" smtClean="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the influence of human activity and physical factors in dryland landscape systems </a:t>
            </a:r>
            <a:r>
              <a:rPr lang="en-GB"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key </a:t>
            </a:r>
            <a:r>
              <a:rPr lang="en-GB" sz="1200" dirty="0" smtClean="0">
                <a:solidFill>
                  <a:srgbClr val="1F224E"/>
                </a:solidFill>
                <a:latin typeface="Myriad Pro" charset="0"/>
                <a:ea typeface="Myriad Pro" charset="0"/>
                <a:cs typeface="Myriad Pro" charset="0"/>
              </a:rPr>
              <a:t>ideas 2.b, 4.a and 4.b </a:t>
            </a:r>
            <a:r>
              <a:rPr lang="en-GB" sz="1200" dirty="0">
                <a:solidFill>
                  <a:srgbClr val="1F224E"/>
                </a:solidFill>
                <a:latin typeface="Myriad Pro" charset="0"/>
                <a:ea typeface="Myriad Pro" charset="0"/>
                <a:cs typeface="Myriad Pro" charset="0"/>
              </a:rPr>
              <a:t>of this topic in the </a:t>
            </a:r>
            <a:r>
              <a:rPr lang="en-GB" sz="1200" dirty="0" smtClean="0">
                <a:solidFill>
                  <a:srgbClr val="1F224E"/>
                </a:solidFill>
                <a:latin typeface="Myriad Pro" charset="0"/>
                <a:ea typeface="Myriad Pro" charset="0"/>
                <a:cs typeface="Myriad Pro" charset="0"/>
              </a:rPr>
              <a:t>specification). </a:t>
            </a:r>
            <a:r>
              <a:rPr lang="en-GB" sz="1200" u="sng" dirty="0" smtClean="0">
                <a:solidFill>
                  <a:srgbClr val="1F224E"/>
                </a:solidFill>
                <a:latin typeface="Myriad Pro" charset="0"/>
                <a:ea typeface="Myriad Pro" charset="0"/>
                <a:cs typeface="Myriad Pro" charset="0"/>
              </a:rPr>
              <a:t>For higher tariff extended response questions </a:t>
            </a:r>
            <a:r>
              <a:rPr lang="en-GB" sz="1200" u="sng" dirty="0">
                <a:solidFill>
                  <a:srgbClr val="1F224E"/>
                </a:solidFill>
                <a:latin typeface="Myriad Pro" charset="0"/>
                <a:ea typeface="Myriad Pro" charset="0"/>
                <a:cs typeface="Myriad Pro" charset="0"/>
              </a:rPr>
              <a:t>(16 marks and over) </a:t>
            </a:r>
            <a:r>
              <a:rPr lang="en-GB" sz="1200" u="sng" dirty="0" smtClean="0">
                <a:solidFill>
                  <a:srgbClr val="1F224E"/>
                </a:solidFill>
                <a:latin typeface="Myriad Pro" charset="0"/>
                <a:ea typeface="Myriad Pro" charset="0"/>
                <a:cs typeface="Myriad Pro" charset="0"/>
              </a:rPr>
              <a:t>students are expected to incorporate </a:t>
            </a:r>
            <a:r>
              <a:rPr lang="en-GB" sz="1200" u="sng" dirty="0" smtClean="0">
                <a:solidFill>
                  <a:srgbClr val="FF0000"/>
                </a:solidFill>
                <a:latin typeface="Myriad Pro" charset="0"/>
                <a:ea typeface="Myriad Pro" charset="0"/>
                <a:cs typeface="Myriad Pro" charset="0"/>
              </a:rPr>
              <a:t>case study knowledge </a:t>
            </a:r>
            <a:r>
              <a:rPr lang="en-GB" sz="1200" u="sng" dirty="0" smtClean="0">
                <a:solidFill>
                  <a:srgbClr val="1F224E"/>
                </a:solidFill>
                <a:latin typeface="Myriad Pro" charset="0"/>
                <a:ea typeface="Myriad Pro" charset="0"/>
                <a:cs typeface="Myriad Pro" charset="0"/>
              </a:rPr>
              <a:t>as appropriate</a:t>
            </a:r>
            <a:r>
              <a:rPr lang="en-GB" sz="1200" dirty="0" smtClean="0">
                <a:solidFill>
                  <a:srgbClr val="1F224E"/>
                </a:solidFill>
                <a:latin typeface="Myriad Pro" charset="0"/>
                <a:ea typeface="Myriad Pro" charset="0"/>
                <a:cs typeface="Myriad Pro" charset="0"/>
              </a:rPr>
              <a:t> and for this question the </a:t>
            </a:r>
            <a:r>
              <a:rPr lang="en-GB" sz="1200" dirty="0" smtClean="0">
                <a:solidFill>
                  <a:srgbClr val="FF0000"/>
                </a:solidFill>
                <a:latin typeface="Myriad Pro" charset="0"/>
                <a:ea typeface="Myriad Pro" charset="0"/>
                <a:cs typeface="Myriad Pro" charset="0"/>
              </a:rPr>
              <a:t>case studies </a:t>
            </a:r>
            <a:r>
              <a:rPr lang="en-GB" sz="1200" dirty="0" smtClean="0">
                <a:solidFill>
                  <a:srgbClr val="1F224E"/>
                </a:solidFill>
                <a:latin typeface="Myriad Pro" charset="0"/>
                <a:ea typeface="Myriad Pro" charset="0"/>
                <a:cs typeface="Myriad Pro" charset="0"/>
              </a:rPr>
              <a:t>in key ideas 4.a and 4.b are the most obvious to include. However students could include other </a:t>
            </a:r>
            <a:r>
              <a:rPr lang="en-GB" sz="1200" dirty="0" smtClean="0">
                <a:solidFill>
                  <a:srgbClr val="FF0000"/>
                </a:solidFill>
                <a:latin typeface="Myriad Pro" charset="0"/>
                <a:ea typeface="Myriad Pro" charset="0"/>
                <a:cs typeface="Myriad Pro" charset="0"/>
              </a:rPr>
              <a:t>case study </a:t>
            </a:r>
            <a:r>
              <a:rPr lang="en-GB" sz="1200" dirty="0" smtClean="0">
                <a:solidFill>
                  <a:srgbClr val="1F224E"/>
                </a:solidFill>
                <a:latin typeface="Myriad Pro" charset="0"/>
                <a:ea typeface="Myriad Pro" charset="0"/>
                <a:cs typeface="Myriad Pro" charset="0"/>
              </a:rPr>
              <a:t>information if appropriate.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8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a:t>
            </a:r>
            <a:r>
              <a:rPr lang="en-GB" sz="1200" dirty="0">
                <a:solidFill>
                  <a:srgbClr val="1F224E"/>
                </a:solidFill>
                <a:latin typeface="Myriad Pro" charset="0"/>
                <a:ea typeface="Myriad Pro" charset="0"/>
                <a:cs typeface="Myriad Pro" charset="0"/>
              </a:rPr>
              <a:t>command </a:t>
            </a:r>
            <a:r>
              <a:rPr lang="en-GB" sz="1200" dirty="0" smtClean="0">
                <a:solidFill>
                  <a:srgbClr val="1F224E"/>
                </a:solidFill>
                <a:latin typeface="Myriad Pro" charset="0"/>
                <a:ea typeface="Myriad Pro" charset="0"/>
                <a:cs typeface="Myriad Pro" charset="0"/>
              </a:rPr>
              <a:t>‘</a:t>
            </a:r>
            <a:r>
              <a:rPr lang="en-US" sz="1200" dirty="0" smtClean="0">
                <a:solidFill>
                  <a:srgbClr val="00B0F0"/>
                </a:solidFill>
                <a:latin typeface="Myriad Pro" charset="0"/>
                <a:ea typeface="Myriad Pro" charset="0"/>
                <a:cs typeface="Myriad Pro" charset="0"/>
              </a:rPr>
              <a:t>to </a:t>
            </a:r>
            <a:r>
              <a:rPr lang="en-US" sz="1200" dirty="0">
                <a:solidFill>
                  <a:srgbClr val="00B0F0"/>
                </a:solidFill>
                <a:latin typeface="Myriad Pro" charset="0"/>
                <a:ea typeface="Myriad Pro" charset="0"/>
                <a:cs typeface="Myriad Pro" charset="0"/>
              </a:rPr>
              <a:t>what extent do you agree</a:t>
            </a:r>
            <a:r>
              <a:rPr lang="en-GB" sz="1200" dirty="0" smtClean="0">
                <a:solidFill>
                  <a:srgbClr val="1F224E"/>
                </a:solidFill>
                <a:latin typeface="Myriad Pro" charset="0"/>
                <a:ea typeface="Myriad Pro" charset="0"/>
                <a:cs typeface="Myriad Pro" charset="0"/>
              </a:rPr>
              <a:t>’ and the key words ‘</a:t>
            </a:r>
            <a:r>
              <a:rPr lang="en-GB" sz="1200" dirty="0" smtClean="0">
                <a:solidFill>
                  <a:srgbClr val="00B0F0"/>
                </a:solidFill>
                <a:latin typeface="Myriad Pro" charset="0"/>
                <a:ea typeface="Myriad Pro" charset="0"/>
                <a:cs typeface="Myriad Pro" charset="0"/>
              </a:rPr>
              <a:t>more than</a:t>
            </a:r>
            <a:r>
              <a:rPr lang="en-GB" sz="1200" dirty="0" smtClean="0">
                <a:solidFill>
                  <a:srgbClr val="1F224E"/>
                </a:solidFill>
                <a:latin typeface="Myriad Pro" charset="0"/>
                <a:ea typeface="Myriad Pro" charset="0"/>
                <a:cs typeface="Myriad Pro" charset="0"/>
              </a:rPr>
              <a:t>’ indicate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determine the extent that human activity </a:t>
            </a:r>
            <a:r>
              <a:rPr lang="en-US" sz="1200" dirty="0">
                <a:solidFill>
                  <a:srgbClr val="1F224E"/>
                </a:solidFill>
                <a:latin typeface="Myriad Pro" charset="0"/>
                <a:ea typeface="Myriad Pro" charset="0"/>
                <a:cs typeface="Myriad Pro" charset="0"/>
              </a:rPr>
              <a:t>influences dryland landscape systems more than physical factors</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very much depend on the </a:t>
            </a:r>
            <a:r>
              <a:rPr lang="en-GB" sz="1200" dirty="0" smtClean="0">
                <a:solidFill>
                  <a:srgbClr val="FF0000"/>
                </a:solidFill>
                <a:latin typeface="Myriad Pro" charset="0"/>
                <a:ea typeface="Myriad Pro" charset="0"/>
                <a:cs typeface="Myriad Pro" charset="0"/>
              </a:rPr>
              <a:t>case studies</a:t>
            </a:r>
            <a:r>
              <a:rPr lang="en-GB" sz="1200" dirty="0" smtClean="0">
                <a:solidFill>
                  <a:srgbClr val="1F224E"/>
                </a:solidFill>
                <a:latin typeface="Myriad Pro" charset="0"/>
                <a:ea typeface="Myriad Pro" charset="0"/>
                <a:cs typeface="Myriad Pro" charset="0"/>
              </a:rPr>
              <a:t> covered to determine whether students agree with this statement or not.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83214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590"/>
            <a:ext cx="9144000" cy="535682"/>
          </a:xfrm>
        </p:spPr>
        <p:txBody>
          <a:bodyPr>
            <a:noAutofit/>
          </a:bodyPr>
          <a:lstStyle/>
          <a:p>
            <a:r>
              <a:rPr lang="en-GB" sz="2800" dirty="0"/>
              <a:t>Option </a:t>
            </a:r>
            <a:r>
              <a:rPr lang="en-GB" sz="2800" dirty="0" smtClean="0"/>
              <a:t>C </a:t>
            </a:r>
            <a:r>
              <a:rPr lang="en-GB" sz="2800" dirty="0"/>
              <a:t>– Question </a:t>
            </a:r>
            <a:r>
              <a:rPr lang="en-GB" sz="2800" dirty="0" smtClean="0"/>
              <a:t>3(d)* </a:t>
            </a:r>
            <a:r>
              <a:rPr lang="en-GB" sz="2800" dirty="0"/>
              <a:t>– </a:t>
            </a:r>
            <a:r>
              <a:rPr lang="en-GB" sz="2800" dirty="0" smtClean="0"/>
              <a:t>16 marks </a:t>
            </a:r>
            <a:br>
              <a:rPr lang="en-GB" sz="2800" dirty="0" smtClean="0"/>
            </a:br>
            <a:r>
              <a:rPr lang="en-GB" sz="2800" dirty="0" smtClean="0"/>
              <a:t>– The mark scheme</a:t>
            </a:r>
            <a:endParaRPr lang="en-GB" sz="2800" dirty="0"/>
          </a:p>
        </p:txBody>
      </p:sp>
      <p:sp>
        <p:nvSpPr>
          <p:cNvPr id="3" name="Content Placeholder 2"/>
          <p:cNvSpPr txBox="1">
            <a:spLocks/>
          </p:cNvSpPr>
          <p:nvPr/>
        </p:nvSpPr>
        <p:spPr>
          <a:xfrm>
            <a:off x="87288" y="836712"/>
            <a:ext cx="4392488"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50" b="1" dirty="0">
                <a:solidFill>
                  <a:srgbClr val="FF0000"/>
                </a:solidFill>
                <a:latin typeface="Myriad Pro" charset="0"/>
                <a:ea typeface="Myriad Pro" charset="0"/>
                <a:cs typeface="Myriad Pro" charset="0"/>
              </a:rPr>
              <a:t>AO1 </a:t>
            </a: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dryland landscape systems.</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a:t>
            </a:r>
            <a:r>
              <a:rPr lang="en-US" sz="1050" b="1" dirty="0">
                <a:solidFill>
                  <a:srgbClr val="1F224E"/>
                </a:solidFill>
                <a:latin typeface="Myriad Pro" charset="0"/>
                <a:ea typeface="Myriad Pro" charset="0"/>
                <a:cs typeface="Myriad Pro" charset="0"/>
              </a:rPr>
              <a:t>accurate place-specific</a:t>
            </a:r>
            <a:r>
              <a:rPr lang="en-US" sz="1050" dirty="0">
                <a:solidFill>
                  <a:srgbClr val="1F224E"/>
                </a:solidFill>
                <a:latin typeface="Myriad Pro" charset="0"/>
                <a:ea typeface="Myriad Pro" charset="0"/>
                <a:cs typeface="Myriad Pro" charset="0"/>
              </a:rPr>
              <a:t> detail.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dryland landscape systems.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some</a:t>
            </a:r>
            <a:r>
              <a:rPr lang="en-US" sz="1050" b="1" dirty="0">
                <a:solidFill>
                  <a:srgbClr val="1F224E"/>
                </a:solidFill>
                <a:latin typeface="Myriad Pro" charset="0"/>
                <a:ea typeface="Myriad Pro" charset="0"/>
                <a:cs typeface="Myriad Pro" charset="0"/>
              </a:rPr>
              <a:t> place-specific </a:t>
            </a:r>
            <a:r>
              <a:rPr lang="en-US" sz="1050" dirty="0">
                <a:solidFill>
                  <a:srgbClr val="1F224E"/>
                </a:solidFill>
                <a:latin typeface="Myriad Pro" charset="0"/>
                <a:ea typeface="Myriad Pro" charset="0"/>
                <a:cs typeface="Myriad Pro" charset="0"/>
              </a:rPr>
              <a:t>detail which is </a:t>
            </a:r>
            <a:r>
              <a:rPr lang="en-US" sz="1050" b="1" dirty="0">
                <a:solidFill>
                  <a:srgbClr val="1F224E"/>
                </a:solidFill>
                <a:latin typeface="Myriad Pro" charset="0"/>
                <a:ea typeface="Myriad Pro" charset="0"/>
                <a:cs typeface="Myriad Pro" charset="0"/>
              </a:rPr>
              <a:t>partially accurate</a:t>
            </a:r>
            <a:r>
              <a:rPr lang="en-US" sz="1050" dirty="0">
                <a:solidFill>
                  <a:srgbClr val="1F224E"/>
                </a:solidFill>
                <a:latin typeface="Myriad Pro" charset="0"/>
                <a:ea typeface="Myriad Pro" charset="0"/>
                <a:cs typeface="Myriad Pro" charset="0"/>
              </a:rPr>
              <a:t>.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dryland landscape systems.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There is an attempt to include </a:t>
            </a:r>
            <a:r>
              <a:rPr lang="en-US" sz="1050" b="1" dirty="0">
                <a:solidFill>
                  <a:srgbClr val="1F224E"/>
                </a:solidFill>
                <a:latin typeface="Myriad Pro" charset="0"/>
                <a:ea typeface="Myriad Pro" charset="0"/>
                <a:cs typeface="Myriad Pro" charset="0"/>
              </a:rPr>
              <a:t>place-specific</a:t>
            </a:r>
            <a:r>
              <a:rPr lang="en-US" sz="1050" dirty="0">
                <a:solidFill>
                  <a:srgbClr val="1F224E"/>
                </a:solidFill>
                <a:latin typeface="Myriad Pro" charset="0"/>
                <a:ea typeface="Myriad Pro" charset="0"/>
                <a:cs typeface="Myriad Pro" charset="0"/>
              </a:rPr>
              <a:t> detail but it is </a:t>
            </a:r>
            <a:r>
              <a:rPr lang="en-US" sz="1050" b="1" dirty="0">
                <a:solidFill>
                  <a:srgbClr val="1F224E"/>
                </a:solidFill>
                <a:latin typeface="Myriad Pro" charset="0"/>
                <a:ea typeface="Myriad Pro" charset="0"/>
                <a:cs typeface="Myriad Pro" charset="0"/>
              </a:rPr>
              <a:t>inaccurate</a:t>
            </a: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 </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endParaRPr lang="en-GB" sz="105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36368" y="836712"/>
            <a:ext cx="4379912"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a:t>
            </a:r>
            <a:r>
              <a:rPr lang="en-US" sz="1050" b="1" dirty="0" smtClean="0">
                <a:solidFill>
                  <a:srgbClr val="1F224E"/>
                </a:solidFill>
                <a:latin typeface="Myriad Pro" charset="0"/>
                <a:ea typeface="Myriad Pro" charset="0"/>
                <a:cs typeface="Myriad Pro" charset="0"/>
              </a:rPr>
              <a:t>(6–8 </a:t>
            </a:r>
            <a:r>
              <a:rPr lang="en-US" sz="1050" b="1" dirty="0">
                <a:solidFill>
                  <a:srgbClr val="1F224E"/>
                </a:solidFill>
                <a:latin typeface="Myriad Pro" charset="0"/>
                <a:ea typeface="Myriad Pro" charset="0"/>
                <a:cs typeface="Myriad Pro" charset="0"/>
              </a:rPr>
              <a:t>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with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a:t>
            </a:r>
            <a:r>
              <a:rPr lang="en-US" sz="1050" dirty="0" smtClean="0">
                <a:solidFill>
                  <a:srgbClr val="1F224E"/>
                </a:solidFill>
                <a:latin typeface="Myriad Pro" charset="0"/>
                <a:ea typeface="Myriad Pro" charset="0"/>
                <a:cs typeface="Myriad Pro" charset="0"/>
              </a:rPr>
              <a:t>based, </a:t>
            </a:r>
            <a:r>
              <a:rPr lang="en-US" sz="1050" dirty="0">
                <a:solidFill>
                  <a:srgbClr val="1F224E"/>
                </a:solidFill>
                <a:latin typeface="Myriad Pro" charset="0"/>
                <a:ea typeface="Myriad Pro" charset="0"/>
                <a:cs typeface="Myriad Pro" charset="0"/>
              </a:rPr>
              <a:t>to show the extent to which human activity influences dryland landscape 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a:t>
            </a:r>
            <a:r>
              <a:rPr lang="en-US" sz="1050" b="1" dirty="0" smtClean="0">
                <a:solidFill>
                  <a:srgbClr val="1F224E"/>
                </a:solidFill>
                <a:latin typeface="Myriad Pro" charset="0"/>
                <a:ea typeface="Myriad Pro" charset="0"/>
                <a:cs typeface="Myriad Pro" charset="0"/>
              </a:rPr>
              <a:t>3–5 </a:t>
            </a:r>
            <a:r>
              <a:rPr lang="en-US" sz="1050" b="1" dirty="0">
                <a:solidFill>
                  <a:srgbClr val="1F224E"/>
                </a:solidFill>
                <a:latin typeface="Myriad Pro" charset="0"/>
                <a:ea typeface="Myriad Pro" charset="0"/>
                <a:cs typeface="Myriad Pro" charset="0"/>
              </a:rPr>
              <a:t>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with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to show the extent to which human activity influences dryland landscape 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with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with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to show the extent to which human activity influences dryland landscape 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r>
              <a:rPr lang="en-US" sz="1050" dirty="0" smtClean="0">
                <a:solidFill>
                  <a:srgbClr val="1F224E"/>
                </a:solidFill>
                <a:latin typeface="Myriad Pro" charset="0"/>
                <a:ea typeface="Myriad Pro" charset="0"/>
                <a:cs typeface="Myriad Pro" charset="0"/>
              </a:rPr>
              <a:t>.</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u="sng" dirty="0" smtClean="0">
                <a:solidFill>
                  <a:srgbClr val="1F224E"/>
                </a:solidFill>
                <a:latin typeface="Myriad Pro" charset="0"/>
                <a:ea typeface="Myriad Pro" charset="0"/>
                <a:cs typeface="Myriad Pro" charset="0"/>
              </a:rPr>
              <a:t>Quality of extended response </a:t>
            </a:r>
            <a:r>
              <a:rPr lang="en-US" sz="1050" u="sng" dirty="0">
                <a:solidFill>
                  <a:srgbClr val="1F224E"/>
                </a:solidFill>
                <a:latin typeface="Myriad Pro" charset="0"/>
                <a:ea typeface="Myriad Pro" charset="0"/>
                <a:cs typeface="Myriad Pro" charset="0"/>
              </a:rPr>
              <a:t>descriptors</a:t>
            </a:r>
            <a:r>
              <a:rPr lang="en-US" sz="1050" dirty="0">
                <a:solidFill>
                  <a:srgbClr val="1F224E"/>
                </a:solidFill>
                <a:latin typeface="Myriad Pro" charset="0"/>
                <a:ea typeface="Myriad Pro" charset="0"/>
                <a:cs typeface="Myriad Pro" charset="0"/>
              </a:rPr>
              <a:t> are listed </a:t>
            </a:r>
            <a:r>
              <a:rPr lang="en-US" sz="1050" dirty="0" smtClean="0">
                <a:solidFill>
                  <a:srgbClr val="1F224E"/>
                </a:solidFill>
                <a:latin typeface="Myriad Pro" charset="0"/>
                <a:ea typeface="Myriad Pro" charset="0"/>
                <a:cs typeface="Myriad Pro" charset="0"/>
              </a:rPr>
              <a:t>below </a:t>
            </a:r>
            <a:r>
              <a:rPr lang="en-US" sz="1050" dirty="0" smtClean="0">
                <a:solidFill>
                  <a:srgbClr val="00B0F0"/>
                </a:solidFill>
                <a:latin typeface="Myriad Pro" charset="0"/>
                <a:ea typeface="Myriad Pro" charset="0"/>
                <a:cs typeface="Myriad Pro" charset="0"/>
              </a:rPr>
              <a:t>AO2</a:t>
            </a:r>
            <a:r>
              <a:rPr lang="en-US" sz="1050" dirty="0" smtClean="0">
                <a:solidFill>
                  <a:srgbClr val="1F224E"/>
                </a:solidFill>
                <a:latin typeface="Myriad Pro" charset="0"/>
                <a:ea typeface="Myriad Pro" charset="0"/>
                <a:cs typeface="Myriad Pro" charset="0"/>
              </a:rPr>
              <a:t> – you can find more information on these on </a:t>
            </a:r>
            <a:r>
              <a:rPr lang="en-US" sz="1050" u="sng" dirty="0" smtClean="0">
                <a:solidFill>
                  <a:srgbClr val="1F224E"/>
                </a:solidFill>
                <a:latin typeface="Myriad Pro" charset="0"/>
                <a:ea typeface="Myriad Pro" charset="0"/>
                <a:cs typeface="Myriad Pro" charset="0"/>
              </a:rPr>
              <a:t>slide 7</a:t>
            </a:r>
            <a:r>
              <a:rPr lang="en-US" sz="1050" dirty="0" smtClean="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a:p>
            <a:pPr marL="0" indent="0">
              <a:buNone/>
            </a:pP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3334518" y="6165304"/>
            <a:ext cx="5242495" cy="553998"/>
          </a:xfrm>
          <a:prstGeom prst="rect">
            <a:avLst/>
          </a:prstGeom>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dirty="0" smtClean="0">
                <a:solidFill>
                  <a:srgbClr val="1F224E"/>
                </a:solidFill>
                <a:latin typeface="Myriad Pro" charset="0"/>
                <a:ea typeface="Myriad Pro" charset="0"/>
                <a:cs typeface="Myriad Pro" charset="0"/>
              </a:rPr>
              <a:t>‘</a:t>
            </a:r>
            <a:r>
              <a:rPr lang="en-GB" sz="1000" b="1" dirty="0" smtClean="0">
                <a:solidFill>
                  <a:srgbClr val="1F224E"/>
                </a:solidFill>
                <a:latin typeface="Myriad Pro" charset="0"/>
                <a:ea typeface="Myriad Pro" charset="0"/>
                <a:cs typeface="Myriad Pro" charset="0"/>
              </a:rPr>
              <a:t>comprehensive</a:t>
            </a:r>
            <a:r>
              <a:rPr lang="en-GB" sz="1000" dirty="0" smtClean="0">
                <a:solidFill>
                  <a:srgbClr val="1F224E"/>
                </a:solidFill>
                <a:latin typeface="Myriad Pro" charset="0"/>
                <a:ea typeface="Myriad Pro" charset="0"/>
                <a:cs typeface="Myriad Pro" charset="0"/>
              </a:rPr>
              <a:t>’, ‘</a:t>
            </a:r>
            <a:r>
              <a:rPr lang="en-GB" sz="1000" b="1" dirty="0" smtClean="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a:t>
            </a:r>
            <a:r>
              <a:rPr lang="en-GB" sz="1000" dirty="0" smtClean="0">
                <a:solidFill>
                  <a:srgbClr val="1F224E"/>
                </a:solidFill>
                <a:latin typeface="Myriad Pro" charset="0"/>
                <a:ea typeface="Myriad Pro" charset="0"/>
                <a:cs typeface="Myriad Pro" charset="0"/>
              </a:rPr>
              <a:t>8 </a:t>
            </a:r>
            <a:r>
              <a:rPr lang="en-GB" sz="10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3967304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7"/>
            <a:ext cx="9144000" cy="936104"/>
          </a:xfrm>
        </p:spPr>
        <p:txBody>
          <a:bodyPr>
            <a:noAutofit/>
          </a:bodyPr>
          <a:lstStyle/>
          <a:p>
            <a:r>
              <a:rPr lang="en-GB" sz="2800" dirty="0"/>
              <a:t>Option </a:t>
            </a:r>
            <a:r>
              <a:rPr lang="en-GB" sz="2800" dirty="0" smtClean="0"/>
              <a:t>C </a:t>
            </a:r>
            <a:r>
              <a:rPr lang="en-GB" sz="2800" dirty="0"/>
              <a:t>– Question </a:t>
            </a:r>
            <a:r>
              <a:rPr lang="en-GB" sz="2800" dirty="0" smtClean="0"/>
              <a:t>3(d)* </a:t>
            </a:r>
            <a:r>
              <a:rPr lang="en-GB" sz="2800" dirty="0"/>
              <a:t>– </a:t>
            </a:r>
            <a:r>
              <a:rPr lang="en-GB" sz="2800" dirty="0" smtClean="0"/>
              <a:t>16 </a:t>
            </a:r>
            <a:r>
              <a:rPr lang="en-GB" sz="2800" dirty="0"/>
              <a:t>marks – </a:t>
            </a:r>
            <a:r>
              <a:rPr lang="en-GB" sz="2800" dirty="0" smtClean="0"/>
              <a:t/>
            </a:r>
            <a:br>
              <a:rPr lang="en-GB" sz="2800" dirty="0" smtClean="0"/>
            </a:br>
            <a:r>
              <a:rPr lang="en-GB" sz="2800" dirty="0" smtClean="0"/>
              <a:t>Indicative content</a:t>
            </a:r>
            <a:endParaRPr lang="en-GB" sz="2800" dirty="0"/>
          </a:p>
        </p:txBody>
      </p:sp>
      <p:sp>
        <p:nvSpPr>
          <p:cNvPr id="7" name="Content Placeholder 2"/>
          <p:cNvSpPr txBox="1">
            <a:spLocks/>
          </p:cNvSpPr>
          <p:nvPr/>
        </p:nvSpPr>
        <p:spPr>
          <a:xfrm>
            <a:off x="107503" y="1484784"/>
            <a:ext cx="4428493"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smtClean="0">
                <a:solidFill>
                  <a:srgbClr val="FF0000"/>
                </a:solidFill>
                <a:latin typeface="Myriad Pro" charset="0"/>
                <a:ea typeface="Myriad Pro" charset="0"/>
                <a:cs typeface="Myriad Pro" charset="0"/>
              </a:rPr>
              <a:t>AO1 </a:t>
            </a:r>
            <a:r>
              <a:rPr lang="en-US" sz="1050" b="1" dirty="0">
                <a:solidFill>
                  <a:srgbClr val="FF0000"/>
                </a:solidFill>
                <a:latin typeface="Myriad Pro" charset="0"/>
                <a:ea typeface="Myriad Pro" charset="0"/>
                <a:cs typeface="Myriad Pro" charset="0"/>
              </a:rPr>
              <a:t>– 8 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dryland landscape systems could potentially include: </a:t>
            </a:r>
            <a:endParaRPr lang="en-GB" sz="1050" dirty="0">
              <a:solidFill>
                <a:srgbClr val="1F224E"/>
              </a:solidFill>
              <a:latin typeface="Myriad Pro" charset="0"/>
              <a:ea typeface="Myriad Pro" charset="0"/>
              <a:cs typeface="Myriad Pro" charset="0"/>
            </a:endParaRPr>
          </a:p>
          <a:p>
            <a:r>
              <a:rPr lang="en-US" sz="1050" dirty="0" smtClean="0">
                <a:solidFill>
                  <a:srgbClr val="1F224E"/>
                </a:solidFill>
                <a:latin typeface="Myriad Pro" charset="0"/>
                <a:ea typeface="Myriad Pro" charset="0"/>
                <a:cs typeface="Myriad Pro" charset="0"/>
              </a:rPr>
              <a:t>exposed </a:t>
            </a:r>
            <a:r>
              <a:rPr lang="en-US" sz="1050" dirty="0">
                <a:solidFill>
                  <a:srgbClr val="1F224E"/>
                </a:solidFill>
                <a:latin typeface="Myriad Pro" charset="0"/>
                <a:ea typeface="Myriad Pro" charset="0"/>
                <a:cs typeface="Myriad Pro" charset="0"/>
              </a:rPr>
              <a:t>surfaces are subjected to higher erosion rates as there is no protection against aeolian erosion or flash floods causing fluvial erosion</a:t>
            </a:r>
          </a:p>
          <a:p>
            <a:r>
              <a:rPr lang="en-US" sz="1050" dirty="0" smtClean="0">
                <a:solidFill>
                  <a:srgbClr val="1F224E"/>
                </a:solidFill>
                <a:latin typeface="Myriad Pro" charset="0"/>
                <a:ea typeface="Myriad Pro" charset="0"/>
                <a:cs typeface="Myriad Pro" charset="0"/>
              </a:rPr>
              <a:t>an </a:t>
            </a:r>
            <a:r>
              <a:rPr lang="en-US" sz="1050" dirty="0">
                <a:solidFill>
                  <a:srgbClr val="1F224E"/>
                </a:solidFill>
                <a:latin typeface="Myriad Pro" charset="0"/>
                <a:ea typeface="Myriad Pro" charset="0"/>
                <a:cs typeface="Myriad Pro" charset="0"/>
              </a:rPr>
              <a:t>increase in loose material in the system and deposition may lead to formation of alluvial fans and bajadas</a:t>
            </a:r>
          </a:p>
          <a:p>
            <a:r>
              <a:rPr lang="en-US" sz="1050" dirty="0" smtClean="0">
                <a:solidFill>
                  <a:srgbClr val="1F224E"/>
                </a:solidFill>
                <a:latin typeface="Myriad Pro" charset="0"/>
                <a:ea typeface="Myriad Pro" charset="0"/>
                <a:cs typeface="Myriad Pro" charset="0"/>
              </a:rPr>
              <a:t>eroded </a:t>
            </a:r>
            <a:r>
              <a:rPr lang="en-US" sz="1050" dirty="0">
                <a:solidFill>
                  <a:srgbClr val="1F224E"/>
                </a:solidFill>
                <a:latin typeface="Myriad Pro" charset="0"/>
                <a:ea typeface="Myriad Pro" charset="0"/>
                <a:cs typeface="Myriad Pro" charset="0"/>
              </a:rPr>
              <a:t>sediment may then be blown to marginal areas where it accumulates as loess</a:t>
            </a:r>
          </a:p>
          <a:p>
            <a:r>
              <a:rPr lang="en-US" sz="1050" dirty="0" smtClean="0">
                <a:solidFill>
                  <a:srgbClr val="1F224E"/>
                </a:solidFill>
                <a:latin typeface="Myriad Pro" charset="0"/>
                <a:ea typeface="Myriad Pro" charset="0"/>
                <a:cs typeface="Myriad Pro" charset="0"/>
              </a:rPr>
              <a:t>water </a:t>
            </a:r>
            <a:r>
              <a:rPr lang="en-US" sz="1050" dirty="0">
                <a:solidFill>
                  <a:srgbClr val="1F224E"/>
                </a:solidFill>
                <a:latin typeface="Myriad Pro" charset="0"/>
                <a:ea typeface="Myriad Pro" charset="0"/>
                <a:cs typeface="Myriad Pro" charset="0"/>
              </a:rPr>
              <a:t>abstraction and dams affect water table levels</a:t>
            </a:r>
          </a:p>
          <a:p>
            <a:r>
              <a:rPr lang="en-US" sz="1050" dirty="0" smtClean="0">
                <a:solidFill>
                  <a:srgbClr val="1F224E"/>
                </a:solidFill>
                <a:latin typeface="Myriad Pro" charset="0"/>
                <a:ea typeface="Myriad Pro" charset="0"/>
                <a:cs typeface="Myriad Pro" charset="0"/>
              </a:rPr>
              <a:t>dams </a:t>
            </a:r>
            <a:r>
              <a:rPr lang="en-US" sz="1050" dirty="0">
                <a:solidFill>
                  <a:srgbClr val="1F224E"/>
                </a:solidFill>
                <a:latin typeface="Myriad Pro" charset="0"/>
                <a:ea typeface="Myriad Pro" charset="0"/>
                <a:cs typeface="Myriad Pro" charset="0"/>
              </a:rPr>
              <a:t>trap sediment and reduce river load</a:t>
            </a:r>
          </a:p>
          <a:p>
            <a:r>
              <a:rPr lang="en-US" sz="1050" dirty="0" smtClean="0">
                <a:solidFill>
                  <a:srgbClr val="1F224E"/>
                </a:solidFill>
                <a:latin typeface="Myriad Pro" charset="0"/>
                <a:ea typeface="Myriad Pro" charset="0"/>
                <a:cs typeface="Myriad Pro" charset="0"/>
              </a:rPr>
              <a:t>a </a:t>
            </a:r>
            <a:r>
              <a:rPr lang="en-US" sz="1050" dirty="0">
                <a:solidFill>
                  <a:srgbClr val="1F224E"/>
                </a:solidFill>
                <a:latin typeface="Myriad Pro" charset="0"/>
                <a:ea typeface="Myriad Pro" charset="0"/>
                <a:cs typeface="Myriad Pro" charset="0"/>
              </a:rPr>
              <a:t>decrease in loose material in the system and may lead to degradation of alluvial fans and bajadas</a:t>
            </a:r>
          </a:p>
          <a:p>
            <a:r>
              <a:rPr lang="en-US" sz="1050" dirty="0" smtClean="0">
                <a:solidFill>
                  <a:srgbClr val="1F224E"/>
                </a:solidFill>
                <a:latin typeface="Myriad Pro" charset="0"/>
                <a:ea typeface="Myriad Pro" charset="0"/>
                <a:cs typeface="Myriad Pro" charset="0"/>
              </a:rPr>
              <a:t>climate </a:t>
            </a:r>
            <a:r>
              <a:rPr lang="en-US" sz="1050" dirty="0">
                <a:solidFill>
                  <a:srgbClr val="1F224E"/>
                </a:solidFill>
                <a:latin typeface="Myriad Pro" charset="0"/>
                <a:ea typeface="Myriad Pro" charset="0"/>
                <a:cs typeface="Myriad Pro" charset="0"/>
              </a:rPr>
              <a:t>(temperature and precipitation) influencing geomorphic processes</a:t>
            </a:r>
          </a:p>
          <a:p>
            <a:r>
              <a:rPr lang="en-US" sz="1050" dirty="0" smtClean="0">
                <a:solidFill>
                  <a:srgbClr val="1F224E"/>
                </a:solidFill>
                <a:latin typeface="Myriad Pro" charset="0"/>
                <a:ea typeface="Myriad Pro" charset="0"/>
                <a:cs typeface="Myriad Pro" charset="0"/>
              </a:rPr>
              <a:t>geology </a:t>
            </a:r>
            <a:r>
              <a:rPr lang="en-US" sz="1050" dirty="0">
                <a:solidFill>
                  <a:srgbClr val="1F224E"/>
                </a:solidFill>
                <a:latin typeface="Myriad Pro" charset="0"/>
                <a:ea typeface="Myriad Pro" charset="0"/>
                <a:cs typeface="Myriad Pro" charset="0"/>
              </a:rPr>
              <a:t>(lithology and structure) influencing rates of processes and supply of material</a:t>
            </a:r>
          </a:p>
          <a:p>
            <a:r>
              <a:rPr lang="en-US" sz="1050" dirty="0" smtClean="0">
                <a:solidFill>
                  <a:srgbClr val="1F224E"/>
                </a:solidFill>
                <a:latin typeface="Myriad Pro" charset="0"/>
                <a:ea typeface="Myriad Pro" charset="0"/>
                <a:cs typeface="Myriad Pro" charset="0"/>
              </a:rPr>
              <a:t>latitude </a:t>
            </a:r>
            <a:r>
              <a:rPr lang="en-US" sz="1050" dirty="0">
                <a:solidFill>
                  <a:srgbClr val="1F224E"/>
                </a:solidFill>
                <a:latin typeface="Myriad Pro" charset="0"/>
                <a:ea typeface="Myriad Pro" charset="0"/>
                <a:cs typeface="Myriad Pro" charset="0"/>
              </a:rPr>
              <a:t>and altitude affecting climate and so, indirectly, processes</a:t>
            </a:r>
          </a:p>
          <a:p>
            <a:r>
              <a:rPr lang="en-US" sz="1050" dirty="0" smtClean="0">
                <a:solidFill>
                  <a:srgbClr val="1F224E"/>
                </a:solidFill>
                <a:latin typeface="Myriad Pro" charset="0"/>
                <a:ea typeface="Myriad Pro" charset="0"/>
                <a:cs typeface="Myriad Pro" charset="0"/>
              </a:rPr>
              <a:t>relief </a:t>
            </a:r>
            <a:r>
              <a:rPr lang="en-US" sz="1050" dirty="0">
                <a:solidFill>
                  <a:srgbClr val="1F224E"/>
                </a:solidFill>
                <a:latin typeface="Myriad Pro" charset="0"/>
                <a:ea typeface="Myriad Pro" charset="0"/>
                <a:cs typeface="Myriad Pro" charset="0"/>
              </a:rPr>
              <a:t>and aspect affecting microclimate and so, </a:t>
            </a:r>
            <a:r>
              <a:rPr lang="en-US" sz="1050" dirty="0" smtClean="0">
                <a:solidFill>
                  <a:srgbClr val="1F224E"/>
                </a:solidFill>
                <a:latin typeface="Myriad Pro" charset="0"/>
                <a:ea typeface="Myriad Pro" charset="0"/>
                <a:cs typeface="Myriad Pro" charset="0"/>
              </a:rPr>
              <a:t>indirectly</a:t>
            </a:r>
            <a:r>
              <a:rPr lang="en-US" sz="1050" dirty="0">
                <a:solidFill>
                  <a:srgbClr val="1F224E"/>
                </a:solidFill>
                <a:latin typeface="Myriad Pro" charset="0"/>
                <a:ea typeface="Myriad Pro" charset="0"/>
                <a:cs typeface="Myriad Pro" charset="0"/>
              </a:rPr>
              <a:t>, processes</a:t>
            </a:r>
          </a:p>
          <a:p>
            <a:r>
              <a:rPr lang="en-US" sz="1050" dirty="0" smtClean="0">
                <a:solidFill>
                  <a:srgbClr val="1F224E"/>
                </a:solidFill>
                <a:latin typeface="Myriad Pro" charset="0"/>
                <a:ea typeface="Myriad Pro" charset="0"/>
                <a:cs typeface="Myriad Pro" charset="0"/>
              </a:rPr>
              <a:t>availability </a:t>
            </a:r>
            <a:r>
              <a:rPr lang="en-US" sz="1050" dirty="0">
                <a:solidFill>
                  <a:srgbClr val="1F224E"/>
                </a:solidFill>
                <a:latin typeface="Myriad Pro" charset="0"/>
                <a:ea typeface="Myriad Pro" charset="0"/>
                <a:cs typeface="Myriad Pro" charset="0"/>
              </a:rPr>
              <a:t>of sediment influencing processes.</a:t>
            </a:r>
          </a:p>
        </p:txBody>
      </p:sp>
      <p:sp>
        <p:nvSpPr>
          <p:cNvPr id="3" name="Rectangle 2"/>
          <p:cNvSpPr/>
          <p:nvPr/>
        </p:nvSpPr>
        <p:spPr>
          <a:xfrm>
            <a:off x="4535996" y="1484784"/>
            <a:ext cx="4628145" cy="4293483"/>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a:t>
            </a:r>
            <a:r>
              <a:rPr lang="en-US" sz="1050" b="1" dirty="0" smtClean="0">
                <a:solidFill>
                  <a:srgbClr val="00B0F0"/>
                </a:solidFill>
                <a:latin typeface="Myriad Pro" charset="0"/>
                <a:ea typeface="Myriad Pro" charset="0"/>
                <a:cs typeface="Myriad Pro" charset="0"/>
              </a:rPr>
              <a:t>8 </a:t>
            </a:r>
            <a:r>
              <a:rPr lang="en-US" sz="1050" b="1" dirty="0">
                <a:solidFill>
                  <a:srgbClr val="00B0F0"/>
                </a:solidFill>
                <a:latin typeface="Myriad Pro" charset="0"/>
                <a:ea typeface="Myriad Pro" charset="0"/>
                <a:cs typeface="Myriad Pro" charset="0"/>
              </a:rPr>
              <a:t>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the extent to which human activity influences dryland landscape systems more than physical factors could potentially include:</a:t>
            </a:r>
            <a:endParaRPr lang="en-GB" sz="105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disturbance </a:t>
            </a:r>
            <a:r>
              <a:rPr lang="en-US" sz="1050" dirty="0">
                <a:solidFill>
                  <a:srgbClr val="1F224E"/>
                </a:solidFill>
                <a:latin typeface="Myriad Pro" charset="0"/>
                <a:ea typeface="Myriad Pro" charset="0"/>
                <a:cs typeface="Myriad Pro" charset="0"/>
              </a:rPr>
              <a:t>of systems in equilibrium and the resultant positive or negative feedback </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how </a:t>
            </a:r>
            <a:r>
              <a:rPr lang="en-US" sz="1050" dirty="0">
                <a:solidFill>
                  <a:srgbClr val="1F224E"/>
                </a:solidFill>
                <a:latin typeface="Myriad Pro" charset="0"/>
                <a:ea typeface="Myriad Pro" charset="0"/>
                <a:cs typeface="Myriad Pro" charset="0"/>
              </a:rPr>
              <a:t>human activity can affect the physical factors in a landscape system and this then affects the overall landscape system balance e.g. damage is caused to brittle, fragile cryptobiotic crusts and the sparse vegetation due to activities such as dune buggying</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changes </a:t>
            </a:r>
            <a:r>
              <a:rPr lang="en-US" sz="1050" dirty="0">
                <a:solidFill>
                  <a:srgbClr val="1F224E"/>
                </a:solidFill>
                <a:latin typeface="Myriad Pro" charset="0"/>
                <a:ea typeface="Myriad Pro" charset="0"/>
                <a:cs typeface="Myriad Pro" charset="0"/>
              </a:rPr>
              <a:t>to processes, material and/or energy flows and the extent to which these are influenced by physical and human factors e.g. whether increased aeolian erosion will affect energy flows in the landscape system as much as adventure recreationalists engaging in motorised recreation</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consideration </a:t>
            </a:r>
            <a:r>
              <a:rPr lang="en-US" sz="1050" dirty="0">
                <a:solidFill>
                  <a:srgbClr val="1F224E"/>
                </a:solidFill>
                <a:latin typeface="Myriad Pro" charset="0"/>
                <a:ea typeface="Myriad Pro" charset="0"/>
                <a:cs typeface="Myriad Pro" charset="0"/>
              </a:rPr>
              <a:t>of the “extent” could include scale, significance and/or range of the changes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significance of the changes to the landscape system as a whole by human activity and physical factors as well as on individual flows and stores e.g. physical factors constantly influence flows when often human activity is targeted at influencing these physical factors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consideration </a:t>
            </a:r>
            <a:r>
              <a:rPr lang="en-US" sz="1050" dirty="0">
                <a:solidFill>
                  <a:srgbClr val="1F224E"/>
                </a:solidFill>
                <a:latin typeface="Myriad Pro" charset="0"/>
                <a:ea typeface="Myriad Pro" charset="0"/>
                <a:cs typeface="Myriad Pro" charset="0"/>
              </a:rPr>
              <a:t>of the differences between landscape systems with different levels of human activity and different degrees of influence from physical factors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extent </a:t>
            </a:r>
            <a:r>
              <a:rPr lang="en-US" sz="1050" dirty="0">
                <a:solidFill>
                  <a:srgbClr val="1F224E"/>
                </a:solidFill>
                <a:latin typeface="Myriad Pro" charset="0"/>
                <a:ea typeface="Myriad Pro" charset="0"/>
                <a:cs typeface="Myriad Pro" charset="0"/>
              </a:rPr>
              <a:t>of the influence of human activity and physical factors and which they would consider greater in dryland landscape </a:t>
            </a:r>
            <a:r>
              <a:rPr lang="en-US" sz="1050" dirty="0" smtClean="0">
                <a:solidFill>
                  <a:srgbClr val="1F224E"/>
                </a:solidFill>
                <a:latin typeface="Myriad Pro" charset="0"/>
                <a:ea typeface="Myriad Pro" charset="0"/>
                <a:cs typeface="Myriad Pro" charset="0"/>
              </a:rPr>
              <a:t>systems.</a:t>
            </a:r>
            <a:endParaRPr lang="en-US" sz="1050" dirty="0">
              <a:solidFill>
                <a:srgbClr val="1F224E"/>
              </a:solidFill>
              <a:latin typeface="Myriad Pro" charset="0"/>
              <a:ea typeface="Myriad Pro" charset="0"/>
              <a:cs typeface="Myriad Pro" charset="0"/>
            </a:endParaRPr>
          </a:p>
        </p:txBody>
      </p:sp>
      <p:sp>
        <p:nvSpPr>
          <p:cNvPr id="8" name="Rectangle 7"/>
          <p:cNvSpPr/>
          <p:nvPr/>
        </p:nvSpPr>
        <p:spPr>
          <a:xfrm>
            <a:off x="107504" y="890620"/>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1174619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r>
              <a:rPr lang="en-GB" dirty="0" smtClean="0"/>
              <a:t>Section B</a:t>
            </a:r>
            <a:endParaRPr lang="en-GB" dirty="0"/>
          </a:p>
        </p:txBody>
      </p:sp>
      <p:sp>
        <p:nvSpPr>
          <p:cNvPr id="5" name="Content Placeholder 4"/>
          <p:cNvSpPr>
            <a:spLocks noGrp="1"/>
          </p:cNvSpPr>
          <p:nvPr>
            <p:ph idx="1"/>
          </p:nvPr>
        </p:nvSpPr>
        <p:spPr/>
        <p:txBody>
          <a:bodyPr>
            <a:normAutofit fontScale="92500"/>
          </a:bodyPr>
          <a:lstStyle/>
          <a:p>
            <a:r>
              <a:rPr lang="en-GB" sz="2400" dirty="0" smtClean="0">
                <a:solidFill>
                  <a:srgbClr val="1F224E"/>
                </a:solidFill>
                <a:latin typeface="Myriad Pro" charset="0"/>
                <a:ea typeface="Myriad Pro" charset="0"/>
                <a:cs typeface="Myriad Pro" charset="0"/>
              </a:rPr>
              <a:t>In </a:t>
            </a:r>
            <a:r>
              <a:rPr lang="en-GB" sz="2400" dirty="0">
                <a:solidFill>
                  <a:srgbClr val="1F224E"/>
                </a:solidFill>
                <a:latin typeface="Myriad Pro" charset="0"/>
                <a:ea typeface="Myriad Pro" charset="0"/>
                <a:cs typeface="Myriad Pro" charset="0"/>
              </a:rPr>
              <a:t>the SAMs, </a:t>
            </a:r>
            <a:r>
              <a:rPr lang="en-GB" sz="2400" dirty="0" smtClean="0">
                <a:solidFill>
                  <a:srgbClr val="1F224E"/>
                </a:solidFill>
                <a:latin typeface="Myriad Pro" charset="0"/>
                <a:ea typeface="Myriad Pro" charset="0"/>
                <a:cs typeface="Myriad Pro" charset="0"/>
              </a:rPr>
              <a:t>Section B had a 3 </a:t>
            </a:r>
            <a:r>
              <a:rPr lang="en-GB" sz="2400" dirty="0">
                <a:solidFill>
                  <a:srgbClr val="1F224E"/>
                </a:solidFill>
                <a:latin typeface="Myriad Pro" charset="0"/>
                <a:ea typeface="Myriad Pro" charset="0"/>
                <a:cs typeface="Myriad Pro" charset="0"/>
              </a:rPr>
              <a:t>mark </a:t>
            </a:r>
            <a:r>
              <a:rPr lang="en-GB" sz="2400" dirty="0" smtClean="0">
                <a:solidFill>
                  <a:srgbClr val="00B050"/>
                </a:solidFill>
                <a:latin typeface="Myriad Pro" charset="0"/>
                <a:ea typeface="Myriad Pro" charset="0"/>
                <a:cs typeface="Myriad Pro" charset="0"/>
              </a:rPr>
              <a:t>AO3</a:t>
            </a:r>
            <a:r>
              <a:rPr lang="en-GB" sz="2400" dirty="0" smtClean="0">
                <a:solidFill>
                  <a:srgbClr val="1F224E"/>
                </a:solidFill>
                <a:latin typeface="Myriad Pro" charset="0"/>
                <a:ea typeface="Myriad Pro" charset="0"/>
                <a:cs typeface="Myriad Pro" charset="0"/>
              </a:rPr>
              <a:t> question, a 4 mark </a:t>
            </a:r>
            <a:r>
              <a:rPr lang="en-GB" sz="2400" dirty="0">
                <a:solidFill>
                  <a:srgbClr val="00B0F0"/>
                </a:solidFill>
                <a:latin typeface="Myriad Pro" charset="0"/>
                <a:ea typeface="Myriad Pro" charset="0"/>
                <a:cs typeface="Myriad Pro" charset="0"/>
              </a:rPr>
              <a:t>AO2 </a:t>
            </a:r>
            <a:r>
              <a:rPr lang="en-GB" sz="2400" dirty="0" smtClean="0">
                <a:solidFill>
                  <a:srgbClr val="1F224E"/>
                </a:solidFill>
                <a:latin typeface="Myriad Pro" charset="0"/>
                <a:ea typeface="Myriad Pro" charset="0"/>
                <a:cs typeface="Myriad Pro" charset="0"/>
              </a:rPr>
              <a:t>questions, a 10 mark question split between </a:t>
            </a:r>
            <a:r>
              <a:rPr lang="en-GB" sz="2400" dirty="0">
                <a:solidFill>
                  <a:srgbClr val="FF0000"/>
                </a:solidFill>
                <a:latin typeface="Myriad Pro" charset="0"/>
                <a:ea typeface="Myriad Pro" charset="0"/>
                <a:cs typeface="Myriad Pro" charset="0"/>
              </a:rPr>
              <a:t>AO1</a:t>
            </a:r>
            <a:r>
              <a:rPr lang="en-GB" sz="2400" dirty="0" smtClean="0">
                <a:solidFill>
                  <a:srgbClr val="1F224E"/>
                </a:solidFill>
                <a:latin typeface="Myriad Pro" charset="0"/>
                <a:ea typeface="Myriad Pro" charset="0"/>
                <a:cs typeface="Myriad Pro" charset="0"/>
              </a:rPr>
              <a:t> and </a:t>
            </a:r>
            <a:r>
              <a:rPr lang="en-GB" sz="2400" dirty="0">
                <a:solidFill>
                  <a:srgbClr val="00B0F0"/>
                </a:solidFill>
                <a:latin typeface="Myriad Pro" charset="0"/>
                <a:ea typeface="Myriad Pro" charset="0"/>
                <a:cs typeface="Myriad Pro" charset="0"/>
              </a:rPr>
              <a:t>AO2</a:t>
            </a:r>
            <a:r>
              <a:rPr lang="en-GB" sz="2400" dirty="0" smtClean="0">
                <a:solidFill>
                  <a:srgbClr val="1F224E"/>
                </a:solidFill>
                <a:latin typeface="Myriad Pro" charset="0"/>
                <a:ea typeface="Myriad Pro" charset="0"/>
                <a:cs typeface="Myriad Pro" charset="0"/>
              </a:rPr>
              <a:t> and a 16 mark question split between </a:t>
            </a:r>
            <a:r>
              <a:rPr lang="en-GB" sz="2400" dirty="0" smtClean="0">
                <a:solidFill>
                  <a:srgbClr val="FF0000"/>
                </a:solidFill>
                <a:latin typeface="Myriad Pro" charset="0"/>
                <a:ea typeface="Myriad Pro" charset="0"/>
                <a:cs typeface="Myriad Pro" charset="0"/>
              </a:rPr>
              <a:t>AO1</a:t>
            </a:r>
            <a:r>
              <a:rPr lang="en-GB" sz="2400" dirty="0" smtClean="0">
                <a:solidFill>
                  <a:srgbClr val="1F224E"/>
                </a:solidFill>
                <a:latin typeface="Myriad Pro" charset="0"/>
                <a:ea typeface="Myriad Pro" charset="0"/>
                <a:cs typeface="Myriad Pro" charset="0"/>
              </a:rPr>
              <a:t> and </a:t>
            </a:r>
            <a:r>
              <a:rPr lang="en-GB" sz="2400" dirty="0" smtClean="0">
                <a:solidFill>
                  <a:srgbClr val="00B0F0"/>
                </a:solidFill>
                <a:latin typeface="Myriad Pro" charset="0"/>
                <a:ea typeface="Myriad Pro" charset="0"/>
                <a:cs typeface="Myriad Pro" charset="0"/>
              </a:rPr>
              <a:t>AO2</a:t>
            </a:r>
            <a:r>
              <a:rPr lang="en-GB" sz="2400" dirty="0" smtClean="0">
                <a:solidFill>
                  <a:srgbClr val="1F224E"/>
                </a:solidFill>
                <a:latin typeface="Myriad Pro" charset="0"/>
                <a:ea typeface="Myriad Pro" charset="0"/>
                <a:cs typeface="Myriad Pro" charset="0"/>
              </a:rPr>
              <a:t>.</a:t>
            </a:r>
          </a:p>
          <a:p>
            <a:r>
              <a:rPr lang="en-GB" sz="2400" dirty="0" smtClean="0">
                <a:solidFill>
                  <a:srgbClr val="1F224E"/>
                </a:solidFill>
                <a:latin typeface="Myriad Pro" charset="0"/>
                <a:ea typeface="Myriad Pro" charset="0"/>
                <a:cs typeface="Myriad Pro" charset="0"/>
              </a:rPr>
              <a:t>This structure is not the same as in Section A and is not necessarily the same structure which will be used in future examinations.</a:t>
            </a:r>
          </a:p>
          <a:p>
            <a:r>
              <a:rPr lang="en-GB" sz="2400" dirty="0">
                <a:solidFill>
                  <a:srgbClr val="1F224E"/>
                </a:solidFill>
                <a:latin typeface="Myriad Pro" charset="0"/>
                <a:ea typeface="Myriad Pro" charset="0"/>
                <a:cs typeface="Myriad Pro" charset="0"/>
              </a:rPr>
              <a:t>However there will always be a combination of low tariff, point marked questions (between 1 and 4 mark questions) and medium length questions (between 6 and 10 marks), and a higher tariff extended response question of 16 marks. </a:t>
            </a:r>
          </a:p>
          <a:p>
            <a:r>
              <a:rPr lang="en-GB" sz="2400" dirty="0" smtClean="0">
                <a:solidFill>
                  <a:srgbClr val="1F224E"/>
                </a:solidFill>
                <a:latin typeface="Myriad Pro" charset="0"/>
                <a:ea typeface="Myriad Pro" charset="0"/>
                <a:cs typeface="Myriad Pro" charset="0"/>
              </a:rPr>
              <a:t>There </a:t>
            </a:r>
            <a:r>
              <a:rPr lang="en-GB" sz="2400" dirty="0">
                <a:solidFill>
                  <a:srgbClr val="1F224E"/>
                </a:solidFill>
                <a:latin typeface="Myriad Pro" charset="0"/>
                <a:ea typeface="Myriad Pro" charset="0"/>
                <a:cs typeface="Myriad Pro" charset="0"/>
              </a:rPr>
              <a:t>is no optionality in Section B. </a:t>
            </a:r>
            <a:r>
              <a:rPr lang="en-GB" sz="2400" dirty="0" smtClean="0">
                <a:solidFill>
                  <a:srgbClr val="1F224E"/>
                </a:solidFill>
                <a:latin typeface="Myriad Pro" charset="0"/>
                <a:ea typeface="Myriad Pro" charset="0"/>
                <a:cs typeface="Myriad Pro" charset="0"/>
              </a:rPr>
              <a:t> </a:t>
            </a:r>
            <a:endParaRPr lang="en-GB" sz="2400" dirty="0">
              <a:solidFill>
                <a:srgbClr val="1F224E"/>
              </a:solidFill>
              <a:latin typeface="Myriad Pro" charset="0"/>
              <a:ea typeface="Myriad Pro" charset="0"/>
              <a:cs typeface="Myriad Pro" charset="0"/>
            </a:endParaRPr>
          </a:p>
          <a:p>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744308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923"/>
            <a:ext cx="8229600" cy="1143000"/>
          </a:xfrm>
        </p:spPr>
        <p:txBody>
          <a:bodyPr>
            <a:normAutofit/>
          </a:bodyPr>
          <a:lstStyle/>
          <a:p>
            <a:r>
              <a:rPr lang="en-GB" dirty="0" smtClean="0"/>
              <a:t>Question 4(a)</a:t>
            </a:r>
            <a:endParaRPr lang="en-GB" dirty="0"/>
          </a:p>
        </p:txBody>
      </p:sp>
      <p:sp>
        <p:nvSpPr>
          <p:cNvPr id="3" name="Content Placeholder 2"/>
          <p:cNvSpPr>
            <a:spLocks noGrp="1"/>
          </p:cNvSpPr>
          <p:nvPr>
            <p:ph idx="1"/>
          </p:nvPr>
        </p:nvSpPr>
        <p:spPr>
          <a:xfrm>
            <a:off x="323528" y="1124744"/>
            <a:ext cx="8496944" cy="1656184"/>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a:t>
            </a:r>
            <a:r>
              <a:rPr lang="en-GB" sz="1800" dirty="0" smtClean="0">
                <a:solidFill>
                  <a:srgbClr val="1F224E"/>
                </a:solidFill>
                <a:latin typeface="Myriad Pro" charset="0"/>
                <a:ea typeface="Myriad Pro" charset="0"/>
                <a:cs typeface="Myriad Pro" charset="0"/>
              </a:rPr>
              <a:t>4(a) </a:t>
            </a:r>
            <a:r>
              <a:rPr lang="en-GB" sz="1800" dirty="0">
                <a:solidFill>
                  <a:srgbClr val="1F224E"/>
                </a:solidFill>
                <a:latin typeface="Myriad Pro" charset="0"/>
                <a:ea typeface="Myriad Pro" charset="0"/>
                <a:cs typeface="Myriad Pro" charset="0"/>
              </a:rPr>
              <a:t>begins </a:t>
            </a:r>
            <a:r>
              <a:rPr lang="en-GB" sz="1800" dirty="0" smtClean="0">
                <a:solidFill>
                  <a:srgbClr val="1F224E"/>
                </a:solidFill>
                <a:latin typeface="Myriad Pro" charset="0"/>
                <a:ea typeface="Myriad Pro" charset="0"/>
                <a:cs typeface="Myriad Pro" charset="0"/>
              </a:rPr>
              <a:t>with a statement introducing Fig. 4, which shows a graph </a:t>
            </a:r>
            <a:r>
              <a:rPr lang="en-GB" sz="1800" dirty="0">
                <a:solidFill>
                  <a:srgbClr val="1F224E"/>
                </a:solidFill>
                <a:latin typeface="Myriad Pro" charset="0"/>
                <a:ea typeface="Myriad Pro" charset="0"/>
                <a:cs typeface="Myriad Pro" charset="0"/>
              </a:rPr>
              <a:t>of atmospheric </a:t>
            </a:r>
            <a:r>
              <a:rPr lang="en-GB" sz="1800" dirty="0" smtClean="0">
                <a:solidFill>
                  <a:srgbClr val="1F224E"/>
                </a:solidFill>
                <a:latin typeface="Myriad Pro" charset="0"/>
                <a:ea typeface="Myriad Pro" charset="0"/>
                <a:cs typeface="Myriad Pro" charset="0"/>
              </a:rPr>
              <a:t>CO</a:t>
            </a:r>
            <a:r>
              <a:rPr lang="en-GB" sz="1800" baseline="-25000" dirty="0" smtClean="0">
                <a:solidFill>
                  <a:srgbClr val="1F224E"/>
                </a:solidFill>
                <a:latin typeface="Myriad Pro" charset="0"/>
                <a:ea typeface="Myriad Pro" charset="0"/>
                <a:cs typeface="Myriad Pro" charset="0"/>
              </a:rPr>
              <a:t>2</a:t>
            </a:r>
            <a:r>
              <a:rPr lang="en-GB" sz="1800" dirty="0" smtClean="0">
                <a:solidFill>
                  <a:srgbClr val="1F224E"/>
                </a:solidFill>
                <a:latin typeface="Myriad Pro" charset="0"/>
                <a:ea typeface="Myriad Pro" charset="0"/>
                <a:cs typeface="Myriad Pro" charset="0"/>
              </a:rPr>
              <a:t> changes between 1700 and 2015.</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 question will refer to the graph,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5122" name="Picture 2" title="Fig 4: Atmospheric CO2 changes 1700-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012" y="2780928"/>
            <a:ext cx="5372935"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173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Question </a:t>
            </a:r>
            <a:r>
              <a:rPr lang="en-GB" dirty="0" smtClean="0"/>
              <a:t>4(a) </a:t>
            </a:r>
            <a:r>
              <a:rPr lang="en-GB" dirty="0"/>
              <a:t>– </a:t>
            </a:r>
            <a:r>
              <a:rPr lang="en-GB" dirty="0" smtClean="0"/>
              <a:t>4 marks</a:t>
            </a:r>
            <a:endParaRPr lang="en-GB" dirty="0"/>
          </a:p>
        </p:txBody>
      </p:sp>
      <p:sp>
        <p:nvSpPr>
          <p:cNvPr id="3" name="Content Placeholder 2"/>
          <p:cNvSpPr>
            <a:spLocks noGrp="1"/>
          </p:cNvSpPr>
          <p:nvPr>
            <p:ph idx="1"/>
          </p:nvPr>
        </p:nvSpPr>
        <p:spPr>
          <a:xfrm>
            <a:off x="395536" y="2636912"/>
            <a:ext cx="8136904" cy="3168352"/>
          </a:xfrm>
        </p:spPr>
        <p:txBody>
          <a:bodyPr>
            <a:normAutofit fontScale="92500"/>
          </a:bodyPr>
          <a:lstStyle/>
          <a:p>
            <a:pPr marL="0" indent="0">
              <a:buNone/>
            </a:pPr>
            <a:r>
              <a:rPr lang="en-GB" sz="1800" dirty="0" smtClean="0">
                <a:solidFill>
                  <a:srgbClr val="1F224E"/>
                </a:solidFill>
                <a:latin typeface="Myriad Pro" charset="0"/>
                <a:ea typeface="Myriad Pro" charset="0"/>
                <a:cs typeface="Myriad Pro" charset="0"/>
              </a:rPr>
              <a:t>For </a:t>
            </a:r>
            <a:r>
              <a:rPr lang="en-GB" sz="1800" dirty="0">
                <a:solidFill>
                  <a:srgbClr val="1F224E"/>
                </a:solidFill>
                <a:latin typeface="Myriad Pro" charset="0"/>
                <a:ea typeface="Myriad Pro" charset="0"/>
                <a:cs typeface="Myriad Pro" charset="0"/>
              </a:rPr>
              <a:t>this question </a:t>
            </a:r>
            <a:r>
              <a:rPr lang="en-GB" sz="1800" dirty="0" smtClean="0">
                <a:solidFill>
                  <a:srgbClr val="1F224E"/>
                </a:solidFill>
                <a:latin typeface="Myriad Pro" charset="0"/>
                <a:ea typeface="Myriad Pro" charset="0"/>
                <a:cs typeface="Myriad Pro" charset="0"/>
              </a:rPr>
              <a:t>students must </a:t>
            </a:r>
            <a:r>
              <a:rPr lang="en-GB" sz="1800" dirty="0" smtClean="0">
                <a:solidFill>
                  <a:srgbClr val="00B0F0"/>
                </a:solidFill>
                <a:latin typeface="Myriad Pro" charset="0"/>
                <a:ea typeface="Myriad Pro" charset="0"/>
                <a:cs typeface="Myriad Pro" charset="0"/>
              </a:rPr>
              <a:t>apply their knowledge and understanding </a:t>
            </a:r>
            <a:r>
              <a:rPr lang="en-GB" sz="1800" dirty="0" smtClean="0">
                <a:solidFill>
                  <a:srgbClr val="1F224E"/>
                </a:solidFill>
                <a:latin typeface="Myriad Pro" charset="0"/>
                <a:ea typeface="Myriad Pro" charset="0"/>
                <a:cs typeface="Myriad Pro" charset="0"/>
              </a:rPr>
              <a:t>of global management strategies to protect the carbon cycle to the context in the resource.</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Students are </a:t>
            </a:r>
            <a:r>
              <a:rPr lang="en-GB" sz="1800" dirty="0" smtClean="0">
                <a:solidFill>
                  <a:srgbClr val="00B0F0"/>
                </a:solidFill>
                <a:latin typeface="Myriad Pro" charset="0"/>
                <a:ea typeface="Myriad Pro" charset="0"/>
                <a:cs typeface="Myriad Pro" charset="0"/>
              </a:rPr>
              <a:t>applying their knowledge and understanding </a:t>
            </a:r>
            <a:r>
              <a:rPr lang="en-GB" sz="1800" dirty="0" smtClean="0">
                <a:solidFill>
                  <a:srgbClr val="1F224E"/>
                </a:solidFill>
                <a:latin typeface="Myriad Pro" charset="0"/>
                <a:ea typeface="Myriad Pro" charset="0"/>
                <a:cs typeface="Myriad Pro" charset="0"/>
              </a:rPr>
              <a:t>to a </a:t>
            </a:r>
            <a:r>
              <a:rPr lang="en-GB" sz="1800" u="sng" dirty="0" smtClean="0">
                <a:solidFill>
                  <a:srgbClr val="00B0F0"/>
                </a:solidFill>
                <a:latin typeface="Myriad Pro" charset="0"/>
                <a:ea typeface="Myriad Pro" charset="0"/>
                <a:cs typeface="Myriad Pro" charset="0"/>
              </a:rPr>
              <a:t>novel situation</a:t>
            </a:r>
            <a:r>
              <a:rPr lang="en-GB" sz="1800" dirty="0" smtClean="0">
                <a:solidFill>
                  <a:srgbClr val="00B0F0"/>
                </a:solidFill>
                <a:latin typeface="Myriad Pro" charset="0"/>
                <a:ea typeface="Myriad Pro" charset="0"/>
                <a:cs typeface="Myriad Pro" charset="0"/>
              </a:rPr>
              <a:t> </a:t>
            </a:r>
            <a:r>
              <a:rPr lang="en-GB" sz="1800" dirty="0" smtClean="0">
                <a:solidFill>
                  <a:srgbClr val="1F224E"/>
                </a:solidFill>
                <a:latin typeface="Myriad Pro" charset="0"/>
                <a:ea typeface="Myriad Pro" charset="0"/>
                <a:cs typeface="Myriad Pro" charset="0"/>
              </a:rPr>
              <a:t>– one of the three ways we must assess the </a:t>
            </a:r>
            <a:r>
              <a:rPr lang="en-GB" sz="1800" dirty="0" smtClean="0">
                <a:solidFill>
                  <a:srgbClr val="00B0F0"/>
                </a:solidFill>
                <a:latin typeface="Myriad Pro" charset="0"/>
                <a:ea typeface="Myriad Pro" charset="0"/>
                <a:cs typeface="Myriad Pro" charset="0"/>
              </a:rPr>
              <a:t>application of knowledge and understanding</a:t>
            </a:r>
            <a:r>
              <a:rPr lang="en-GB" sz="1800" dirty="0" smtClean="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There is one </a:t>
            </a:r>
            <a:r>
              <a:rPr lang="en-GB" sz="1800" dirty="0">
                <a:solidFill>
                  <a:srgbClr val="1F224E"/>
                </a:solidFill>
                <a:latin typeface="Myriad Pro" charset="0"/>
                <a:ea typeface="Myriad Pro" charset="0"/>
                <a:cs typeface="Myriad Pro" charset="0"/>
              </a:rPr>
              <a:t>mark (</a:t>
            </a:r>
            <a:r>
              <a:rPr lang="en-GB" sz="1800" dirty="0">
                <a:solidFill>
                  <a:srgbClr val="1F224E"/>
                </a:solidFill>
                <a:latin typeface="Myriad Pro" charset="0"/>
                <a:ea typeface="Myriad Pro" charset="0"/>
                <a:cs typeface="Myriad Pro" charset="0"/>
                <a:sym typeface="Wingdings"/>
              </a:rPr>
              <a:t></a:t>
            </a:r>
            <a:r>
              <a:rPr lang="en-GB" sz="1800" dirty="0" smtClean="0">
                <a:solidFill>
                  <a:srgbClr val="1F224E"/>
                </a:solidFill>
                <a:latin typeface="Myriad Pro" charset="0"/>
                <a:ea typeface="Myriad Pro" charset="0"/>
                <a:cs typeface="Myriad Pro" charset="0"/>
                <a:sym typeface="Wingdings"/>
              </a:rPr>
              <a:t>) </a:t>
            </a:r>
            <a:r>
              <a:rPr lang="en-GB" sz="1800" dirty="0" smtClean="0">
                <a:solidFill>
                  <a:srgbClr val="1F224E"/>
                </a:solidFill>
                <a:latin typeface="Myriad Pro" charset="0"/>
                <a:ea typeface="Myriad Pro" charset="0"/>
                <a:cs typeface="Myriad Pro" charset="0"/>
              </a:rPr>
              <a:t>available for interpreting the graph in Fig. 4 to propose an appropriate global management strategy. This is a four mark question though and the other three marks are achieved the justification of this global management strategy (DEV). </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920880" cy="1200329"/>
          </a:xfrm>
          <a:prstGeom prst="rect">
            <a:avLst/>
          </a:prstGeom>
        </p:spPr>
        <p:txBody>
          <a:bodyPr wrap="square">
            <a:spAutoFit/>
          </a:bodyPr>
          <a:lstStyle/>
          <a:p>
            <a:r>
              <a:rPr lang="en-US" sz="2400" dirty="0" smtClean="0">
                <a:solidFill>
                  <a:srgbClr val="00B0F0"/>
                </a:solidFill>
                <a:latin typeface="Myriad Pro" charset="0"/>
                <a:ea typeface="Myriad Pro" charset="0"/>
                <a:cs typeface="Myriad Pro" charset="0"/>
              </a:rPr>
              <a:t>Suggest </a:t>
            </a:r>
            <a:r>
              <a:rPr lang="en-US" sz="2400" dirty="0">
                <a:solidFill>
                  <a:srgbClr val="00B0F0"/>
                </a:solidFill>
                <a:latin typeface="Myriad Pro" charset="0"/>
                <a:ea typeface="Myriad Pro" charset="0"/>
                <a:cs typeface="Myriad Pro" charset="0"/>
              </a:rPr>
              <a:t>how </a:t>
            </a:r>
            <a:r>
              <a:rPr lang="en-US" sz="2400" dirty="0">
                <a:solidFill>
                  <a:srgbClr val="1F224E"/>
                </a:solidFill>
                <a:latin typeface="Myriad Pro" charset="0"/>
                <a:ea typeface="Myriad Pro" charset="0"/>
                <a:cs typeface="Myriad Pro" charset="0"/>
              </a:rPr>
              <a:t>the </a:t>
            </a:r>
            <a:r>
              <a:rPr lang="en-US" sz="2400" u="sng" dirty="0">
                <a:solidFill>
                  <a:srgbClr val="1F224E"/>
                </a:solidFill>
                <a:latin typeface="Myriad Pro" charset="0"/>
                <a:ea typeface="Myriad Pro" charset="0"/>
                <a:cs typeface="Myriad Pro" charset="0"/>
              </a:rPr>
              <a:t>changing CO2 concentrations</a:t>
            </a:r>
            <a:r>
              <a:rPr lang="en-US" sz="2400" dirty="0">
                <a:solidFill>
                  <a:srgbClr val="1F224E"/>
                </a:solidFill>
                <a:latin typeface="Myriad Pro" charset="0"/>
                <a:ea typeface="Myriad Pro" charset="0"/>
                <a:cs typeface="Myriad Pro" charset="0"/>
              </a:rPr>
              <a:t> </a:t>
            </a:r>
            <a:r>
              <a:rPr lang="en-US" sz="2400" dirty="0">
                <a:solidFill>
                  <a:srgbClr val="00B0F0"/>
                </a:solidFill>
                <a:latin typeface="Myriad Pro" charset="0"/>
                <a:ea typeface="Myriad Pro" charset="0"/>
                <a:cs typeface="Myriad Pro" charset="0"/>
              </a:rPr>
              <a:t>shown in </a:t>
            </a:r>
            <a:r>
              <a:rPr lang="en-US" sz="2400" b="1" dirty="0">
                <a:solidFill>
                  <a:srgbClr val="00B0F0"/>
                </a:solidFill>
                <a:latin typeface="Myriad Pro" charset="0"/>
                <a:ea typeface="Myriad Pro" charset="0"/>
                <a:cs typeface="Myriad Pro" charset="0"/>
              </a:rPr>
              <a:t>Fig. 4 </a:t>
            </a:r>
            <a:r>
              <a:rPr lang="en-US" sz="2400" u="sng" dirty="0">
                <a:solidFill>
                  <a:srgbClr val="1F224E"/>
                </a:solidFill>
                <a:latin typeface="Myriad Pro" charset="0"/>
                <a:ea typeface="Myriad Pro" charset="0"/>
                <a:cs typeface="Myriad Pro" charset="0"/>
              </a:rPr>
              <a:t>influence global management strategies</a:t>
            </a:r>
            <a:r>
              <a:rPr lang="en-US" sz="2400" dirty="0">
                <a:solidFill>
                  <a:srgbClr val="1F224E"/>
                </a:solidFill>
                <a:latin typeface="Myriad Pro" charset="0"/>
                <a:ea typeface="Myriad Pro" charset="0"/>
                <a:cs typeface="Myriad Pro" charset="0"/>
              </a:rPr>
              <a:t> for the </a:t>
            </a:r>
            <a:r>
              <a:rPr lang="en-US" sz="2400" u="sng" dirty="0">
                <a:solidFill>
                  <a:srgbClr val="1F224E"/>
                </a:solidFill>
                <a:latin typeface="Myriad Pro" charset="0"/>
                <a:ea typeface="Myriad Pro" charset="0"/>
                <a:cs typeface="Myriad Pro" charset="0"/>
              </a:rPr>
              <a:t>carbon </a:t>
            </a:r>
            <a:r>
              <a:rPr lang="en-US" sz="2400" u="sng" dirty="0" smtClean="0">
                <a:solidFill>
                  <a:srgbClr val="1F224E"/>
                </a:solidFill>
                <a:latin typeface="Myriad Pro" charset="0"/>
                <a:ea typeface="Myriad Pro" charset="0"/>
                <a:cs typeface="Myriad Pro" charset="0"/>
              </a:rPr>
              <a:t>cycle</a:t>
            </a:r>
            <a:r>
              <a:rPr lang="en-US" sz="2400" dirty="0" smtClean="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374559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Question 4(b)(ii) – 4 marks</a:t>
            </a:r>
          </a:p>
        </p:txBody>
      </p:sp>
      <p:sp>
        <p:nvSpPr>
          <p:cNvPr id="3" name="Content Placeholder 2"/>
          <p:cNvSpPr>
            <a:spLocks noGrp="1"/>
          </p:cNvSpPr>
          <p:nvPr>
            <p:ph idx="1"/>
          </p:nvPr>
        </p:nvSpPr>
        <p:spPr>
          <a:xfrm>
            <a:off x="323528" y="2636912"/>
            <a:ext cx="8136904" cy="3168352"/>
          </a:xfrm>
        </p:spPr>
        <p:txBody>
          <a:bodyPr>
            <a:normAutofit fontScale="92500" lnSpcReduction="10000"/>
          </a:bodyPr>
          <a:lstStyle/>
          <a:p>
            <a:pPr marL="0" indent="0">
              <a:buNone/>
            </a:pPr>
            <a:r>
              <a:rPr lang="en-US" sz="1800" dirty="0" smtClean="0">
                <a:solidFill>
                  <a:srgbClr val="1F224E"/>
                </a:solidFill>
                <a:latin typeface="Myriad Pro" charset="0"/>
                <a:ea typeface="Myriad Pro" charset="0"/>
                <a:cs typeface="Myriad Pro" charset="0"/>
              </a:rPr>
              <a:t>Any </a:t>
            </a:r>
            <a:r>
              <a:rPr lang="en-US" sz="1800" dirty="0">
                <a:solidFill>
                  <a:srgbClr val="1F224E"/>
                </a:solidFill>
                <a:latin typeface="Myriad Pro" charset="0"/>
                <a:ea typeface="Myriad Pro" charset="0"/>
                <a:cs typeface="Myriad Pro" charset="0"/>
              </a:rPr>
              <a:t>a</a:t>
            </a:r>
            <a:r>
              <a:rPr lang="en-US" sz="1800" dirty="0" smtClean="0">
                <a:solidFill>
                  <a:srgbClr val="1F224E"/>
                </a:solidFill>
                <a:latin typeface="Myriad Pro" charset="0"/>
                <a:ea typeface="Myriad Pro" charset="0"/>
                <a:cs typeface="Myriad Pro" charset="0"/>
              </a:rPr>
              <a:t>ppropriate </a:t>
            </a:r>
            <a:r>
              <a:rPr lang="en-US" sz="1800" dirty="0">
                <a:solidFill>
                  <a:srgbClr val="1F224E"/>
                </a:solidFill>
                <a:latin typeface="Myriad Pro" charset="0"/>
                <a:ea typeface="Myriad Pro" charset="0"/>
                <a:cs typeface="Myriad Pro" charset="0"/>
              </a:rPr>
              <a:t>global management </a:t>
            </a:r>
            <a:r>
              <a:rPr lang="en-US" sz="1800" dirty="0" smtClean="0">
                <a:solidFill>
                  <a:srgbClr val="1F224E"/>
                </a:solidFill>
                <a:latin typeface="Myriad Pro" charset="0"/>
                <a:ea typeface="Myriad Pro" charset="0"/>
                <a:cs typeface="Myriad Pro" charset="0"/>
              </a:rPr>
              <a:t>strategy should be rewarded and examples </a:t>
            </a:r>
            <a:r>
              <a:rPr lang="en-US" sz="1800" dirty="0">
                <a:solidFill>
                  <a:srgbClr val="1F224E"/>
                </a:solidFill>
                <a:latin typeface="Myriad Pro" charset="0"/>
                <a:ea typeface="Myriad Pro" charset="0"/>
                <a:cs typeface="Myriad Pro" charset="0"/>
              </a:rPr>
              <a:t>could potentially </a:t>
            </a:r>
            <a:r>
              <a:rPr lang="en-US" sz="1800" dirty="0" smtClean="0">
                <a:solidFill>
                  <a:srgbClr val="1F224E"/>
                </a:solidFill>
                <a:latin typeface="Myriad Pro" charset="0"/>
                <a:ea typeface="Myriad Pro" charset="0"/>
                <a:cs typeface="Myriad Pro" charset="0"/>
              </a:rPr>
              <a:t>include </a:t>
            </a:r>
            <a:r>
              <a:rPr lang="en-US" sz="1800" dirty="0">
                <a:solidFill>
                  <a:srgbClr val="1F224E"/>
                </a:solidFill>
                <a:latin typeface="Myriad Pro" charset="0"/>
                <a:ea typeface="Myriad Pro" charset="0"/>
                <a:cs typeface="Myriad Pro" charset="0"/>
              </a:rPr>
              <a:t>wetland restoration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afforestation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sustainable agricultural practices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smtClean="0">
                <a:solidFill>
                  <a:srgbClr val="1F224E"/>
                </a:solidFill>
                <a:latin typeface="Myriad Pro" charset="0"/>
                <a:ea typeface="Myriad Pro" charset="0"/>
                <a:cs typeface="Myriad Pro" charset="0"/>
              </a:rPr>
              <a:t>An example answer for wetland restoration is given in the mark scheme:</a:t>
            </a:r>
          </a:p>
          <a:p>
            <a:pPr marL="0" indent="0">
              <a:buNone/>
            </a:pPr>
            <a:endParaRPr lang="en-US" sz="1800" dirty="0" smtClean="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Wetland restoration could be used to act as a carbon sink as there has been a rapid increase in atmospheric CO</a:t>
            </a:r>
            <a:r>
              <a:rPr lang="en-US" sz="1800" baseline="-25000" dirty="0">
                <a:solidFill>
                  <a:srgbClr val="1F224E"/>
                </a:solidFill>
                <a:latin typeface="Myriad Pro" charset="0"/>
                <a:ea typeface="Myriad Pro" charset="0"/>
                <a:cs typeface="Myriad Pro" charset="0"/>
              </a:rPr>
              <a:t>2</a:t>
            </a:r>
            <a:r>
              <a:rPr lang="en-US" sz="1800" dirty="0">
                <a:solidFill>
                  <a:srgbClr val="1F224E"/>
                </a:solidFill>
                <a:latin typeface="Myriad Pro" charset="0"/>
                <a:ea typeface="Myriad Pro" charset="0"/>
                <a:cs typeface="Myriad Pro" charset="0"/>
              </a:rPr>
              <a:t> concentrations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Wetlands act as a sink for carbon since their soils decompose very slowly (DEV) and can store carbon for hundreds or thousands of years (DEV). Degradation of wetlands is a significant source of emissions of carbon dioxide to the atmosphere and so wetland restoration can help limit these emissions (DEV).</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776864" cy="1200329"/>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Suggest how </a:t>
            </a:r>
            <a:r>
              <a:rPr lang="en-US" sz="2400" dirty="0">
                <a:solidFill>
                  <a:srgbClr val="1F224E"/>
                </a:solidFill>
                <a:latin typeface="Myriad Pro" charset="0"/>
                <a:ea typeface="Myriad Pro" charset="0"/>
                <a:cs typeface="Myriad Pro" charset="0"/>
              </a:rPr>
              <a:t>the </a:t>
            </a:r>
            <a:r>
              <a:rPr lang="en-US" sz="2400" u="sng" dirty="0">
                <a:solidFill>
                  <a:srgbClr val="1F224E"/>
                </a:solidFill>
                <a:latin typeface="Myriad Pro" charset="0"/>
                <a:ea typeface="Myriad Pro" charset="0"/>
                <a:cs typeface="Myriad Pro" charset="0"/>
              </a:rPr>
              <a:t>changing CO2 concentrations</a:t>
            </a:r>
            <a:r>
              <a:rPr lang="en-US" sz="2400" dirty="0">
                <a:solidFill>
                  <a:srgbClr val="1F224E"/>
                </a:solidFill>
                <a:latin typeface="Myriad Pro" charset="0"/>
                <a:ea typeface="Myriad Pro" charset="0"/>
                <a:cs typeface="Myriad Pro" charset="0"/>
              </a:rPr>
              <a:t> </a:t>
            </a:r>
            <a:r>
              <a:rPr lang="en-US" sz="2400" dirty="0">
                <a:solidFill>
                  <a:srgbClr val="00B0F0"/>
                </a:solidFill>
                <a:latin typeface="Myriad Pro" charset="0"/>
                <a:ea typeface="Myriad Pro" charset="0"/>
                <a:cs typeface="Myriad Pro" charset="0"/>
              </a:rPr>
              <a:t>shown in </a:t>
            </a:r>
            <a:r>
              <a:rPr lang="en-US" sz="2400" b="1" dirty="0">
                <a:solidFill>
                  <a:srgbClr val="00B0F0"/>
                </a:solidFill>
                <a:latin typeface="Myriad Pro" charset="0"/>
                <a:ea typeface="Myriad Pro" charset="0"/>
                <a:cs typeface="Myriad Pro" charset="0"/>
              </a:rPr>
              <a:t>Fig. 4 </a:t>
            </a:r>
            <a:r>
              <a:rPr lang="en-US" sz="2400" u="sng" dirty="0">
                <a:solidFill>
                  <a:srgbClr val="1F224E"/>
                </a:solidFill>
                <a:latin typeface="Myriad Pro" charset="0"/>
                <a:ea typeface="Myriad Pro" charset="0"/>
                <a:cs typeface="Myriad Pro" charset="0"/>
              </a:rPr>
              <a:t>influence global management strategies</a:t>
            </a:r>
            <a:r>
              <a:rPr lang="en-US" sz="2400" dirty="0">
                <a:solidFill>
                  <a:srgbClr val="1F224E"/>
                </a:solidFill>
                <a:latin typeface="Myriad Pro" charset="0"/>
                <a:ea typeface="Myriad Pro" charset="0"/>
                <a:cs typeface="Myriad Pro" charset="0"/>
              </a:rPr>
              <a:t> for the </a:t>
            </a:r>
            <a:r>
              <a:rPr lang="en-US" sz="2400" u="sng" dirty="0">
                <a:solidFill>
                  <a:srgbClr val="1F224E"/>
                </a:solidFill>
                <a:latin typeface="Myriad Pro" charset="0"/>
                <a:ea typeface="Myriad Pro" charset="0"/>
                <a:cs typeface="Myriad Pro" charset="0"/>
              </a:rPr>
              <a:t>carbon cycle</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462312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smtClean="0"/>
              <a:t>Question 4(b) – 4 marks</a:t>
            </a:r>
            <a:endParaRPr lang="en-GB" dirty="0"/>
          </a:p>
        </p:txBody>
      </p:sp>
      <p:sp>
        <p:nvSpPr>
          <p:cNvPr id="3" name="Content Placeholder 2"/>
          <p:cNvSpPr>
            <a:spLocks noGrp="1"/>
          </p:cNvSpPr>
          <p:nvPr>
            <p:ph idx="1"/>
          </p:nvPr>
        </p:nvSpPr>
        <p:spPr>
          <a:xfrm>
            <a:off x="323528" y="2348880"/>
            <a:ext cx="8136904" cy="3168352"/>
          </a:xfrm>
        </p:spPr>
        <p:txBody>
          <a:bodyPr>
            <a:noAutofit/>
          </a:bodyPr>
          <a:lstStyle/>
          <a:p>
            <a:pPr marL="0" indent="0">
              <a:buNone/>
            </a:pPr>
            <a:r>
              <a:rPr lang="en-GB" sz="1400" dirty="0">
                <a:solidFill>
                  <a:srgbClr val="1F224E"/>
                </a:solidFill>
                <a:latin typeface="Myriad Pro" charset="0"/>
                <a:ea typeface="Myriad Pro" charset="0"/>
                <a:cs typeface="Myriad Pro" charset="0"/>
              </a:rPr>
              <a:t>This is </a:t>
            </a:r>
            <a:r>
              <a:rPr lang="en-GB" sz="1400" dirty="0" smtClean="0">
                <a:solidFill>
                  <a:srgbClr val="1F224E"/>
                </a:solidFill>
                <a:latin typeface="Myriad Pro" charset="0"/>
                <a:ea typeface="Myriad Pro" charset="0"/>
                <a:cs typeface="Myriad Pro" charset="0"/>
              </a:rPr>
              <a:t>a four </a:t>
            </a:r>
            <a:r>
              <a:rPr lang="en-GB" sz="1400" dirty="0">
                <a:solidFill>
                  <a:srgbClr val="1F224E"/>
                </a:solidFill>
                <a:latin typeface="Myriad Pro" charset="0"/>
                <a:ea typeface="Myriad Pro" charset="0"/>
                <a:cs typeface="Myriad Pro" charset="0"/>
              </a:rPr>
              <a:t>mark question where all marks are allocated to </a:t>
            </a:r>
            <a:r>
              <a:rPr lang="en-GB" sz="1400" dirty="0" smtClean="0">
                <a:solidFill>
                  <a:srgbClr val="00B050"/>
                </a:solidFill>
                <a:latin typeface="Myriad Pro" charset="0"/>
                <a:ea typeface="Myriad Pro" charset="0"/>
                <a:cs typeface="Myriad Pro" charset="0"/>
              </a:rPr>
              <a:t>AO3 (skills)</a:t>
            </a:r>
            <a:r>
              <a:rPr lang="en-GB" sz="1400" dirty="0" smtClean="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00B050"/>
                </a:solidFill>
                <a:latin typeface="Myriad Pro" charset="0"/>
                <a:ea typeface="Myriad Pro" charset="0"/>
                <a:cs typeface="Myriad Pro" charset="0"/>
              </a:rPr>
              <a:t>‘</a:t>
            </a:r>
            <a:r>
              <a:rPr lang="en-US" sz="1400" dirty="0" smtClean="0">
                <a:solidFill>
                  <a:srgbClr val="00B050"/>
                </a:solidFill>
                <a:latin typeface="Myriad Pro" charset="0"/>
                <a:ea typeface="Myriad Pro" charset="0"/>
                <a:cs typeface="Myriad Pro" charset="0"/>
              </a:rPr>
              <a:t>Understand </a:t>
            </a:r>
            <a:r>
              <a:rPr lang="en-US" sz="1400" dirty="0">
                <a:solidFill>
                  <a:srgbClr val="00B050"/>
                </a:solidFill>
                <a:latin typeface="Myriad Pro" charset="0"/>
                <a:ea typeface="Myriad Pro" charset="0"/>
                <a:cs typeface="Myriad Pro" charset="0"/>
              </a:rPr>
              <a:t>the opportunities and benefits of presenting and analysing geographical data through the</a:t>
            </a:r>
          </a:p>
          <a:p>
            <a:pPr marL="0" indent="0">
              <a:buNone/>
            </a:pPr>
            <a:r>
              <a:rPr lang="en-US" sz="1400" dirty="0">
                <a:solidFill>
                  <a:srgbClr val="00B050"/>
                </a:solidFill>
                <a:latin typeface="Myriad Pro" charset="0"/>
                <a:ea typeface="Myriad Pro" charset="0"/>
                <a:cs typeface="Myriad Pro" charset="0"/>
              </a:rPr>
              <a:t>use of Geographical Information Systems (GIS)</a:t>
            </a:r>
            <a:r>
              <a:rPr lang="en-GB" sz="1400" dirty="0" smtClean="0">
                <a:solidFill>
                  <a:srgbClr val="00B050"/>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is stated in the specification </a:t>
            </a:r>
            <a:r>
              <a:rPr lang="en-GB" sz="1400" dirty="0" smtClean="0">
                <a:solidFill>
                  <a:srgbClr val="1F224E"/>
                </a:solidFill>
                <a:latin typeface="Myriad Pro" charset="0"/>
                <a:ea typeface="Myriad Pro" charset="0"/>
                <a:cs typeface="Myriad Pro" charset="0"/>
              </a:rPr>
              <a:t>(section 4.2 </a:t>
            </a:r>
            <a:r>
              <a:rPr lang="en-GB" sz="1400" dirty="0">
                <a:solidFill>
                  <a:srgbClr val="1F224E"/>
                </a:solidFill>
                <a:latin typeface="Myriad Pro" charset="0"/>
                <a:ea typeface="Myriad Pro" charset="0"/>
                <a:cs typeface="Myriad Pro" charset="0"/>
              </a:rPr>
              <a:t>of </a:t>
            </a:r>
            <a:r>
              <a:rPr lang="en-GB" sz="1400" dirty="0" smtClean="0">
                <a:solidFill>
                  <a:srgbClr val="1F224E"/>
                </a:solidFill>
                <a:latin typeface="Myriad Pro" charset="0"/>
                <a:ea typeface="Myriad Pro" charset="0"/>
                <a:cs typeface="Myriad Pro" charset="0"/>
              </a:rPr>
              <a:t>the geographical skills list </a:t>
            </a:r>
            <a:r>
              <a:rPr lang="en-GB" sz="1400" dirty="0">
                <a:solidFill>
                  <a:srgbClr val="1F224E"/>
                </a:solidFill>
                <a:latin typeface="Myriad Pro" charset="0"/>
                <a:ea typeface="Myriad Pro" charset="0"/>
                <a:cs typeface="Myriad Pro" charset="0"/>
              </a:rPr>
              <a:t>in the specification</a:t>
            </a:r>
            <a:r>
              <a:rPr lang="en-GB" sz="1400" dirty="0" smtClean="0">
                <a:solidFill>
                  <a:srgbClr val="1F224E"/>
                </a:solidFill>
                <a:latin typeface="Myriad Pro" charset="0"/>
                <a:ea typeface="Myriad Pro" charset="0"/>
                <a:cs typeface="Myriad Pro" charset="0"/>
              </a:rPr>
              <a:t>) and this question is directly targeting this skill. </a:t>
            </a:r>
            <a:endParaRPr lang="en-GB" sz="1400" dirty="0">
              <a:solidFill>
                <a:srgbClr val="1F224E"/>
              </a:solidFill>
              <a:latin typeface="Myriad Pro" charset="0"/>
              <a:ea typeface="Myriad Pro" charset="0"/>
              <a:cs typeface="Myriad Pro" charset="0"/>
            </a:endParaRPr>
          </a:p>
          <a:p>
            <a:pPr marL="0" indent="0">
              <a:buNone/>
            </a:pPr>
            <a:endParaRPr lang="en-GB" sz="1400" dirty="0" smtClean="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For </a:t>
            </a:r>
            <a:r>
              <a:rPr lang="en-GB" sz="1400" dirty="0">
                <a:solidFill>
                  <a:srgbClr val="1F224E"/>
                </a:solidFill>
                <a:latin typeface="Myriad Pro" charset="0"/>
                <a:ea typeface="Myriad Pro" charset="0"/>
                <a:cs typeface="Myriad Pro" charset="0"/>
              </a:rPr>
              <a:t>this question students must make points explaining </a:t>
            </a:r>
            <a:r>
              <a:rPr lang="en-US" sz="1400" dirty="0">
                <a:solidFill>
                  <a:srgbClr val="1F224E"/>
                </a:solidFill>
                <a:latin typeface="Myriad Pro" charset="0"/>
                <a:ea typeface="Myriad Pro" charset="0"/>
                <a:cs typeface="Myriad Pro" charset="0"/>
              </a:rPr>
              <a:t>benefits of mapping rates of deforestation using Geographical Information Systems (GIS)</a:t>
            </a:r>
            <a:r>
              <a:rPr lang="en-GB"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There are three marks available for this short answer question. As this is a low tariff question it is point marked, therefore there are marks for each </a:t>
            </a:r>
            <a:r>
              <a:rPr lang="en-US" sz="1400" dirty="0">
                <a:solidFill>
                  <a:srgbClr val="1F224E"/>
                </a:solidFill>
                <a:latin typeface="Myriad Pro" charset="0"/>
                <a:ea typeface="Myriad Pro" charset="0"/>
                <a:cs typeface="Myriad Pro" charset="0"/>
              </a:rPr>
              <a:t>benefits of mapping rates of deforestation using Geographical Information Systems </a:t>
            </a:r>
            <a:r>
              <a:rPr lang="en-US" sz="1400" dirty="0" smtClean="0">
                <a:solidFill>
                  <a:srgbClr val="1F224E"/>
                </a:solidFill>
                <a:latin typeface="Myriad Pro" charset="0"/>
                <a:ea typeface="Myriad Pro" charset="0"/>
                <a:cs typeface="Myriad Pro" charset="0"/>
              </a:rPr>
              <a:t> explained.</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8260704"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Explain </a:t>
            </a:r>
            <a:r>
              <a:rPr lang="en-US" sz="2400" u="sng" dirty="0">
                <a:solidFill>
                  <a:srgbClr val="00B050"/>
                </a:solidFill>
                <a:latin typeface="Myriad Pro" charset="0"/>
                <a:ea typeface="Myriad Pro" charset="0"/>
                <a:cs typeface="Myriad Pro" charset="0"/>
              </a:rPr>
              <a:t>three benefits</a:t>
            </a:r>
            <a:r>
              <a:rPr lang="en-US" sz="2400" dirty="0">
                <a:solidFill>
                  <a:srgbClr val="00B050"/>
                </a:solidFill>
                <a:latin typeface="Myriad Pro" charset="0"/>
                <a:ea typeface="Myriad Pro" charset="0"/>
                <a:cs typeface="Myriad Pro" charset="0"/>
              </a:rPr>
              <a:t> of mapping rates of deforestation using </a:t>
            </a:r>
            <a:r>
              <a:rPr lang="en-US" sz="2400" u="sng" dirty="0">
                <a:solidFill>
                  <a:srgbClr val="00B050"/>
                </a:solidFill>
                <a:latin typeface="Myriad Pro" charset="0"/>
                <a:ea typeface="Myriad Pro" charset="0"/>
                <a:cs typeface="Myriad Pro" charset="0"/>
              </a:rPr>
              <a:t>Geographical Information Systems</a:t>
            </a:r>
            <a:r>
              <a:rPr lang="en-US" sz="2400" dirty="0">
                <a:solidFill>
                  <a:srgbClr val="00B050"/>
                </a:solidFill>
                <a:latin typeface="Myriad Pro" charset="0"/>
                <a:ea typeface="Myriad Pro" charset="0"/>
                <a:cs typeface="Myriad Pro" charset="0"/>
              </a:rPr>
              <a:t> (GIS).</a:t>
            </a:r>
            <a:endParaRPr lang="en-GB" sz="2400" dirty="0">
              <a:solidFill>
                <a:srgbClr val="00B050"/>
              </a:solidFill>
              <a:latin typeface="Myriad Pro" charset="0"/>
              <a:ea typeface="Myriad Pro" charset="0"/>
              <a:cs typeface="Myriad Pro" charset="0"/>
            </a:endParaRPr>
          </a:p>
        </p:txBody>
      </p:sp>
    </p:spTree>
    <p:extLst>
      <p:ext uri="{BB962C8B-B14F-4D97-AF65-F5344CB8AC3E}">
        <p14:creationId xmlns:p14="http://schemas.microsoft.com/office/powerpoint/2010/main" val="24330517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smtClean="0"/>
              <a:t>Question 4(b) </a:t>
            </a:r>
            <a:r>
              <a:rPr lang="en-GB" dirty="0"/>
              <a:t>– 4 marks</a:t>
            </a:r>
          </a:p>
        </p:txBody>
      </p:sp>
      <p:sp>
        <p:nvSpPr>
          <p:cNvPr id="3" name="Content Placeholder 2"/>
          <p:cNvSpPr>
            <a:spLocks noGrp="1"/>
          </p:cNvSpPr>
          <p:nvPr>
            <p:ph idx="1"/>
          </p:nvPr>
        </p:nvSpPr>
        <p:spPr>
          <a:xfrm>
            <a:off x="343744" y="2348880"/>
            <a:ext cx="8424936" cy="3849523"/>
          </a:xfrm>
        </p:spPr>
        <p:txBody>
          <a:bodyPr>
            <a:normAutofit fontScale="70000" lnSpcReduction="20000"/>
          </a:bodyPr>
          <a:lstStyle/>
          <a:p>
            <a:pPr marL="0" indent="0">
              <a:buNone/>
            </a:pPr>
            <a:r>
              <a:rPr lang="en-GB" sz="1800" dirty="0" smtClean="0">
                <a:solidFill>
                  <a:srgbClr val="1F224E"/>
                </a:solidFill>
                <a:latin typeface="Myriad Pro" charset="0"/>
                <a:ea typeface="Myriad Pro" charset="0"/>
                <a:cs typeface="Myriad Pro" charset="0"/>
              </a:rPr>
              <a:t>Any appropriate answer should be credited. Examples given in the mark scheme include:</a:t>
            </a:r>
            <a:endParaRPr lang="en-GB" sz="1800" dirty="0">
              <a:solidFill>
                <a:srgbClr val="1F224E"/>
              </a:solidFill>
              <a:latin typeface="Myriad Pro" charset="0"/>
              <a:ea typeface="Myriad Pro" charset="0"/>
              <a:cs typeface="Myriad Pro" charset="0"/>
            </a:endParaRPr>
          </a:p>
          <a:p>
            <a:pPr marL="0" indent="0">
              <a:buNone/>
            </a:pPr>
            <a:endParaRPr lang="en-GB" sz="1800" dirty="0" smtClean="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Can visualise deforestation data at a range of scales providing opportunities to detect and quantify patterns </a:t>
            </a:r>
            <a:r>
              <a:rPr lang="en-US" sz="1800" dirty="0" smtClean="0">
                <a:solidFill>
                  <a:srgbClr val="1F224E"/>
                </a:solidFill>
                <a:latin typeface="Myriad Pro" charset="0"/>
                <a:ea typeface="Myriad Pro" charset="0"/>
                <a:cs typeface="Myriad Pro" charset="0"/>
              </a:rPr>
              <a:t>(</a:t>
            </a:r>
            <a:r>
              <a:rPr lang="en-GB" sz="14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Ability to introduce data layers to understand patterns e.g. type of soil or land use </a:t>
            </a:r>
            <a:r>
              <a:rPr lang="en-US" sz="1800" dirty="0" smtClean="0">
                <a:solidFill>
                  <a:srgbClr val="1F224E"/>
                </a:solidFill>
                <a:latin typeface="Myriad Pro" charset="0"/>
                <a:ea typeface="Myriad Pro" charset="0"/>
                <a:cs typeface="Myriad Pro" charset="0"/>
              </a:rPr>
              <a:t>(</a:t>
            </a:r>
            <a:r>
              <a:rPr lang="en-GB" sz="14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Ability to compute distances, accessibility indicators and establish relationships among the spatial features </a:t>
            </a:r>
            <a:r>
              <a:rPr lang="en-US" sz="1800" dirty="0" smtClean="0">
                <a:solidFill>
                  <a:srgbClr val="1F224E"/>
                </a:solidFill>
                <a:latin typeface="Myriad Pro" charset="0"/>
                <a:ea typeface="Myriad Pro" charset="0"/>
                <a:cs typeface="Myriad Pro" charset="0"/>
              </a:rPr>
              <a:t>(</a:t>
            </a:r>
            <a:r>
              <a:rPr lang="en-GB" sz="14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Analysis can show spatially significant clusters of high values (hot spots) and low values (cold spots) in data </a:t>
            </a:r>
            <a:r>
              <a:rPr lang="en-US" sz="1800" dirty="0" smtClean="0">
                <a:solidFill>
                  <a:srgbClr val="1F224E"/>
                </a:solidFill>
                <a:latin typeface="Myriad Pro" charset="0"/>
                <a:ea typeface="Myriad Pro" charset="0"/>
                <a:cs typeface="Myriad Pro" charset="0"/>
              </a:rPr>
              <a:t>(</a:t>
            </a:r>
            <a:r>
              <a:rPr lang="en-GB" sz="14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Analysis of changes in rates and patterns of deforestation over time and potential factors influencing these which can be mapped such as transport links and / or settlement development  </a:t>
            </a:r>
            <a:r>
              <a:rPr lang="en-US" sz="1800" dirty="0" smtClean="0">
                <a:solidFill>
                  <a:srgbClr val="1F224E"/>
                </a:solidFill>
                <a:latin typeface="Myriad Pro" charset="0"/>
                <a:ea typeface="Myriad Pro" charset="0"/>
                <a:cs typeface="Myriad Pro" charset="0"/>
              </a:rPr>
              <a:t>(</a:t>
            </a:r>
            <a:r>
              <a:rPr lang="en-GB" sz="14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Choices of base maps to enhance data understanding, such as satellite imagery </a:t>
            </a:r>
            <a:r>
              <a:rPr lang="en-US" sz="1800" dirty="0" smtClean="0">
                <a:solidFill>
                  <a:srgbClr val="1F224E"/>
                </a:solidFill>
                <a:latin typeface="Myriad Pro" charset="0"/>
                <a:ea typeface="Myriad Pro" charset="0"/>
                <a:cs typeface="Myriad Pro" charset="0"/>
              </a:rPr>
              <a:t>(</a:t>
            </a:r>
            <a:r>
              <a:rPr lang="en-GB" sz="14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Analytical tools allows for data modification to simplify patterns or to focus on specific elements of data </a:t>
            </a:r>
            <a:r>
              <a:rPr lang="en-US" sz="1800" dirty="0" smtClean="0">
                <a:solidFill>
                  <a:srgbClr val="1F224E"/>
                </a:solidFill>
                <a:latin typeface="Myriad Pro" charset="0"/>
                <a:ea typeface="Myriad Pro" charset="0"/>
                <a:cs typeface="Myriad Pro" charset="0"/>
              </a:rPr>
              <a:t>(</a:t>
            </a:r>
            <a:r>
              <a:rPr lang="en-GB" sz="14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7972672"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Explain three benefits of mapping rates of deforestation using Geographical Information Systems (GIS).</a:t>
            </a:r>
            <a:endParaRPr lang="en-GB" sz="2400" dirty="0">
              <a:solidFill>
                <a:srgbClr val="00B050"/>
              </a:solidFill>
              <a:latin typeface="Myriad Pro" charset="0"/>
              <a:ea typeface="Myriad Pro" charset="0"/>
              <a:cs typeface="Myriad Pro" charset="0"/>
            </a:endParaRPr>
          </a:p>
        </p:txBody>
      </p:sp>
    </p:spTree>
    <p:extLst>
      <p:ext uri="{BB962C8B-B14F-4D97-AF65-F5344CB8AC3E}">
        <p14:creationId xmlns:p14="http://schemas.microsoft.com/office/powerpoint/2010/main" val="119785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a:bodyPr>
          <a:lstStyle/>
          <a:p>
            <a:r>
              <a:rPr lang="en-GB" sz="3600" dirty="0" smtClean="0">
                <a:latin typeface="Myriad Pro"/>
              </a:rPr>
              <a:t>Physical systems – Sections A and B</a:t>
            </a:r>
            <a:endParaRPr lang="en-GB" sz="3600" dirty="0">
              <a:latin typeface="Myriad Pro"/>
            </a:endParaRPr>
          </a:p>
        </p:txBody>
      </p:sp>
      <p:sp>
        <p:nvSpPr>
          <p:cNvPr id="3" name="Content Placeholder 2"/>
          <p:cNvSpPr>
            <a:spLocks noGrp="1"/>
          </p:cNvSpPr>
          <p:nvPr>
            <p:ph idx="4294967295"/>
          </p:nvPr>
        </p:nvSpPr>
        <p:spPr>
          <a:xfrm>
            <a:off x="323528" y="1052736"/>
            <a:ext cx="8699500" cy="4454525"/>
          </a:xfrm>
        </p:spPr>
        <p:txBody>
          <a:bodyPr>
            <a:noAutofit/>
          </a:bodyPr>
          <a:lstStyle/>
          <a:p>
            <a:pPr marL="0" indent="0">
              <a:buNone/>
            </a:pPr>
            <a:r>
              <a:rPr lang="en-GB" sz="1600" dirty="0" smtClean="0">
                <a:solidFill>
                  <a:srgbClr val="1F224E"/>
                </a:solidFill>
                <a:latin typeface="Myriad Pro" charset="0"/>
                <a:ea typeface="Myriad Pro" charset="0"/>
                <a:cs typeface="Myriad Pro" charset="0"/>
              </a:rPr>
              <a:t>Both Section </a:t>
            </a:r>
            <a:r>
              <a:rPr lang="en-GB" sz="1600" dirty="0">
                <a:solidFill>
                  <a:srgbClr val="1F224E"/>
                </a:solidFill>
                <a:latin typeface="Myriad Pro" charset="0"/>
                <a:ea typeface="Myriad Pro" charset="0"/>
                <a:cs typeface="Myriad Pro" charset="0"/>
              </a:rPr>
              <a:t>A </a:t>
            </a:r>
            <a:r>
              <a:rPr lang="en-GB" sz="1600" dirty="0" smtClean="0">
                <a:solidFill>
                  <a:srgbClr val="1F224E"/>
                </a:solidFill>
                <a:latin typeface="Myriad Pro" charset="0"/>
                <a:ea typeface="Myriad Pro" charset="0"/>
                <a:cs typeface="Myriad Pro" charset="0"/>
              </a:rPr>
              <a:t>(Landscape Systems) and Section B (Earth’s Life Support Systems) will have </a:t>
            </a:r>
            <a:r>
              <a:rPr lang="en-GB" sz="1600" u="sng" dirty="0" smtClean="0">
                <a:solidFill>
                  <a:srgbClr val="1F224E"/>
                </a:solidFill>
                <a:latin typeface="Myriad Pro" charset="0"/>
                <a:ea typeface="Myriad Pro" charset="0"/>
                <a:cs typeface="Myriad Pro" charset="0"/>
              </a:rPr>
              <a:t>33 </a:t>
            </a:r>
            <a:r>
              <a:rPr lang="en-GB" sz="1600" u="sng" dirty="0">
                <a:solidFill>
                  <a:srgbClr val="1F224E"/>
                </a:solidFill>
                <a:latin typeface="Myriad Pro" charset="0"/>
                <a:ea typeface="Myriad Pro" charset="0"/>
                <a:cs typeface="Myriad Pro" charset="0"/>
              </a:rPr>
              <a:t>marks </a:t>
            </a:r>
            <a:r>
              <a:rPr lang="en-GB" sz="1600" u="sng" dirty="0" smtClean="0">
                <a:solidFill>
                  <a:srgbClr val="1F224E"/>
                </a:solidFill>
                <a:latin typeface="Myriad Pro" charset="0"/>
                <a:ea typeface="Myriad Pro" charset="0"/>
                <a:cs typeface="Myriad Pro" charset="0"/>
              </a:rPr>
              <a:t>in </a:t>
            </a:r>
            <a:r>
              <a:rPr lang="en-GB" sz="1600" u="sng" dirty="0">
                <a:solidFill>
                  <a:srgbClr val="1F224E"/>
                </a:solidFill>
                <a:latin typeface="Myriad Pro" charset="0"/>
                <a:ea typeface="Myriad Pro" charset="0"/>
                <a:cs typeface="Myriad Pro" charset="0"/>
              </a:rPr>
              <a:t>each </a:t>
            </a:r>
            <a:r>
              <a:rPr lang="en-GB" sz="1600" u="sng" dirty="0" smtClean="0">
                <a:solidFill>
                  <a:srgbClr val="1F224E"/>
                </a:solidFill>
                <a:latin typeface="Myriad Pro" charset="0"/>
                <a:ea typeface="Myriad Pro" charset="0"/>
                <a:cs typeface="Myriad Pro" charset="0"/>
              </a:rPr>
              <a:t>section</a:t>
            </a:r>
            <a:r>
              <a:rPr lang="en-GB" sz="1600" dirty="0" smtClean="0">
                <a:solidFill>
                  <a:srgbClr val="1F224E"/>
                </a:solidFill>
                <a:latin typeface="Myriad Pro" charset="0"/>
                <a:ea typeface="Myriad Pro" charset="0"/>
                <a:cs typeface="Myriad Pro" charset="0"/>
              </a:rPr>
              <a:t> of </a:t>
            </a:r>
            <a:r>
              <a:rPr lang="en-GB" sz="1600" dirty="0">
                <a:solidFill>
                  <a:srgbClr val="1F224E"/>
                </a:solidFill>
                <a:latin typeface="Myriad Pro" charset="0"/>
                <a:ea typeface="Myriad Pro" charset="0"/>
                <a:cs typeface="Myriad Pro" charset="0"/>
              </a:rPr>
              <a:t>the exam.</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u="sng" dirty="0">
                <a:solidFill>
                  <a:srgbClr val="1F224E"/>
                </a:solidFill>
                <a:latin typeface="Myriad Pro" charset="0"/>
                <a:ea typeface="Myriad Pro" charset="0"/>
                <a:cs typeface="Myriad Pro" charset="0"/>
              </a:rPr>
              <a:t>Each </a:t>
            </a:r>
            <a:r>
              <a:rPr lang="en-GB" sz="1600" u="sng" dirty="0" smtClean="0">
                <a:solidFill>
                  <a:srgbClr val="1F224E"/>
                </a:solidFill>
                <a:latin typeface="Myriad Pro" charset="0"/>
                <a:ea typeface="Myriad Pro" charset="0"/>
                <a:cs typeface="Myriad Pro" charset="0"/>
              </a:rPr>
              <a:t>section will include:</a:t>
            </a:r>
          </a:p>
          <a:p>
            <a:r>
              <a:rPr lang="en-GB" sz="1600" u="sng" dirty="0" smtClean="0">
                <a:solidFill>
                  <a:srgbClr val="1F224E"/>
                </a:solidFill>
                <a:latin typeface="Myriad Pro" charset="0"/>
                <a:ea typeface="Myriad Pro" charset="0"/>
                <a:cs typeface="Myriad Pro" charset="0"/>
              </a:rPr>
              <a:t>low tariff, </a:t>
            </a:r>
            <a:r>
              <a:rPr lang="en-GB" sz="1600" u="sng" dirty="0">
                <a:solidFill>
                  <a:srgbClr val="1F224E"/>
                </a:solidFill>
                <a:latin typeface="Myriad Pro" charset="0"/>
                <a:ea typeface="Myriad Pro" charset="0"/>
                <a:cs typeface="Myriad Pro" charset="0"/>
              </a:rPr>
              <a:t>point marked questions </a:t>
            </a:r>
            <a:r>
              <a:rPr lang="en-GB" sz="1600" u="sng" dirty="0" smtClean="0">
                <a:solidFill>
                  <a:srgbClr val="1F224E"/>
                </a:solidFill>
                <a:latin typeface="Myriad Pro" charset="0"/>
                <a:ea typeface="Myriad Pro" charset="0"/>
                <a:cs typeface="Myriad Pro" charset="0"/>
              </a:rPr>
              <a:t>(between 1 and </a:t>
            </a:r>
            <a:r>
              <a:rPr lang="en-GB" sz="1600" u="sng" dirty="0">
                <a:solidFill>
                  <a:srgbClr val="1F224E"/>
                </a:solidFill>
                <a:latin typeface="Myriad Pro" charset="0"/>
                <a:ea typeface="Myriad Pro" charset="0"/>
                <a:cs typeface="Myriad Pro" charset="0"/>
              </a:rPr>
              <a:t>4 mark questions</a:t>
            </a:r>
            <a:r>
              <a:rPr lang="en-GB" sz="1600" u="sng" dirty="0" smtClean="0">
                <a:solidFill>
                  <a:srgbClr val="1F224E"/>
                </a:solidFill>
                <a:latin typeface="Myriad Pro" charset="0"/>
                <a:ea typeface="Myriad Pro" charset="0"/>
                <a:cs typeface="Myriad Pro" charset="0"/>
              </a:rPr>
              <a:t>) </a:t>
            </a:r>
          </a:p>
          <a:p>
            <a:r>
              <a:rPr lang="en-GB" sz="1600" u="sng" dirty="0" smtClean="0">
                <a:solidFill>
                  <a:srgbClr val="1F224E"/>
                </a:solidFill>
                <a:latin typeface="Myriad Pro" charset="0"/>
                <a:ea typeface="Myriad Pro" charset="0"/>
                <a:cs typeface="Myriad Pro" charset="0"/>
              </a:rPr>
              <a:t>medium length questions (between 6 and 10 marks), </a:t>
            </a:r>
          </a:p>
          <a:p>
            <a:r>
              <a:rPr lang="en-GB" sz="1600" u="sng" dirty="0" smtClean="0">
                <a:solidFill>
                  <a:srgbClr val="1F224E"/>
                </a:solidFill>
                <a:latin typeface="Myriad Pro" charset="0"/>
                <a:ea typeface="Myriad Pro" charset="0"/>
                <a:cs typeface="Myriad Pro" charset="0"/>
              </a:rPr>
              <a:t>a higher tariff extended response question of 16 marks. </a:t>
            </a:r>
            <a:endParaRPr lang="en-GB" sz="1600" u="sng"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In Sections </a:t>
            </a:r>
            <a:r>
              <a:rPr lang="en-GB" sz="1600" dirty="0">
                <a:solidFill>
                  <a:srgbClr val="1F224E"/>
                </a:solidFill>
                <a:latin typeface="Myriad Pro" charset="0"/>
                <a:ea typeface="Myriad Pro" charset="0"/>
                <a:cs typeface="Myriad Pro" charset="0"/>
              </a:rPr>
              <a:t>A </a:t>
            </a:r>
            <a:r>
              <a:rPr lang="en-GB" sz="1600" dirty="0" smtClean="0">
                <a:solidFill>
                  <a:srgbClr val="1F224E"/>
                </a:solidFill>
                <a:latin typeface="Myriad Pro" charset="0"/>
                <a:ea typeface="Myriad Pro" charset="0"/>
                <a:cs typeface="Myriad Pro" charset="0"/>
              </a:rPr>
              <a:t>and B there </a:t>
            </a:r>
            <a:r>
              <a:rPr lang="en-GB" sz="1600" dirty="0">
                <a:solidFill>
                  <a:srgbClr val="1F224E"/>
                </a:solidFill>
                <a:latin typeface="Myriad Pro" charset="0"/>
                <a:ea typeface="Myriad Pro" charset="0"/>
                <a:cs typeface="Myriad Pro" charset="0"/>
              </a:rPr>
              <a:t>will be questions on each assessment objective with the following totals across </a:t>
            </a:r>
            <a:r>
              <a:rPr lang="en-GB" sz="1600" dirty="0" smtClean="0">
                <a:solidFill>
                  <a:srgbClr val="1F224E"/>
                </a:solidFill>
                <a:latin typeface="Myriad Pro" charset="0"/>
                <a:ea typeface="Myriad Pro" charset="0"/>
                <a:cs typeface="Myriad Pro" charset="0"/>
              </a:rPr>
              <a:t>the two sections:</a:t>
            </a: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smtClean="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smtClean="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The assessment objectives will not be split evenly between the two sections.</a:t>
            </a:r>
            <a:endParaRPr lang="en-GB" sz="1600" dirty="0">
              <a:solidFill>
                <a:srgbClr val="1F224E"/>
              </a:solidFill>
              <a:latin typeface="Myriad Pro" charset="0"/>
              <a:ea typeface="Myriad Pro" charset="0"/>
              <a:cs typeface="Myriad Pro" charset="0"/>
            </a:endParaRPr>
          </a:p>
          <a:p>
            <a:endParaRPr lang="en-GB" sz="1800" dirty="0">
              <a:latin typeface="Myriad Pro"/>
            </a:endParaRPr>
          </a:p>
        </p:txBody>
      </p:sp>
      <p:graphicFrame>
        <p:nvGraphicFramePr>
          <p:cNvPr id="5" name="Table 4" title="AO breakdown table"/>
          <p:cNvGraphicFramePr>
            <a:graphicFrameLocks noGrp="1"/>
          </p:cNvGraphicFramePr>
          <p:nvPr>
            <p:extLst>
              <p:ext uri="{D42A27DB-BD31-4B8C-83A1-F6EECF244321}">
                <p14:modId xmlns:p14="http://schemas.microsoft.com/office/powerpoint/2010/main" val="4153142134"/>
              </p:ext>
            </p:extLst>
          </p:nvPr>
        </p:nvGraphicFramePr>
        <p:xfrm>
          <a:off x="971600" y="4077072"/>
          <a:ext cx="6912768" cy="873869"/>
        </p:xfrm>
        <a:graphic>
          <a:graphicData uri="http://schemas.openxmlformats.org/drawingml/2006/table">
            <a:tbl>
              <a:tblPr firstRow="1" bandRow="1">
                <a:tableStyleId>{5C22544A-7EE6-4342-B048-85BDC9FD1C3A}</a:tableStyleId>
              </a:tblPr>
              <a:tblGrid>
                <a:gridCol w="676250"/>
                <a:gridCol w="1700015"/>
                <a:gridCol w="1530952"/>
                <a:gridCol w="1562225"/>
                <a:gridCol w="1443326"/>
              </a:tblGrid>
              <a:tr h="360040">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(Knowledge and</a:t>
                      </a:r>
                      <a:r>
                        <a:rPr lang="en-GB" sz="1400" baseline="0" dirty="0" smtClean="0">
                          <a:solidFill>
                            <a:srgbClr val="FF0000"/>
                          </a:solidFill>
                        </a:rPr>
                        <a:t> understanding</a:t>
                      </a:r>
                      <a:r>
                        <a:rPr lang="en-GB" sz="1400" dirty="0" smtClean="0">
                          <a:solidFill>
                            <a:srgbClr val="FF0000"/>
                          </a:solidFill>
                        </a:rPr>
                        <a:t>)</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rgbClr val="00B0F0"/>
                          </a:solidFill>
                        </a:rPr>
                        <a:t>AO2 (Application)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AO3 (Skills)</a:t>
                      </a:r>
                      <a:endParaRPr lang="en-GB" sz="1400" dirty="0">
                        <a:solidFill>
                          <a:srgbClr val="00B050"/>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55709">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30</a:t>
                      </a:r>
                      <a:endParaRPr lang="en-GB" sz="1400" dirty="0"/>
                    </a:p>
                  </a:txBody>
                  <a:tcPr>
                    <a:solidFill>
                      <a:schemeClr val="bg1">
                        <a:lumMod val="85000"/>
                      </a:schemeClr>
                    </a:solidFill>
                  </a:tcPr>
                </a:tc>
                <a:tc>
                  <a:txBody>
                    <a:bodyPr/>
                    <a:lstStyle/>
                    <a:p>
                      <a:pPr algn="ctr"/>
                      <a:r>
                        <a:rPr lang="en-GB" sz="1400" dirty="0" smtClean="0"/>
                        <a:t>27</a:t>
                      </a:r>
                      <a:endParaRPr lang="en-GB" sz="1400" dirty="0"/>
                    </a:p>
                  </a:txBody>
                  <a:tcPr>
                    <a:solidFill>
                      <a:schemeClr val="bg1">
                        <a:lumMod val="85000"/>
                      </a:schemeClr>
                    </a:solidFill>
                  </a:tcPr>
                </a:tc>
                <a:tc>
                  <a:txBody>
                    <a:bodyPr/>
                    <a:lstStyle/>
                    <a:p>
                      <a:pPr algn="ctr"/>
                      <a:r>
                        <a:rPr lang="en-GB" sz="1400" dirty="0" smtClean="0"/>
                        <a:t>9</a:t>
                      </a:r>
                      <a:endParaRPr lang="en-GB" sz="1400" dirty="0"/>
                    </a:p>
                  </a:txBody>
                  <a:tcPr>
                    <a:solidFill>
                      <a:schemeClr val="bg1">
                        <a:lumMod val="85000"/>
                      </a:schemeClr>
                    </a:solidFill>
                  </a:tcPr>
                </a:tc>
                <a:tc>
                  <a:txBody>
                    <a:bodyPr/>
                    <a:lstStyle/>
                    <a:p>
                      <a:pPr algn="ctr"/>
                      <a:r>
                        <a:rPr lang="en-GB" sz="1400" dirty="0" smtClean="0"/>
                        <a:t>66</a:t>
                      </a:r>
                      <a:endParaRPr lang="en-GB" sz="14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6429208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69" y="169277"/>
            <a:ext cx="9144000" cy="1143000"/>
          </a:xfrm>
        </p:spPr>
        <p:txBody>
          <a:bodyPr>
            <a:normAutofit/>
          </a:bodyPr>
          <a:lstStyle/>
          <a:p>
            <a:r>
              <a:rPr lang="en-GB" dirty="0"/>
              <a:t>Question </a:t>
            </a:r>
            <a:r>
              <a:rPr lang="en-GB" dirty="0" smtClean="0"/>
              <a:t>4(c) </a:t>
            </a:r>
            <a:r>
              <a:rPr lang="en-GB" dirty="0"/>
              <a:t>– </a:t>
            </a:r>
            <a:r>
              <a:rPr lang="en-GB" dirty="0" smtClean="0"/>
              <a:t>10 </a:t>
            </a:r>
            <a:r>
              <a:rPr lang="en-GB" dirty="0"/>
              <a:t>marks</a:t>
            </a:r>
          </a:p>
        </p:txBody>
      </p:sp>
      <p:sp>
        <p:nvSpPr>
          <p:cNvPr id="7" name="TextBox 6"/>
          <p:cNvSpPr txBox="1"/>
          <p:nvPr/>
        </p:nvSpPr>
        <p:spPr>
          <a:xfrm>
            <a:off x="405222" y="1350957"/>
            <a:ext cx="8496944" cy="707886"/>
          </a:xfrm>
          <a:prstGeom prst="rect">
            <a:avLst/>
          </a:prstGeom>
          <a:noFill/>
          <a:ln>
            <a:solidFill>
              <a:schemeClr val="tx1"/>
            </a:solidFill>
          </a:ln>
        </p:spPr>
        <p:txBody>
          <a:bodyPr wrap="square" rtlCol="0">
            <a:spAutoFit/>
          </a:bodyPr>
          <a:lstStyle/>
          <a:p>
            <a:r>
              <a:rPr lang="en-US" sz="2000" dirty="0">
                <a:solidFill>
                  <a:srgbClr val="00B0F0"/>
                </a:solidFill>
                <a:latin typeface="Myriad Pro" charset="0"/>
                <a:ea typeface="Myriad Pro" charset="0"/>
                <a:cs typeface="Myriad Pro" charset="0"/>
              </a:rPr>
              <a:t>Examine the </a:t>
            </a:r>
            <a:r>
              <a:rPr lang="en-US" sz="2000" u="sng" dirty="0">
                <a:solidFill>
                  <a:srgbClr val="00B0F0"/>
                </a:solidFill>
                <a:latin typeface="Myriad Pro" charset="0"/>
                <a:ea typeface="Myriad Pro" charset="0"/>
                <a:cs typeface="Myriad Pro" charset="0"/>
              </a:rPr>
              <a:t>significance</a:t>
            </a:r>
            <a:r>
              <a:rPr lang="en-US" sz="2000" dirty="0">
                <a:solidFill>
                  <a:srgbClr val="00B0F0"/>
                </a:solidFill>
                <a:latin typeface="Myriad Pro" charset="0"/>
                <a:ea typeface="Myriad Pro" charset="0"/>
                <a:cs typeface="Myriad Pro" charset="0"/>
              </a:rPr>
              <a:t> of </a:t>
            </a:r>
            <a:r>
              <a:rPr lang="en-US" sz="2000" dirty="0">
                <a:solidFill>
                  <a:srgbClr val="FF0000"/>
                </a:solidFill>
                <a:latin typeface="Myriad Pro" charset="0"/>
                <a:ea typeface="Myriad Pro" charset="0"/>
                <a:cs typeface="Myriad Pro" charset="0"/>
              </a:rPr>
              <a:t>the role of vegetation in linking the carbon and water cycles.</a:t>
            </a:r>
            <a:endParaRPr lang="en-GB" sz="20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449474" y="2204864"/>
            <a:ext cx="8496944"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 10 mark question which has marks allocated to both </a:t>
            </a:r>
            <a:r>
              <a:rPr lang="en-GB" sz="1200" dirty="0" smtClean="0">
                <a:solidFill>
                  <a:srgbClr val="FF0000"/>
                </a:solidFill>
                <a:latin typeface="Myriad Pro" charset="0"/>
                <a:ea typeface="Myriad Pro" charset="0"/>
                <a:cs typeface="Myriad Pro" charset="0"/>
              </a:rPr>
              <a:t>knowledge and understanding (AO1 – 6 marks)</a:t>
            </a:r>
            <a:r>
              <a:rPr lang="en-GB" sz="1200" dirty="0" smtClean="0">
                <a:solidFill>
                  <a:srgbClr val="1F224E"/>
                </a:solidFill>
                <a:latin typeface="Myriad Pro" charset="0"/>
                <a:ea typeface="Myriad Pro" charset="0"/>
                <a:cs typeface="Myriad Pro" charset="0"/>
              </a:rPr>
              <a:t> and  </a:t>
            </a:r>
            <a:r>
              <a:rPr lang="en-GB" sz="1200" dirty="0" smtClean="0">
                <a:solidFill>
                  <a:srgbClr val="00B0F0"/>
                </a:solidFill>
                <a:latin typeface="Myriad Pro" charset="0"/>
                <a:ea typeface="Myriad Pro" charset="0"/>
                <a:cs typeface="Myriad Pro" charset="0"/>
              </a:rPr>
              <a:t>application of knowledge and understanding (AO2 – 4 marks)</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The ways in which the two </a:t>
            </a:r>
            <a:r>
              <a:rPr lang="en-US" sz="1200" dirty="0" smtClean="0">
                <a:solidFill>
                  <a:srgbClr val="FF0000"/>
                </a:solidFill>
                <a:latin typeface="Myriad Pro" charset="0"/>
                <a:ea typeface="Myriad Pro" charset="0"/>
                <a:cs typeface="Myriad Pro" charset="0"/>
              </a:rPr>
              <a:t>cycles (carbon and water) </a:t>
            </a:r>
            <a:r>
              <a:rPr lang="en-US" sz="1200" dirty="0">
                <a:solidFill>
                  <a:srgbClr val="FF0000"/>
                </a:solidFill>
                <a:latin typeface="Myriad Pro" charset="0"/>
                <a:ea typeface="Myriad Pro" charset="0"/>
                <a:cs typeface="Myriad Pro" charset="0"/>
              </a:rPr>
              <a:t>link and are interdependent via </a:t>
            </a:r>
            <a:r>
              <a:rPr lang="en-US" sz="1200" dirty="0" smtClean="0">
                <a:solidFill>
                  <a:srgbClr val="FF0000"/>
                </a:solidFill>
                <a:latin typeface="Myriad Pro" charset="0"/>
                <a:ea typeface="Myriad Pro" charset="0"/>
                <a:cs typeface="Myriad Pro" charset="0"/>
              </a:rPr>
              <a:t>oceans, atmosphere</a:t>
            </a:r>
            <a:r>
              <a:rPr lang="en-US" sz="1200" dirty="0">
                <a:solidFill>
                  <a:srgbClr val="FF0000"/>
                </a:solidFill>
                <a:latin typeface="Myriad Pro" charset="0"/>
                <a:ea typeface="Myriad Pro" charset="0"/>
                <a:cs typeface="Myriad Pro" charset="0"/>
              </a:rPr>
              <a:t>, cryosphere and vegetation’</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is stated in the specification </a:t>
            </a:r>
            <a:r>
              <a:rPr lang="en-GB"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key idea </a:t>
            </a:r>
            <a:r>
              <a:rPr lang="en-GB" sz="1200" dirty="0" smtClean="0">
                <a:solidFill>
                  <a:srgbClr val="1F224E"/>
                </a:solidFill>
                <a:latin typeface="Myriad Pro" charset="0"/>
                <a:ea typeface="Myriad Pro" charset="0"/>
                <a:cs typeface="Myriad Pro" charset="0"/>
              </a:rPr>
              <a:t>4.a </a:t>
            </a:r>
            <a:r>
              <a:rPr lang="en-GB" sz="1200" dirty="0">
                <a:solidFill>
                  <a:srgbClr val="1F224E"/>
                </a:solidFill>
                <a:latin typeface="Myriad Pro" charset="0"/>
                <a:ea typeface="Myriad Pro" charset="0"/>
                <a:cs typeface="Myriad Pro" charset="0"/>
              </a:rPr>
              <a:t>of </a:t>
            </a:r>
            <a:r>
              <a:rPr lang="en-GB" sz="1200" dirty="0" smtClean="0">
                <a:solidFill>
                  <a:srgbClr val="1F224E"/>
                </a:solidFill>
                <a:latin typeface="Myriad Pro" charset="0"/>
                <a:ea typeface="Myriad Pro" charset="0"/>
                <a:cs typeface="Myriad Pro" charset="0"/>
              </a:rPr>
              <a:t>this topic).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Students </a:t>
            </a:r>
            <a:r>
              <a:rPr lang="en-GB" sz="1200" dirty="0">
                <a:solidFill>
                  <a:srgbClr val="1F224E"/>
                </a:solidFill>
                <a:latin typeface="Myriad Pro" charset="0"/>
                <a:ea typeface="Myriad Pro" charset="0"/>
                <a:cs typeface="Myriad Pro" charset="0"/>
              </a:rPr>
              <a:t>have to </a:t>
            </a:r>
            <a:r>
              <a:rPr lang="en-GB" sz="1200" dirty="0">
                <a:solidFill>
                  <a:srgbClr val="00B0F0"/>
                </a:solidFill>
                <a:latin typeface="Myriad Pro" charset="0"/>
                <a:ea typeface="Myriad Pro" charset="0"/>
                <a:cs typeface="Myriad Pro" charset="0"/>
              </a:rPr>
              <a:t>apply their knowledge and understanding (AO2)</a:t>
            </a:r>
            <a:r>
              <a:rPr lang="en-GB" sz="1200" dirty="0">
                <a:solidFill>
                  <a:srgbClr val="1F224E"/>
                </a:solidFill>
                <a:latin typeface="Myriad Pro" charset="0"/>
                <a:ea typeface="Myriad Pro" charset="0"/>
                <a:cs typeface="Myriad Pro" charset="0"/>
              </a:rPr>
              <a:t> of </a:t>
            </a:r>
            <a:r>
              <a:rPr lang="en-GB" sz="1200" dirty="0" smtClean="0">
                <a:solidFill>
                  <a:srgbClr val="1F224E"/>
                </a:solidFill>
                <a:latin typeface="Myriad Pro" charset="0"/>
                <a:ea typeface="Myriad Pro" charset="0"/>
                <a:cs typeface="Myriad Pro" charset="0"/>
              </a:rPr>
              <a:t>this in </a:t>
            </a:r>
            <a:r>
              <a:rPr lang="en-GB" sz="1200" dirty="0">
                <a:solidFill>
                  <a:srgbClr val="1F224E"/>
                </a:solidFill>
                <a:latin typeface="Myriad Pro" charset="0"/>
                <a:ea typeface="Myriad Pro" charset="0"/>
                <a:cs typeface="Myriad Pro" charset="0"/>
              </a:rPr>
              <a:t>order to </a:t>
            </a:r>
            <a:r>
              <a:rPr lang="en-US" sz="1200" dirty="0" smtClean="0">
                <a:solidFill>
                  <a:srgbClr val="1F224E"/>
                </a:solidFill>
                <a:latin typeface="Myriad Pro" charset="0"/>
                <a:ea typeface="Myriad Pro" charset="0"/>
                <a:cs typeface="Myriad Pro" charset="0"/>
              </a:rPr>
              <a:t>examine </a:t>
            </a:r>
            <a:r>
              <a:rPr lang="en-US" sz="1200" dirty="0">
                <a:solidFill>
                  <a:srgbClr val="1F224E"/>
                </a:solidFill>
                <a:latin typeface="Myriad Pro" charset="0"/>
                <a:ea typeface="Myriad Pro" charset="0"/>
                <a:cs typeface="Myriad Pro" charset="0"/>
              </a:rPr>
              <a:t>the significance of the role of vegetation in linking the carbon and water cycles</a:t>
            </a:r>
            <a:r>
              <a:rPr lang="en-GB" sz="1200" dirty="0" smtClean="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Students are </a:t>
            </a:r>
            <a:r>
              <a:rPr lang="en-GB" sz="1200" dirty="0">
                <a:solidFill>
                  <a:srgbClr val="00B0F0"/>
                </a:solidFill>
                <a:latin typeface="Myriad Pro" charset="0"/>
                <a:ea typeface="Myriad Pro" charset="0"/>
                <a:cs typeface="Myriad Pro" charset="0"/>
              </a:rPr>
              <a:t>applying their knowledge and understanding </a:t>
            </a:r>
            <a:r>
              <a:rPr lang="en-US" sz="1200" dirty="0">
                <a:solidFill>
                  <a:srgbClr val="1F224E"/>
                </a:solidFill>
                <a:latin typeface="Myriad Pro" charset="0"/>
                <a:ea typeface="Myriad Pro" charset="0"/>
                <a:cs typeface="Myriad Pro" charset="0"/>
              </a:rPr>
              <a:t>in order to </a:t>
            </a:r>
            <a:r>
              <a:rPr lang="en-US" sz="1200" dirty="0">
                <a:solidFill>
                  <a:srgbClr val="00B0F0"/>
                </a:solidFill>
                <a:latin typeface="Myriad Pro" charset="0"/>
                <a:ea typeface="Myriad Pro" charset="0"/>
                <a:cs typeface="Myriad Pro" charset="0"/>
              </a:rPr>
              <a:t>develop further the material covered in the </a:t>
            </a:r>
            <a:r>
              <a:rPr lang="en-US" sz="1200" dirty="0" smtClean="0">
                <a:solidFill>
                  <a:srgbClr val="00B0F0"/>
                </a:solidFill>
                <a:latin typeface="Myriad Pro" charset="0"/>
                <a:ea typeface="Myriad Pro" charset="0"/>
                <a:cs typeface="Myriad Pro" charset="0"/>
              </a:rPr>
              <a:t>specification </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one of the three ways we must assess the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a:t>
            </a:r>
            <a:r>
              <a:rPr lang="en-GB" sz="1200" dirty="0">
                <a:solidFill>
                  <a:srgbClr val="1F224E"/>
                </a:solidFill>
                <a:latin typeface="Myriad Pro" charset="0"/>
                <a:ea typeface="Myriad Pro" charset="0"/>
                <a:cs typeface="Myriad Pro" charset="0"/>
              </a:rPr>
              <a:t>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dirty="0" smtClean="0">
                <a:solidFill>
                  <a:srgbClr val="1F224E"/>
                </a:solidFill>
                <a:latin typeface="Myriad Pro" charset="0"/>
                <a:ea typeface="Myriad Pro" charset="0"/>
                <a:cs typeface="Myriad Pro" charset="0"/>
              </a:rPr>
              <a:t>‘</a:t>
            </a:r>
            <a:r>
              <a:rPr lang="en-GB" sz="1200" b="1" dirty="0" smtClean="0">
                <a:solidFill>
                  <a:srgbClr val="1F224E"/>
                </a:solidFill>
                <a:latin typeface="Myriad Pro" charset="0"/>
                <a:ea typeface="Myriad Pro" charset="0"/>
                <a:cs typeface="Myriad Pro" charset="0"/>
              </a:rPr>
              <a:t>comprehensive</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8 of this presentation).</a:t>
            </a: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5116999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433" y="2332"/>
            <a:ext cx="8229600" cy="1143000"/>
          </a:xfrm>
        </p:spPr>
        <p:txBody>
          <a:bodyPr>
            <a:normAutofit/>
          </a:bodyPr>
          <a:lstStyle/>
          <a:p>
            <a:r>
              <a:rPr lang="en-GB" dirty="0"/>
              <a:t>Question 4(c) – </a:t>
            </a:r>
            <a:r>
              <a:rPr lang="en-GB" dirty="0" smtClean="0"/>
              <a:t>10 </a:t>
            </a:r>
            <a:r>
              <a:rPr lang="en-GB" dirty="0"/>
              <a:t>marks</a:t>
            </a:r>
          </a:p>
        </p:txBody>
      </p:sp>
      <p:sp>
        <p:nvSpPr>
          <p:cNvPr id="7" name="TextBox 6"/>
          <p:cNvSpPr txBox="1"/>
          <p:nvPr/>
        </p:nvSpPr>
        <p:spPr>
          <a:xfrm>
            <a:off x="358019" y="980728"/>
            <a:ext cx="8496944" cy="830997"/>
          </a:xfrm>
          <a:prstGeom prst="rect">
            <a:avLst/>
          </a:prstGeom>
          <a:noFill/>
          <a:ln>
            <a:solidFill>
              <a:schemeClr val="tx1"/>
            </a:solidFill>
          </a:ln>
        </p:spPr>
        <p:txBody>
          <a:bodyPr wrap="square" rtlCol="0">
            <a:spAutoFit/>
          </a:bodyPr>
          <a:lstStyle/>
          <a:p>
            <a:r>
              <a:rPr lang="en-US" sz="2400" dirty="0">
                <a:solidFill>
                  <a:srgbClr val="00B0F0"/>
                </a:solidFill>
                <a:latin typeface="Myriad Pro" charset="0"/>
                <a:ea typeface="Myriad Pro" charset="0"/>
                <a:cs typeface="Myriad Pro" charset="0"/>
              </a:rPr>
              <a:t>Examine the </a:t>
            </a:r>
            <a:r>
              <a:rPr lang="en-US" sz="2400" u="sng" dirty="0">
                <a:solidFill>
                  <a:srgbClr val="00B0F0"/>
                </a:solidFill>
                <a:latin typeface="Myriad Pro" charset="0"/>
                <a:ea typeface="Myriad Pro" charset="0"/>
                <a:cs typeface="Myriad Pro" charset="0"/>
              </a:rPr>
              <a:t>significance</a:t>
            </a:r>
            <a:r>
              <a:rPr lang="en-US" sz="2400" dirty="0">
                <a:solidFill>
                  <a:srgbClr val="00B0F0"/>
                </a:solidFill>
                <a:latin typeface="Myriad Pro" charset="0"/>
                <a:ea typeface="Myriad Pro" charset="0"/>
                <a:cs typeface="Myriad Pro" charset="0"/>
              </a:rPr>
              <a:t> of </a:t>
            </a:r>
            <a:r>
              <a:rPr lang="en-US" sz="2400" dirty="0">
                <a:solidFill>
                  <a:srgbClr val="FF0000"/>
                </a:solidFill>
                <a:latin typeface="Myriad Pro" charset="0"/>
                <a:ea typeface="Myriad Pro" charset="0"/>
                <a:cs typeface="Myriad Pro" charset="0"/>
              </a:rPr>
              <a:t>the role of vegetation in linking the carbon and water cycles.</a:t>
            </a:r>
            <a:endParaRPr lang="en-GB" sz="2400" dirty="0">
              <a:solidFill>
                <a:srgbClr val="FF0000"/>
              </a:solidFill>
              <a:latin typeface="Myriad Pro" charset="0"/>
              <a:ea typeface="Myriad Pro" charset="0"/>
              <a:cs typeface="Myriad Pro" charset="0"/>
            </a:endParaRPr>
          </a:p>
        </p:txBody>
      </p:sp>
      <p:sp>
        <p:nvSpPr>
          <p:cNvPr id="5" name="TextBox 4"/>
          <p:cNvSpPr txBox="1"/>
          <p:nvPr/>
        </p:nvSpPr>
        <p:spPr>
          <a:xfrm>
            <a:off x="251520" y="1874568"/>
            <a:ext cx="2919560" cy="3600986"/>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a:t>
            </a:r>
            <a:r>
              <a:rPr lang="en-US" sz="1200" b="1" dirty="0" smtClean="0">
                <a:solidFill>
                  <a:srgbClr val="1F224E"/>
                </a:solidFill>
                <a:latin typeface="Myriad Pro" charset="0"/>
                <a:ea typeface="Myriad Pro" charset="0"/>
                <a:cs typeface="Myriad Pro" charset="0"/>
              </a:rPr>
              <a:t>(7–10 </a:t>
            </a:r>
            <a:r>
              <a:rPr lang="en-US" sz="1200" b="1" dirty="0">
                <a:solidFill>
                  <a:srgbClr val="1F224E"/>
                </a:solidFill>
                <a:latin typeface="Myriad Pro" charset="0"/>
                <a:ea typeface="Myriad Pro" charset="0"/>
                <a:cs typeface="Myriad Pro" charset="0"/>
              </a:rPr>
              <a:t>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role of vegetation in linking the carbon and water cycles (AO1).  </a:t>
            </a:r>
          </a:p>
          <a:p>
            <a:endParaRPr lang="en-US"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application of knowledge and understanding</a:t>
            </a:r>
            <a:r>
              <a:rPr lang="en-US" sz="1200" dirty="0">
                <a:solidFill>
                  <a:srgbClr val="1F224E"/>
                </a:solidFill>
                <a:latin typeface="Myriad Pro" charset="0"/>
                <a:ea typeface="Myriad Pro" charset="0"/>
                <a:cs typeface="Myriad Pro" charset="0"/>
              </a:rPr>
              <a:t> to provide a detailed </a:t>
            </a:r>
            <a:r>
              <a:rPr lang="en-US" sz="1200" dirty="0">
                <a:solidFill>
                  <a:srgbClr val="00B0F0"/>
                </a:solidFill>
                <a:latin typeface="Myriad Pro" charset="0"/>
                <a:ea typeface="Myriad Pro" charset="0"/>
                <a:cs typeface="Myriad Pro" charset="0"/>
              </a:rPr>
              <a:t>evaluation</a:t>
            </a:r>
            <a:r>
              <a:rPr lang="en-US" sz="1200" dirty="0">
                <a:solidFill>
                  <a:srgbClr val="1F224E"/>
                </a:solidFill>
                <a:latin typeface="Myriad Pro" charset="0"/>
                <a:ea typeface="Myriad Pro" charset="0"/>
                <a:cs typeface="Myriad Pro" charset="0"/>
              </a:rPr>
              <a:t> that offers generally secure judgements, with some link between rational conclusions and evidence about the significance of the role of vegetation in linking the carbon and water cycles (AO2).  </a:t>
            </a:r>
          </a:p>
          <a:p>
            <a:endParaRPr lang="en-US"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ideas about the significance of the role of vegetation in linking the carbon and water cycles.</a:t>
            </a:r>
          </a:p>
        </p:txBody>
      </p:sp>
      <p:sp>
        <p:nvSpPr>
          <p:cNvPr id="6" name="TextBox 5"/>
          <p:cNvSpPr txBox="1"/>
          <p:nvPr/>
        </p:nvSpPr>
        <p:spPr>
          <a:xfrm>
            <a:off x="6300192" y="1874568"/>
            <a:ext cx="2595550" cy="3600986"/>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(1–3 marks)</a:t>
            </a: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role of vegetation in linking the carbon and water cycles (AO1).  </a:t>
            </a:r>
          </a:p>
          <a:p>
            <a:endParaRPr lang="en-US"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application of knowledge and understanding</a:t>
            </a:r>
            <a:r>
              <a:rPr lang="en-US" sz="1200" dirty="0">
                <a:solidFill>
                  <a:srgbClr val="1F224E"/>
                </a:solidFill>
                <a:latin typeface="Myriad Pro" charset="0"/>
                <a:ea typeface="Myriad Pro" charset="0"/>
                <a:cs typeface="Myriad Pro" charset="0"/>
              </a:rPr>
              <a:t> to provide un-supported </a:t>
            </a:r>
            <a:r>
              <a:rPr lang="en-US" sz="1200" dirty="0">
                <a:solidFill>
                  <a:srgbClr val="00B0F0"/>
                </a:solidFill>
                <a:latin typeface="Myriad Pro" charset="0"/>
                <a:ea typeface="Myriad Pro" charset="0"/>
                <a:cs typeface="Myriad Pro" charset="0"/>
              </a:rPr>
              <a:t>evaluation</a:t>
            </a:r>
            <a:r>
              <a:rPr lang="en-US" sz="1200" dirty="0">
                <a:solidFill>
                  <a:srgbClr val="1F224E"/>
                </a:solidFill>
                <a:latin typeface="Myriad Pro" charset="0"/>
                <a:ea typeface="Myriad Pro" charset="0"/>
                <a:cs typeface="Myriad Pro" charset="0"/>
              </a:rPr>
              <a:t> that offers simple conclusions about the significance of the role of vegetation in linking the carbon and water cycles (AO2).   </a:t>
            </a:r>
          </a:p>
          <a:p>
            <a:endParaRPr lang="en-US"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ideas about the significance of the role of vegetation in linking the carbon and water cycles. </a:t>
            </a:r>
            <a:endParaRPr lang="en-US" sz="1200" dirty="0" smtClean="0">
              <a:solidFill>
                <a:srgbClr val="1F224E"/>
              </a:solidFill>
              <a:latin typeface="Myriad Pro" charset="0"/>
              <a:ea typeface="Myriad Pro" charset="0"/>
              <a:cs typeface="Myriad Pro" charset="0"/>
            </a:endParaRPr>
          </a:p>
          <a:p>
            <a:endParaRPr lang="en-US" sz="1200" dirty="0">
              <a:solidFill>
                <a:srgbClr val="1F224E"/>
              </a:solidFill>
              <a:latin typeface="Myriad Pro" charset="0"/>
              <a:ea typeface="Myriad Pro" charset="0"/>
              <a:cs typeface="Myriad Pro" charset="0"/>
            </a:endParaRPr>
          </a:p>
        </p:txBody>
      </p:sp>
      <p:sp>
        <p:nvSpPr>
          <p:cNvPr id="8" name="TextBox 7"/>
          <p:cNvSpPr txBox="1"/>
          <p:nvPr/>
        </p:nvSpPr>
        <p:spPr>
          <a:xfrm>
            <a:off x="3273772" y="1874568"/>
            <a:ext cx="2913088" cy="3600986"/>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(4-6 marks)</a:t>
            </a:r>
          </a:p>
          <a:p>
            <a:r>
              <a:rPr lang="en-US" sz="1200" dirty="0" smtClean="0">
                <a:solidFill>
                  <a:srgbClr val="1F224E"/>
                </a:solidFill>
                <a:latin typeface="Myriad Pro" charset="0"/>
                <a:ea typeface="Myriad Pro" charset="0"/>
                <a:cs typeface="Myriad Pro" charset="0"/>
              </a:rPr>
              <a:t>Demonstrates </a:t>
            </a:r>
            <a:r>
              <a:rPr lang="en-US" sz="1200" b="1" dirty="0" smtClean="0">
                <a:solidFill>
                  <a:srgbClr val="1F224E"/>
                </a:solidFill>
                <a:latin typeface="Myriad Pro" charset="0"/>
                <a:ea typeface="Myriad Pro" charset="0"/>
                <a:cs typeface="Myriad Pro" charset="0"/>
              </a:rPr>
              <a:t>thorough</a:t>
            </a:r>
            <a:r>
              <a:rPr lang="en-US" sz="1200" dirty="0" smtClean="0">
                <a:solidFill>
                  <a:srgbClr val="1F224E"/>
                </a:solidFill>
                <a:latin typeface="Myriad Pro" charset="0"/>
                <a:ea typeface="Myriad Pro" charset="0"/>
                <a:cs typeface="Myriad Pro" charset="0"/>
              </a:rPr>
              <a:t> </a:t>
            </a:r>
            <a:r>
              <a:rPr lang="en-US" sz="1200" dirty="0" smtClean="0">
                <a:solidFill>
                  <a:srgbClr val="FF0000"/>
                </a:solidFill>
                <a:latin typeface="Myriad Pro" charset="0"/>
                <a:ea typeface="Myriad Pro" charset="0"/>
                <a:cs typeface="Myriad Pro" charset="0"/>
              </a:rPr>
              <a:t>knowledge and understanding</a:t>
            </a:r>
            <a:r>
              <a:rPr lang="en-US" sz="1200" dirty="0" smtClean="0">
                <a:solidFill>
                  <a:srgbClr val="1F224E"/>
                </a:solidFill>
                <a:latin typeface="Myriad Pro" charset="0"/>
                <a:ea typeface="Myriad Pro" charset="0"/>
                <a:cs typeface="Myriad Pro" charset="0"/>
              </a:rPr>
              <a:t> of the role of vegetation in linking the carbon and water cycles (AO1).</a:t>
            </a:r>
          </a:p>
          <a:p>
            <a:endParaRPr lang="en-US" sz="1200" dirty="0" smtClean="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Demonstrates </a:t>
            </a:r>
            <a:r>
              <a:rPr lang="en-US" sz="1200" b="1" dirty="0" smtClean="0">
                <a:solidFill>
                  <a:srgbClr val="1F224E"/>
                </a:solidFill>
                <a:latin typeface="Myriad Pro" charset="0"/>
                <a:ea typeface="Myriad Pro" charset="0"/>
                <a:cs typeface="Myriad Pro" charset="0"/>
              </a:rPr>
              <a:t>reasonable</a:t>
            </a:r>
            <a:r>
              <a:rPr lang="en-US" sz="1200" dirty="0" smtClean="0">
                <a:solidFill>
                  <a:srgbClr val="1F224E"/>
                </a:solidFill>
                <a:latin typeface="Myriad Pro" charset="0"/>
                <a:ea typeface="Myriad Pro" charset="0"/>
                <a:cs typeface="Myriad Pro" charset="0"/>
              </a:rPr>
              <a:t> </a:t>
            </a:r>
            <a:r>
              <a:rPr lang="en-US" sz="1200" dirty="0" smtClean="0">
                <a:solidFill>
                  <a:srgbClr val="00B0F0"/>
                </a:solidFill>
                <a:latin typeface="Myriad Pro" charset="0"/>
                <a:ea typeface="Myriad Pro" charset="0"/>
                <a:cs typeface="Myriad Pro" charset="0"/>
              </a:rPr>
              <a:t>application of knowledge and understanding</a:t>
            </a:r>
            <a:r>
              <a:rPr lang="en-US" sz="1200" dirty="0" smtClean="0">
                <a:solidFill>
                  <a:srgbClr val="1F224E"/>
                </a:solidFill>
                <a:latin typeface="Myriad Pro" charset="0"/>
                <a:ea typeface="Myriad Pro" charset="0"/>
                <a:cs typeface="Myriad Pro" charset="0"/>
              </a:rPr>
              <a:t> to provide a sound </a:t>
            </a:r>
            <a:r>
              <a:rPr lang="en-US" sz="1200" dirty="0" smtClean="0">
                <a:solidFill>
                  <a:srgbClr val="00B0F0"/>
                </a:solidFill>
                <a:latin typeface="Myriad Pro" charset="0"/>
                <a:ea typeface="Myriad Pro" charset="0"/>
                <a:cs typeface="Myriad Pro" charset="0"/>
              </a:rPr>
              <a:t>evaluation</a:t>
            </a:r>
            <a:r>
              <a:rPr lang="en-US" sz="1200" dirty="0" smtClean="0">
                <a:solidFill>
                  <a:srgbClr val="1F224E"/>
                </a:solidFill>
                <a:latin typeface="Myriad Pro" charset="0"/>
                <a:ea typeface="Myriad Pro" charset="0"/>
                <a:cs typeface="Myriad Pro" charset="0"/>
              </a:rPr>
              <a:t> that offers generalised judgements and conclusions, with limited use of evidence as to the significance of the role of vegetation in linking the carbon and water cycles (AO2).   </a:t>
            </a:r>
          </a:p>
          <a:p>
            <a:endParaRPr lang="en-US" sz="1200" dirty="0" smtClean="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This will be shown by including </a:t>
            </a:r>
            <a:r>
              <a:rPr lang="en-US" sz="1200" b="1" dirty="0" smtClean="0">
                <a:solidFill>
                  <a:srgbClr val="1F224E"/>
                </a:solidFill>
                <a:latin typeface="Myriad Pro" charset="0"/>
                <a:ea typeface="Myriad Pro" charset="0"/>
                <a:cs typeface="Myriad Pro" charset="0"/>
              </a:rPr>
              <a:t>developed</a:t>
            </a:r>
            <a:r>
              <a:rPr lang="en-US" sz="1200" dirty="0" smtClean="0">
                <a:solidFill>
                  <a:srgbClr val="1F224E"/>
                </a:solidFill>
                <a:latin typeface="Myriad Pro" charset="0"/>
                <a:ea typeface="Myriad Pro" charset="0"/>
                <a:cs typeface="Myriad Pro" charset="0"/>
              </a:rPr>
              <a:t> ideas about the significance of the role of vegetation in linking the carbon and water cycles. </a:t>
            </a:r>
          </a:p>
        </p:txBody>
      </p:sp>
    </p:spTree>
    <p:extLst>
      <p:ext uri="{BB962C8B-B14F-4D97-AF65-F5344CB8AC3E}">
        <p14:creationId xmlns:p14="http://schemas.microsoft.com/office/powerpoint/2010/main" val="4224096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7"/>
            <a:ext cx="9144000" cy="936104"/>
          </a:xfrm>
        </p:spPr>
        <p:txBody>
          <a:bodyPr>
            <a:noAutofit/>
          </a:bodyPr>
          <a:lstStyle/>
          <a:p>
            <a:r>
              <a:rPr lang="en-GB" dirty="0"/>
              <a:t>Question 4(c) – </a:t>
            </a:r>
            <a:r>
              <a:rPr lang="en-GB" dirty="0" smtClean="0"/>
              <a:t>10 </a:t>
            </a:r>
            <a:r>
              <a:rPr lang="en-GB" dirty="0"/>
              <a:t>marks</a:t>
            </a:r>
          </a:p>
        </p:txBody>
      </p:sp>
      <p:sp>
        <p:nvSpPr>
          <p:cNvPr id="7" name="Content Placeholder 2"/>
          <p:cNvSpPr txBox="1">
            <a:spLocks/>
          </p:cNvSpPr>
          <p:nvPr/>
        </p:nvSpPr>
        <p:spPr>
          <a:xfrm>
            <a:off x="107504" y="1532409"/>
            <a:ext cx="3888432"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smtClean="0">
                <a:solidFill>
                  <a:srgbClr val="FF0000"/>
                </a:solidFill>
                <a:latin typeface="Myriad Pro" charset="0"/>
                <a:ea typeface="Myriad Pro" charset="0"/>
                <a:cs typeface="Myriad Pro" charset="0"/>
              </a:rPr>
              <a:t>AO1 </a:t>
            </a:r>
            <a:r>
              <a:rPr lang="en-US" sz="1050" b="1" dirty="0">
                <a:solidFill>
                  <a:srgbClr val="FF0000"/>
                </a:solidFill>
                <a:latin typeface="Myriad Pro" charset="0"/>
                <a:ea typeface="Myriad Pro" charset="0"/>
                <a:cs typeface="Myriad Pro" charset="0"/>
              </a:rPr>
              <a:t>– </a:t>
            </a:r>
            <a:r>
              <a:rPr lang="en-US" sz="1050" b="1" dirty="0" smtClean="0">
                <a:solidFill>
                  <a:srgbClr val="FF0000"/>
                </a:solidFill>
                <a:latin typeface="Myriad Pro" charset="0"/>
                <a:ea typeface="Myriad Pro" charset="0"/>
                <a:cs typeface="Myriad Pro" charset="0"/>
              </a:rPr>
              <a:t>6 </a:t>
            </a:r>
            <a:r>
              <a:rPr lang="en-US" sz="1050" b="1" dirty="0">
                <a:solidFill>
                  <a:srgbClr val="FF0000"/>
                </a:solidFill>
                <a:latin typeface="Myriad Pro" charset="0"/>
                <a:ea typeface="Myriad Pro" charset="0"/>
                <a:cs typeface="Myriad Pro" charset="0"/>
              </a:rPr>
              <a:t>marks </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Knowledge and understanding of the role of vegetation in linking the carbon and water cycles could potentially include</a:t>
            </a:r>
            <a:r>
              <a:rPr lang="en-US" sz="1050" dirty="0" smtClean="0">
                <a:solidFill>
                  <a:srgbClr val="1F224E"/>
                </a:solidFill>
                <a:latin typeface="Myriad Pro" charset="0"/>
                <a:ea typeface="Myriad Pro" charset="0"/>
                <a:cs typeface="Myriad Pro" charset="0"/>
              </a:rPr>
              <a:t>:</a:t>
            </a:r>
          </a:p>
          <a:p>
            <a:r>
              <a:rPr lang="en-US" sz="1050" dirty="0" smtClean="0">
                <a:solidFill>
                  <a:srgbClr val="1F224E"/>
                </a:solidFill>
                <a:latin typeface="Myriad Pro" charset="0"/>
                <a:ea typeface="Myriad Pro" charset="0"/>
                <a:cs typeface="Myriad Pro" charset="0"/>
              </a:rPr>
              <a:t>vegetation </a:t>
            </a:r>
            <a:r>
              <a:rPr lang="en-US" sz="1050" dirty="0">
                <a:solidFill>
                  <a:srgbClr val="1F224E"/>
                </a:solidFill>
                <a:latin typeface="Myriad Pro" charset="0"/>
                <a:ea typeface="Myriad Pro" charset="0"/>
                <a:cs typeface="Myriad Pro" charset="0"/>
              </a:rPr>
              <a:t>is a store of water, held in fleshy </a:t>
            </a:r>
            <a:r>
              <a:rPr lang="en-US" sz="1050" dirty="0" smtClean="0">
                <a:solidFill>
                  <a:srgbClr val="1F224E"/>
                </a:solidFill>
                <a:latin typeface="Myriad Pro" charset="0"/>
                <a:ea typeface="Myriad Pro" charset="0"/>
                <a:cs typeface="Myriad Pro" charset="0"/>
              </a:rPr>
              <a:t>cells</a:t>
            </a:r>
          </a:p>
          <a:p>
            <a:r>
              <a:rPr lang="en-US" sz="1050" dirty="0" smtClean="0">
                <a:solidFill>
                  <a:srgbClr val="1F224E"/>
                </a:solidFill>
                <a:latin typeface="Myriad Pro" charset="0"/>
                <a:ea typeface="Myriad Pro" charset="0"/>
                <a:cs typeface="Myriad Pro" charset="0"/>
              </a:rPr>
              <a:t>vegetation </a:t>
            </a:r>
            <a:r>
              <a:rPr lang="en-US" sz="1050" dirty="0">
                <a:solidFill>
                  <a:srgbClr val="1F224E"/>
                </a:solidFill>
                <a:latin typeface="Myriad Pro" charset="0"/>
                <a:ea typeface="Myriad Pro" charset="0"/>
                <a:cs typeface="Myriad Pro" charset="0"/>
              </a:rPr>
              <a:t>also stores carbon </a:t>
            </a:r>
            <a:endParaRPr lang="en-US" sz="1050" dirty="0" smtClean="0">
              <a:solidFill>
                <a:srgbClr val="1F224E"/>
              </a:solidFill>
              <a:latin typeface="Myriad Pro" charset="0"/>
              <a:ea typeface="Myriad Pro" charset="0"/>
              <a:cs typeface="Myriad Pro" charset="0"/>
            </a:endParaRPr>
          </a:p>
          <a:p>
            <a:r>
              <a:rPr lang="en-US" sz="1050" dirty="0" smtClean="0">
                <a:solidFill>
                  <a:srgbClr val="1F224E"/>
                </a:solidFill>
                <a:latin typeface="Myriad Pro" charset="0"/>
                <a:ea typeface="Myriad Pro" charset="0"/>
                <a:cs typeface="Myriad Pro" charset="0"/>
              </a:rPr>
              <a:t>changes </a:t>
            </a:r>
            <a:r>
              <a:rPr lang="en-US" sz="1050" dirty="0">
                <a:solidFill>
                  <a:srgbClr val="1F224E"/>
                </a:solidFill>
                <a:latin typeface="Myriad Pro" charset="0"/>
                <a:ea typeface="Myriad Pro" charset="0"/>
                <a:cs typeface="Myriad Pro" charset="0"/>
              </a:rPr>
              <a:t>in vegetation cover will affect both of these stores, </a:t>
            </a:r>
            <a:r>
              <a:rPr lang="en-US" sz="1050" dirty="0" smtClean="0">
                <a:solidFill>
                  <a:srgbClr val="1F224E"/>
                </a:solidFill>
                <a:latin typeface="Myriad Pro" charset="0"/>
                <a:ea typeface="Myriad Pro" charset="0"/>
                <a:cs typeface="Myriad Pro" charset="0"/>
              </a:rPr>
              <a:t>interdependently</a:t>
            </a:r>
          </a:p>
          <a:p>
            <a:r>
              <a:rPr lang="en-US" sz="1050" dirty="0" smtClean="0">
                <a:solidFill>
                  <a:srgbClr val="1F224E"/>
                </a:solidFill>
                <a:latin typeface="Myriad Pro" charset="0"/>
                <a:ea typeface="Myriad Pro" charset="0"/>
                <a:cs typeface="Myriad Pro" charset="0"/>
              </a:rPr>
              <a:t>vegetation </a:t>
            </a:r>
            <a:r>
              <a:rPr lang="en-US" sz="1050" dirty="0">
                <a:solidFill>
                  <a:srgbClr val="1F224E"/>
                </a:solidFill>
                <a:latin typeface="Myriad Pro" charset="0"/>
                <a:ea typeface="Myriad Pro" charset="0"/>
                <a:cs typeface="Myriad Pro" charset="0"/>
              </a:rPr>
              <a:t>transfers water within the water cycles, by root uptake from the soil and by transpiration through stoma into the </a:t>
            </a:r>
            <a:r>
              <a:rPr lang="en-US" sz="1050" dirty="0" smtClean="0">
                <a:solidFill>
                  <a:srgbClr val="1F224E"/>
                </a:solidFill>
                <a:latin typeface="Myriad Pro" charset="0"/>
                <a:ea typeface="Myriad Pro" charset="0"/>
                <a:cs typeface="Myriad Pro" charset="0"/>
              </a:rPr>
              <a:t>atmosphere</a:t>
            </a:r>
          </a:p>
          <a:p>
            <a:r>
              <a:rPr lang="en-US" sz="1050" dirty="0" smtClean="0">
                <a:solidFill>
                  <a:srgbClr val="1F224E"/>
                </a:solidFill>
                <a:latin typeface="Myriad Pro" charset="0"/>
                <a:ea typeface="Myriad Pro" charset="0"/>
                <a:cs typeface="Myriad Pro" charset="0"/>
              </a:rPr>
              <a:t>vegetation </a:t>
            </a:r>
            <a:r>
              <a:rPr lang="en-US" sz="1050" dirty="0">
                <a:solidFill>
                  <a:srgbClr val="1F224E"/>
                </a:solidFill>
                <a:latin typeface="Myriad Pro" charset="0"/>
                <a:ea typeface="Myriad Pro" charset="0"/>
                <a:cs typeface="Myriad Pro" charset="0"/>
              </a:rPr>
              <a:t>transfers carbon by absorption from the atmosphere during photosynthesis and by release into the soil during breakdown and decay by micro-organisms </a:t>
            </a:r>
            <a:endParaRPr lang="en-US" sz="1050" dirty="0" smtClean="0">
              <a:solidFill>
                <a:srgbClr val="1F224E"/>
              </a:solidFill>
              <a:latin typeface="Myriad Pro" charset="0"/>
              <a:ea typeface="Myriad Pro" charset="0"/>
              <a:cs typeface="Myriad Pro" charset="0"/>
            </a:endParaRPr>
          </a:p>
          <a:p>
            <a:r>
              <a:rPr lang="en-US" sz="1050" dirty="0" smtClean="0">
                <a:solidFill>
                  <a:srgbClr val="1F224E"/>
                </a:solidFill>
                <a:latin typeface="Myriad Pro" charset="0"/>
                <a:ea typeface="Myriad Pro" charset="0"/>
                <a:cs typeface="Myriad Pro" charset="0"/>
              </a:rPr>
              <a:t>changes </a:t>
            </a:r>
            <a:r>
              <a:rPr lang="en-US" sz="1050" dirty="0">
                <a:solidFill>
                  <a:srgbClr val="1F224E"/>
                </a:solidFill>
                <a:latin typeface="Myriad Pro" charset="0"/>
                <a:ea typeface="Myriad Pro" charset="0"/>
                <a:cs typeface="Myriad Pro" charset="0"/>
              </a:rPr>
              <a:t>in vegetation cover will affect all of these flows </a:t>
            </a:r>
            <a:r>
              <a:rPr lang="en-US" sz="1050" dirty="0" smtClean="0">
                <a:solidFill>
                  <a:srgbClr val="1F224E"/>
                </a:solidFill>
                <a:latin typeface="Myriad Pro" charset="0"/>
                <a:ea typeface="Myriad Pro" charset="0"/>
                <a:cs typeface="Myriad Pro" charset="0"/>
              </a:rPr>
              <a:t>interdependently</a:t>
            </a:r>
          </a:p>
          <a:p>
            <a:r>
              <a:rPr lang="en-US" sz="1050" dirty="0" smtClean="0">
                <a:solidFill>
                  <a:srgbClr val="1F224E"/>
                </a:solidFill>
                <a:latin typeface="Myriad Pro" charset="0"/>
                <a:ea typeface="Myriad Pro" charset="0"/>
                <a:cs typeface="Myriad Pro" charset="0"/>
              </a:rPr>
              <a:t>water </a:t>
            </a:r>
            <a:r>
              <a:rPr lang="en-US" sz="1050" dirty="0">
                <a:solidFill>
                  <a:srgbClr val="1F224E"/>
                </a:solidFill>
                <a:latin typeface="Myriad Pro" charset="0"/>
                <a:ea typeface="Myriad Pro" charset="0"/>
                <a:cs typeface="Myriad Pro" charset="0"/>
              </a:rPr>
              <a:t>availability influences rates of photosynthesis, net primary productivity NPP; inputs of organic litter to soils; and </a:t>
            </a:r>
            <a:r>
              <a:rPr lang="en-US" sz="1050" dirty="0" smtClean="0">
                <a:solidFill>
                  <a:srgbClr val="1F224E"/>
                </a:solidFill>
                <a:latin typeface="Myriad Pro" charset="0"/>
                <a:ea typeface="Myriad Pro" charset="0"/>
                <a:cs typeface="Myriad Pro" charset="0"/>
              </a:rPr>
              <a:t>transpiration</a:t>
            </a:r>
          </a:p>
          <a:p>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water storage capacity of soils increases with organic content.</a:t>
            </a:r>
          </a:p>
        </p:txBody>
      </p:sp>
      <p:sp>
        <p:nvSpPr>
          <p:cNvPr id="3" name="Rectangle 2"/>
          <p:cNvSpPr/>
          <p:nvPr/>
        </p:nvSpPr>
        <p:spPr>
          <a:xfrm>
            <a:off x="3995936" y="1533260"/>
            <a:ext cx="4981103" cy="4131900"/>
          </a:xfrm>
          <a:prstGeom prst="rect">
            <a:avLst/>
          </a:prstGeom>
          <a:solidFill>
            <a:schemeClr val="bg1"/>
          </a:solidFill>
        </p:spPr>
        <p:txBody>
          <a:bodyPr wrap="square">
            <a:spAutoFit/>
          </a:bodyPr>
          <a:lstStyle/>
          <a:p>
            <a:r>
              <a:rPr lang="en-US" sz="1050" b="1" dirty="0" smtClean="0">
                <a:solidFill>
                  <a:srgbClr val="00B0F0"/>
                </a:solidFill>
                <a:latin typeface="Myriad Pro" charset="0"/>
                <a:ea typeface="Myriad Pro" charset="0"/>
                <a:cs typeface="Myriad Pro" charset="0"/>
              </a:rPr>
              <a:t>AO2 </a:t>
            </a:r>
            <a:r>
              <a:rPr lang="en-US" sz="1050" b="1" dirty="0">
                <a:solidFill>
                  <a:srgbClr val="00B0F0"/>
                </a:solidFill>
                <a:latin typeface="Myriad Pro" charset="0"/>
                <a:ea typeface="Myriad Pro" charset="0"/>
                <a:cs typeface="Myriad Pro" charset="0"/>
              </a:rPr>
              <a:t>– </a:t>
            </a:r>
            <a:r>
              <a:rPr lang="en-US" sz="1050" b="1" dirty="0" smtClean="0">
                <a:solidFill>
                  <a:srgbClr val="00B0F0"/>
                </a:solidFill>
                <a:latin typeface="Myriad Pro" charset="0"/>
                <a:ea typeface="Myriad Pro" charset="0"/>
                <a:cs typeface="Myriad Pro" charset="0"/>
              </a:rPr>
              <a:t>4 </a:t>
            </a:r>
            <a:r>
              <a:rPr lang="en-US" sz="1050" b="1" dirty="0">
                <a:solidFill>
                  <a:srgbClr val="00B0F0"/>
                </a:solidFill>
                <a:latin typeface="Myriad Pro" charset="0"/>
                <a:ea typeface="Myriad Pro" charset="0"/>
                <a:cs typeface="Myriad Pro" charset="0"/>
              </a:rPr>
              <a:t>marks </a:t>
            </a:r>
            <a:endParaRPr lang="en-GB" sz="1050" b="1" dirty="0">
              <a:solidFill>
                <a:srgbClr val="00B0F0"/>
              </a:solidFill>
              <a:latin typeface="Myriad Pro" charset="0"/>
              <a:ea typeface="Myriad Pro" charset="0"/>
              <a:cs typeface="Myriad Pro" charset="0"/>
            </a:endParaRPr>
          </a:p>
          <a:p>
            <a:r>
              <a:rPr lang="en-US" sz="1050" dirty="0">
                <a:solidFill>
                  <a:srgbClr val="1F224E"/>
                </a:solidFill>
                <a:latin typeface="Myriad Pro" charset="0"/>
                <a:ea typeface="Myriad Pro" charset="0"/>
                <a:cs typeface="Myriad Pro" charset="0"/>
              </a:rPr>
              <a:t>Application of knowledge and understanding to evaluate the significance of the role of vegetation in linking the carbon and water cycles could potentially include</a:t>
            </a:r>
            <a:r>
              <a:rPr lang="en-US" sz="1050" dirty="0" smtClean="0">
                <a:solidFill>
                  <a:srgbClr val="1F224E"/>
                </a:solidFill>
                <a:latin typeface="Myriad Pro" charset="0"/>
                <a:ea typeface="Myriad Pro" charset="0"/>
                <a:cs typeface="Myriad Pro" charset="0"/>
              </a:rPr>
              <a:t>:</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significance in terms of temporal and spatial scales e.g. vegetation interacts with other parts of the carbon and water cycles in different time scales from days to decades and how this short term cycling is significant to the continual functioning of the </a:t>
            </a:r>
            <a:r>
              <a:rPr lang="en-US" sz="1050" dirty="0" smtClean="0">
                <a:solidFill>
                  <a:srgbClr val="1F224E"/>
                </a:solidFill>
                <a:latin typeface="Myriad Pro" charset="0"/>
                <a:ea typeface="Myriad Pro" charset="0"/>
                <a:cs typeface="Myriad Pro" charset="0"/>
              </a:rPr>
              <a:t>cycles</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disturbance of systems in equilibrium and the resultant positive or negative feedback e.g. reduced water input into the biosphere means that plants cannot exchange carbon with water through photosynthesis and so the plants cannot absorb carbon and grow, as decomposition is extremely slow when water is </a:t>
            </a:r>
            <a:r>
              <a:rPr lang="en-US" sz="1050" dirty="0" smtClean="0">
                <a:solidFill>
                  <a:srgbClr val="1F224E"/>
                </a:solidFill>
                <a:latin typeface="Myriad Pro" charset="0"/>
                <a:ea typeface="Myriad Pro" charset="0"/>
                <a:cs typeface="Myriad Pro" charset="0"/>
              </a:rPr>
              <a:t>limited</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to </a:t>
            </a:r>
            <a:r>
              <a:rPr lang="en-US" sz="1050" dirty="0">
                <a:solidFill>
                  <a:srgbClr val="1F224E"/>
                </a:solidFill>
                <a:latin typeface="Myriad Pro" charset="0"/>
                <a:ea typeface="Myriad Pro" charset="0"/>
                <a:cs typeface="Myriad Pro" charset="0"/>
              </a:rPr>
              <a:t>what extent interdependence is a two-way relationship e.g. if carbon cycle processes linked with vegetation, like photosynthesis and decay, stopped then the water cycle would still continue, though its balance might be upset. But if the water ceased to evaporate off of the oceans and rain down on the land, the carbon cycle would not be able to </a:t>
            </a:r>
            <a:r>
              <a:rPr lang="en-US" sz="1050" dirty="0" smtClean="0">
                <a:solidFill>
                  <a:srgbClr val="1F224E"/>
                </a:solidFill>
                <a:latin typeface="Myriad Pro" charset="0"/>
                <a:ea typeface="Myriad Pro" charset="0"/>
                <a:cs typeface="Myriad Pro" charset="0"/>
              </a:rPr>
              <a:t>function.</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consideration </a:t>
            </a:r>
            <a:r>
              <a:rPr lang="en-US" sz="1050" dirty="0">
                <a:solidFill>
                  <a:srgbClr val="1F224E"/>
                </a:solidFill>
                <a:latin typeface="Myriad Pro" charset="0"/>
                <a:ea typeface="Myriad Pro" charset="0"/>
                <a:cs typeface="Myriad Pro" charset="0"/>
              </a:rPr>
              <a:t>of whether the significance varies with different types of vegetation e.g. rates of exchange through photosynthesis varying in different types of </a:t>
            </a:r>
            <a:r>
              <a:rPr lang="en-US" sz="1050" dirty="0" smtClean="0">
                <a:solidFill>
                  <a:srgbClr val="1F224E"/>
                </a:solidFill>
                <a:latin typeface="Myriad Pro" charset="0"/>
                <a:ea typeface="Myriad Pro" charset="0"/>
                <a:cs typeface="Myriad Pro" charset="0"/>
              </a:rPr>
              <a:t>vegetation</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extent to which the role of vegetation in linking the cycles is significant when compared to other links e.g. discussion of smaller stores (for example oceans contain 38,000 billion tonnes of carbon compared to around 2000 billion tonnes combined in living plants and animals, and plant remains and organic matter) but vital in keeping the two cycles functioning. </a:t>
            </a:r>
          </a:p>
        </p:txBody>
      </p:sp>
      <p:sp>
        <p:nvSpPr>
          <p:cNvPr id="8" name="Rectangle 7"/>
          <p:cNvSpPr/>
          <p:nvPr/>
        </p:nvSpPr>
        <p:spPr>
          <a:xfrm>
            <a:off x="107504" y="91919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41367859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981"/>
            <a:ext cx="9144000" cy="1143000"/>
          </a:xfrm>
        </p:spPr>
        <p:txBody>
          <a:bodyPr>
            <a:normAutofit/>
          </a:bodyPr>
          <a:lstStyle/>
          <a:p>
            <a:r>
              <a:rPr lang="en-GB" dirty="0" smtClean="0"/>
              <a:t>Question 4(d)* </a:t>
            </a:r>
            <a:r>
              <a:rPr lang="en-GB" dirty="0"/>
              <a:t>– </a:t>
            </a:r>
            <a:r>
              <a:rPr lang="en-GB" dirty="0" smtClean="0"/>
              <a:t>16 </a:t>
            </a:r>
            <a:r>
              <a:rPr lang="en-GB" dirty="0"/>
              <a:t>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Human factors affect the water cycle </a:t>
            </a:r>
            <a:r>
              <a:rPr lang="en-US" sz="1600" u="sng" dirty="0">
                <a:solidFill>
                  <a:srgbClr val="00B0F0"/>
                </a:solidFill>
                <a:latin typeface="Myriad Pro" charset="0"/>
                <a:ea typeface="Myriad Pro" charset="0"/>
                <a:cs typeface="Myriad Pro" charset="0"/>
              </a:rPr>
              <a:t>more significantly</a:t>
            </a:r>
            <a:r>
              <a:rPr lang="en-US" sz="1600" dirty="0">
                <a:solidFill>
                  <a:srgbClr val="00B0F0"/>
                </a:solidFill>
                <a:latin typeface="Myriad Pro" charset="0"/>
                <a:ea typeface="Myriad Pro" charset="0"/>
                <a:cs typeface="Myriad Pro" charset="0"/>
              </a:rPr>
              <a:t> in </a:t>
            </a:r>
            <a:r>
              <a:rPr lang="en-US" sz="1600" dirty="0">
                <a:solidFill>
                  <a:srgbClr val="FF0000"/>
                </a:solidFill>
                <a:latin typeface="Myriad Pro" charset="0"/>
                <a:ea typeface="Myriad Pro" charset="0"/>
                <a:cs typeface="Myriad Pro" charset="0"/>
              </a:rPr>
              <a:t>the tropical rainforest </a:t>
            </a:r>
            <a:r>
              <a:rPr lang="en-US" sz="1600" dirty="0">
                <a:solidFill>
                  <a:srgbClr val="00B0F0"/>
                </a:solidFill>
                <a:latin typeface="Myriad Pro" charset="0"/>
                <a:ea typeface="Myriad Pro" charset="0"/>
                <a:cs typeface="Myriad Pro" charset="0"/>
              </a:rPr>
              <a:t>than in </a:t>
            </a:r>
            <a:r>
              <a:rPr lang="en-US" sz="1600" dirty="0">
                <a:solidFill>
                  <a:srgbClr val="FF0000"/>
                </a:solidFill>
                <a:latin typeface="Myriad Pro" charset="0"/>
                <a:ea typeface="Myriad Pro" charset="0"/>
                <a:cs typeface="Myriad Pro" charset="0"/>
              </a:rPr>
              <a:t>the</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Arctic tundra</a:t>
            </a:r>
            <a:r>
              <a:rPr lang="en-US" sz="1600" dirty="0">
                <a:solidFill>
                  <a:srgbClr val="00B0F0"/>
                </a:solidFill>
                <a:latin typeface="Myriad Pro" charset="0"/>
                <a:ea typeface="Myriad Pro" charset="0"/>
                <a:cs typeface="Myriad Pro" charset="0"/>
              </a:rPr>
              <a:t>”. Discuss.</a:t>
            </a:r>
            <a:endParaRPr lang="en-US" sz="16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final question for all topics in Sections A and B of the Physical systems (01) question paper will always be a </a:t>
            </a:r>
            <a:r>
              <a:rPr lang="en-GB" sz="1200" u="sng" dirty="0" smtClean="0">
                <a:solidFill>
                  <a:srgbClr val="1F224E"/>
                </a:solidFill>
                <a:latin typeface="Myriad Pro" charset="0"/>
                <a:ea typeface="Myriad Pro" charset="0"/>
                <a:cs typeface="Myriad Pro" charset="0"/>
              </a:rPr>
              <a:t>16 mark question</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which will have </a:t>
            </a:r>
            <a:r>
              <a:rPr lang="en-GB" sz="1200" u="sng" dirty="0" smtClean="0">
                <a:solidFill>
                  <a:srgbClr val="FF0000"/>
                </a:solidFill>
                <a:latin typeface="Myriad Pro" charset="0"/>
                <a:ea typeface="Myriad Pro" charset="0"/>
                <a:cs typeface="Myriad Pro" charset="0"/>
              </a:rPr>
              <a:t>8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8</a:t>
            </a:r>
            <a:r>
              <a:rPr lang="en-GB" sz="1200" u="sng" dirty="0" smtClean="0">
                <a:solidFill>
                  <a:srgbClr val="00B0F0"/>
                </a:solidFill>
                <a:latin typeface="Myriad Pro" charset="0"/>
                <a:ea typeface="Myriad Pro" charset="0"/>
                <a:cs typeface="Myriad Pro" charset="0"/>
              </a:rPr>
              <a:t>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8 marks)</a:t>
            </a:r>
            <a:r>
              <a:rPr lang="en-GB" sz="1200" dirty="0" smtClean="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how human factors affect the water cycle in the tropical rainforest and Arctic tundra</a:t>
            </a:r>
            <a:r>
              <a:rPr lang="en-US" sz="1200" dirty="0" smtClean="0">
                <a:solidFill>
                  <a:srgbClr val="FF0000"/>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key </a:t>
            </a:r>
            <a:r>
              <a:rPr lang="en-GB" sz="1200" dirty="0" smtClean="0">
                <a:solidFill>
                  <a:srgbClr val="1F224E"/>
                </a:solidFill>
                <a:latin typeface="Myriad Pro" charset="0"/>
                <a:ea typeface="Myriad Pro" charset="0"/>
                <a:cs typeface="Myriad Pro" charset="0"/>
              </a:rPr>
              <a:t>ideas 2.a and 2.b </a:t>
            </a:r>
            <a:r>
              <a:rPr lang="en-GB" sz="1200" dirty="0">
                <a:solidFill>
                  <a:srgbClr val="1F224E"/>
                </a:solidFill>
                <a:latin typeface="Myriad Pro" charset="0"/>
                <a:ea typeface="Myriad Pro" charset="0"/>
                <a:cs typeface="Myriad Pro" charset="0"/>
              </a:rPr>
              <a:t>of this topic in the </a:t>
            </a:r>
            <a:r>
              <a:rPr lang="en-GB" sz="1200" dirty="0" smtClean="0">
                <a:solidFill>
                  <a:srgbClr val="1F224E"/>
                </a:solidFill>
                <a:latin typeface="Myriad Pro" charset="0"/>
                <a:ea typeface="Myriad Pro" charset="0"/>
                <a:cs typeface="Myriad Pro" charset="0"/>
              </a:rPr>
              <a:t>specification). </a:t>
            </a:r>
            <a:r>
              <a:rPr lang="en-GB" sz="1200" u="sng" dirty="0" smtClean="0">
                <a:solidFill>
                  <a:srgbClr val="1F224E"/>
                </a:solidFill>
                <a:latin typeface="Myriad Pro" charset="0"/>
                <a:ea typeface="Myriad Pro" charset="0"/>
                <a:cs typeface="Myriad Pro" charset="0"/>
              </a:rPr>
              <a:t>For higher tariff extended response questions </a:t>
            </a:r>
            <a:r>
              <a:rPr lang="en-GB" sz="1200" u="sng" dirty="0">
                <a:solidFill>
                  <a:srgbClr val="1F224E"/>
                </a:solidFill>
                <a:latin typeface="Myriad Pro" charset="0"/>
                <a:ea typeface="Myriad Pro" charset="0"/>
                <a:cs typeface="Myriad Pro" charset="0"/>
              </a:rPr>
              <a:t>(16 marks and over) </a:t>
            </a:r>
            <a:r>
              <a:rPr lang="en-GB" sz="1200" u="sng" dirty="0" smtClean="0">
                <a:solidFill>
                  <a:srgbClr val="1F224E"/>
                </a:solidFill>
                <a:latin typeface="Myriad Pro" charset="0"/>
                <a:ea typeface="Myriad Pro" charset="0"/>
                <a:cs typeface="Myriad Pro" charset="0"/>
              </a:rPr>
              <a:t>students are expected to incorporate </a:t>
            </a:r>
            <a:r>
              <a:rPr lang="en-GB" sz="1200" u="sng" dirty="0" smtClean="0">
                <a:solidFill>
                  <a:srgbClr val="FF0000"/>
                </a:solidFill>
                <a:latin typeface="Myriad Pro" charset="0"/>
                <a:ea typeface="Myriad Pro" charset="0"/>
                <a:cs typeface="Myriad Pro" charset="0"/>
              </a:rPr>
              <a:t>case study knowledge </a:t>
            </a:r>
            <a:r>
              <a:rPr lang="en-GB" sz="1200" u="sng" dirty="0" smtClean="0">
                <a:solidFill>
                  <a:srgbClr val="1F224E"/>
                </a:solidFill>
                <a:latin typeface="Myriad Pro" charset="0"/>
                <a:ea typeface="Myriad Pro" charset="0"/>
                <a:cs typeface="Myriad Pro" charset="0"/>
              </a:rPr>
              <a:t>as appropriate</a:t>
            </a:r>
            <a:r>
              <a:rPr lang="en-GB" sz="1200" dirty="0" smtClean="0">
                <a:solidFill>
                  <a:srgbClr val="1F224E"/>
                </a:solidFill>
                <a:latin typeface="Myriad Pro" charset="0"/>
                <a:ea typeface="Myriad Pro" charset="0"/>
                <a:cs typeface="Myriad Pro" charset="0"/>
              </a:rPr>
              <a:t> and for this question the </a:t>
            </a:r>
            <a:r>
              <a:rPr lang="en-GB" sz="1200" dirty="0" smtClean="0">
                <a:solidFill>
                  <a:srgbClr val="FF0000"/>
                </a:solidFill>
                <a:latin typeface="Myriad Pro" charset="0"/>
                <a:ea typeface="Myriad Pro" charset="0"/>
                <a:cs typeface="Myriad Pro" charset="0"/>
              </a:rPr>
              <a:t>case studies </a:t>
            </a:r>
            <a:r>
              <a:rPr lang="en-GB" sz="1200" dirty="0" smtClean="0">
                <a:solidFill>
                  <a:srgbClr val="1F224E"/>
                </a:solidFill>
                <a:latin typeface="Myriad Pro" charset="0"/>
                <a:ea typeface="Myriad Pro" charset="0"/>
                <a:cs typeface="Myriad Pro" charset="0"/>
              </a:rPr>
              <a:t>in key ideas 2.a and 2.b are the most obvious to include. However students could include other </a:t>
            </a:r>
            <a:r>
              <a:rPr lang="en-GB" sz="1200" dirty="0" smtClean="0">
                <a:solidFill>
                  <a:srgbClr val="FF0000"/>
                </a:solidFill>
                <a:latin typeface="Myriad Pro" charset="0"/>
                <a:ea typeface="Myriad Pro" charset="0"/>
                <a:cs typeface="Myriad Pro" charset="0"/>
              </a:rPr>
              <a:t>case study </a:t>
            </a:r>
            <a:r>
              <a:rPr lang="en-GB" sz="1200" dirty="0" smtClean="0">
                <a:solidFill>
                  <a:srgbClr val="1F224E"/>
                </a:solidFill>
                <a:latin typeface="Myriad Pro" charset="0"/>
                <a:ea typeface="Myriad Pro" charset="0"/>
                <a:cs typeface="Myriad Pro" charset="0"/>
              </a:rPr>
              <a:t>information if appropriate.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8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a:t>
            </a:r>
            <a:r>
              <a:rPr lang="en-GB" sz="1200" dirty="0">
                <a:solidFill>
                  <a:srgbClr val="1F224E"/>
                </a:solidFill>
                <a:latin typeface="Myriad Pro" charset="0"/>
                <a:ea typeface="Myriad Pro" charset="0"/>
                <a:cs typeface="Myriad Pro" charset="0"/>
              </a:rPr>
              <a:t>command to </a:t>
            </a:r>
            <a:r>
              <a:rPr lang="en-GB" sz="1200" dirty="0" smtClean="0">
                <a:solidFill>
                  <a:srgbClr val="1F224E"/>
                </a:solidFill>
                <a:latin typeface="Myriad Pro" charset="0"/>
                <a:ea typeface="Myriad Pro" charset="0"/>
                <a:cs typeface="Myriad Pro" charset="0"/>
              </a:rPr>
              <a:t>‘</a:t>
            </a:r>
            <a:r>
              <a:rPr lang="en-US" sz="1200" dirty="0" smtClean="0">
                <a:solidFill>
                  <a:srgbClr val="00B0F0"/>
                </a:solidFill>
                <a:latin typeface="Myriad Pro" charset="0"/>
                <a:ea typeface="Myriad Pro" charset="0"/>
                <a:cs typeface="Myriad Pro" charset="0"/>
              </a:rPr>
              <a:t>discuss</a:t>
            </a:r>
            <a:r>
              <a:rPr lang="en-GB" sz="1200" dirty="0" smtClean="0">
                <a:solidFill>
                  <a:srgbClr val="1F224E"/>
                </a:solidFill>
                <a:latin typeface="Myriad Pro" charset="0"/>
                <a:ea typeface="Myriad Pro" charset="0"/>
                <a:cs typeface="Myriad Pro" charset="0"/>
              </a:rPr>
              <a:t>’ and the key words ‘</a:t>
            </a:r>
            <a:r>
              <a:rPr lang="en-GB" sz="1200" dirty="0" smtClean="0">
                <a:solidFill>
                  <a:srgbClr val="00B0F0"/>
                </a:solidFill>
                <a:latin typeface="Myriad Pro" charset="0"/>
                <a:ea typeface="Myriad Pro" charset="0"/>
                <a:cs typeface="Myriad Pro" charset="0"/>
              </a:rPr>
              <a:t>more significantly</a:t>
            </a:r>
            <a:r>
              <a:rPr lang="en-GB" sz="1200" dirty="0" smtClean="0">
                <a:solidFill>
                  <a:srgbClr val="1F224E"/>
                </a:solidFill>
                <a:latin typeface="Myriad Pro" charset="0"/>
                <a:ea typeface="Myriad Pro" charset="0"/>
                <a:cs typeface="Myriad Pro" charset="0"/>
              </a:rPr>
              <a:t>’ indicate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determine whether </a:t>
            </a:r>
            <a:r>
              <a:rPr lang="en-US" sz="1200" dirty="0" smtClean="0">
                <a:solidFill>
                  <a:srgbClr val="1F224E"/>
                </a:solidFill>
                <a:latin typeface="Myriad Pro" charset="0"/>
                <a:ea typeface="Myriad Pro" charset="0"/>
                <a:cs typeface="Myriad Pro" charset="0"/>
              </a:rPr>
              <a:t>human </a:t>
            </a:r>
            <a:r>
              <a:rPr lang="en-US" sz="1200" dirty="0">
                <a:solidFill>
                  <a:srgbClr val="1F224E"/>
                </a:solidFill>
                <a:latin typeface="Myriad Pro" charset="0"/>
                <a:ea typeface="Myriad Pro" charset="0"/>
                <a:cs typeface="Myriad Pro" charset="0"/>
              </a:rPr>
              <a:t>factors affect the water cycle more significantly in the tropical rainforest than in the Arctic tundra</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very much depend on the </a:t>
            </a:r>
            <a:r>
              <a:rPr lang="en-GB" sz="1200" dirty="0" smtClean="0">
                <a:solidFill>
                  <a:srgbClr val="FF0000"/>
                </a:solidFill>
                <a:latin typeface="Myriad Pro" charset="0"/>
                <a:ea typeface="Myriad Pro" charset="0"/>
                <a:cs typeface="Myriad Pro" charset="0"/>
              </a:rPr>
              <a:t>case studies</a:t>
            </a:r>
            <a:r>
              <a:rPr lang="en-GB" sz="1200" dirty="0" smtClean="0">
                <a:solidFill>
                  <a:srgbClr val="1F224E"/>
                </a:solidFill>
                <a:latin typeface="Myriad Pro" charset="0"/>
                <a:ea typeface="Myriad Pro" charset="0"/>
                <a:cs typeface="Myriad Pro" charset="0"/>
              </a:rPr>
              <a:t> covered.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922542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590"/>
            <a:ext cx="9144000" cy="535682"/>
          </a:xfrm>
        </p:spPr>
        <p:txBody>
          <a:bodyPr>
            <a:noAutofit/>
          </a:bodyPr>
          <a:lstStyle/>
          <a:p>
            <a:r>
              <a:rPr lang="en-GB" sz="2800" dirty="0"/>
              <a:t>Question 4(d</a:t>
            </a:r>
            <a:r>
              <a:rPr lang="en-GB" sz="2800" dirty="0" smtClean="0"/>
              <a:t>)* </a:t>
            </a:r>
            <a:r>
              <a:rPr lang="en-GB" sz="2800" dirty="0"/>
              <a:t>– 16 </a:t>
            </a:r>
            <a:r>
              <a:rPr lang="en-GB" sz="2800" dirty="0" smtClean="0"/>
              <a:t>marks – The mark scheme</a:t>
            </a:r>
            <a:endParaRPr lang="en-GB" sz="2800" dirty="0"/>
          </a:p>
        </p:txBody>
      </p:sp>
      <p:sp>
        <p:nvSpPr>
          <p:cNvPr id="3" name="Content Placeholder 2"/>
          <p:cNvSpPr txBox="1">
            <a:spLocks/>
          </p:cNvSpPr>
          <p:nvPr/>
        </p:nvSpPr>
        <p:spPr>
          <a:xfrm>
            <a:off x="87288" y="836712"/>
            <a:ext cx="4392488"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50" b="1" dirty="0">
                <a:solidFill>
                  <a:srgbClr val="FF0000"/>
                </a:solidFill>
                <a:latin typeface="Myriad Pro" charset="0"/>
                <a:ea typeface="Myriad Pro" charset="0"/>
                <a:cs typeface="Myriad Pro" charset="0"/>
              </a:rPr>
              <a:t>AO1 </a:t>
            </a: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how human factors affect the water cycle in the tropical rainforest and Arctic tundra.</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a:t>
            </a:r>
            <a:r>
              <a:rPr lang="en-US" sz="1050" b="1" dirty="0">
                <a:solidFill>
                  <a:srgbClr val="1F224E"/>
                </a:solidFill>
                <a:latin typeface="Myriad Pro" charset="0"/>
                <a:ea typeface="Myriad Pro" charset="0"/>
                <a:cs typeface="Myriad Pro" charset="0"/>
              </a:rPr>
              <a:t>accurate place-specific</a:t>
            </a:r>
            <a:r>
              <a:rPr lang="en-US" sz="1050" dirty="0">
                <a:solidFill>
                  <a:srgbClr val="1F224E"/>
                </a:solidFill>
                <a:latin typeface="Myriad Pro" charset="0"/>
                <a:ea typeface="Myriad Pro" charset="0"/>
                <a:cs typeface="Myriad Pro" charset="0"/>
              </a:rPr>
              <a:t> detail.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how human factors affect the water cycle in the tropical rainforest and Arctic tundra.</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some</a:t>
            </a:r>
            <a:r>
              <a:rPr lang="en-US" sz="1050" b="1" dirty="0">
                <a:solidFill>
                  <a:srgbClr val="1F224E"/>
                </a:solidFill>
                <a:latin typeface="Myriad Pro" charset="0"/>
                <a:ea typeface="Myriad Pro" charset="0"/>
                <a:cs typeface="Myriad Pro" charset="0"/>
              </a:rPr>
              <a:t> place-specific </a:t>
            </a:r>
            <a:r>
              <a:rPr lang="en-US" sz="1050" dirty="0">
                <a:solidFill>
                  <a:srgbClr val="1F224E"/>
                </a:solidFill>
                <a:latin typeface="Myriad Pro" charset="0"/>
                <a:ea typeface="Myriad Pro" charset="0"/>
                <a:cs typeface="Myriad Pro" charset="0"/>
              </a:rPr>
              <a:t>detail which is </a:t>
            </a:r>
            <a:r>
              <a:rPr lang="en-US" sz="1050" b="1" dirty="0">
                <a:solidFill>
                  <a:srgbClr val="1F224E"/>
                </a:solidFill>
                <a:latin typeface="Myriad Pro" charset="0"/>
                <a:ea typeface="Myriad Pro" charset="0"/>
                <a:cs typeface="Myriad Pro" charset="0"/>
              </a:rPr>
              <a:t>partially accurate</a:t>
            </a:r>
            <a:r>
              <a:rPr lang="en-US" sz="1050" dirty="0">
                <a:solidFill>
                  <a:srgbClr val="1F224E"/>
                </a:solidFill>
                <a:latin typeface="Myriad Pro" charset="0"/>
                <a:ea typeface="Myriad Pro" charset="0"/>
                <a:cs typeface="Myriad Pro" charset="0"/>
              </a:rPr>
              <a:t>.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how human factors affect the water cycle in the tropical rainforest and Arctic tundra.</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There is an attempt to include </a:t>
            </a:r>
            <a:r>
              <a:rPr lang="en-US" sz="1050" b="1" dirty="0">
                <a:solidFill>
                  <a:srgbClr val="1F224E"/>
                </a:solidFill>
                <a:latin typeface="Myriad Pro" charset="0"/>
                <a:ea typeface="Myriad Pro" charset="0"/>
                <a:cs typeface="Myriad Pro" charset="0"/>
              </a:rPr>
              <a:t>place-specific</a:t>
            </a:r>
            <a:r>
              <a:rPr lang="en-US" sz="1050" dirty="0">
                <a:solidFill>
                  <a:srgbClr val="1F224E"/>
                </a:solidFill>
                <a:latin typeface="Myriad Pro" charset="0"/>
                <a:ea typeface="Myriad Pro" charset="0"/>
                <a:cs typeface="Myriad Pro" charset="0"/>
              </a:rPr>
              <a:t> detail but it is </a:t>
            </a:r>
            <a:r>
              <a:rPr lang="en-US" sz="1050" b="1" dirty="0">
                <a:solidFill>
                  <a:srgbClr val="1F224E"/>
                </a:solidFill>
                <a:latin typeface="Myriad Pro" charset="0"/>
                <a:ea typeface="Myriad Pro" charset="0"/>
                <a:cs typeface="Myriad Pro" charset="0"/>
              </a:rPr>
              <a:t>inaccurate</a:t>
            </a: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 </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endParaRPr lang="en-GB" sz="105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36368" y="836712"/>
            <a:ext cx="4379912"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a:t>
            </a:r>
            <a:r>
              <a:rPr lang="en-US" sz="1050" b="1" dirty="0" smtClean="0">
                <a:solidFill>
                  <a:srgbClr val="1F224E"/>
                </a:solidFill>
                <a:latin typeface="Myriad Pro" charset="0"/>
                <a:ea typeface="Myriad Pro" charset="0"/>
                <a:cs typeface="Myriad Pro" charset="0"/>
              </a:rPr>
              <a:t>(6–8 </a:t>
            </a:r>
            <a:r>
              <a:rPr lang="en-US" sz="1050" b="1" dirty="0">
                <a:solidFill>
                  <a:srgbClr val="1F224E"/>
                </a:solidFill>
                <a:latin typeface="Myriad Pro" charset="0"/>
                <a:ea typeface="Myriad Pro" charset="0"/>
                <a:cs typeface="Myriad Pro" charset="0"/>
              </a:rPr>
              <a:t>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with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about whether human factors affect the water cycle more significantly in the tropical rainforest than in the Arctic tundra.</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a:t>
            </a:r>
            <a:r>
              <a:rPr lang="en-US" sz="1050" b="1" dirty="0" smtClean="0">
                <a:solidFill>
                  <a:srgbClr val="1F224E"/>
                </a:solidFill>
                <a:latin typeface="Myriad Pro" charset="0"/>
                <a:ea typeface="Myriad Pro" charset="0"/>
                <a:cs typeface="Myriad Pro" charset="0"/>
              </a:rPr>
              <a:t>3–5 </a:t>
            </a:r>
            <a:r>
              <a:rPr lang="en-US" sz="1050" b="1" dirty="0">
                <a:solidFill>
                  <a:srgbClr val="1F224E"/>
                </a:solidFill>
                <a:latin typeface="Myriad Pro" charset="0"/>
                <a:ea typeface="Myriad Pro" charset="0"/>
                <a:cs typeface="Myriad Pro" charset="0"/>
              </a:rPr>
              <a:t>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with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about whether human factors affect the water cycle more significantly in the tropical rainforest than in the Arctic tundra.</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with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with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about whether human factors affect the water cycle more significantly in the tropical rainforest than in the Arctic tundra.</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r>
              <a:rPr lang="en-US" sz="1050" dirty="0" smtClean="0">
                <a:solidFill>
                  <a:srgbClr val="1F224E"/>
                </a:solidFill>
                <a:latin typeface="Myriad Pro" charset="0"/>
                <a:ea typeface="Myriad Pro" charset="0"/>
                <a:cs typeface="Myriad Pro" charset="0"/>
              </a:rPr>
              <a:t>.</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u="sng" dirty="0" smtClean="0">
                <a:solidFill>
                  <a:srgbClr val="1F224E"/>
                </a:solidFill>
                <a:latin typeface="Myriad Pro" charset="0"/>
                <a:ea typeface="Myriad Pro" charset="0"/>
                <a:cs typeface="Myriad Pro" charset="0"/>
              </a:rPr>
              <a:t>Quality of extended response </a:t>
            </a:r>
            <a:r>
              <a:rPr lang="en-US" sz="1050" u="sng" dirty="0">
                <a:solidFill>
                  <a:srgbClr val="1F224E"/>
                </a:solidFill>
                <a:latin typeface="Myriad Pro" charset="0"/>
                <a:ea typeface="Myriad Pro" charset="0"/>
                <a:cs typeface="Myriad Pro" charset="0"/>
              </a:rPr>
              <a:t>descriptors</a:t>
            </a:r>
            <a:r>
              <a:rPr lang="en-US" sz="1050" dirty="0">
                <a:solidFill>
                  <a:srgbClr val="1F224E"/>
                </a:solidFill>
                <a:latin typeface="Myriad Pro" charset="0"/>
                <a:ea typeface="Myriad Pro" charset="0"/>
                <a:cs typeface="Myriad Pro" charset="0"/>
              </a:rPr>
              <a:t> are listed </a:t>
            </a:r>
            <a:r>
              <a:rPr lang="en-US" sz="1050" dirty="0" smtClean="0">
                <a:solidFill>
                  <a:srgbClr val="1F224E"/>
                </a:solidFill>
                <a:latin typeface="Myriad Pro" charset="0"/>
                <a:ea typeface="Myriad Pro" charset="0"/>
                <a:cs typeface="Myriad Pro" charset="0"/>
              </a:rPr>
              <a:t>below </a:t>
            </a:r>
            <a:r>
              <a:rPr lang="en-US" sz="1050" dirty="0" smtClean="0">
                <a:solidFill>
                  <a:srgbClr val="00B0F0"/>
                </a:solidFill>
                <a:latin typeface="Myriad Pro" charset="0"/>
                <a:ea typeface="Myriad Pro" charset="0"/>
                <a:cs typeface="Myriad Pro" charset="0"/>
              </a:rPr>
              <a:t>AO2</a:t>
            </a:r>
            <a:r>
              <a:rPr lang="en-US" sz="1050" dirty="0" smtClean="0">
                <a:solidFill>
                  <a:srgbClr val="1F224E"/>
                </a:solidFill>
                <a:latin typeface="Myriad Pro" charset="0"/>
                <a:ea typeface="Myriad Pro" charset="0"/>
                <a:cs typeface="Myriad Pro" charset="0"/>
              </a:rPr>
              <a:t> – you can find more information on these on </a:t>
            </a:r>
            <a:r>
              <a:rPr lang="en-US" sz="1050" u="sng" dirty="0" smtClean="0">
                <a:solidFill>
                  <a:srgbClr val="1F224E"/>
                </a:solidFill>
                <a:latin typeface="Myriad Pro" charset="0"/>
                <a:ea typeface="Myriad Pro" charset="0"/>
                <a:cs typeface="Myriad Pro" charset="0"/>
              </a:rPr>
              <a:t>slide 7</a:t>
            </a:r>
            <a:r>
              <a:rPr lang="en-US" sz="1050" dirty="0" smtClean="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a:p>
            <a:pPr marL="0" indent="0">
              <a:buNone/>
            </a:pP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3334518" y="6165304"/>
            <a:ext cx="5242495" cy="553998"/>
          </a:xfrm>
          <a:prstGeom prst="rect">
            <a:avLst/>
          </a:prstGeom>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dirty="0" smtClean="0">
                <a:solidFill>
                  <a:srgbClr val="1F224E"/>
                </a:solidFill>
                <a:latin typeface="Myriad Pro" charset="0"/>
                <a:ea typeface="Myriad Pro" charset="0"/>
                <a:cs typeface="Myriad Pro" charset="0"/>
              </a:rPr>
              <a:t>‘</a:t>
            </a:r>
            <a:r>
              <a:rPr lang="en-GB" sz="1000" b="1" dirty="0" smtClean="0">
                <a:solidFill>
                  <a:srgbClr val="1F224E"/>
                </a:solidFill>
                <a:latin typeface="Myriad Pro" charset="0"/>
                <a:ea typeface="Myriad Pro" charset="0"/>
                <a:cs typeface="Myriad Pro" charset="0"/>
              </a:rPr>
              <a:t>comprehensive</a:t>
            </a:r>
            <a:r>
              <a:rPr lang="en-GB" sz="1000" dirty="0" smtClean="0">
                <a:solidFill>
                  <a:srgbClr val="1F224E"/>
                </a:solidFill>
                <a:latin typeface="Myriad Pro" charset="0"/>
                <a:ea typeface="Myriad Pro" charset="0"/>
                <a:cs typeface="Myriad Pro" charset="0"/>
              </a:rPr>
              <a:t>’, ‘</a:t>
            </a:r>
            <a:r>
              <a:rPr lang="en-GB" sz="1000" b="1" dirty="0" smtClean="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a:t>
            </a:r>
            <a:r>
              <a:rPr lang="en-GB" sz="1000" dirty="0" smtClean="0">
                <a:solidFill>
                  <a:srgbClr val="1F224E"/>
                </a:solidFill>
                <a:latin typeface="Myriad Pro" charset="0"/>
                <a:ea typeface="Myriad Pro" charset="0"/>
                <a:cs typeface="Myriad Pro" charset="0"/>
              </a:rPr>
              <a:t>8 </a:t>
            </a:r>
            <a:r>
              <a:rPr lang="en-GB" sz="10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1207134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7"/>
            <a:ext cx="9144000" cy="936104"/>
          </a:xfrm>
        </p:spPr>
        <p:txBody>
          <a:bodyPr>
            <a:noAutofit/>
          </a:bodyPr>
          <a:lstStyle/>
          <a:p>
            <a:r>
              <a:rPr lang="en-GB" sz="3200" dirty="0"/>
              <a:t>Question 4(d</a:t>
            </a:r>
            <a:r>
              <a:rPr lang="en-GB" sz="3200" dirty="0" smtClean="0"/>
              <a:t>)* </a:t>
            </a:r>
            <a:r>
              <a:rPr lang="en-GB" sz="3200" dirty="0"/>
              <a:t>– 16 </a:t>
            </a:r>
            <a:r>
              <a:rPr lang="en-GB" sz="3200" dirty="0" smtClean="0"/>
              <a:t>marks – Indicative content</a:t>
            </a:r>
            <a:endParaRPr lang="en-GB" sz="3200" dirty="0"/>
          </a:p>
        </p:txBody>
      </p:sp>
      <p:sp>
        <p:nvSpPr>
          <p:cNvPr id="7" name="Content Placeholder 2"/>
          <p:cNvSpPr txBox="1">
            <a:spLocks/>
          </p:cNvSpPr>
          <p:nvPr/>
        </p:nvSpPr>
        <p:spPr>
          <a:xfrm>
            <a:off x="107503" y="1484784"/>
            <a:ext cx="5472609" cy="4536504"/>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smtClean="0">
                <a:solidFill>
                  <a:srgbClr val="FF0000"/>
                </a:solidFill>
                <a:latin typeface="Myriad Pro" charset="0"/>
                <a:ea typeface="Myriad Pro" charset="0"/>
                <a:cs typeface="Myriad Pro" charset="0"/>
              </a:rPr>
              <a:t>AO1 </a:t>
            </a:r>
            <a:r>
              <a:rPr lang="en-US" sz="1050" b="1" dirty="0">
                <a:solidFill>
                  <a:srgbClr val="FF0000"/>
                </a:solidFill>
                <a:latin typeface="Myriad Pro" charset="0"/>
                <a:ea typeface="Myriad Pro" charset="0"/>
                <a:cs typeface="Myriad Pro" charset="0"/>
              </a:rPr>
              <a:t>– 8 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how human factors affect the water cycle in the tropical rainforest could potentially include: </a:t>
            </a:r>
            <a:endParaRPr lang="en-GB" sz="1050" dirty="0">
              <a:solidFill>
                <a:srgbClr val="1F224E"/>
              </a:solidFill>
              <a:latin typeface="Myriad Pro" charset="0"/>
              <a:ea typeface="Myriad Pro" charset="0"/>
              <a:cs typeface="Myriad Pro" charset="0"/>
            </a:endParaRPr>
          </a:p>
          <a:p>
            <a:r>
              <a:rPr lang="en-US" sz="1050" dirty="0" smtClean="0">
                <a:solidFill>
                  <a:srgbClr val="1F224E"/>
                </a:solidFill>
                <a:latin typeface="Myriad Pro" charset="0"/>
                <a:ea typeface="Myriad Pro" charset="0"/>
                <a:cs typeface="Myriad Pro" charset="0"/>
              </a:rPr>
              <a:t>deforestation</a:t>
            </a:r>
            <a:r>
              <a:rPr lang="en-US" sz="1050" dirty="0">
                <a:solidFill>
                  <a:srgbClr val="1F224E"/>
                </a:solidFill>
                <a:latin typeface="Myriad Pro" charset="0"/>
                <a:ea typeface="Myriad Pro" charset="0"/>
                <a:cs typeface="Myriad Pro" charset="0"/>
              </a:rPr>
              <a:t>, which can reduce canopy interception and evaporation, reduces water storage, increase overland flow and reduce atmospheric humidity</a:t>
            </a:r>
          </a:p>
          <a:p>
            <a:r>
              <a:rPr lang="en-US" sz="1050" dirty="0" smtClean="0">
                <a:solidFill>
                  <a:srgbClr val="1F224E"/>
                </a:solidFill>
                <a:latin typeface="Myriad Pro" charset="0"/>
                <a:ea typeface="Myriad Pro" charset="0"/>
                <a:cs typeface="Myriad Pro" charset="0"/>
              </a:rPr>
              <a:t>afforestation</a:t>
            </a:r>
            <a:r>
              <a:rPr lang="en-US" sz="1050" dirty="0">
                <a:solidFill>
                  <a:srgbClr val="1F224E"/>
                </a:solidFill>
                <a:latin typeface="Myriad Pro" charset="0"/>
                <a:ea typeface="Myriad Pro" charset="0"/>
                <a:cs typeface="Myriad Pro" charset="0"/>
              </a:rPr>
              <a:t>, which can increase soil stability through root networks and absorption of water to create dense foliage in tropical rainforest areas</a:t>
            </a:r>
          </a:p>
          <a:p>
            <a:r>
              <a:rPr lang="en-US" sz="1050" dirty="0" smtClean="0">
                <a:solidFill>
                  <a:srgbClr val="1F224E"/>
                </a:solidFill>
                <a:latin typeface="Myriad Pro" charset="0"/>
                <a:ea typeface="Myriad Pro" charset="0"/>
                <a:cs typeface="Myriad Pro" charset="0"/>
              </a:rPr>
              <a:t>farming </a:t>
            </a:r>
            <a:r>
              <a:rPr lang="en-US" sz="1050" dirty="0">
                <a:solidFill>
                  <a:srgbClr val="1F224E"/>
                </a:solidFill>
                <a:latin typeface="Myriad Pro" charset="0"/>
                <a:ea typeface="Myriad Pro" charset="0"/>
                <a:cs typeface="Myriad Pro" charset="0"/>
              </a:rPr>
              <a:t>techniques, for example shifting cultivation which is based on small, temporary clearings where forests are re-established when yields fall to maintain balance in the water cycle </a:t>
            </a:r>
          </a:p>
          <a:p>
            <a:r>
              <a:rPr lang="en-US" sz="1050" dirty="0" smtClean="0">
                <a:solidFill>
                  <a:srgbClr val="1F224E"/>
                </a:solidFill>
                <a:latin typeface="Myriad Pro" charset="0"/>
                <a:ea typeface="Myriad Pro" charset="0"/>
                <a:cs typeface="Myriad Pro" charset="0"/>
              </a:rPr>
              <a:t>tourism</a:t>
            </a:r>
            <a:r>
              <a:rPr lang="en-US" sz="1050" dirty="0">
                <a:solidFill>
                  <a:srgbClr val="1F224E"/>
                </a:solidFill>
                <a:latin typeface="Myriad Pro" charset="0"/>
                <a:ea typeface="Myriad Pro" charset="0"/>
                <a:cs typeface="Myriad Pro" charset="0"/>
              </a:rPr>
              <a:t>, for example building golf courses means that massive amounts of water extraction is required which causes imbalances the local water cycle </a:t>
            </a:r>
          </a:p>
          <a:p>
            <a:r>
              <a:rPr lang="en-US" sz="1050" dirty="0" smtClean="0">
                <a:solidFill>
                  <a:srgbClr val="1F224E"/>
                </a:solidFill>
                <a:latin typeface="Myriad Pro" charset="0"/>
                <a:ea typeface="Myriad Pro" charset="0"/>
                <a:cs typeface="Myriad Pro" charset="0"/>
              </a:rPr>
              <a:t>management </a:t>
            </a:r>
            <a:r>
              <a:rPr lang="en-US" sz="1050" dirty="0">
                <a:solidFill>
                  <a:srgbClr val="1F224E"/>
                </a:solidFill>
                <a:latin typeface="Myriad Pro" charset="0"/>
                <a:ea typeface="Myriad Pro" charset="0"/>
                <a:cs typeface="Myriad Pro" charset="0"/>
              </a:rPr>
              <a:t>strategies, for example agroforestry which is a type of polyculture and the perennial tree crops maintain natural vegetation cover to </a:t>
            </a:r>
            <a:r>
              <a:rPr lang="en-US" sz="1050" dirty="0" smtClean="0">
                <a:solidFill>
                  <a:srgbClr val="1F224E"/>
                </a:solidFill>
                <a:latin typeface="Myriad Pro" charset="0"/>
                <a:ea typeface="Myriad Pro" charset="0"/>
                <a:cs typeface="Myriad Pro" charset="0"/>
              </a:rPr>
              <a:t>help </a:t>
            </a:r>
            <a:r>
              <a:rPr lang="en-US" sz="1050" dirty="0">
                <a:solidFill>
                  <a:srgbClr val="1F224E"/>
                </a:solidFill>
                <a:latin typeface="Myriad Pro" charset="0"/>
                <a:ea typeface="Myriad Pro" charset="0"/>
                <a:cs typeface="Myriad Pro" charset="0"/>
              </a:rPr>
              <a:t>recycle rainwater</a:t>
            </a:r>
          </a:p>
          <a:p>
            <a:r>
              <a:rPr lang="en-US" sz="1050" dirty="0" smtClean="0">
                <a:solidFill>
                  <a:srgbClr val="1F224E"/>
                </a:solidFill>
                <a:latin typeface="Myriad Pro" charset="0"/>
                <a:ea typeface="Myriad Pro" charset="0"/>
                <a:cs typeface="Myriad Pro" charset="0"/>
              </a:rPr>
              <a:t>other </a:t>
            </a:r>
            <a:r>
              <a:rPr lang="en-US" sz="1050" dirty="0">
                <a:solidFill>
                  <a:srgbClr val="1F224E"/>
                </a:solidFill>
                <a:latin typeface="Myriad Pro" charset="0"/>
                <a:ea typeface="Myriad Pro" charset="0"/>
                <a:cs typeface="Myriad Pro" charset="0"/>
              </a:rPr>
              <a:t>relevant activities and/or effects</a:t>
            </a:r>
            <a:r>
              <a:rPr lang="en-US" sz="1050" dirty="0" smtClean="0">
                <a:solidFill>
                  <a:srgbClr val="1F224E"/>
                </a:solidFill>
                <a:latin typeface="Myriad Pro" charset="0"/>
                <a:ea typeface="Myriad Pro" charset="0"/>
                <a:cs typeface="Myriad Pro" charset="0"/>
              </a:rPr>
              <a:t>.</a:t>
            </a:r>
          </a:p>
          <a:p>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how human factors affect the water cycle in the tropical rainforest could potentially include: </a:t>
            </a:r>
            <a:endParaRPr lang="en-GB" sz="1050" dirty="0">
              <a:solidFill>
                <a:srgbClr val="1F224E"/>
              </a:solidFill>
              <a:latin typeface="Myriad Pro" charset="0"/>
              <a:ea typeface="Myriad Pro" charset="0"/>
              <a:cs typeface="Myriad Pro" charset="0"/>
            </a:endParaRPr>
          </a:p>
          <a:p>
            <a:pPr lvl="0"/>
            <a:r>
              <a:rPr lang="en-GB" sz="1050" dirty="0">
                <a:solidFill>
                  <a:srgbClr val="1F224E"/>
                </a:solidFill>
                <a:latin typeface="Myriad Pro" charset="0"/>
                <a:ea typeface="Myriad Pro" charset="0"/>
                <a:cs typeface="Myriad Pro" charset="0"/>
              </a:rPr>
              <a:t>oil and gas production, which can cause localised melting of the permafrost and snow cover, thus increased run off and river discharge </a:t>
            </a:r>
          </a:p>
          <a:p>
            <a:pPr lvl="0"/>
            <a:r>
              <a:rPr lang="en-GB" sz="1050" dirty="0">
                <a:solidFill>
                  <a:srgbClr val="1F224E"/>
                </a:solidFill>
                <a:latin typeface="Myriad Pro" charset="0"/>
                <a:ea typeface="Myriad Pro" charset="0"/>
                <a:cs typeface="Myriad Pro" charset="0"/>
              </a:rPr>
              <a:t>oil and gas management strategies, which aim to minimise disruption to the water cycle by protecting the permafrost, for example by elevating pipelines to allow cold air to circulate beneath them and provide insulation against the heat which would otherwise melt the permafrost</a:t>
            </a:r>
          </a:p>
          <a:p>
            <a:pPr lvl="0"/>
            <a:r>
              <a:rPr lang="en-GB" sz="1050" dirty="0">
                <a:solidFill>
                  <a:srgbClr val="1F224E"/>
                </a:solidFill>
                <a:latin typeface="Myriad Pro" charset="0"/>
                <a:ea typeface="Myriad Pro" charset="0"/>
                <a:cs typeface="Myriad Pro" charset="0"/>
              </a:rPr>
              <a:t>other relevant activities and/or effects.</a:t>
            </a:r>
          </a:p>
          <a:p>
            <a:pPr marL="0" indent="0">
              <a:buNone/>
            </a:pPr>
            <a:endParaRPr lang="en-US" sz="1050" dirty="0">
              <a:solidFill>
                <a:srgbClr val="1F224E"/>
              </a:solidFill>
              <a:latin typeface="Myriad Pro" charset="0"/>
              <a:ea typeface="Myriad Pro" charset="0"/>
              <a:cs typeface="Myriad Pro" charset="0"/>
            </a:endParaRPr>
          </a:p>
        </p:txBody>
      </p:sp>
      <p:sp>
        <p:nvSpPr>
          <p:cNvPr id="3" name="Rectangle 2"/>
          <p:cNvSpPr/>
          <p:nvPr/>
        </p:nvSpPr>
        <p:spPr>
          <a:xfrm>
            <a:off x="5508104" y="1484784"/>
            <a:ext cx="3656037" cy="4455066"/>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a:t>
            </a:r>
            <a:r>
              <a:rPr lang="en-US" sz="1050" b="1" dirty="0" smtClean="0">
                <a:solidFill>
                  <a:srgbClr val="00B0F0"/>
                </a:solidFill>
                <a:latin typeface="Myriad Pro" charset="0"/>
                <a:ea typeface="Myriad Pro" charset="0"/>
                <a:cs typeface="Myriad Pro" charset="0"/>
              </a:rPr>
              <a:t>8 </a:t>
            </a:r>
            <a:r>
              <a:rPr lang="en-US" sz="1050" b="1" dirty="0">
                <a:solidFill>
                  <a:srgbClr val="00B0F0"/>
                </a:solidFill>
                <a:latin typeface="Myriad Pro" charset="0"/>
                <a:ea typeface="Myriad Pro" charset="0"/>
                <a:cs typeface="Myriad Pro" charset="0"/>
              </a:rPr>
              <a:t>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whether human factors affect the water cycle more significantly in the tropical rainforest than in the Arctic tundra could potentially include:</a:t>
            </a:r>
            <a:endParaRPr lang="en-GB" sz="105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disturbance </a:t>
            </a:r>
            <a:r>
              <a:rPr lang="en-US" sz="1050" dirty="0">
                <a:solidFill>
                  <a:srgbClr val="1F224E"/>
                </a:solidFill>
                <a:latin typeface="Myriad Pro" charset="0"/>
                <a:ea typeface="Myriad Pro" charset="0"/>
                <a:cs typeface="Myriad Pro" charset="0"/>
              </a:rPr>
              <a:t>of systems in equilibrium and the resultant positive or negative feedback from different human activities in the tropical rainforest and the arctic tundra</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changes </a:t>
            </a:r>
            <a:r>
              <a:rPr lang="en-US" sz="1050" dirty="0">
                <a:solidFill>
                  <a:srgbClr val="1F224E"/>
                </a:solidFill>
                <a:latin typeface="Myriad Pro" charset="0"/>
                <a:ea typeface="Myriad Pro" charset="0"/>
                <a:cs typeface="Myriad Pro" charset="0"/>
              </a:rPr>
              <a:t>may affect stores more than flows or vice versa e.g. how tourist locations in either environment put additional strains on stores and introduce different flows into the systems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consideration </a:t>
            </a:r>
            <a:r>
              <a:rPr lang="en-US" sz="1050" dirty="0">
                <a:solidFill>
                  <a:srgbClr val="1F224E"/>
                </a:solidFill>
                <a:latin typeface="Myriad Pro" charset="0"/>
                <a:ea typeface="Myriad Pro" charset="0"/>
                <a:cs typeface="Myriad Pro" charset="0"/>
              </a:rPr>
              <a:t>of the significance could include spatial scale, temporal scale, range of the changes and how these vary between tropical rainforests and the Arctic tundra and between human activities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consideration </a:t>
            </a:r>
            <a:r>
              <a:rPr lang="en-US" sz="1050" dirty="0">
                <a:solidFill>
                  <a:srgbClr val="1F224E"/>
                </a:solidFill>
                <a:latin typeface="Myriad Pro" charset="0"/>
                <a:ea typeface="Myriad Pro" charset="0"/>
                <a:cs typeface="Myriad Pro" charset="0"/>
              </a:rPr>
              <a:t>of whether the changes are the direct or indirect result of human factors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acknowledgement </a:t>
            </a:r>
            <a:r>
              <a:rPr lang="en-US" sz="1050" dirty="0">
                <a:solidFill>
                  <a:srgbClr val="1F224E"/>
                </a:solidFill>
                <a:latin typeface="Myriad Pro" charset="0"/>
                <a:ea typeface="Myriad Pro" charset="0"/>
                <a:cs typeface="Myriad Pro" charset="0"/>
              </a:rPr>
              <a:t>of how human factors may vary over time</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significance of the changes to the water cycle as a </a:t>
            </a:r>
            <a:r>
              <a:rPr lang="en-US" sz="1050" dirty="0" smtClean="0">
                <a:solidFill>
                  <a:srgbClr val="1F224E"/>
                </a:solidFill>
                <a:latin typeface="Myriad Pro" charset="0"/>
                <a:ea typeface="Myriad Pro" charset="0"/>
                <a:cs typeface="Myriad Pro" charset="0"/>
              </a:rPr>
              <a:t>whole</a:t>
            </a:r>
            <a:endParaRPr lang="en-US" sz="105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extent to which the human factors affect the water cycle more significantly in the tropical rainforest than in the Arctic tundra, such as deforestation increases overland flow / saturated overland flow and decreases infiltration and percolation.</a:t>
            </a:r>
          </a:p>
        </p:txBody>
      </p:sp>
      <p:sp>
        <p:nvSpPr>
          <p:cNvPr id="8" name="Rectangle 7"/>
          <p:cNvSpPr/>
          <p:nvPr/>
        </p:nvSpPr>
        <p:spPr>
          <a:xfrm>
            <a:off x="107504" y="890620"/>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32633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Quality of Extended Responses</a:t>
            </a:r>
          </a:p>
        </p:txBody>
      </p:sp>
      <p:sp>
        <p:nvSpPr>
          <p:cNvPr id="3" name="Content Placeholder 2"/>
          <p:cNvSpPr>
            <a:spLocks noGrp="1"/>
          </p:cNvSpPr>
          <p:nvPr>
            <p:ph idx="4294967295"/>
          </p:nvPr>
        </p:nvSpPr>
        <p:spPr>
          <a:xfrm>
            <a:off x="395536" y="1378869"/>
            <a:ext cx="8352928" cy="3672408"/>
          </a:xfrm>
        </p:spPr>
        <p:txBody>
          <a:bodyPr>
            <a:normAutofit/>
          </a:bodyPr>
          <a:lstStyle/>
          <a:p>
            <a:pPr marL="0" indent="0">
              <a:buNone/>
            </a:pPr>
            <a:r>
              <a:rPr lang="en-GB" sz="1200" dirty="0">
                <a:solidFill>
                  <a:srgbClr val="1F224E"/>
                </a:solidFill>
                <a:latin typeface="Myriad Pro" charset="0"/>
                <a:ea typeface="Myriad Pro" charset="0"/>
                <a:cs typeface="Myriad Pro" charset="0"/>
              </a:rPr>
              <a:t>‘Quality of extended response’ is assessed within each level for questions of </a:t>
            </a:r>
            <a:r>
              <a:rPr lang="en-GB" sz="1200" dirty="0" smtClean="0">
                <a:solidFill>
                  <a:srgbClr val="1F224E"/>
                </a:solidFill>
                <a:latin typeface="Myriad Pro" charset="0"/>
                <a:ea typeface="Myriad Pro" charset="0"/>
                <a:cs typeface="Myriad Pro" charset="0"/>
              </a:rPr>
              <a:t>16 marks </a:t>
            </a:r>
            <a:r>
              <a:rPr lang="en-GB" sz="1200" dirty="0">
                <a:solidFill>
                  <a:srgbClr val="1F224E"/>
                </a:solidFill>
                <a:latin typeface="Myriad Pro" charset="0"/>
                <a:ea typeface="Myriad Pro" charset="0"/>
                <a:cs typeface="Myriad Pro" charset="0"/>
              </a:rPr>
              <a:t>or above and is indicated by an </a:t>
            </a:r>
            <a:r>
              <a:rPr lang="en-GB" sz="1200" dirty="0" smtClean="0">
                <a:solidFill>
                  <a:srgbClr val="1F224E"/>
                </a:solidFill>
                <a:latin typeface="Myriad Pro" charset="0"/>
                <a:ea typeface="Myriad Pro" charset="0"/>
                <a:cs typeface="Myriad Pro" charset="0"/>
              </a:rPr>
              <a:t>asterisk </a:t>
            </a:r>
            <a:r>
              <a:rPr lang="en-GB" sz="1200" dirty="0">
                <a:solidFill>
                  <a:srgbClr val="1F224E"/>
                </a:solidFill>
                <a:latin typeface="Myriad Pro" charset="0"/>
                <a:ea typeface="Myriad Pro" charset="0"/>
                <a:cs typeface="Myriad Pro" charset="0"/>
              </a:rPr>
              <a:t>(*) beside the </a:t>
            </a:r>
            <a:r>
              <a:rPr lang="en-GB" sz="1200" dirty="0" smtClean="0">
                <a:solidFill>
                  <a:srgbClr val="1F224E"/>
                </a:solidFill>
                <a:latin typeface="Myriad Pro" charset="0"/>
                <a:ea typeface="Myriad Pro" charset="0"/>
                <a:cs typeface="Myriad Pro" charset="0"/>
              </a:rPr>
              <a:t>question. </a:t>
            </a:r>
            <a:r>
              <a:rPr lang="en-GB" sz="1200" dirty="0">
                <a:solidFill>
                  <a:srgbClr val="1F224E"/>
                </a:solidFill>
                <a:latin typeface="Myriad Pro" charset="0"/>
                <a:ea typeface="Myriad Pro" charset="0"/>
                <a:cs typeface="Myriad Pro" charset="0"/>
              </a:rPr>
              <a:t>The following are the descriptors placed within the levels </a:t>
            </a:r>
            <a:r>
              <a:rPr lang="en-GB" sz="1200">
                <a:solidFill>
                  <a:srgbClr val="1F224E"/>
                </a:solidFill>
                <a:latin typeface="Myriad Pro" charset="0"/>
                <a:ea typeface="Myriad Pro" charset="0"/>
                <a:cs typeface="Myriad Pro" charset="0"/>
              </a:rPr>
              <a:t>for </a:t>
            </a:r>
            <a:r>
              <a:rPr lang="en-GB" sz="1200" smtClean="0">
                <a:solidFill>
                  <a:srgbClr val="1F224E"/>
                </a:solidFill>
                <a:latin typeface="Myriad Pro" charset="0"/>
                <a:ea typeface="Myriad Pro" charset="0"/>
                <a:cs typeface="Myriad Pro" charset="0"/>
              </a:rPr>
              <a:t>16 </a:t>
            </a:r>
            <a:r>
              <a:rPr lang="en-GB" sz="1200" dirty="0">
                <a:solidFill>
                  <a:srgbClr val="1F224E"/>
                </a:solidFill>
                <a:latin typeface="Myriad Pro" charset="0"/>
                <a:ea typeface="Myriad Pro" charset="0"/>
                <a:cs typeface="Myriad Pro" charset="0"/>
              </a:rPr>
              <a:t>mark questions: </a:t>
            </a:r>
          </a:p>
          <a:p>
            <a:pPr marL="0" indent="0">
              <a:buNone/>
            </a:pPr>
            <a:endParaRPr lang="en-GB" sz="1200" dirty="0">
              <a:latin typeface="Myriad Pro"/>
            </a:endParaRPr>
          </a:p>
          <a:p>
            <a:pPr marL="0" indent="0">
              <a:buFont typeface="Arial" panose="020B0604020202020204" pitchFamily="34" charset="0"/>
              <a:buNone/>
            </a:pPr>
            <a:r>
              <a:rPr lang="en-GB" sz="1200" i="1" dirty="0">
                <a:solidFill>
                  <a:srgbClr val="1F224E"/>
                </a:solidFill>
                <a:latin typeface="Myriad Pro" charset="0"/>
                <a:ea typeface="Myriad Pro" charset="0"/>
                <a:cs typeface="Myriad Pro" charset="0"/>
              </a:rPr>
              <a:t>Level 3</a:t>
            </a:r>
          </a:p>
          <a:p>
            <a:pPr marL="0" indent="0">
              <a:buNone/>
            </a:pPr>
            <a:r>
              <a:rPr lang="en-US" sz="1200" i="1" dirty="0">
                <a:solidFill>
                  <a:srgbClr val="1F224E"/>
                </a:solidFill>
                <a:latin typeface="Myriad Pro" charset="0"/>
                <a:ea typeface="Myriad Pro" charset="0"/>
                <a:cs typeface="Myriad Pro" charset="0"/>
              </a:rPr>
              <a:t>There is a well-developed line of reasoning which is clear and logically structured. The information presented is relevant and substantiated</a:t>
            </a:r>
            <a:r>
              <a:rPr lang="en-US" sz="1200" i="1" dirty="0" smtClean="0">
                <a:solidFill>
                  <a:srgbClr val="1F224E"/>
                </a:solidFill>
                <a:latin typeface="Myriad Pro" charset="0"/>
                <a:ea typeface="Myriad Pro" charset="0"/>
                <a:cs typeface="Myriad Pro" charset="0"/>
              </a:rPr>
              <a:t>.</a:t>
            </a:r>
          </a:p>
          <a:p>
            <a:pPr marL="0" indent="0">
              <a:buNone/>
            </a:pPr>
            <a:endParaRPr lang="en-US" sz="1200" i="1" dirty="0">
              <a:solidFill>
                <a:srgbClr val="1F224E"/>
              </a:solidFill>
              <a:latin typeface="Myriad Pro" charset="0"/>
              <a:ea typeface="Myriad Pro" charset="0"/>
              <a:cs typeface="Myriad Pro" charset="0"/>
            </a:endParaRPr>
          </a:p>
          <a:p>
            <a:pPr marL="0" indent="0">
              <a:buNone/>
            </a:pPr>
            <a:r>
              <a:rPr lang="en-US" sz="1200" i="1" dirty="0" smtClean="0">
                <a:solidFill>
                  <a:srgbClr val="1F224E"/>
                </a:solidFill>
                <a:latin typeface="Myriad Pro" charset="0"/>
                <a:ea typeface="Myriad Pro" charset="0"/>
                <a:cs typeface="Myriad Pro" charset="0"/>
              </a:rPr>
              <a:t>Level </a:t>
            </a:r>
            <a:r>
              <a:rPr lang="en-US" sz="1200" i="1" dirty="0">
                <a:solidFill>
                  <a:srgbClr val="1F224E"/>
                </a:solidFill>
                <a:latin typeface="Myriad Pro" charset="0"/>
                <a:ea typeface="Myriad Pro" charset="0"/>
                <a:cs typeface="Myriad Pro" charset="0"/>
              </a:rPr>
              <a:t>2</a:t>
            </a:r>
          </a:p>
          <a:p>
            <a:pPr marL="0" indent="0">
              <a:buNone/>
            </a:pPr>
            <a:r>
              <a:rPr lang="en-US" sz="1200" i="1" dirty="0">
                <a:solidFill>
                  <a:srgbClr val="1F224E"/>
                </a:solidFill>
                <a:latin typeface="Myriad Pro" charset="0"/>
                <a:ea typeface="Myriad Pro" charset="0"/>
                <a:cs typeface="Myriad Pro" charset="0"/>
              </a:rPr>
              <a:t>There is a line of reasoning presented with some structure. The information presented is in the most-part relevant and supported by some evidence</a:t>
            </a:r>
            <a:r>
              <a:rPr lang="en-US" sz="1200" i="1" dirty="0" smtClean="0">
                <a:solidFill>
                  <a:srgbClr val="1F224E"/>
                </a:solidFill>
                <a:latin typeface="Myriad Pro" charset="0"/>
                <a:ea typeface="Myriad Pro" charset="0"/>
                <a:cs typeface="Myriad Pro" charset="0"/>
              </a:rPr>
              <a:t>.</a:t>
            </a:r>
          </a:p>
          <a:p>
            <a:pPr marL="0" indent="0">
              <a:buNone/>
            </a:pPr>
            <a:endParaRPr lang="en-US" sz="1200" i="1" dirty="0">
              <a:solidFill>
                <a:srgbClr val="1F224E"/>
              </a:solidFill>
              <a:latin typeface="Myriad Pro" charset="0"/>
              <a:ea typeface="Myriad Pro" charset="0"/>
              <a:cs typeface="Myriad Pro" charset="0"/>
            </a:endParaRPr>
          </a:p>
          <a:p>
            <a:pPr marL="0" indent="0">
              <a:buFont typeface="Arial" panose="020B0604020202020204" pitchFamily="34" charset="0"/>
              <a:buNone/>
            </a:pPr>
            <a:r>
              <a:rPr lang="en-US" sz="1200" i="1" dirty="0">
                <a:solidFill>
                  <a:srgbClr val="1F224E"/>
                </a:solidFill>
                <a:latin typeface="Myriad Pro" charset="0"/>
                <a:ea typeface="Myriad Pro" charset="0"/>
                <a:cs typeface="Myriad Pro" charset="0"/>
              </a:rPr>
              <a:t>Level 1</a:t>
            </a:r>
          </a:p>
          <a:p>
            <a:pPr marL="0" indent="0">
              <a:buNone/>
            </a:pPr>
            <a:r>
              <a:rPr lang="en-US" sz="1200" i="1" dirty="0">
                <a:solidFill>
                  <a:srgbClr val="1F224E"/>
                </a:solidFill>
                <a:latin typeface="Myriad Pro" charset="0"/>
                <a:ea typeface="Myriad Pro" charset="0"/>
                <a:cs typeface="Myriad Pro" charset="0"/>
              </a:rPr>
              <a:t>The information is basic and communicated in an unstructured way. The information is supported by limited evidence and the relationship to the evidence may not be clear.</a:t>
            </a:r>
          </a:p>
        </p:txBody>
      </p:sp>
      <p:sp>
        <p:nvSpPr>
          <p:cNvPr id="4" name="Rectangle 3"/>
          <p:cNvSpPr/>
          <p:nvPr/>
        </p:nvSpPr>
        <p:spPr>
          <a:xfrm>
            <a:off x="928167" y="4685134"/>
            <a:ext cx="7128792" cy="692497"/>
          </a:xfrm>
          <a:prstGeom prst="rect">
            <a:avLst/>
          </a:prstGeom>
          <a:ln>
            <a:solidFill>
              <a:schemeClr val="tx1"/>
            </a:solidFill>
          </a:ln>
        </p:spPr>
        <p:txBody>
          <a:bodyPr wrap="square">
            <a:spAutoFit/>
          </a:bodyPr>
          <a:lstStyle/>
          <a:p>
            <a:r>
              <a:rPr lang="en-GB" sz="1300" dirty="0">
                <a:solidFill>
                  <a:srgbClr val="1F224E"/>
                </a:solidFill>
                <a:latin typeface="Myriad Pro" charset="0"/>
                <a:ea typeface="Myriad Pro" charset="0"/>
                <a:cs typeface="Myriad Pro" charset="0"/>
              </a:rPr>
              <a:t>The way that a student has structured their response would need to be considered when you are deciding which level to place the student in – but the quality of the geographical content within the answer should always be the most important consideration.</a:t>
            </a:r>
          </a:p>
        </p:txBody>
      </p:sp>
    </p:spTree>
    <p:extLst>
      <p:ext uri="{BB962C8B-B14F-4D97-AF65-F5344CB8AC3E}">
        <p14:creationId xmlns:p14="http://schemas.microsoft.com/office/powerpoint/2010/main" val="1044872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7190"/>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60665A"/>
                </a:solidFill>
                <a:latin typeface="Arial" panose="020B0604020202020204" pitchFamily="34" charset="0"/>
                <a:ea typeface="+mj-ea"/>
                <a:cs typeface="Arial" panose="020B0604020202020204" pitchFamily="34" charset="0"/>
              </a:defRPr>
            </a:lvl1pPr>
          </a:lstStyle>
          <a:p>
            <a:r>
              <a:rPr lang="en-GB" sz="3200" smtClean="0"/>
              <a:t>Level of Response Questions Marking Guidance</a:t>
            </a:r>
            <a:endParaRPr lang="en-GB" sz="3200" dirty="0"/>
          </a:p>
        </p:txBody>
      </p:sp>
      <p:sp>
        <p:nvSpPr>
          <p:cNvPr id="8" name="Content Placeholder 2"/>
          <p:cNvSpPr txBox="1">
            <a:spLocks/>
          </p:cNvSpPr>
          <p:nvPr/>
        </p:nvSpPr>
        <p:spPr>
          <a:xfrm>
            <a:off x="421858" y="632718"/>
            <a:ext cx="8424936" cy="6478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smtClean="0">
                <a:solidFill>
                  <a:srgbClr val="1F224E"/>
                </a:solidFill>
                <a:latin typeface="Myriad Pro" charset="0"/>
                <a:ea typeface="Myriad Pro" charset="0"/>
                <a:cs typeface="Myriad Pro" charset="0"/>
              </a:rPr>
              <a:t>At the beginning of each mark scheme the following table is included to help you understand the level of response mark schemes – this is for any level marked questions (6 marks and above). The wording in each level (from basic to comprehensive) indicates how answers develop and progress within each assessment objective.</a:t>
            </a:r>
            <a:endParaRPr lang="en-GB" sz="1200" dirty="0">
              <a:solidFill>
                <a:srgbClr val="1F224E"/>
              </a:solidFill>
              <a:latin typeface="Myriad Pro" charset="0"/>
              <a:ea typeface="Myriad Pro" charset="0"/>
              <a:cs typeface="Myriad Pro" charset="0"/>
            </a:endParaRPr>
          </a:p>
        </p:txBody>
      </p:sp>
      <p:pic>
        <p:nvPicPr>
          <p:cNvPr id="9" name="Picture 4" title="Level of response questions marking gui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41301"/>
            <a:ext cx="8124825"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31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title="Level of response question mark 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946" y="2093766"/>
            <a:ext cx="4794042" cy="303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116632"/>
            <a:ext cx="9144000" cy="685800"/>
          </a:xfrm>
        </p:spPr>
        <p:txBody>
          <a:bodyPr>
            <a:normAutofit/>
          </a:bodyPr>
          <a:lstStyle/>
          <a:p>
            <a:r>
              <a:rPr lang="en-GB" sz="3600" dirty="0"/>
              <a:t>Level of Response Question Mark Scheme</a:t>
            </a:r>
          </a:p>
        </p:txBody>
      </p:sp>
      <p:sp>
        <p:nvSpPr>
          <p:cNvPr id="12" name="Content Placeholder 2"/>
          <p:cNvSpPr txBox="1">
            <a:spLocks/>
          </p:cNvSpPr>
          <p:nvPr/>
        </p:nvSpPr>
        <p:spPr>
          <a:xfrm>
            <a:off x="5662981" y="908720"/>
            <a:ext cx="3312368"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‘Indicative content’ part of the mark scheme shows some of the content which </a:t>
            </a:r>
            <a:r>
              <a:rPr lang="en-GB" sz="1400" u="sng" dirty="0" smtClean="0">
                <a:solidFill>
                  <a:srgbClr val="1F224E"/>
                </a:solidFill>
                <a:latin typeface="Myriad Pro" charset="0"/>
                <a:ea typeface="Myriad Pro" charset="0"/>
                <a:cs typeface="Myriad Pro" charset="0"/>
              </a:rPr>
              <a:t>could</a:t>
            </a:r>
            <a:r>
              <a:rPr lang="en-GB" sz="1400" dirty="0" smtClean="0">
                <a:solidFill>
                  <a:srgbClr val="1F224E"/>
                </a:solidFill>
                <a:latin typeface="Myriad Pro" charset="0"/>
                <a:ea typeface="Myriad Pro" charset="0"/>
                <a:cs typeface="Myriad Pro" charset="0"/>
              </a:rPr>
              <a:t> be included in students’ answers. This is not an exhaustive list.</a:t>
            </a:r>
            <a:endParaRPr lang="en-GB" sz="1400" dirty="0">
              <a:solidFill>
                <a:srgbClr val="1F224E"/>
              </a:solidFill>
              <a:latin typeface="Myriad Pro" charset="0"/>
              <a:ea typeface="Myriad Pro" charset="0"/>
              <a:cs typeface="Myriad Pro" charset="0"/>
            </a:endParaRPr>
          </a:p>
        </p:txBody>
      </p:sp>
      <p:cxnSp>
        <p:nvCxnSpPr>
          <p:cNvPr id="14" name="Straight Arrow Connector 13"/>
          <p:cNvCxnSpPr>
            <a:stCxn id="12" idx="2"/>
          </p:cNvCxnSpPr>
          <p:nvPr/>
        </p:nvCxnSpPr>
        <p:spPr>
          <a:xfrm flipH="1">
            <a:off x="5724128" y="1844824"/>
            <a:ext cx="1595037"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80597" y="3706802"/>
            <a:ext cx="2043132" cy="224247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If ‘Quality of Extended Responses’ and/or ‘place-specific detail’ are being assessed they will be shown in the answer column (Quality of Extended Responses information will be after the </a:t>
            </a:r>
            <a:r>
              <a:rPr lang="en-GB" sz="1400" dirty="0" smtClean="0">
                <a:solidFill>
                  <a:srgbClr val="00B0F0"/>
                </a:solidFill>
                <a:latin typeface="Myriad Pro" charset="0"/>
                <a:ea typeface="Myriad Pro" charset="0"/>
                <a:cs typeface="Myriad Pro" charset="0"/>
              </a:rPr>
              <a:t>AO2</a:t>
            </a:r>
            <a:r>
              <a:rPr lang="en-GB" sz="1400" dirty="0" smtClean="0">
                <a:solidFill>
                  <a:srgbClr val="1F224E"/>
                </a:solidFill>
                <a:latin typeface="Myriad Pro" charset="0"/>
                <a:ea typeface="Myriad Pro" charset="0"/>
                <a:cs typeface="Myriad Pro" charset="0"/>
              </a:rPr>
              <a:t> criteria).</a:t>
            </a:r>
            <a:endParaRPr lang="en-GB" sz="1400" dirty="0">
              <a:solidFill>
                <a:srgbClr val="1F224E"/>
              </a:solidFill>
              <a:latin typeface="Myriad Pro" charset="0"/>
              <a:ea typeface="Myriad Pro" charset="0"/>
              <a:cs typeface="Myriad Pro" charset="0"/>
            </a:endParaRPr>
          </a:p>
        </p:txBody>
      </p:sp>
      <p:cxnSp>
        <p:nvCxnSpPr>
          <p:cNvPr id="6" name="Straight Arrow Connector 5"/>
          <p:cNvCxnSpPr/>
          <p:nvPr/>
        </p:nvCxnSpPr>
        <p:spPr>
          <a:xfrm flipV="1">
            <a:off x="2123729" y="3212977"/>
            <a:ext cx="504055" cy="9361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7236297" y="2093766"/>
            <a:ext cx="1512167" cy="385551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smtClean="0">
                <a:solidFill>
                  <a:srgbClr val="1F224E"/>
                </a:solidFill>
                <a:latin typeface="Myriad Pro" charset="0"/>
                <a:ea typeface="Myriad Pro" charset="0"/>
                <a:cs typeface="Myriad Pro" charset="0"/>
              </a:rPr>
              <a:t>In the ‘Guidance’ column there are examples of information that students could discuss in their answers, split by assessment objective.</a:t>
            </a:r>
          </a:p>
          <a:p>
            <a:pPr marL="0" indent="0">
              <a:buFont typeface="Arial" panose="020B0604020202020204" pitchFamily="34" charset="0"/>
              <a:buNone/>
            </a:pPr>
            <a:endParaRPr lang="en-US" sz="1400" smtClean="0">
              <a:solidFill>
                <a:srgbClr val="1F224E"/>
              </a:solidFill>
              <a:latin typeface="Myriad Pro" charset="0"/>
              <a:ea typeface="Myriad Pro" charset="0"/>
              <a:cs typeface="Myriad Pro" charset="0"/>
            </a:endParaRPr>
          </a:p>
          <a:p>
            <a:pPr marL="0" indent="0">
              <a:buFont typeface="Arial" panose="020B0604020202020204" pitchFamily="34" charset="0"/>
              <a:buNone/>
            </a:pPr>
            <a:r>
              <a:rPr lang="en-GB" sz="1400" smtClean="0">
                <a:solidFill>
                  <a:srgbClr val="1F224E"/>
                </a:solidFill>
                <a:latin typeface="Myriad Pro" charset="0"/>
                <a:ea typeface="Myriad Pro" charset="0"/>
                <a:cs typeface="Myriad Pro" charset="0"/>
              </a:rPr>
              <a:t>The list is not exhaustive and students should be rewarded for any appropriate content in their answer.</a:t>
            </a:r>
            <a:endParaRPr lang="en-US" sz="1400" dirty="0" smtClean="0">
              <a:solidFill>
                <a:srgbClr val="1F224E"/>
              </a:solidFill>
              <a:latin typeface="Myriad Pro" charset="0"/>
              <a:ea typeface="Myriad Pro" charset="0"/>
              <a:cs typeface="Myriad Pro" charset="0"/>
            </a:endParaRPr>
          </a:p>
        </p:txBody>
      </p:sp>
      <p:cxnSp>
        <p:nvCxnSpPr>
          <p:cNvPr id="18" name="Straight Arrow Connector 17"/>
          <p:cNvCxnSpPr/>
          <p:nvPr/>
        </p:nvCxnSpPr>
        <p:spPr>
          <a:xfrm flipH="1">
            <a:off x="6948264" y="4005064"/>
            <a:ext cx="28803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2156495" y="890801"/>
            <a:ext cx="3384376"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‘Answer’ column includes information on how the assessment objectives link to the question and the standard required for the question parts.</a:t>
            </a:r>
            <a:endParaRPr lang="en-GB" sz="1400" dirty="0">
              <a:solidFill>
                <a:srgbClr val="1F224E"/>
              </a:solidFill>
              <a:latin typeface="Myriad Pro" charset="0"/>
              <a:ea typeface="Myriad Pro" charset="0"/>
              <a:cs typeface="Myriad Pro" charset="0"/>
            </a:endParaRPr>
          </a:p>
        </p:txBody>
      </p:sp>
      <p:cxnSp>
        <p:nvCxnSpPr>
          <p:cNvPr id="20" name="Straight Arrow Connector 19"/>
          <p:cNvCxnSpPr/>
          <p:nvPr/>
        </p:nvCxnSpPr>
        <p:spPr>
          <a:xfrm>
            <a:off x="3635896" y="1844824"/>
            <a:ext cx="0" cy="2607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73404" y="1772815"/>
            <a:ext cx="1978316" cy="1788099"/>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rgbClr val="1F224E"/>
                </a:solidFill>
                <a:latin typeface="Myriad Pro" charset="0"/>
                <a:ea typeface="Myriad Pro" charset="0"/>
                <a:cs typeface="Myriad Pro" charset="0"/>
              </a:rPr>
              <a:t>A statement to indicate the level of development for answers to reach each </a:t>
            </a:r>
            <a:r>
              <a:rPr lang="en-US" sz="1400" dirty="0" smtClean="0">
                <a:solidFill>
                  <a:srgbClr val="1F224E"/>
                </a:solidFill>
                <a:latin typeface="Myriad Pro" charset="0"/>
                <a:ea typeface="Myriad Pro" charset="0"/>
                <a:cs typeface="Myriad Pro" charset="0"/>
              </a:rPr>
              <a:t>level – the wording in the level descriptors are from the marking guidance on slide 10. </a:t>
            </a:r>
            <a:endParaRPr lang="en-GB" sz="1400" dirty="0">
              <a:solidFill>
                <a:srgbClr val="1F224E"/>
              </a:solidFill>
              <a:latin typeface="Myriad Pro" charset="0"/>
              <a:ea typeface="Myriad Pro" charset="0"/>
              <a:cs typeface="Myriad Pro" charset="0"/>
            </a:endParaRPr>
          </a:p>
        </p:txBody>
      </p:sp>
      <p:cxnSp>
        <p:nvCxnSpPr>
          <p:cNvPr id="23" name="Straight Arrow Connector 22"/>
          <p:cNvCxnSpPr/>
          <p:nvPr/>
        </p:nvCxnSpPr>
        <p:spPr>
          <a:xfrm flipV="1">
            <a:off x="2051720" y="2852936"/>
            <a:ext cx="432048"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580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644</TotalTime>
  <Words>11006</Words>
  <Application>Microsoft Office PowerPoint</Application>
  <PresentationFormat>On-screen Show (4:3)</PresentationFormat>
  <Paragraphs>754</Paragraphs>
  <Slides>65</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65</vt:i4>
      </vt:variant>
    </vt:vector>
  </HeadingPairs>
  <TitlesOfParts>
    <vt:vector size="71" baseType="lpstr">
      <vt:lpstr>Arial</vt:lpstr>
      <vt:lpstr>Calibri</vt:lpstr>
      <vt:lpstr>Myriad Pro</vt:lpstr>
      <vt:lpstr>Wingdings</vt:lpstr>
      <vt:lpstr>1_Custom Design</vt:lpstr>
      <vt:lpstr>2_Custom Design</vt:lpstr>
      <vt:lpstr>PowerPoint Presentation</vt:lpstr>
      <vt:lpstr>Guide to the SAMs</vt:lpstr>
      <vt:lpstr>H481/01 Physical systems</vt:lpstr>
      <vt:lpstr>How will Physical systems be assessed?</vt:lpstr>
      <vt:lpstr>How will Physical systems be assessed?</vt:lpstr>
      <vt:lpstr>Physical systems – Sections A and B</vt:lpstr>
      <vt:lpstr>Quality of Extended Responses</vt:lpstr>
      <vt:lpstr>PowerPoint Presentation</vt:lpstr>
      <vt:lpstr>Level of Response Question Mark Scheme</vt:lpstr>
      <vt:lpstr>The Three Assessment Objectives (AOs)</vt:lpstr>
      <vt:lpstr>AO1 – Knowledge and understanding</vt:lpstr>
      <vt:lpstr>AO1 command words</vt:lpstr>
      <vt:lpstr>AO2 - Application</vt:lpstr>
      <vt:lpstr>AO2 command words</vt:lpstr>
      <vt:lpstr>AO3 - Skills</vt:lpstr>
      <vt:lpstr>AO3 command words</vt:lpstr>
      <vt:lpstr>Section A</vt:lpstr>
      <vt:lpstr>Option A – Question 1(a) – 8 marks</vt:lpstr>
      <vt:lpstr>Option A – Question 1(a) – 8 marks</vt:lpstr>
      <vt:lpstr>Option A – Question 1(b)(i) – 2 marks</vt:lpstr>
      <vt:lpstr>Option A – Question 1(b)(i) – 2 marks</vt:lpstr>
      <vt:lpstr>Option A – Question 1(b)(ii) – 4 marks</vt:lpstr>
      <vt:lpstr>Option A – Question 1(b)(ii) – 4 marks</vt:lpstr>
      <vt:lpstr>Option A – Question 1(c)</vt:lpstr>
      <vt:lpstr>Option A – Question 1(c) – 3 marks</vt:lpstr>
      <vt:lpstr>Option A – Question 1(c) – 3 marks</vt:lpstr>
      <vt:lpstr>Option A – Question 1(d)* – 16 marks</vt:lpstr>
      <vt:lpstr>Option A – Question 1(d)* – 16 marks  – The mark scheme</vt:lpstr>
      <vt:lpstr>Option A – Question 1(d)* – 16 marks –  Indicative content</vt:lpstr>
      <vt:lpstr>Option B – Question 2(a) – 8 marks</vt:lpstr>
      <vt:lpstr>Option B – Question 2(a) – 8 marks</vt:lpstr>
      <vt:lpstr>Option B – Question 2(b)(i) – 2 marks</vt:lpstr>
      <vt:lpstr>Option B – Question 2(b)(i) – 2 marks</vt:lpstr>
      <vt:lpstr>Option B – Question 2(b)(ii) – 4 marks</vt:lpstr>
      <vt:lpstr>Option B – Question 2(b)(ii) – 4 marks</vt:lpstr>
      <vt:lpstr>Option B – Question 2(c)</vt:lpstr>
      <vt:lpstr>Option B – Question 2(c) – 3 marks</vt:lpstr>
      <vt:lpstr>Option B – Question 2(c) – 3 marks</vt:lpstr>
      <vt:lpstr>Option B – Question 2(d)* – 16 marks</vt:lpstr>
      <vt:lpstr>Option B – Question 2(d)* – 16 marks  – The mark scheme</vt:lpstr>
      <vt:lpstr>Option B – Question 2(d)* – 16 marks –  Indicative content</vt:lpstr>
      <vt:lpstr>Option C – Question 3(a) – 8 marks</vt:lpstr>
      <vt:lpstr>Option C – Question 3(a) – 8 marks</vt:lpstr>
      <vt:lpstr>Option C – Question 3(b)(i) – 2 marks</vt:lpstr>
      <vt:lpstr>Option C – Question 3(b)(i) – 2 marks</vt:lpstr>
      <vt:lpstr>Option C – Question 3(b)(ii) – 4 marks</vt:lpstr>
      <vt:lpstr>Option C – Question 3(b)(ii) – 4 marks</vt:lpstr>
      <vt:lpstr>Option C – Question 3(c)</vt:lpstr>
      <vt:lpstr>Option C – Question 3(c) – 3 marks</vt:lpstr>
      <vt:lpstr>Option C – Question 2(c) – 3 marks</vt:lpstr>
      <vt:lpstr>Option C – Question 3(d)* – 16 marks</vt:lpstr>
      <vt:lpstr>Option C – Question 3(d)* – 16 marks  – The mark scheme</vt:lpstr>
      <vt:lpstr>Option C – Question 3(d)* – 16 marks –  Indicative content</vt:lpstr>
      <vt:lpstr>Section B</vt:lpstr>
      <vt:lpstr>Question 4(a)</vt:lpstr>
      <vt:lpstr>Question 4(a) – 4 marks</vt:lpstr>
      <vt:lpstr>Question 4(b)(ii) – 4 marks</vt:lpstr>
      <vt:lpstr>Question 4(b) – 4 marks</vt:lpstr>
      <vt:lpstr>Question 4(b) – 4 marks</vt:lpstr>
      <vt:lpstr>Question 4(c) – 10 marks</vt:lpstr>
      <vt:lpstr>Question 4(c) – 10 marks</vt:lpstr>
      <vt:lpstr>Question 4(c) – 10 marks</vt:lpstr>
      <vt:lpstr>Question 4(d)* – 16 marks</vt:lpstr>
      <vt:lpstr>Question 4(d)* – 16 marks – The mark scheme</vt:lpstr>
      <vt:lpstr>Question 4(d)* – 16 marks – Indicative content</vt:lpstr>
    </vt:vector>
  </TitlesOfParts>
  <Company>Cambridge Assessment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the SAMs - Component 01</dc:title>
  <dc:creator>OCR</dc:creator>
  <cp:keywords>A Level; Geography; SAMs; Guide; Component</cp:keywords>
  <cp:lastModifiedBy>Shelley Monk</cp:lastModifiedBy>
  <cp:revision>82</cp:revision>
  <dcterms:created xsi:type="dcterms:W3CDTF">2015-10-07T12:54:48Z</dcterms:created>
  <dcterms:modified xsi:type="dcterms:W3CDTF">2018-06-11T14:12:34Z</dcterms:modified>
</cp:coreProperties>
</file>