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4" r:id="rId2"/>
  </p:sldMasterIdLst>
  <p:notesMasterIdLst>
    <p:notesMasterId r:id="rId99"/>
  </p:notesMasterIdLst>
  <p:sldIdLst>
    <p:sldId id="257" r:id="rId3"/>
    <p:sldId id="260" r:id="rId4"/>
    <p:sldId id="261" r:id="rId5"/>
    <p:sldId id="262" r:id="rId6"/>
    <p:sldId id="263" r:id="rId7"/>
    <p:sldId id="381" r:id="rId8"/>
    <p:sldId id="382" r:id="rId9"/>
    <p:sldId id="383" r:id="rId10"/>
    <p:sldId id="266" r:id="rId11"/>
    <p:sldId id="461" r:id="rId12"/>
    <p:sldId id="268" r:id="rId13"/>
    <p:sldId id="269" r:id="rId14"/>
    <p:sldId id="270" r:id="rId15"/>
    <p:sldId id="271" r:id="rId16"/>
    <p:sldId id="272" r:id="rId17"/>
    <p:sldId id="273" r:id="rId18"/>
    <p:sldId id="274" r:id="rId19"/>
    <p:sldId id="275" r:id="rId20"/>
    <p:sldId id="360" r:id="rId21"/>
    <p:sldId id="384" r:id="rId22"/>
    <p:sldId id="385" r:id="rId23"/>
    <p:sldId id="321" r:id="rId24"/>
    <p:sldId id="322" r:id="rId25"/>
    <p:sldId id="386" r:id="rId26"/>
    <p:sldId id="387" r:id="rId27"/>
    <p:sldId id="388" r:id="rId28"/>
    <p:sldId id="389" r:id="rId29"/>
    <p:sldId id="390" r:id="rId30"/>
    <p:sldId id="391" r:id="rId31"/>
    <p:sldId id="392" r:id="rId32"/>
    <p:sldId id="393" r:id="rId33"/>
    <p:sldId id="394" r:id="rId34"/>
    <p:sldId id="395" r:id="rId35"/>
    <p:sldId id="396" r:id="rId36"/>
    <p:sldId id="397" r:id="rId37"/>
    <p:sldId id="398" r:id="rId38"/>
    <p:sldId id="399" r:id="rId39"/>
    <p:sldId id="400" r:id="rId40"/>
    <p:sldId id="401" r:id="rId41"/>
    <p:sldId id="402" r:id="rId42"/>
    <p:sldId id="403" r:id="rId43"/>
    <p:sldId id="463" r:id="rId44"/>
    <p:sldId id="405" r:id="rId45"/>
    <p:sldId id="407" r:id="rId46"/>
    <p:sldId id="465" r:id="rId47"/>
    <p:sldId id="467" r:id="rId48"/>
    <p:sldId id="410" r:id="rId49"/>
    <p:sldId id="469" r:id="rId50"/>
    <p:sldId id="412" r:id="rId51"/>
    <p:sldId id="413" r:id="rId52"/>
    <p:sldId id="471" r:id="rId53"/>
    <p:sldId id="415" r:id="rId54"/>
    <p:sldId id="416" r:id="rId55"/>
    <p:sldId id="417" r:id="rId56"/>
    <p:sldId id="418" r:id="rId57"/>
    <p:sldId id="422" r:id="rId58"/>
    <p:sldId id="419" r:id="rId59"/>
    <p:sldId id="420" r:id="rId60"/>
    <p:sldId id="423" r:id="rId61"/>
    <p:sldId id="421" r:id="rId62"/>
    <p:sldId id="424" r:id="rId63"/>
    <p:sldId id="425" r:id="rId64"/>
    <p:sldId id="426" r:id="rId65"/>
    <p:sldId id="427" r:id="rId66"/>
    <p:sldId id="428" r:id="rId67"/>
    <p:sldId id="429" r:id="rId68"/>
    <p:sldId id="430" r:id="rId69"/>
    <p:sldId id="431" r:id="rId70"/>
    <p:sldId id="432" r:id="rId71"/>
    <p:sldId id="433" r:id="rId72"/>
    <p:sldId id="434" r:id="rId73"/>
    <p:sldId id="435" r:id="rId74"/>
    <p:sldId id="436" r:id="rId75"/>
    <p:sldId id="437" r:id="rId76"/>
    <p:sldId id="438" r:id="rId77"/>
    <p:sldId id="439" r:id="rId78"/>
    <p:sldId id="440" r:id="rId79"/>
    <p:sldId id="441" r:id="rId80"/>
    <p:sldId id="442" r:id="rId81"/>
    <p:sldId id="443" r:id="rId82"/>
    <p:sldId id="444" r:id="rId83"/>
    <p:sldId id="445" r:id="rId84"/>
    <p:sldId id="446" r:id="rId85"/>
    <p:sldId id="447" r:id="rId86"/>
    <p:sldId id="448" r:id="rId87"/>
    <p:sldId id="449" r:id="rId88"/>
    <p:sldId id="450" r:id="rId89"/>
    <p:sldId id="451" r:id="rId90"/>
    <p:sldId id="452" r:id="rId91"/>
    <p:sldId id="453" r:id="rId92"/>
    <p:sldId id="454" r:id="rId93"/>
    <p:sldId id="455" r:id="rId94"/>
    <p:sldId id="456" r:id="rId95"/>
    <p:sldId id="457" r:id="rId96"/>
    <p:sldId id="458" r:id="rId97"/>
    <p:sldId id="459" r:id="rId9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elle North" initials="M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665A"/>
    <a:srgbClr val="60715F"/>
    <a:srgbClr val="9BB29E"/>
    <a:srgbClr val="C1A0BF"/>
    <a:srgbClr val="845164"/>
    <a:srgbClr val="BB8092"/>
    <a:srgbClr val="9E6375"/>
    <a:srgbClr val="D31920"/>
    <a:srgbClr val="231D23"/>
    <a:srgbClr val="7EC2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750" autoAdjust="0"/>
  </p:normalViewPr>
  <p:slideViewPr>
    <p:cSldViewPr>
      <p:cViewPr varScale="1">
        <p:scale>
          <a:sx n="104" d="100"/>
          <a:sy n="104" d="100"/>
        </p:scale>
        <p:origin x="-90"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68742C-7E83-401E-BBE3-DCA26973CF1F}" type="datetimeFigureOut">
              <a:rPr lang="en-GB" smtClean="0"/>
              <a:t>04/12/2017</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2D7A14-AAD4-4E3A-8AFF-3C5C17CDA586}" type="slidenum">
              <a:rPr lang="en-GB" smtClean="0"/>
              <a:t>‹#›</a:t>
            </a:fld>
            <a:endParaRPr lang="en-GB" dirty="0"/>
          </a:p>
        </p:txBody>
      </p:sp>
    </p:spTree>
    <p:extLst>
      <p:ext uri="{BB962C8B-B14F-4D97-AF65-F5344CB8AC3E}">
        <p14:creationId xmlns:p14="http://schemas.microsoft.com/office/powerpoint/2010/main" val="1810777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B3E05A-087A-4B2F-9194-01CE646FE26B}" type="slidenum">
              <a:rPr lang="en-GB" smtClean="0"/>
              <a:t>2</a:t>
            </a:fld>
            <a:endParaRPr lang="en-GB" dirty="0"/>
          </a:p>
        </p:txBody>
      </p:sp>
    </p:spTree>
    <p:extLst>
      <p:ext uri="{BB962C8B-B14F-4D97-AF65-F5344CB8AC3E}">
        <p14:creationId xmlns:p14="http://schemas.microsoft.com/office/powerpoint/2010/main" val="3595013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0883C8-F716-4776-93AA-CE736D616815}" type="slidenum">
              <a:rPr lang="en-GB" smtClean="0"/>
              <a:t>67</a:t>
            </a:fld>
            <a:endParaRPr lang="en-GB" dirty="0"/>
          </a:p>
        </p:txBody>
      </p:sp>
    </p:spTree>
    <p:extLst>
      <p:ext uri="{BB962C8B-B14F-4D97-AF65-F5344CB8AC3E}">
        <p14:creationId xmlns:p14="http://schemas.microsoft.com/office/powerpoint/2010/main" val="2668304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0883C8-F716-4776-93AA-CE736D616815}" type="slidenum">
              <a:rPr lang="en-GB" smtClean="0"/>
              <a:t>68</a:t>
            </a:fld>
            <a:endParaRPr lang="en-GB" dirty="0"/>
          </a:p>
        </p:txBody>
      </p:sp>
    </p:spTree>
    <p:extLst>
      <p:ext uri="{BB962C8B-B14F-4D97-AF65-F5344CB8AC3E}">
        <p14:creationId xmlns:p14="http://schemas.microsoft.com/office/powerpoint/2010/main" val="2932985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0883C8-F716-4776-93AA-CE736D616815}" type="slidenum">
              <a:rPr lang="en-GB" smtClean="0"/>
              <a:t>70</a:t>
            </a:fld>
            <a:endParaRPr lang="en-GB" dirty="0"/>
          </a:p>
        </p:txBody>
      </p:sp>
    </p:spTree>
    <p:extLst>
      <p:ext uri="{BB962C8B-B14F-4D97-AF65-F5344CB8AC3E}">
        <p14:creationId xmlns:p14="http://schemas.microsoft.com/office/powerpoint/2010/main" val="2668304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0883C8-F716-4776-93AA-CE736D616815}" type="slidenum">
              <a:rPr lang="en-GB" smtClean="0"/>
              <a:t>71</a:t>
            </a:fld>
            <a:endParaRPr lang="en-GB" dirty="0"/>
          </a:p>
        </p:txBody>
      </p:sp>
    </p:spTree>
    <p:extLst>
      <p:ext uri="{BB962C8B-B14F-4D97-AF65-F5344CB8AC3E}">
        <p14:creationId xmlns:p14="http://schemas.microsoft.com/office/powerpoint/2010/main" val="26683048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0883C8-F716-4776-93AA-CE736D616815}" type="slidenum">
              <a:rPr lang="en-GB" smtClean="0"/>
              <a:t>72</a:t>
            </a:fld>
            <a:endParaRPr lang="en-GB" dirty="0"/>
          </a:p>
        </p:txBody>
      </p:sp>
    </p:spTree>
    <p:extLst>
      <p:ext uri="{BB962C8B-B14F-4D97-AF65-F5344CB8AC3E}">
        <p14:creationId xmlns:p14="http://schemas.microsoft.com/office/powerpoint/2010/main" val="2932985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0883C8-F716-4776-93AA-CE736D616815}" type="slidenum">
              <a:rPr lang="en-GB" smtClean="0"/>
              <a:t>74</a:t>
            </a:fld>
            <a:endParaRPr lang="en-GB" dirty="0"/>
          </a:p>
        </p:txBody>
      </p:sp>
    </p:spTree>
    <p:extLst>
      <p:ext uri="{BB962C8B-B14F-4D97-AF65-F5344CB8AC3E}">
        <p14:creationId xmlns:p14="http://schemas.microsoft.com/office/powerpoint/2010/main" val="26683048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0883C8-F716-4776-93AA-CE736D616815}" type="slidenum">
              <a:rPr lang="en-GB" smtClean="0"/>
              <a:t>75</a:t>
            </a:fld>
            <a:endParaRPr lang="en-GB" dirty="0"/>
          </a:p>
        </p:txBody>
      </p:sp>
    </p:spTree>
    <p:extLst>
      <p:ext uri="{BB962C8B-B14F-4D97-AF65-F5344CB8AC3E}">
        <p14:creationId xmlns:p14="http://schemas.microsoft.com/office/powerpoint/2010/main" val="26683048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0883C8-F716-4776-93AA-CE736D616815}" type="slidenum">
              <a:rPr lang="en-GB" smtClean="0"/>
              <a:t>76</a:t>
            </a:fld>
            <a:endParaRPr lang="en-GB" dirty="0"/>
          </a:p>
        </p:txBody>
      </p:sp>
    </p:spTree>
    <p:extLst>
      <p:ext uri="{BB962C8B-B14F-4D97-AF65-F5344CB8AC3E}">
        <p14:creationId xmlns:p14="http://schemas.microsoft.com/office/powerpoint/2010/main" val="2932985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0883C8-F716-4776-93AA-CE736D616815}" type="slidenum">
              <a:rPr lang="en-GB" smtClean="0"/>
              <a:t>78</a:t>
            </a:fld>
            <a:endParaRPr lang="en-GB" dirty="0"/>
          </a:p>
        </p:txBody>
      </p:sp>
    </p:spTree>
    <p:extLst>
      <p:ext uri="{BB962C8B-B14F-4D97-AF65-F5344CB8AC3E}">
        <p14:creationId xmlns:p14="http://schemas.microsoft.com/office/powerpoint/2010/main" val="26683048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0883C8-F716-4776-93AA-CE736D616815}" type="slidenum">
              <a:rPr lang="en-GB" smtClean="0"/>
              <a:t>79</a:t>
            </a:fld>
            <a:endParaRPr lang="en-GB" dirty="0"/>
          </a:p>
        </p:txBody>
      </p:sp>
    </p:spTree>
    <p:extLst>
      <p:ext uri="{BB962C8B-B14F-4D97-AF65-F5344CB8AC3E}">
        <p14:creationId xmlns:p14="http://schemas.microsoft.com/office/powerpoint/2010/main" val="2668304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20865B-D879-4988-9AA4-C7ECE5CBD4D3}" type="slidenum">
              <a:rPr lang="en-GB" smtClean="0"/>
              <a:t>12</a:t>
            </a:fld>
            <a:endParaRPr lang="en-GB" dirty="0"/>
          </a:p>
        </p:txBody>
      </p:sp>
    </p:spTree>
    <p:extLst>
      <p:ext uri="{BB962C8B-B14F-4D97-AF65-F5344CB8AC3E}">
        <p14:creationId xmlns:p14="http://schemas.microsoft.com/office/powerpoint/2010/main" val="2857191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0883C8-F716-4776-93AA-CE736D616815}" type="slidenum">
              <a:rPr lang="en-GB" smtClean="0"/>
              <a:t>80</a:t>
            </a:fld>
            <a:endParaRPr lang="en-GB" dirty="0"/>
          </a:p>
        </p:txBody>
      </p:sp>
    </p:spTree>
    <p:extLst>
      <p:ext uri="{BB962C8B-B14F-4D97-AF65-F5344CB8AC3E}">
        <p14:creationId xmlns:p14="http://schemas.microsoft.com/office/powerpoint/2010/main" val="29329854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0883C8-F716-4776-93AA-CE736D616815}" type="slidenum">
              <a:rPr lang="en-GB" smtClean="0"/>
              <a:t>82</a:t>
            </a:fld>
            <a:endParaRPr lang="en-GB" dirty="0"/>
          </a:p>
        </p:txBody>
      </p:sp>
    </p:spTree>
    <p:extLst>
      <p:ext uri="{BB962C8B-B14F-4D97-AF65-F5344CB8AC3E}">
        <p14:creationId xmlns:p14="http://schemas.microsoft.com/office/powerpoint/2010/main" val="2668304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0883C8-F716-4776-93AA-CE736D616815}" type="slidenum">
              <a:rPr lang="en-GB" smtClean="0"/>
              <a:t>83</a:t>
            </a:fld>
            <a:endParaRPr lang="en-GB" dirty="0"/>
          </a:p>
        </p:txBody>
      </p:sp>
    </p:spTree>
    <p:extLst>
      <p:ext uri="{BB962C8B-B14F-4D97-AF65-F5344CB8AC3E}">
        <p14:creationId xmlns:p14="http://schemas.microsoft.com/office/powerpoint/2010/main" val="26683048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0883C8-F716-4776-93AA-CE736D616815}" type="slidenum">
              <a:rPr lang="en-GB" smtClean="0"/>
              <a:t>84</a:t>
            </a:fld>
            <a:endParaRPr lang="en-GB" dirty="0"/>
          </a:p>
        </p:txBody>
      </p:sp>
    </p:spTree>
    <p:extLst>
      <p:ext uri="{BB962C8B-B14F-4D97-AF65-F5344CB8AC3E}">
        <p14:creationId xmlns:p14="http://schemas.microsoft.com/office/powerpoint/2010/main" val="29329854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0883C8-F716-4776-93AA-CE736D616815}" type="slidenum">
              <a:rPr lang="en-GB" smtClean="0"/>
              <a:t>86</a:t>
            </a:fld>
            <a:endParaRPr lang="en-GB" dirty="0"/>
          </a:p>
        </p:txBody>
      </p:sp>
    </p:spTree>
    <p:extLst>
      <p:ext uri="{BB962C8B-B14F-4D97-AF65-F5344CB8AC3E}">
        <p14:creationId xmlns:p14="http://schemas.microsoft.com/office/powerpoint/2010/main" val="26683048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0883C8-F716-4776-93AA-CE736D616815}" type="slidenum">
              <a:rPr lang="en-GB" smtClean="0"/>
              <a:t>87</a:t>
            </a:fld>
            <a:endParaRPr lang="en-GB" dirty="0"/>
          </a:p>
        </p:txBody>
      </p:sp>
    </p:spTree>
    <p:extLst>
      <p:ext uri="{BB962C8B-B14F-4D97-AF65-F5344CB8AC3E}">
        <p14:creationId xmlns:p14="http://schemas.microsoft.com/office/powerpoint/2010/main" val="26683048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0883C8-F716-4776-93AA-CE736D616815}" type="slidenum">
              <a:rPr lang="en-GB" smtClean="0"/>
              <a:t>88</a:t>
            </a:fld>
            <a:endParaRPr lang="en-GB" dirty="0"/>
          </a:p>
        </p:txBody>
      </p:sp>
    </p:spTree>
    <p:extLst>
      <p:ext uri="{BB962C8B-B14F-4D97-AF65-F5344CB8AC3E}">
        <p14:creationId xmlns:p14="http://schemas.microsoft.com/office/powerpoint/2010/main" val="29329854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0883C8-F716-4776-93AA-CE736D616815}" type="slidenum">
              <a:rPr lang="en-GB" smtClean="0"/>
              <a:t>90</a:t>
            </a:fld>
            <a:endParaRPr lang="en-GB" dirty="0"/>
          </a:p>
        </p:txBody>
      </p:sp>
    </p:spTree>
    <p:extLst>
      <p:ext uri="{BB962C8B-B14F-4D97-AF65-F5344CB8AC3E}">
        <p14:creationId xmlns:p14="http://schemas.microsoft.com/office/powerpoint/2010/main" val="26683048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0883C8-F716-4776-93AA-CE736D616815}" type="slidenum">
              <a:rPr lang="en-GB" smtClean="0"/>
              <a:t>91</a:t>
            </a:fld>
            <a:endParaRPr lang="en-GB" dirty="0"/>
          </a:p>
        </p:txBody>
      </p:sp>
    </p:spTree>
    <p:extLst>
      <p:ext uri="{BB962C8B-B14F-4D97-AF65-F5344CB8AC3E}">
        <p14:creationId xmlns:p14="http://schemas.microsoft.com/office/powerpoint/2010/main" val="26683048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0883C8-F716-4776-93AA-CE736D616815}" type="slidenum">
              <a:rPr lang="en-GB" smtClean="0"/>
              <a:t>92</a:t>
            </a:fld>
            <a:endParaRPr lang="en-GB" dirty="0"/>
          </a:p>
        </p:txBody>
      </p:sp>
    </p:spTree>
    <p:extLst>
      <p:ext uri="{BB962C8B-B14F-4D97-AF65-F5344CB8AC3E}">
        <p14:creationId xmlns:p14="http://schemas.microsoft.com/office/powerpoint/2010/main" val="2932985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0883C8-F716-4776-93AA-CE736D616815}" type="slidenum">
              <a:rPr lang="en-GB" smtClean="0"/>
              <a:t>58</a:t>
            </a:fld>
            <a:endParaRPr lang="en-GB" dirty="0"/>
          </a:p>
        </p:txBody>
      </p:sp>
    </p:spTree>
    <p:extLst>
      <p:ext uri="{BB962C8B-B14F-4D97-AF65-F5344CB8AC3E}">
        <p14:creationId xmlns:p14="http://schemas.microsoft.com/office/powerpoint/2010/main" val="26683048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0883C8-F716-4776-93AA-CE736D616815}" type="slidenum">
              <a:rPr lang="en-GB" smtClean="0"/>
              <a:t>94</a:t>
            </a:fld>
            <a:endParaRPr lang="en-GB" dirty="0"/>
          </a:p>
        </p:txBody>
      </p:sp>
    </p:spTree>
    <p:extLst>
      <p:ext uri="{BB962C8B-B14F-4D97-AF65-F5344CB8AC3E}">
        <p14:creationId xmlns:p14="http://schemas.microsoft.com/office/powerpoint/2010/main" val="26683048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0883C8-F716-4776-93AA-CE736D616815}" type="slidenum">
              <a:rPr lang="en-GB" smtClean="0"/>
              <a:t>95</a:t>
            </a:fld>
            <a:endParaRPr lang="en-GB" dirty="0"/>
          </a:p>
        </p:txBody>
      </p:sp>
    </p:spTree>
    <p:extLst>
      <p:ext uri="{BB962C8B-B14F-4D97-AF65-F5344CB8AC3E}">
        <p14:creationId xmlns:p14="http://schemas.microsoft.com/office/powerpoint/2010/main" val="26683048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0883C8-F716-4776-93AA-CE736D616815}" type="slidenum">
              <a:rPr lang="en-GB" smtClean="0"/>
              <a:t>96</a:t>
            </a:fld>
            <a:endParaRPr lang="en-GB" dirty="0"/>
          </a:p>
        </p:txBody>
      </p:sp>
    </p:spTree>
    <p:extLst>
      <p:ext uri="{BB962C8B-B14F-4D97-AF65-F5344CB8AC3E}">
        <p14:creationId xmlns:p14="http://schemas.microsoft.com/office/powerpoint/2010/main" val="2932985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0883C8-F716-4776-93AA-CE736D616815}" type="slidenum">
              <a:rPr lang="en-GB" smtClean="0"/>
              <a:t>59</a:t>
            </a:fld>
            <a:endParaRPr lang="en-GB" dirty="0"/>
          </a:p>
        </p:txBody>
      </p:sp>
    </p:spTree>
    <p:extLst>
      <p:ext uri="{BB962C8B-B14F-4D97-AF65-F5344CB8AC3E}">
        <p14:creationId xmlns:p14="http://schemas.microsoft.com/office/powerpoint/2010/main" val="2668304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0883C8-F716-4776-93AA-CE736D616815}" type="slidenum">
              <a:rPr lang="en-GB" smtClean="0"/>
              <a:t>60</a:t>
            </a:fld>
            <a:endParaRPr lang="en-GB" dirty="0"/>
          </a:p>
        </p:txBody>
      </p:sp>
    </p:spTree>
    <p:extLst>
      <p:ext uri="{BB962C8B-B14F-4D97-AF65-F5344CB8AC3E}">
        <p14:creationId xmlns:p14="http://schemas.microsoft.com/office/powerpoint/2010/main" val="2932985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0883C8-F716-4776-93AA-CE736D616815}" type="slidenum">
              <a:rPr lang="en-GB" smtClean="0"/>
              <a:t>62</a:t>
            </a:fld>
            <a:endParaRPr lang="en-GB" dirty="0"/>
          </a:p>
        </p:txBody>
      </p:sp>
    </p:spTree>
    <p:extLst>
      <p:ext uri="{BB962C8B-B14F-4D97-AF65-F5344CB8AC3E}">
        <p14:creationId xmlns:p14="http://schemas.microsoft.com/office/powerpoint/2010/main" val="2668304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0883C8-F716-4776-93AA-CE736D616815}" type="slidenum">
              <a:rPr lang="en-GB" smtClean="0"/>
              <a:t>63</a:t>
            </a:fld>
            <a:endParaRPr lang="en-GB" dirty="0"/>
          </a:p>
        </p:txBody>
      </p:sp>
    </p:spTree>
    <p:extLst>
      <p:ext uri="{BB962C8B-B14F-4D97-AF65-F5344CB8AC3E}">
        <p14:creationId xmlns:p14="http://schemas.microsoft.com/office/powerpoint/2010/main" val="2668304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0883C8-F716-4776-93AA-CE736D616815}" type="slidenum">
              <a:rPr lang="en-GB" smtClean="0"/>
              <a:t>64</a:t>
            </a:fld>
            <a:endParaRPr lang="en-GB" dirty="0"/>
          </a:p>
        </p:txBody>
      </p:sp>
    </p:spTree>
    <p:extLst>
      <p:ext uri="{BB962C8B-B14F-4D97-AF65-F5344CB8AC3E}">
        <p14:creationId xmlns:p14="http://schemas.microsoft.com/office/powerpoint/2010/main" val="2932985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0883C8-F716-4776-93AA-CE736D616815}" type="slidenum">
              <a:rPr lang="en-GB" smtClean="0"/>
              <a:t>66</a:t>
            </a:fld>
            <a:endParaRPr lang="en-GB" dirty="0"/>
          </a:p>
        </p:txBody>
      </p:sp>
    </p:spTree>
    <p:extLst>
      <p:ext uri="{BB962C8B-B14F-4D97-AF65-F5344CB8AC3E}">
        <p14:creationId xmlns:p14="http://schemas.microsoft.com/office/powerpoint/2010/main" val="2668304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extLst>
      <p:ext uri="{BB962C8B-B14F-4D97-AF65-F5344CB8AC3E}">
        <p14:creationId xmlns:p14="http://schemas.microsoft.com/office/powerpoint/2010/main" val="1922639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23492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27400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53109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rgbClr val="60665A"/>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600201"/>
            <a:ext cx="8229600" cy="427765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81967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1517873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rgbClr val="60665A"/>
                </a:solidFil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1"/>
            <a:ext cx="4038600" cy="4061048"/>
          </a:xfrm>
          <a:prstGeom prst="rect">
            <a:avLst/>
          </a:prstGeom>
          <a:ln>
            <a:solidFill>
              <a:srgbClr val="60665A"/>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1"/>
            <a:ext cx="4038600" cy="4061048"/>
          </a:xfrm>
          <a:prstGeom prst="rect">
            <a:avLst/>
          </a:prstGeom>
          <a:ln>
            <a:solidFill>
              <a:srgbClr val="60665A"/>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571631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63061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817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54091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62811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0665A"/>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448953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00844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1"/>
            <a:ext cx="8229600" cy="427765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288459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157734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715221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0665A"/>
                </a:solidFil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1"/>
            <a:ext cx="4038600" cy="4061048"/>
          </a:xfrm>
          <a:ln>
            <a:solidFill>
              <a:srgbClr val="60665A"/>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1"/>
            <a:ext cx="4038600" cy="4061048"/>
          </a:xfrm>
          <a:ln>
            <a:solidFill>
              <a:srgbClr val="60665A"/>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92715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45087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227166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9701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2212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52277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1"/>
            <a:ext cx="8229600" cy="427765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TextBox 6"/>
          <p:cNvSpPr txBox="1"/>
          <p:nvPr userDrawn="1"/>
        </p:nvSpPr>
        <p:spPr>
          <a:xfrm>
            <a:off x="179512" y="5805264"/>
            <a:ext cx="1728192" cy="215444"/>
          </a:xfrm>
          <a:prstGeom prst="rect">
            <a:avLst/>
          </a:prstGeom>
          <a:noFill/>
        </p:spPr>
        <p:txBody>
          <a:bodyPr wrap="square" rtlCol="0">
            <a:spAutoFit/>
          </a:bodyPr>
          <a:lstStyle/>
          <a:p>
            <a:r>
              <a:rPr lang="en-GB" sz="800" dirty="0" smtClean="0">
                <a:latin typeface="Arial" panose="020B0604020202020204" pitchFamily="34" charset="0"/>
                <a:cs typeface="Arial" panose="020B0604020202020204" pitchFamily="34" charset="0"/>
              </a:rPr>
              <a:t>© OCR </a:t>
            </a:r>
            <a:r>
              <a:rPr lang="en-GB" sz="800" dirty="0" smtClean="0">
                <a:latin typeface="Arial" panose="020B0604020202020204" pitchFamily="34" charset="0"/>
                <a:cs typeface="Arial" panose="020B0604020202020204" pitchFamily="34" charset="0"/>
              </a:rPr>
              <a:t>2017</a:t>
            </a:r>
            <a:endParaRPr lang="en-GB" sz="800" dirty="0">
              <a:latin typeface="Arial" panose="020B0604020202020204" pitchFamily="34" charset="0"/>
              <a:cs typeface="Arial" panose="020B0604020202020204" pitchFamily="34" charset="0"/>
            </a:endParaRPr>
          </a:p>
        </p:txBody>
      </p:sp>
      <p:pic>
        <p:nvPicPr>
          <p:cNvPr id="2050" name="Picture 2" descr="A Level Geography"/>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6029670"/>
            <a:ext cx="9133200" cy="828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633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rgbClr val="60665A"/>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882397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rgbClr val="60665A"/>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dirty="0"/>
          </a:p>
        </p:txBody>
      </p:sp>
      <p:sp>
        <p:nvSpPr>
          <p:cNvPr id="8" name="TextBox 7"/>
          <p:cNvSpPr txBox="1"/>
          <p:nvPr/>
        </p:nvSpPr>
        <p:spPr>
          <a:xfrm>
            <a:off x="323528" y="3501008"/>
            <a:ext cx="3600400" cy="492443"/>
          </a:xfrm>
          <a:prstGeom prst="rect">
            <a:avLst/>
          </a:prstGeom>
          <a:noFill/>
        </p:spPr>
        <p:txBody>
          <a:bodyPr wrap="square" rtlCol="0">
            <a:spAutoFit/>
          </a:bodyPr>
          <a:lstStyle/>
          <a:p>
            <a:r>
              <a:rPr lang="en-GB" sz="2600" b="1" dirty="0" smtClean="0">
                <a:solidFill>
                  <a:schemeClr val="bg1"/>
                </a:solidFill>
                <a:latin typeface="Arial" panose="020B0604020202020204" pitchFamily="34" charset="0"/>
                <a:cs typeface="Arial" panose="020B0604020202020204" pitchFamily="34" charset="0"/>
              </a:rPr>
              <a:t>H070 Topic Title</a:t>
            </a:r>
            <a:endParaRPr lang="en-GB" sz="2600" b="1"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475928" y="3653408"/>
            <a:ext cx="3600400" cy="492443"/>
          </a:xfrm>
          <a:prstGeom prst="rect">
            <a:avLst/>
          </a:prstGeom>
          <a:noFill/>
        </p:spPr>
        <p:txBody>
          <a:bodyPr wrap="square" rtlCol="0">
            <a:spAutoFit/>
          </a:bodyPr>
          <a:lstStyle/>
          <a:p>
            <a:r>
              <a:rPr lang="en-GB" sz="2600" b="1" dirty="0" smtClean="0">
                <a:solidFill>
                  <a:schemeClr val="bg1"/>
                </a:solidFill>
                <a:latin typeface="Arial" panose="020B0604020202020204" pitchFamily="34" charset="0"/>
                <a:cs typeface="Arial" panose="020B0604020202020204" pitchFamily="34" charset="0"/>
              </a:rPr>
              <a:t>H470 Topic Title</a:t>
            </a:r>
            <a:endParaRPr lang="en-GB" sz="2600" b="1" dirty="0">
              <a:solidFill>
                <a:schemeClr val="bg1"/>
              </a:solidFill>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p:txBody>
          <a:bodyPr/>
          <a:lstStyle/>
          <a:p>
            <a:endParaRPr lang="en-GB" dirty="0"/>
          </a:p>
        </p:txBody>
      </p:sp>
      <p:pic>
        <p:nvPicPr>
          <p:cNvPr id="1026" name="Picture 2" descr="A Level Geography&#10;H481&#10;For first teaching in 2016&#10;www.ocr.org.uk/geography"/>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9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870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7190"/>
            <a:ext cx="9144000" cy="685800"/>
          </a:xfrm>
          <a:prstGeom prst="rect">
            <a:avLst/>
          </a:prstGeom>
        </p:spPr>
        <p:txBody>
          <a:bodyPr>
            <a:noAutofit/>
          </a:bodyPr>
          <a:lstStyle/>
          <a:p>
            <a:r>
              <a:rPr lang="en-GB" sz="3200" dirty="0"/>
              <a:t>Level of Response Questions Marking Guidance</a:t>
            </a:r>
          </a:p>
        </p:txBody>
      </p:sp>
      <p:sp>
        <p:nvSpPr>
          <p:cNvPr id="3" name="Content Placeholder 2"/>
          <p:cNvSpPr>
            <a:spLocks noGrp="1"/>
          </p:cNvSpPr>
          <p:nvPr>
            <p:ph idx="4294967295"/>
          </p:nvPr>
        </p:nvSpPr>
        <p:spPr>
          <a:xfrm>
            <a:off x="421858" y="632718"/>
            <a:ext cx="8424936" cy="647849"/>
          </a:xfrm>
          <a:prstGeom prst="rect">
            <a:avLst/>
          </a:prstGeom>
        </p:spPr>
        <p:txBody>
          <a:bodyPr>
            <a:noAutofit/>
          </a:bodyPr>
          <a:lstStyle/>
          <a:p>
            <a:pPr marL="0" indent="0">
              <a:buNone/>
            </a:pPr>
            <a:r>
              <a:rPr lang="en-GB" sz="1200" dirty="0">
                <a:solidFill>
                  <a:srgbClr val="1F224E"/>
                </a:solidFill>
                <a:latin typeface="Myriad Pro" charset="0"/>
                <a:ea typeface="Myriad Pro" charset="0"/>
                <a:cs typeface="Myriad Pro" charset="0"/>
              </a:rPr>
              <a:t>At the beginning of each mark scheme the following table is included to help you understand the level of response mark schemes – this is for any level marked questions (6 marks and above). The wording in each level (from basic to comprehensive) indicates how answers develop and progress within each assessment objective.</a:t>
            </a:r>
          </a:p>
        </p:txBody>
      </p:sp>
      <p:pic>
        <p:nvPicPr>
          <p:cNvPr id="2052" name="Picture 4" title="Level of Response QUestions Marking Guid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241301"/>
            <a:ext cx="8124825" cy="561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6381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title="Level of Response Question Mark Sch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1946" y="2093766"/>
            <a:ext cx="4794042" cy="3035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idx="4294967295"/>
          </p:nvPr>
        </p:nvSpPr>
        <p:spPr>
          <a:xfrm>
            <a:off x="0" y="116632"/>
            <a:ext cx="9144000" cy="685800"/>
          </a:xfrm>
        </p:spPr>
        <p:txBody>
          <a:bodyPr>
            <a:normAutofit/>
          </a:bodyPr>
          <a:lstStyle/>
          <a:p>
            <a:r>
              <a:rPr lang="en-GB" sz="3600" dirty="0"/>
              <a:t>Level of Response Question Mark Scheme</a:t>
            </a:r>
          </a:p>
        </p:txBody>
      </p:sp>
      <p:sp>
        <p:nvSpPr>
          <p:cNvPr id="12" name="Content Placeholder 2"/>
          <p:cNvSpPr txBox="1">
            <a:spLocks/>
          </p:cNvSpPr>
          <p:nvPr/>
        </p:nvSpPr>
        <p:spPr>
          <a:xfrm>
            <a:off x="5662981" y="908720"/>
            <a:ext cx="3312368" cy="936104"/>
          </a:xfrm>
          <a:prstGeom prst="rect">
            <a:avLst/>
          </a:prstGeom>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400" dirty="0" smtClean="0">
                <a:solidFill>
                  <a:srgbClr val="1F224E"/>
                </a:solidFill>
                <a:latin typeface="Myriad Pro" charset="0"/>
                <a:ea typeface="Myriad Pro" charset="0"/>
                <a:cs typeface="Myriad Pro" charset="0"/>
              </a:rPr>
              <a:t>The ‘Indicative content’ part of the mark scheme shows some of the content which </a:t>
            </a:r>
            <a:r>
              <a:rPr lang="en-GB" sz="1400" u="sng" dirty="0" smtClean="0">
                <a:solidFill>
                  <a:srgbClr val="1F224E"/>
                </a:solidFill>
                <a:latin typeface="Myriad Pro" charset="0"/>
                <a:ea typeface="Myriad Pro" charset="0"/>
                <a:cs typeface="Myriad Pro" charset="0"/>
              </a:rPr>
              <a:t>could</a:t>
            </a:r>
            <a:r>
              <a:rPr lang="en-GB" sz="1400" dirty="0" smtClean="0">
                <a:solidFill>
                  <a:srgbClr val="1F224E"/>
                </a:solidFill>
                <a:latin typeface="Myriad Pro" charset="0"/>
                <a:ea typeface="Myriad Pro" charset="0"/>
                <a:cs typeface="Myriad Pro" charset="0"/>
              </a:rPr>
              <a:t> be included in students’ answers. This is not an exhaustive list.</a:t>
            </a:r>
            <a:endParaRPr lang="en-GB" sz="1400" dirty="0">
              <a:solidFill>
                <a:srgbClr val="1F224E"/>
              </a:solidFill>
              <a:latin typeface="Myriad Pro" charset="0"/>
              <a:ea typeface="Myriad Pro" charset="0"/>
              <a:cs typeface="Myriad Pro" charset="0"/>
            </a:endParaRPr>
          </a:p>
        </p:txBody>
      </p:sp>
      <p:cxnSp>
        <p:nvCxnSpPr>
          <p:cNvPr id="14" name="Straight Arrow Connector 13"/>
          <p:cNvCxnSpPr/>
          <p:nvPr/>
        </p:nvCxnSpPr>
        <p:spPr>
          <a:xfrm flipH="1">
            <a:off x="5724128" y="1844824"/>
            <a:ext cx="1728192"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Content Placeholder 2"/>
          <p:cNvSpPr txBox="1">
            <a:spLocks/>
          </p:cNvSpPr>
          <p:nvPr/>
        </p:nvSpPr>
        <p:spPr>
          <a:xfrm>
            <a:off x="80597" y="3706802"/>
            <a:ext cx="2043132" cy="2242478"/>
          </a:xfrm>
          <a:prstGeom prst="rect">
            <a:avLst/>
          </a:prstGeom>
          <a:solidFill>
            <a:schemeClr val="bg1"/>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400" dirty="0" smtClean="0">
                <a:solidFill>
                  <a:srgbClr val="1F224E"/>
                </a:solidFill>
                <a:latin typeface="Myriad Pro" charset="0"/>
                <a:ea typeface="Myriad Pro" charset="0"/>
                <a:cs typeface="Myriad Pro" charset="0"/>
              </a:rPr>
              <a:t>If ‘Quality of Extended Responses’ and/or ‘place-specific detail’ are being assessed they will be shown in the answer column (Quality of Extended Responses information will be after the </a:t>
            </a:r>
            <a:r>
              <a:rPr lang="en-GB" sz="1400" dirty="0" smtClean="0">
                <a:solidFill>
                  <a:srgbClr val="00B0F0"/>
                </a:solidFill>
                <a:latin typeface="Myriad Pro" charset="0"/>
                <a:ea typeface="Myriad Pro" charset="0"/>
                <a:cs typeface="Myriad Pro" charset="0"/>
              </a:rPr>
              <a:t>AO2</a:t>
            </a:r>
            <a:r>
              <a:rPr lang="en-GB" sz="1400" dirty="0" smtClean="0">
                <a:solidFill>
                  <a:srgbClr val="1F224E"/>
                </a:solidFill>
                <a:latin typeface="Myriad Pro" charset="0"/>
                <a:ea typeface="Myriad Pro" charset="0"/>
                <a:cs typeface="Myriad Pro" charset="0"/>
              </a:rPr>
              <a:t> criteria).</a:t>
            </a:r>
            <a:endParaRPr lang="en-GB" sz="1400" dirty="0">
              <a:solidFill>
                <a:srgbClr val="1F224E"/>
              </a:solidFill>
              <a:latin typeface="Myriad Pro" charset="0"/>
              <a:ea typeface="Myriad Pro" charset="0"/>
              <a:cs typeface="Myriad Pro" charset="0"/>
            </a:endParaRPr>
          </a:p>
        </p:txBody>
      </p:sp>
      <p:cxnSp>
        <p:nvCxnSpPr>
          <p:cNvPr id="6" name="Straight Arrow Connector 5"/>
          <p:cNvCxnSpPr/>
          <p:nvPr/>
        </p:nvCxnSpPr>
        <p:spPr>
          <a:xfrm flipV="1">
            <a:off x="2123729" y="3212977"/>
            <a:ext cx="504055" cy="13681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Content Placeholder 2"/>
          <p:cNvSpPr txBox="1">
            <a:spLocks/>
          </p:cNvSpPr>
          <p:nvPr/>
        </p:nvSpPr>
        <p:spPr>
          <a:xfrm>
            <a:off x="7236297" y="2093766"/>
            <a:ext cx="1512167" cy="3855514"/>
          </a:xfrm>
          <a:prstGeom prst="rect">
            <a:avLst/>
          </a:prstGeom>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400" dirty="0" smtClean="0">
                <a:solidFill>
                  <a:srgbClr val="1F224E"/>
                </a:solidFill>
                <a:latin typeface="Myriad Pro" charset="0"/>
                <a:ea typeface="Myriad Pro" charset="0"/>
                <a:cs typeface="Myriad Pro" charset="0"/>
              </a:rPr>
              <a:t>In the ‘Guidance’ column there are examples of information that students could discuss in their answers, split by assessment objective.</a:t>
            </a:r>
          </a:p>
          <a:p>
            <a:pPr marL="0" indent="0">
              <a:buFont typeface="Arial" panose="020B0604020202020204" pitchFamily="34" charset="0"/>
              <a:buNone/>
            </a:pPr>
            <a:endParaRPr lang="en-US" sz="1400" dirty="0" smtClean="0">
              <a:solidFill>
                <a:srgbClr val="1F224E"/>
              </a:solidFill>
              <a:latin typeface="Myriad Pro" charset="0"/>
              <a:ea typeface="Myriad Pro" charset="0"/>
              <a:cs typeface="Myriad Pro" charset="0"/>
            </a:endParaRPr>
          </a:p>
          <a:p>
            <a:pPr marL="0" indent="0">
              <a:buFont typeface="Arial" panose="020B0604020202020204" pitchFamily="34" charset="0"/>
              <a:buNone/>
            </a:pPr>
            <a:r>
              <a:rPr lang="en-GB" sz="1400" dirty="0" smtClean="0">
                <a:solidFill>
                  <a:srgbClr val="1F224E"/>
                </a:solidFill>
                <a:latin typeface="Myriad Pro" charset="0"/>
                <a:ea typeface="Myriad Pro" charset="0"/>
                <a:cs typeface="Myriad Pro" charset="0"/>
              </a:rPr>
              <a:t>The list is not exhaustive and students should be rewarded for any appropriate content in their answer.</a:t>
            </a:r>
            <a:endParaRPr lang="en-US" sz="1400" dirty="0" smtClean="0">
              <a:solidFill>
                <a:srgbClr val="1F224E"/>
              </a:solidFill>
              <a:latin typeface="Myriad Pro" charset="0"/>
              <a:ea typeface="Myriad Pro" charset="0"/>
              <a:cs typeface="Myriad Pro" charset="0"/>
            </a:endParaRPr>
          </a:p>
        </p:txBody>
      </p:sp>
      <p:cxnSp>
        <p:nvCxnSpPr>
          <p:cNvPr id="18" name="Straight Arrow Connector 17"/>
          <p:cNvCxnSpPr/>
          <p:nvPr/>
        </p:nvCxnSpPr>
        <p:spPr>
          <a:xfrm flipH="1">
            <a:off x="6948264" y="4005064"/>
            <a:ext cx="288032"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Content Placeholder 2"/>
          <p:cNvSpPr txBox="1">
            <a:spLocks/>
          </p:cNvSpPr>
          <p:nvPr/>
        </p:nvSpPr>
        <p:spPr>
          <a:xfrm>
            <a:off x="2156495" y="890801"/>
            <a:ext cx="3384376" cy="936104"/>
          </a:xfrm>
          <a:prstGeom prst="rect">
            <a:avLst/>
          </a:prstGeom>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400" dirty="0" smtClean="0">
                <a:solidFill>
                  <a:srgbClr val="1F224E"/>
                </a:solidFill>
                <a:latin typeface="Myriad Pro" charset="0"/>
                <a:ea typeface="Myriad Pro" charset="0"/>
                <a:cs typeface="Myriad Pro" charset="0"/>
              </a:rPr>
              <a:t>The ‘Answer’ column includes information on how the assessment objectives link to the question and the standard required for the question parts.</a:t>
            </a:r>
            <a:endParaRPr lang="en-GB" sz="1400" dirty="0">
              <a:solidFill>
                <a:srgbClr val="1F224E"/>
              </a:solidFill>
              <a:latin typeface="Myriad Pro" charset="0"/>
              <a:ea typeface="Myriad Pro" charset="0"/>
              <a:cs typeface="Myriad Pro" charset="0"/>
            </a:endParaRPr>
          </a:p>
        </p:txBody>
      </p:sp>
      <p:cxnSp>
        <p:nvCxnSpPr>
          <p:cNvPr id="20" name="Straight Arrow Connector 19"/>
          <p:cNvCxnSpPr/>
          <p:nvPr/>
        </p:nvCxnSpPr>
        <p:spPr>
          <a:xfrm>
            <a:off x="3635896" y="1844824"/>
            <a:ext cx="0" cy="26074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Content Placeholder 2"/>
          <p:cNvSpPr txBox="1">
            <a:spLocks/>
          </p:cNvSpPr>
          <p:nvPr/>
        </p:nvSpPr>
        <p:spPr>
          <a:xfrm>
            <a:off x="73404" y="1772815"/>
            <a:ext cx="1978316" cy="1788099"/>
          </a:xfrm>
          <a:prstGeom prst="rect">
            <a:avLst/>
          </a:prstGeom>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400" dirty="0">
                <a:solidFill>
                  <a:srgbClr val="1F224E"/>
                </a:solidFill>
                <a:latin typeface="Myriad Pro" charset="0"/>
                <a:ea typeface="Myriad Pro" charset="0"/>
                <a:cs typeface="Myriad Pro" charset="0"/>
              </a:rPr>
              <a:t>A statement to indicate the level of development for answers to reach each </a:t>
            </a:r>
            <a:r>
              <a:rPr lang="en-US" sz="1400" dirty="0" smtClean="0">
                <a:solidFill>
                  <a:srgbClr val="1F224E"/>
                </a:solidFill>
                <a:latin typeface="Myriad Pro" charset="0"/>
                <a:ea typeface="Myriad Pro" charset="0"/>
                <a:cs typeface="Myriad Pro" charset="0"/>
              </a:rPr>
              <a:t>level – the wording in the level descriptors are from the marking guidance on slide 10. </a:t>
            </a:r>
            <a:endParaRPr lang="en-GB" sz="1400" dirty="0">
              <a:solidFill>
                <a:srgbClr val="1F224E"/>
              </a:solidFill>
              <a:latin typeface="Myriad Pro" charset="0"/>
              <a:ea typeface="Myriad Pro" charset="0"/>
              <a:cs typeface="Myriad Pro" charset="0"/>
            </a:endParaRPr>
          </a:p>
        </p:txBody>
      </p:sp>
      <p:cxnSp>
        <p:nvCxnSpPr>
          <p:cNvPr id="23" name="Straight Arrow Connector 22"/>
          <p:cNvCxnSpPr/>
          <p:nvPr/>
        </p:nvCxnSpPr>
        <p:spPr>
          <a:xfrm flipV="1">
            <a:off x="2051720" y="2852936"/>
            <a:ext cx="432048"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1580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title="AO t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2436" y="2420888"/>
            <a:ext cx="3960440" cy="2158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idx="4294967295"/>
          </p:nvPr>
        </p:nvSpPr>
        <p:spPr>
          <a:xfrm>
            <a:off x="0" y="268288"/>
            <a:ext cx="9144000" cy="685800"/>
          </a:xfrm>
        </p:spPr>
        <p:txBody>
          <a:bodyPr>
            <a:normAutofit/>
          </a:bodyPr>
          <a:lstStyle/>
          <a:p>
            <a:r>
              <a:rPr lang="en-GB" sz="3600" dirty="0">
                <a:latin typeface="Myriad Pro"/>
              </a:rPr>
              <a:t>The </a:t>
            </a:r>
            <a:r>
              <a:rPr lang="en-GB" sz="3600" dirty="0" smtClean="0">
                <a:latin typeface="Myriad Pro"/>
              </a:rPr>
              <a:t>Three Assessment </a:t>
            </a:r>
            <a:r>
              <a:rPr lang="en-GB" sz="3600" dirty="0">
                <a:latin typeface="Myriad Pro"/>
              </a:rPr>
              <a:t>Objectives (AOs)</a:t>
            </a:r>
          </a:p>
        </p:txBody>
      </p:sp>
      <p:sp>
        <p:nvSpPr>
          <p:cNvPr id="3" name="Content Placeholder 2"/>
          <p:cNvSpPr>
            <a:spLocks noGrp="1"/>
          </p:cNvSpPr>
          <p:nvPr>
            <p:ph idx="4294967295"/>
          </p:nvPr>
        </p:nvSpPr>
        <p:spPr>
          <a:xfrm>
            <a:off x="238210" y="1268760"/>
            <a:ext cx="8699500" cy="709885"/>
          </a:xfrm>
        </p:spPr>
        <p:txBody>
          <a:bodyPr>
            <a:normAutofit fontScale="47500" lnSpcReduction="20000"/>
          </a:bodyPr>
          <a:lstStyle/>
          <a:p>
            <a:pPr marL="0" indent="0">
              <a:buNone/>
            </a:pPr>
            <a:r>
              <a:rPr lang="en-GB" dirty="0">
                <a:solidFill>
                  <a:srgbClr val="1F224E"/>
                </a:solidFill>
                <a:latin typeface="Myriad Pro" charset="0"/>
                <a:ea typeface="Myriad Pro" charset="0"/>
                <a:cs typeface="Myriad Pro" charset="0"/>
              </a:rPr>
              <a:t>The assessment objectives are vital when understanding the assessment and are set by Ofqual. For </a:t>
            </a:r>
            <a:r>
              <a:rPr lang="en-GB" dirty="0" smtClean="0">
                <a:solidFill>
                  <a:srgbClr val="1F224E"/>
                </a:solidFill>
                <a:latin typeface="Myriad Pro" charset="0"/>
                <a:ea typeface="Myriad Pro" charset="0"/>
                <a:cs typeface="Myriad Pro" charset="0"/>
              </a:rPr>
              <a:t>A Level </a:t>
            </a:r>
            <a:r>
              <a:rPr lang="en-GB" dirty="0">
                <a:solidFill>
                  <a:srgbClr val="1F224E"/>
                </a:solidFill>
                <a:latin typeface="Myriad Pro" charset="0"/>
                <a:ea typeface="Myriad Pro" charset="0"/>
                <a:cs typeface="Myriad Pro" charset="0"/>
              </a:rPr>
              <a:t>Geography there are </a:t>
            </a:r>
            <a:r>
              <a:rPr lang="en-GB" dirty="0" smtClean="0">
                <a:solidFill>
                  <a:srgbClr val="1F224E"/>
                </a:solidFill>
                <a:latin typeface="Myriad Pro" charset="0"/>
                <a:ea typeface="Myriad Pro" charset="0"/>
                <a:cs typeface="Myriad Pro" charset="0"/>
              </a:rPr>
              <a:t>three </a:t>
            </a:r>
            <a:r>
              <a:rPr lang="en-GB" dirty="0">
                <a:solidFill>
                  <a:srgbClr val="1F224E"/>
                </a:solidFill>
                <a:latin typeface="Myriad Pro" charset="0"/>
                <a:ea typeface="Myriad Pro" charset="0"/>
                <a:cs typeface="Myriad Pro" charset="0"/>
              </a:rPr>
              <a:t>Assessment Objectives – </a:t>
            </a:r>
            <a:r>
              <a:rPr lang="en-GB" dirty="0">
                <a:solidFill>
                  <a:srgbClr val="FF0000"/>
                </a:solidFill>
                <a:latin typeface="Myriad Pro"/>
              </a:rPr>
              <a:t>AO1 (</a:t>
            </a:r>
            <a:r>
              <a:rPr lang="en-GB" dirty="0" smtClean="0">
                <a:solidFill>
                  <a:srgbClr val="FF0000"/>
                </a:solidFill>
                <a:latin typeface="Myriad Pro"/>
              </a:rPr>
              <a:t>Knowledge </a:t>
            </a:r>
            <a:r>
              <a:rPr lang="en-GB" dirty="0">
                <a:solidFill>
                  <a:srgbClr val="FF0000"/>
                </a:solidFill>
                <a:latin typeface="Myriad Pro"/>
              </a:rPr>
              <a:t>and </a:t>
            </a:r>
            <a:r>
              <a:rPr lang="en-GB" dirty="0" smtClean="0">
                <a:solidFill>
                  <a:srgbClr val="FF0000"/>
                </a:solidFill>
                <a:latin typeface="Myriad Pro"/>
              </a:rPr>
              <a:t>understanding</a:t>
            </a:r>
            <a:r>
              <a:rPr lang="en-GB" dirty="0">
                <a:solidFill>
                  <a:srgbClr val="FF0000"/>
                </a:solidFill>
                <a:latin typeface="Myriad Pro"/>
              </a:rPr>
              <a:t>)</a:t>
            </a:r>
            <a:r>
              <a:rPr lang="en-GB" dirty="0">
                <a:latin typeface="Myriad Pro"/>
              </a:rPr>
              <a:t>, </a:t>
            </a:r>
            <a:r>
              <a:rPr lang="en-GB" dirty="0" smtClean="0">
                <a:solidFill>
                  <a:srgbClr val="00B0F0"/>
                </a:solidFill>
                <a:latin typeface="Myriad Pro"/>
              </a:rPr>
              <a:t>AO2 </a:t>
            </a:r>
            <a:r>
              <a:rPr lang="en-GB" dirty="0">
                <a:solidFill>
                  <a:srgbClr val="00B0F0"/>
                </a:solidFill>
                <a:latin typeface="Myriad Pro"/>
              </a:rPr>
              <a:t>(Application of knowledge and understanding)</a:t>
            </a:r>
            <a:r>
              <a:rPr lang="en-GB" dirty="0">
                <a:latin typeface="Myriad Pro"/>
              </a:rPr>
              <a:t> </a:t>
            </a:r>
            <a:r>
              <a:rPr lang="en-GB" dirty="0">
                <a:solidFill>
                  <a:srgbClr val="1F224E"/>
                </a:solidFill>
                <a:latin typeface="Myriad Pro" charset="0"/>
                <a:ea typeface="Myriad Pro" charset="0"/>
                <a:cs typeface="Myriad Pro" charset="0"/>
              </a:rPr>
              <a:t>and</a:t>
            </a:r>
            <a:r>
              <a:rPr lang="en-GB" dirty="0">
                <a:latin typeface="Myriad Pro"/>
              </a:rPr>
              <a:t> </a:t>
            </a:r>
            <a:r>
              <a:rPr lang="en-GB" dirty="0" smtClean="0">
                <a:solidFill>
                  <a:srgbClr val="00B050"/>
                </a:solidFill>
                <a:latin typeface="Myriad Pro"/>
              </a:rPr>
              <a:t>AO3 </a:t>
            </a:r>
            <a:r>
              <a:rPr lang="en-GB" dirty="0">
                <a:solidFill>
                  <a:srgbClr val="00B050"/>
                </a:solidFill>
                <a:latin typeface="Myriad Pro"/>
              </a:rPr>
              <a:t>(Skills)</a:t>
            </a:r>
            <a:r>
              <a:rPr lang="en-GB" dirty="0">
                <a:latin typeface="Myriad Pro"/>
              </a:rPr>
              <a:t>.</a:t>
            </a:r>
          </a:p>
          <a:p>
            <a:endParaRPr lang="en-GB" dirty="0">
              <a:latin typeface="Myriad Pro"/>
            </a:endParaRPr>
          </a:p>
        </p:txBody>
      </p:sp>
      <p:sp>
        <p:nvSpPr>
          <p:cNvPr id="5" name="TextBox 4"/>
          <p:cNvSpPr txBox="1"/>
          <p:nvPr/>
        </p:nvSpPr>
        <p:spPr>
          <a:xfrm>
            <a:off x="151145" y="2913890"/>
            <a:ext cx="2095864" cy="1384995"/>
          </a:xfrm>
          <a:prstGeom prst="rect">
            <a:avLst/>
          </a:prstGeom>
          <a:noFill/>
          <a:ln>
            <a:solidFill>
              <a:schemeClr val="tx1"/>
            </a:solidFill>
          </a:ln>
        </p:spPr>
        <p:txBody>
          <a:bodyPr wrap="square" rtlCol="0">
            <a:spAutoFit/>
          </a:bodyPr>
          <a:lstStyle/>
          <a:p>
            <a:pPr fontAlgn="base">
              <a:spcBef>
                <a:spcPct val="0"/>
              </a:spcBef>
              <a:spcAft>
                <a:spcPct val="0"/>
              </a:spcAft>
            </a:pPr>
            <a:r>
              <a:rPr lang="en-GB" sz="1400" dirty="0">
                <a:solidFill>
                  <a:srgbClr val="FF0000"/>
                </a:solidFill>
                <a:latin typeface="Myriad Pro"/>
              </a:rPr>
              <a:t>34% of the A Level Geography qualification </a:t>
            </a:r>
          </a:p>
          <a:p>
            <a:pPr fontAlgn="base">
              <a:spcBef>
                <a:spcPct val="0"/>
              </a:spcBef>
              <a:spcAft>
                <a:spcPct val="0"/>
              </a:spcAft>
            </a:pPr>
            <a:r>
              <a:rPr lang="en-GB" sz="1400" dirty="0">
                <a:solidFill>
                  <a:srgbClr val="FF0000"/>
                </a:solidFill>
                <a:latin typeface="Myriad Pro"/>
              </a:rPr>
              <a:t>marks will be allocated to </a:t>
            </a:r>
            <a:r>
              <a:rPr lang="en-GB" sz="1400" dirty="0" smtClean="0">
                <a:solidFill>
                  <a:srgbClr val="FF0000"/>
                </a:solidFill>
                <a:latin typeface="Myriad Pro"/>
              </a:rPr>
              <a:t>assessing students’ knowledge and understanding (AO1)</a:t>
            </a:r>
            <a:endParaRPr lang="en-GB" sz="1400" dirty="0">
              <a:solidFill>
                <a:srgbClr val="FF0000"/>
              </a:solidFill>
              <a:latin typeface="Myriad Pro"/>
            </a:endParaRPr>
          </a:p>
        </p:txBody>
      </p:sp>
      <p:cxnSp>
        <p:nvCxnSpPr>
          <p:cNvPr id="6" name="Straight Arrow Connector 5"/>
          <p:cNvCxnSpPr/>
          <p:nvPr/>
        </p:nvCxnSpPr>
        <p:spPr>
          <a:xfrm>
            <a:off x="2247009" y="3068960"/>
            <a:ext cx="52468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5004834" y="3500009"/>
            <a:ext cx="169978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704618" y="2806168"/>
            <a:ext cx="2267744" cy="1600438"/>
          </a:xfrm>
          <a:prstGeom prst="rect">
            <a:avLst/>
          </a:prstGeom>
          <a:noFill/>
          <a:ln>
            <a:solidFill>
              <a:schemeClr val="tx1"/>
            </a:solidFill>
          </a:ln>
        </p:spPr>
        <p:txBody>
          <a:bodyPr wrap="square" rtlCol="0">
            <a:spAutoFit/>
          </a:bodyPr>
          <a:lstStyle/>
          <a:p>
            <a:pPr fontAlgn="base">
              <a:spcBef>
                <a:spcPct val="0"/>
              </a:spcBef>
              <a:spcAft>
                <a:spcPct val="0"/>
              </a:spcAft>
            </a:pPr>
            <a:r>
              <a:rPr lang="en-GB" sz="1400" dirty="0">
                <a:solidFill>
                  <a:srgbClr val="00B0F0"/>
                </a:solidFill>
                <a:latin typeface="Myriad Pro"/>
              </a:rPr>
              <a:t>38% of the A Level Geography qualification </a:t>
            </a:r>
          </a:p>
          <a:p>
            <a:pPr fontAlgn="base">
              <a:spcBef>
                <a:spcPct val="0"/>
              </a:spcBef>
              <a:spcAft>
                <a:spcPct val="0"/>
              </a:spcAft>
            </a:pPr>
            <a:r>
              <a:rPr lang="en-GB" sz="1400" dirty="0">
                <a:solidFill>
                  <a:srgbClr val="00B0F0"/>
                </a:solidFill>
                <a:latin typeface="Myriad Pro"/>
              </a:rPr>
              <a:t>marks will be allocated to assessing </a:t>
            </a:r>
            <a:r>
              <a:rPr lang="en-GB" sz="1400" dirty="0" smtClean="0">
                <a:solidFill>
                  <a:srgbClr val="00B0F0"/>
                </a:solidFill>
                <a:latin typeface="Myriad Pro"/>
              </a:rPr>
              <a:t>students’ application of their knowledge and understanding (AO2)</a:t>
            </a:r>
            <a:endParaRPr lang="en-GB" sz="1400" dirty="0">
              <a:solidFill>
                <a:srgbClr val="00B0F0"/>
              </a:solidFill>
              <a:latin typeface="Myriad Pro"/>
            </a:endParaRPr>
          </a:p>
        </p:txBody>
      </p:sp>
      <p:sp>
        <p:nvSpPr>
          <p:cNvPr id="10" name="TextBox 9"/>
          <p:cNvSpPr txBox="1"/>
          <p:nvPr/>
        </p:nvSpPr>
        <p:spPr>
          <a:xfrm>
            <a:off x="1165887" y="4927426"/>
            <a:ext cx="6840759" cy="523220"/>
          </a:xfrm>
          <a:prstGeom prst="rect">
            <a:avLst/>
          </a:prstGeom>
          <a:noFill/>
          <a:ln>
            <a:solidFill>
              <a:schemeClr val="tx1"/>
            </a:solidFill>
          </a:ln>
        </p:spPr>
        <p:txBody>
          <a:bodyPr wrap="square" rtlCol="0">
            <a:spAutoFit/>
          </a:bodyPr>
          <a:lstStyle/>
          <a:p>
            <a:pPr fontAlgn="base">
              <a:spcBef>
                <a:spcPct val="0"/>
              </a:spcBef>
              <a:spcAft>
                <a:spcPct val="0"/>
              </a:spcAft>
            </a:pPr>
            <a:r>
              <a:rPr lang="en-GB" sz="1400" dirty="0">
                <a:solidFill>
                  <a:srgbClr val="00B050"/>
                </a:solidFill>
                <a:latin typeface="Myriad Pro"/>
              </a:rPr>
              <a:t>28% of the A Level Geography qualification </a:t>
            </a:r>
            <a:r>
              <a:rPr lang="en-GB" sz="1400" dirty="0" smtClean="0">
                <a:solidFill>
                  <a:srgbClr val="00B050"/>
                </a:solidFill>
                <a:latin typeface="Myriad Pro"/>
              </a:rPr>
              <a:t>marks </a:t>
            </a:r>
            <a:r>
              <a:rPr lang="en-GB" sz="1400" dirty="0">
                <a:solidFill>
                  <a:srgbClr val="00B050"/>
                </a:solidFill>
                <a:latin typeface="Myriad Pro"/>
              </a:rPr>
              <a:t>will be allocated to assessing </a:t>
            </a:r>
            <a:r>
              <a:rPr lang="en-GB" sz="1400" dirty="0" smtClean="0">
                <a:solidFill>
                  <a:srgbClr val="00B050"/>
                </a:solidFill>
                <a:latin typeface="Myriad Pro"/>
              </a:rPr>
              <a:t>students’ </a:t>
            </a:r>
            <a:r>
              <a:rPr lang="en-GB" sz="1400" dirty="0">
                <a:solidFill>
                  <a:srgbClr val="00B050"/>
                </a:solidFill>
                <a:latin typeface="Myriad Pro"/>
              </a:rPr>
              <a:t>ability to use a variety of quantitative, qualitative and fieldwork skills (AO3)</a:t>
            </a:r>
          </a:p>
        </p:txBody>
      </p:sp>
      <p:cxnSp>
        <p:nvCxnSpPr>
          <p:cNvPr id="12" name="Straight Arrow Connector 11"/>
          <p:cNvCxnSpPr>
            <a:stCxn id="10" idx="0"/>
          </p:cNvCxnSpPr>
          <p:nvPr/>
        </p:nvCxnSpPr>
        <p:spPr>
          <a:xfrm flipH="1" flipV="1">
            <a:off x="4584842" y="4579130"/>
            <a:ext cx="1425" cy="34829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1154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473"/>
            <a:ext cx="9144000" cy="1143000"/>
          </a:xfrm>
        </p:spPr>
        <p:txBody>
          <a:bodyPr>
            <a:normAutofit fontScale="90000"/>
          </a:bodyPr>
          <a:lstStyle/>
          <a:p>
            <a:r>
              <a:rPr lang="en-GB" dirty="0">
                <a:solidFill>
                  <a:srgbClr val="FF0000"/>
                </a:solidFill>
              </a:rPr>
              <a:t>AO1 </a:t>
            </a:r>
            <a:r>
              <a:rPr lang="en-GB" dirty="0" smtClean="0">
                <a:solidFill>
                  <a:srgbClr val="FF0000"/>
                </a:solidFill>
              </a:rPr>
              <a:t>– Knowledge and understanding</a:t>
            </a:r>
            <a:endParaRPr lang="en-GB" dirty="0"/>
          </a:p>
        </p:txBody>
      </p:sp>
      <p:pic>
        <p:nvPicPr>
          <p:cNvPr id="2050" name="Picture 2" title="AO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988840"/>
            <a:ext cx="7596336" cy="3015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553744" y="1052734"/>
            <a:ext cx="4523904" cy="830997"/>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200" dirty="0" smtClean="0">
                <a:solidFill>
                  <a:srgbClr val="1F224E"/>
                </a:solidFill>
                <a:latin typeface="Myriad Pro" charset="0"/>
                <a:ea typeface="Myriad Pro" charset="0"/>
                <a:cs typeface="Myriad Pro" charset="0"/>
              </a:rPr>
              <a:t>Places</a:t>
            </a:r>
            <a:r>
              <a:rPr lang="en-GB" sz="1200" dirty="0">
                <a:solidFill>
                  <a:srgbClr val="1F224E"/>
                </a:solidFill>
                <a:latin typeface="Myriad Pro" charset="0"/>
                <a:ea typeface="Myriad Pro" charset="0"/>
                <a:cs typeface="Myriad Pro" charset="0"/>
              </a:rPr>
              <a:t>, </a:t>
            </a:r>
            <a:r>
              <a:rPr lang="en-GB" sz="1200" dirty="0" smtClean="0">
                <a:solidFill>
                  <a:srgbClr val="1F224E"/>
                </a:solidFill>
                <a:latin typeface="Myriad Pro" charset="0"/>
                <a:ea typeface="Myriad Pro" charset="0"/>
                <a:cs typeface="Myriad Pro" charset="0"/>
              </a:rPr>
              <a:t>environments, concepts, processes, interactions and change </a:t>
            </a:r>
            <a:r>
              <a:rPr lang="en-GB" sz="1200" dirty="0">
                <a:solidFill>
                  <a:srgbClr val="1F224E"/>
                </a:solidFill>
                <a:latin typeface="Myriad Pro" charset="0"/>
                <a:ea typeface="Myriad Pro" charset="0"/>
                <a:cs typeface="Myriad Pro" charset="0"/>
              </a:rPr>
              <a:t>simply cover the subject content. There are other ways which you may describe content areas but all must be placed in these </a:t>
            </a:r>
            <a:r>
              <a:rPr lang="en-GB" sz="1200" dirty="0" smtClean="0">
                <a:solidFill>
                  <a:srgbClr val="1F224E"/>
                </a:solidFill>
                <a:latin typeface="Myriad Pro" charset="0"/>
                <a:ea typeface="Myriad Pro" charset="0"/>
                <a:cs typeface="Myriad Pro" charset="0"/>
              </a:rPr>
              <a:t>six aspects </a:t>
            </a:r>
            <a:r>
              <a:rPr lang="en-GB" sz="1200" dirty="0">
                <a:solidFill>
                  <a:srgbClr val="1F224E"/>
                </a:solidFill>
                <a:latin typeface="Myriad Pro" charset="0"/>
                <a:ea typeface="Myriad Pro" charset="0"/>
                <a:cs typeface="Myriad Pro" charset="0"/>
              </a:rPr>
              <a:t>when we are creating our assessments.</a:t>
            </a:r>
          </a:p>
        </p:txBody>
      </p:sp>
      <p:sp>
        <p:nvSpPr>
          <p:cNvPr id="7" name="Down Arrow 6"/>
          <p:cNvSpPr/>
          <p:nvPr/>
        </p:nvSpPr>
        <p:spPr>
          <a:xfrm>
            <a:off x="6660232" y="2004710"/>
            <a:ext cx="144016" cy="7788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prstClr val="white"/>
              </a:solidFill>
            </a:endParaRPr>
          </a:p>
        </p:txBody>
      </p:sp>
      <p:cxnSp>
        <p:nvCxnSpPr>
          <p:cNvPr id="8" name="Straight Connector 7"/>
          <p:cNvCxnSpPr/>
          <p:nvPr/>
        </p:nvCxnSpPr>
        <p:spPr>
          <a:xfrm>
            <a:off x="5234358" y="2973924"/>
            <a:ext cx="2664296"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234358" y="3147498"/>
            <a:ext cx="144016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07504" y="1071192"/>
            <a:ext cx="4320480" cy="830997"/>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200" dirty="0">
                <a:solidFill>
                  <a:srgbClr val="1F224E"/>
                </a:solidFill>
                <a:latin typeface="Myriad Pro" charset="0"/>
                <a:ea typeface="Myriad Pro" charset="0"/>
                <a:cs typeface="Myriad Pro" charset="0"/>
              </a:rPr>
              <a:t>Each year </a:t>
            </a:r>
            <a:r>
              <a:rPr lang="en-GB" sz="1200" dirty="0" smtClean="0">
                <a:solidFill>
                  <a:srgbClr val="1F224E"/>
                </a:solidFill>
                <a:latin typeface="Myriad Pro" charset="0"/>
                <a:ea typeface="Myriad Pro" charset="0"/>
                <a:cs typeface="Myriad Pro" charset="0"/>
              </a:rPr>
              <a:t>across </a:t>
            </a:r>
            <a:r>
              <a:rPr lang="en-GB" sz="1200" dirty="0">
                <a:solidFill>
                  <a:srgbClr val="1F224E"/>
                </a:solidFill>
                <a:latin typeface="Myriad Pro" charset="0"/>
                <a:ea typeface="Myriad Pro" charset="0"/>
                <a:cs typeface="Myriad Pro" charset="0"/>
              </a:rPr>
              <a:t>the range of assessments there must be </a:t>
            </a:r>
            <a:r>
              <a:rPr lang="en-GB" sz="1200" dirty="0" smtClean="0">
                <a:solidFill>
                  <a:srgbClr val="FF0000"/>
                </a:solidFill>
                <a:latin typeface="Myriad Pro" charset="0"/>
                <a:ea typeface="Myriad Pro" charset="0"/>
                <a:cs typeface="Myriad Pro" charset="0"/>
              </a:rPr>
              <a:t>knowledge and understanding </a:t>
            </a:r>
            <a:r>
              <a:rPr lang="en-GB" sz="1200" dirty="0">
                <a:solidFill>
                  <a:srgbClr val="1F224E"/>
                </a:solidFill>
                <a:latin typeface="Myriad Pro" charset="0"/>
                <a:ea typeface="Myriad Pro" charset="0"/>
                <a:cs typeface="Myriad Pro" charset="0"/>
              </a:rPr>
              <a:t>marks for locations, places, processes, environments and different scales but </a:t>
            </a:r>
            <a:r>
              <a:rPr lang="en-GB" sz="1200" dirty="0">
                <a:solidFill>
                  <a:srgbClr val="FF0000"/>
                </a:solidFill>
                <a:latin typeface="Myriad Pro" charset="0"/>
                <a:ea typeface="Myriad Pro" charset="0"/>
                <a:cs typeface="Myriad Pro" charset="0"/>
              </a:rPr>
              <a:t>AO1</a:t>
            </a:r>
            <a:r>
              <a:rPr lang="en-GB" sz="1200" dirty="0">
                <a:solidFill>
                  <a:srgbClr val="1F224E"/>
                </a:solidFill>
                <a:latin typeface="Myriad Pro" charset="0"/>
                <a:ea typeface="Myriad Pro" charset="0"/>
                <a:cs typeface="Myriad Pro" charset="0"/>
              </a:rPr>
              <a:t> marks do not have to be included in every assessment.</a:t>
            </a:r>
          </a:p>
        </p:txBody>
      </p:sp>
      <p:sp>
        <p:nvSpPr>
          <p:cNvPr id="14" name="Down Arrow 13"/>
          <p:cNvSpPr/>
          <p:nvPr/>
        </p:nvSpPr>
        <p:spPr>
          <a:xfrm>
            <a:off x="3635896" y="1988840"/>
            <a:ext cx="144016" cy="7788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prstClr val="white"/>
              </a:solidFill>
            </a:endParaRPr>
          </a:p>
        </p:txBody>
      </p:sp>
      <p:sp>
        <p:nvSpPr>
          <p:cNvPr id="15" name="TextBox 14"/>
          <p:cNvSpPr txBox="1"/>
          <p:nvPr/>
        </p:nvSpPr>
        <p:spPr>
          <a:xfrm>
            <a:off x="4283968" y="5301208"/>
            <a:ext cx="4793680" cy="646331"/>
          </a:xfrm>
          <a:prstGeom prst="rect">
            <a:avLst/>
          </a:prstGeom>
          <a:solidFill>
            <a:schemeClr val="bg1"/>
          </a:solidFill>
          <a:ln>
            <a:solidFill>
              <a:schemeClr val="tx1"/>
            </a:solidFill>
          </a:ln>
        </p:spPr>
        <p:txBody>
          <a:bodyPr wrap="square" rtlCol="0">
            <a:spAutoFit/>
          </a:bodyPr>
          <a:lstStyle/>
          <a:p>
            <a:pPr algn="ctr" fontAlgn="base">
              <a:spcBef>
                <a:spcPct val="0"/>
              </a:spcBef>
              <a:spcAft>
                <a:spcPct val="0"/>
              </a:spcAft>
            </a:pPr>
            <a:r>
              <a:rPr lang="en-GB" sz="1200" dirty="0">
                <a:solidFill>
                  <a:srgbClr val="1F224E"/>
                </a:solidFill>
                <a:latin typeface="Myriad Pro" charset="0"/>
                <a:ea typeface="Myriad Pro" charset="0"/>
                <a:cs typeface="Myriad Pro" charset="0"/>
              </a:rPr>
              <a:t>Each year assessments will cover different </a:t>
            </a:r>
            <a:r>
              <a:rPr lang="en-GB" sz="1200" dirty="0" smtClean="0">
                <a:solidFill>
                  <a:srgbClr val="1F224E"/>
                </a:solidFill>
                <a:latin typeface="Myriad Pro" charset="0"/>
                <a:ea typeface="Myriad Pro" charset="0"/>
                <a:cs typeface="Myriad Pro" charset="0"/>
              </a:rPr>
              <a:t>scales from local </a:t>
            </a:r>
            <a:r>
              <a:rPr lang="en-GB" sz="1200" dirty="0">
                <a:solidFill>
                  <a:srgbClr val="1F224E"/>
                </a:solidFill>
                <a:latin typeface="Myriad Pro" charset="0"/>
                <a:ea typeface="Myriad Pro" charset="0"/>
                <a:cs typeface="Myriad Pro" charset="0"/>
              </a:rPr>
              <a:t>to global but not for every bit of </a:t>
            </a:r>
            <a:r>
              <a:rPr lang="en-GB" sz="1200" dirty="0" smtClean="0">
                <a:solidFill>
                  <a:srgbClr val="1F224E"/>
                </a:solidFill>
                <a:latin typeface="Myriad Pro" charset="0"/>
                <a:ea typeface="Myriad Pro" charset="0"/>
                <a:cs typeface="Myriad Pro" charset="0"/>
              </a:rPr>
              <a:t>content or </a:t>
            </a:r>
            <a:r>
              <a:rPr lang="en-GB" sz="1200" dirty="0">
                <a:solidFill>
                  <a:srgbClr val="1F224E"/>
                </a:solidFill>
                <a:latin typeface="Myriad Pro" charset="0"/>
                <a:ea typeface="Myriad Pro" charset="0"/>
                <a:cs typeface="Myriad Pro" charset="0"/>
              </a:rPr>
              <a:t>necessarily for all </a:t>
            </a:r>
            <a:r>
              <a:rPr lang="en-GB" sz="1200" dirty="0" smtClean="0">
                <a:solidFill>
                  <a:srgbClr val="1F224E"/>
                </a:solidFill>
                <a:latin typeface="Myriad Pro" charset="0"/>
                <a:ea typeface="Myriad Pro" charset="0"/>
                <a:cs typeface="Myriad Pro" charset="0"/>
              </a:rPr>
              <a:t>of </a:t>
            </a:r>
            <a:r>
              <a:rPr lang="en-GB" sz="1200" dirty="0">
                <a:solidFill>
                  <a:srgbClr val="1F224E"/>
                </a:solidFill>
                <a:latin typeface="Myriad Pro" charset="0"/>
                <a:ea typeface="Myriad Pro" charset="0"/>
                <a:cs typeface="Myriad Pro" charset="0"/>
              </a:rPr>
              <a:t>places, environments, concepts, processes, interactions and change.</a:t>
            </a:r>
          </a:p>
        </p:txBody>
      </p:sp>
      <p:sp>
        <p:nvSpPr>
          <p:cNvPr id="16" name="Up Arrow 15"/>
          <p:cNvSpPr/>
          <p:nvPr/>
        </p:nvSpPr>
        <p:spPr>
          <a:xfrm>
            <a:off x="6647247" y="5004353"/>
            <a:ext cx="168449" cy="29685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prstClr val="white"/>
              </a:solidFill>
            </a:endParaRPr>
          </a:p>
        </p:txBody>
      </p:sp>
      <p:sp>
        <p:nvSpPr>
          <p:cNvPr id="17" name="TextBox 16"/>
          <p:cNvSpPr txBox="1"/>
          <p:nvPr/>
        </p:nvSpPr>
        <p:spPr>
          <a:xfrm>
            <a:off x="971600" y="5162708"/>
            <a:ext cx="3168352" cy="461665"/>
          </a:xfrm>
          <a:prstGeom prst="rect">
            <a:avLst/>
          </a:prstGeom>
          <a:solidFill>
            <a:schemeClr val="bg1"/>
          </a:solidFill>
          <a:ln>
            <a:solidFill>
              <a:schemeClr val="tx1"/>
            </a:solidFill>
          </a:ln>
        </p:spPr>
        <p:txBody>
          <a:bodyPr wrap="square" rtlCol="0">
            <a:spAutoFit/>
          </a:bodyPr>
          <a:lstStyle/>
          <a:p>
            <a:pPr algn="ctr" fontAlgn="base">
              <a:spcBef>
                <a:spcPct val="0"/>
              </a:spcBef>
              <a:spcAft>
                <a:spcPct val="0"/>
              </a:spcAft>
            </a:pPr>
            <a:r>
              <a:rPr lang="en-GB" sz="1200" dirty="0" smtClean="0">
                <a:solidFill>
                  <a:srgbClr val="1F224E"/>
                </a:solidFill>
                <a:latin typeface="Myriad Pro" charset="0"/>
                <a:ea typeface="Myriad Pro" charset="0"/>
                <a:cs typeface="Myriad Pro" charset="0"/>
              </a:rPr>
              <a:t>The number of marks available for students to just </a:t>
            </a:r>
            <a:r>
              <a:rPr lang="en-GB" sz="1200" dirty="0" smtClean="0">
                <a:solidFill>
                  <a:srgbClr val="FF0000"/>
                </a:solidFill>
                <a:latin typeface="Myriad Pro" charset="0"/>
                <a:ea typeface="Myriad Pro" charset="0"/>
                <a:cs typeface="Myriad Pro" charset="0"/>
              </a:rPr>
              <a:t>recall</a:t>
            </a:r>
            <a:r>
              <a:rPr lang="en-GB" sz="1200" dirty="0" smtClean="0">
                <a:solidFill>
                  <a:srgbClr val="1F224E"/>
                </a:solidFill>
                <a:latin typeface="Myriad Pro" charset="0"/>
                <a:ea typeface="Myriad Pro" charset="0"/>
                <a:cs typeface="Myriad Pro" charset="0"/>
              </a:rPr>
              <a:t> information is </a:t>
            </a:r>
            <a:r>
              <a:rPr lang="en-GB" sz="1200" u="sng" dirty="0" smtClean="0">
                <a:solidFill>
                  <a:srgbClr val="1F224E"/>
                </a:solidFill>
                <a:latin typeface="Myriad Pro" charset="0"/>
                <a:ea typeface="Myriad Pro" charset="0"/>
                <a:cs typeface="Myriad Pro" charset="0"/>
              </a:rPr>
              <a:t>limited</a:t>
            </a:r>
            <a:r>
              <a:rPr lang="en-GB" sz="1200" dirty="0" smtClean="0">
                <a:solidFill>
                  <a:srgbClr val="1F224E"/>
                </a:solidFill>
                <a:latin typeface="Myriad Pro" charset="0"/>
                <a:ea typeface="Myriad Pro" charset="0"/>
                <a:cs typeface="Myriad Pro" charset="0"/>
              </a:rPr>
              <a:t> to 15%</a:t>
            </a:r>
            <a:endParaRPr lang="en-GB" sz="1200" dirty="0">
              <a:solidFill>
                <a:srgbClr val="1F224E"/>
              </a:solidFill>
              <a:latin typeface="Myriad Pro" charset="0"/>
              <a:ea typeface="Myriad Pro" charset="0"/>
              <a:cs typeface="Myriad Pro" charset="0"/>
            </a:endParaRPr>
          </a:p>
        </p:txBody>
      </p:sp>
      <p:sp>
        <p:nvSpPr>
          <p:cNvPr id="18" name="Up Arrow 17"/>
          <p:cNvSpPr/>
          <p:nvPr/>
        </p:nvSpPr>
        <p:spPr>
          <a:xfrm>
            <a:off x="3467447" y="4221088"/>
            <a:ext cx="168449" cy="87532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prstClr val="white"/>
              </a:solidFill>
            </a:endParaRPr>
          </a:p>
        </p:txBody>
      </p:sp>
    </p:spTree>
    <p:extLst>
      <p:ext uri="{BB962C8B-B14F-4D97-AF65-F5344CB8AC3E}">
        <p14:creationId xmlns:p14="http://schemas.microsoft.com/office/powerpoint/2010/main" val="2482805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solidFill>
                  <a:srgbClr val="FF0000"/>
                </a:solidFill>
              </a:rPr>
              <a:t>AO1 command words</a:t>
            </a:r>
            <a:endParaRPr lang="en-GB" dirty="0"/>
          </a:p>
        </p:txBody>
      </p:sp>
      <p:sp>
        <p:nvSpPr>
          <p:cNvPr id="4" name="Content Placeholder 2"/>
          <p:cNvSpPr>
            <a:spLocks noGrp="1"/>
          </p:cNvSpPr>
          <p:nvPr>
            <p:ph idx="4294967295"/>
          </p:nvPr>
        </p:nvSpPr>
        <p:spPr>
          <a:xfrm>
            <a:off x="611560" y="1268760"/>
            <a:ext cx="8229600" cy="4464496"/>
          </a:xfrm>
          <a:prstGeom prst="rect">
            <a:avLst/>
          </a:prstGeom>
          <a:ln>
            <a:solidFill>
              <a:schemeClr val="tx1"/>
            </a:solidFill>
          </a:ln>
        </p:spPr>
        <p:txBody>
          <a:bodyPr>
            <a:normAutofit fontScale="92500"/>
          </a:bodyPr>
          <a:lstStyle/>
          <a:p>
            <a:pPr marL="0" indent="0">
              <a:buNone/>
            </a:pPr>
            <a:r>
              <a:rPr lang="en-GB" sz="1800" dirty="0">
                <a:solidFill>
                  <a:srgbClr val="FF0000"/>
                </a:solidFill>
                <a:latin typeface="Myriad Pro" charset="0"/>
                <a:ea typeface="Myriad Pro" charset="0"/>
                <a:cs typeface="Myriad Pro" charset="0"/>
              </a:rPr>
              <a:t>AO1</a:t>
            </a:r>
            <a:r>
              <a:rPr lang="en-GB" sz="1800" dirty="0">
                <a:solidFill>
                  <a:srgbClr val="1F224E"/>
                </a:solidFill>
                <a:latin typeface="Myriad Pro" charset="0"/>
                <a:ea typeface="Myriad Pro" charset="0"/>
                <a:cs typeface="Myriad Pro" charset="0"/>
              </a:rPr>
              <a:t> requires students to demonstrate </a:t>
            </a:r>
            <a:r>
              <a:rPr lang="en-GB" sz="1800" dirty="0">
                <a:solidFill>
                  <a:srgbClr val="FF0000"/>
                </a:solidFill>
                <a:latin typeface="Myriad Pro" charset="0"/>
                <a:ea typeface="Myriad Pro" charset="0"/>
                <a:cs typeface="Myriad Pro" charset="0"/>
              </a:rPr>
              <a:t>knowledge and understanding </a:t>
            </a:r>
            <a:r>
              <a:rPr lang="en-GB" sz="1800" dirty="0">
                <a:solidFill>
                  <a:srgbClr val="1F224E"/>
                </a:solidFill>
                <a:latin typeface="Myriad Pro" charset="0"/>
                <a:ea typeface="Myriad Pro" charset="0"/>
                <a:cs typeface="Myriad Pro" charset="0"/>
              </a:rPr>
              <a:t>of the specification content, recalling information – including in a </a:t>
            </a:r>
            <a:r>
              <a:rPr lang="en-GB" sz="1800" dirty="0">
                <a:solidFill>
                  <a:srgbClr val="FF0000"/>
                </a:solidFill>
                <a:latin typeface="Myriad Pro" charset="0"/>
                <a:ea typeface="Myriad Pro" charset="0"/>
                <a:cs typeface="Myriad Pro" charset="0"/>
              </a:rPr>
              <a:t>case study </a:t>
            </a:r>
            <a:r>
              <a:rPr lang="en-GB" sz="1800" dirty="0">
                <a:solidFill>
                  <a:srgbClr val="1F224E"/>
                </a:solidFill>
                <a:latin typeface="Myriad Pro" charset="0"/>
                <a:ea typeface="Myriad Pro" charset="0"/>
                <a:cs typeface="Myriad Pro" charset="0"/>
              </a:rPr>
              <a:t>context. </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a:solidFill>
                  <a:srgbClr val="1F224E"/>
                </a:solidFill>
                <a:latin typeface="Myriad Pro" charset="0"/>
                <a:ea typeface="Myriad Pro" charset="0"/>
                <a:cs typeface="Myriad Pro" charset="0"/>
              </a:rPr>
              <a:t>Questions which target </a:t>
            </a:r>
            <a:r>
              <a:rPr lang="en-GB" sz="1800" dirty="0">
                <a:solidFill>
                  <a:srgbClr val="FF0000"/>
                </a:solidFill>
                <a:latin typeface="Myriad Pro" charset="0"/>
                <a:ea typeface="Myriad Pro" charset="0"/>
                <a:cs typeface="Myriad Pro" charset="0"/>
              </a:rPr>
              <a:t>AO1</a:t>
            </a:r>
            <a:r>
              <a:rPr lang="en-GB" sz="1800" dirty="0">
                <a:solidFill>
                  <a:srgbClr val="1F224E"/>
                </a:solidFill>
                <a:latin typeface="Myriad Pro" charset="0"/>
                <a:ea typeface="Myriad Pro" charset="0"/>
                <a:cs typeface="Myriad Pro" charset="0"/>
              </a:rPr>
              <a:t> alone would tend to be shorter answer questions but longer questions may have </a:t>
            </a:r>
            <a:r>
              <a:rPr lang="en-GB" sz="1800" dirty="0">
                <a:solidFill>
                  <a:srgbClr val="FF0000"/>
                </a:solidFill>
                <a:latin typeface="Myriad Pro" charset="0"/>
                <a:ea typeface="Myriad Pro" charset="0"/>
                <a:cs typeface="Myriad Pro" charset="0"/>
              </a:rPr>
              <a:t>AO1 </a:t>
            </a:r>
            <a:r>
              <a:rPr lang="en-GB" sz="1800" dirty="0">
                <a:solidFill>
                  <a:srgbClr val="1F224E"/>
                </a:solidFill>
                <a:latin typeface="Myriad Pro" charset="0"/>
                <a:ea typeface="Myriad Pro" charset="0"/>
                <a:cs typeface="Myriad Pro" charset="0"/>
              </a:rPr>
              <a:t>marks allocated to them as well when combined with another assessment objective – particularly with </a:t>
            </a:r>
            <a:r>
              <a:rPr lang="en-GB" sz="1800" dirty="0">
                <a:solidFill>
                  <a:srgbClr val="00B0F0"/>
                </a:solidFill>
                <a:latin typeface="Myriad Pro" charset="0"/>
                <a:ea typeface="Myriad Pro" charset="0"/>
                <a:cs typeface="Myriad Pro" charset="0"/>
              </a:rPr>
              <a:t>AO2</a:t>
            </a:r>
            <a:r>
              <a:rPr lang="en-GB" sz="1800" dirty="0">
                <a:solidFill>
                  <a:srgbClr val="1F224E"/>
                </a:solidFill>
                <a:latin typeface="Myriad Pro" charset="0"/>
                <a:ea typeface="Myriad Pro" charset="0"/>
                <a:cs typeface="Myriad Pro" charset="0"/>
              </a:rPr>
              <a:t>.</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a:solidFill>
                  <a:srgbClr val="1F224E"/>
                </a:solidFill>
                <a:latin typeface="Myriad Pro" charset="0"/>
                <a:ea typeface="Myriad Pro" charset="0"/>
                <a:cs typeface="Myriad Pro" charset="0"/>
              </a:rPr>
              <a:t>Questions with </a:t>
            </a:r>
            <a:r>
              <a:rPr lang="en-GB" sz="1800" dirty="0">
                <a:solidFill>
                  <a:srgbClr val="FF0000"/>
                </a:solidFill>
                <a:latin typeface="Myriad Pro" charset="0"/>
                <a:ea typeface="Myriad Pro" charset="0"/>
                <a:cs typeface="Myriad Pro" charset="0"/>
              </a:rPr>
              <a:t>AO1</a:t>
            </a:r>
            <a:r>
              <a:rPr lang="en-GB" sz="1800" dirty="0">
                <a:solidFill>
                  <a:srgbClr val="1F224E"/>
                </a:solidFill>
                <a:latin typeface="Myriad Pro" charset="0"/>
                <a:ea typeface="Myriad Pro" charset="0"/>
                <a:cs typeface="Myriad Pro" charset="0"/>
              </a:rPr>
              <a:t> marks will require </a:t>
            </a:r>
            <a:r>
              <a:rPr lang="en-GB" sz="1800" dirty="0">
                <a:solidFill>
                  <a:srgbClr val="FF0000"/>
                </a:solidFill>
                <a:latin typeface="Myriad Pro" charset="0"/>
                <a:ea typeface="Myriad Pro" charset="0"/>
                <a:cs typeface="Myriad Pro" charset="0"/>
              </a:rPr>
              <a:t>knowledge and understanding </a:t>
            </a:r>
            <a:r>
              <a:rPr lang="en-GB" sz="1800" dirty="0">
                <a:solidFill>
                  <a:srgbClr val="1F224E"/>
                </a:solidFill>
                <a:latin typeface="Myriad Pro" charset="0"/>
                <a:ea typeface="Myriad Pro" charset="0"/>
                <a:cs typeface="Myriad Pro" charset="0"/>
              </a:rPr>
              <a:t>– although there may be some marks available for simple recall of information within questions.</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b="1" dirty="0" smtClean="0">
                <a:solidFill>
                  <a:srgbClr val="1F224E"/>
                </a:solidFill>
                <a:latin typeface="Myriad Pro" charset="0"/>
                <a:ea typeface="Myriad Pro" charset="0"/>
                <a:cs typeface="Myriad Pro" charset="0"/>
              </a:rPr>
              <a:t>‘Explain’</a:t>
            </a:r>
            <a:r>
              <a:rPr lang="en-GB" sz="1800" dirty="0" smtClean="0">
                <a:solidFill>
                  <a:srgbClr val="1F224E"/>
                </a:solidFill>
                <a:latin typeface="Myriad Pro" charset="0"/>
                <a:ea typeface="Myriad Pro" charset="0"/>
                <a:cs typeface="Myriad Pro" charset="0"/>
              </a:rPr>
              <a:t> </a:t>
            </a:r>
            <a:r>
              <a:rPr lang="en-GB" sz="1800" dirty="0">
                <a:solidFill>
                  <a:srgbClr val="1F224E"/>
                </a:solidFill>
                <a:latin typeface="Myriad Pro" charset="0"/>
                <a:ea typeface="Myriad Pro" charset="0"/>
                <a:cs typeface="Myriad Pro" charset="0"/>
              </a:rPr>
              <a:t>is the most common command word which requires students to just show </a:t>
            </a:r>
            <a:r>
              <a:rPr lang="en-GB" sz="1800" dirty="0">
                <a:solidFill>
                  <a:srgbClr val="FF0000"/>
                </a:solidFill>
                <a:latin typeface="Myriad Pro" charset="0"/>
                <a:ea typeface="Myriad Pro" charset="0"/>
                <a:cs typeface="Myriad Pro" charset="0"/>
              </a:rPr>
              <a:t>knowledge and understanding</a:t>
            </a:r>
            <a:r>
              <a:rPr lang="en-GB" sz="1800" dirty="0">
                <a:solidFill>
                  <a:srgbClr val="1F224E"/>
                </a:solidFill>
                <a:latin typeface="Myriad Pro" charset="0"/>
                <a:ea typeface="Myriad Pro" charset="0"/>
                <a:cs typeface="Myriad Pro" charset="0"/>
              </a:rPr>
              <a:t>. </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a:solidFill>
                  <a:srgbClr val="FF0000"/>
                </a:solidFill>
                <a:latin typeface="Myriad Pro" charset="0"/>
                <a:ea typeface="Myriad Pro" charset="0"/>
                <a:cs typeface="Myriad Pro" charset="0"/>
              </a:rPr>
              <a:t>Knowledge and understanding </a:t>
            </a:r>
            <a:r>
              <a:rPr lang="en-GB" sz="1800" dirty="0">
                <a:solidFill>
                  <a:srgbClr val="1F224E"/>
                </a:solidFill>
                <a:latin typeface="Myriad Pro" charset="0"/>
                <a:ea typeface="Myriad Pro" charset="0"/>
                <a:cs typeface="Myriad Pro" charset="0"/>
              </a:rPr>
              <a:t>will also be required in all ‘essay’ questions of 16 marks and above (where quality of extended response is considered</a:t>
            </a:r>
            <a:r>
              <a:rPr lang="en-GB" sz="1800" dirty="0" smtClean="0">
                <a:solidFill>
                  <a:srgbClr val="1F224E"/>
                </a:solidFill>
                <a:latin typeface="Myriad Pro" charset="0"/>
                <a:ea typeface="Myriad Pro" charset="0"/>
                <a:cs typeface="Myriad Pro" charset="0"/>
              </a:rPr>
              <a:t>).</a:t>
            </a:r>
            <a:endParaRPr lang="en-GB" sz="4000" dirty="0"/>
          </a:p>
        </p:txBody>
      </p:sp>
    </p:spTree>
    <p:extLst>
      <p:ext uri="{BB962C8B-B14F-4D97-AF65-F5344CB8AC3E}">
        <p14:creationId xmlns:p14="http://schemas.microsoft.com/office/powerpoint/2010/main" val="3721750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title="AO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908194"/>
            <a:ext cx="5904656" cy="3517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idx="4294967295"/>
          </p:nvPr>
        </p:nvSpPr>
        <p:spPr>
          <a:xfrm>
            <a:off x="0" y="268288"/>
            <a:ext cx="8699500" cy="685800"/>
          </a:xfrm>
        </p:spPr>
        <p:txBody>
          <a:bodyPr>
            <a:normAutofit fontScale="90000"/>
          </a:bodyPr>
          <a:lstStyle/>
          <a:p>
            <a:r>
              <a:rPr lang="en-GB" dirty="0" smtClean="0">
                <a:solidFill>
                  <a:srgbClr val="00B0F0"/>
                </a:solidFill>
              </a:rPr>
              <a:t>AO2 </a:t>
            </a:r>
            <a:r>
              <a:rPr lang="en-GB" dirty="0">
                <a:solidFill>
                  <a:srgbClr val="00B0F0"/>
                </a:solidFill>
              </a:rPr>
              <a:t>- Application</a:t>
            </a:r>
            <a:endParaRPr lang="en-GB" dirty="0"/>
          </a:p>
        </p:txBody>
      </p:sp>
      <p:sp>
        <p:nvSpPr>
          <p:cNvPr id="6" name="TextBox 5"/>
          <p:cNvSpPr txBox="1"/>
          <p:nvPr/>
        </p:nvSpPr>
        <p:spPr>
          <a:xfrm>
            <a:off x="1259633" y="4420850"/>
            <a:ext cx="7204500" cy="1600438"/>
          </a:xfrm>
          <a:prstGeom prst="rect">
            <a:avLst/>
          </a:prstGeom>
          <a:solidFill>
            <a:schemeClr val="bg1"/>
          </a:solidFill>
          <a:ln>
            <a:solidFill>
              <a:schemeClr val="tx1"/>
            </a:solidFill>
          </a:ln>
        </p:spPr>
        <p:txBody>
          <a:bodyPr wrap="square" rtlCol="0">
            <a:spAutoFit/>
          </a:bodyPr>
          <a:lstStyle/>
          <a:p>
            <a:pPr fontAlgn="base">
              <a:spcBef>
                <a:spcPct val="0"/>
              </a:spcBef>
              <a:spcAft>
                <a:spcPct val="0"/>
              </a:spcAft>
            </a:pPr>
            <a:r>
              <a:rPr lang="en-GB" sz="1400" dirty="0">
                <a:solidFill>
                  <a:srgbClr val="1F224E"/>
                </a:solidFill>
                <a:latin typeface="Myriad Pro" charset="0"/>
                <a:ea typeface="Myriad Pro" charset="0"/>
                <a:cs typeface="Myriad Pro" charset="0"/>
              </a:rPr>
              <a:t>Three ways that students will need to apply their knowledge and understanding:</a:t>
            </a:r>
          </a:p>
          <a:p>
            <a:pPr indent="-285750" fontAlgn="base">
              <a:spcBef>
                <a:spcPct val="0"/>
              </a:spcBef>
              <a:spcAft>
                <a:spcPct val="0"/>
              </a:spcAft>
              <a:buFont typeface="Arial" panose="020B0604020202020204" pitchFamily="34" charset="0"/>
              <a:buChar char="•"/>
            </a:pPr>
            <a:r>
              <a:rPr lang="en-GB" sz="1400" dirty="0" smtClean="0">
                <a:solidFill>
                  <a:srgbClr val="1F224E"/>
                </a:solidFill>
                <a:latin typeface="Myriad Pro" charset="0"/>
                <a:ea typeface="Myriad Pro" charset="0"/>
                <a:cs typeface="Myriad Pro" charset="0"/>
              </a:rPr>
              <a:t>‘</a:t>
            </a:r>
            <a:r>
              <a:rPr lang="en-GB" sz="1400" dirty="0" smtClean="0">
                <a:solidFill>
                  <a:srgbClr val="00B0F0"/>
                </a:solidFill>
                <a:latin typeface="Myriad Pro" charset="0"/>
                <a:ea typeface="Myriad Pro" charset="0"/>
                <a:cs typeface="Myriad Pro" charset="0"/>
              </a:rPr>
              <a:t>relating to novel situations that are not clearly indicated in the specification</a:t>
            </a:r>
            <a:r>
              <a:rPr lang="en-GB" sz="1400" dirty="0" smtClean="0">
                <a:solidFill>
                  <a:srgbClr val="1F224E"/>
                </a:solidFill>
                <a:latin typeface="Myriad Pro" charset="0"/>
                <a:ea typeface="Myriad Pro" charset="0"/>
                <a:cs typeface="Myriad Pro" charset="0"/>
              </a:rPr>
              <a:t>’ </a:t>
            </a:r>
            <a:r>
              <a:rPr lang="en-GB" sz="1400" dirty="0">
                <a:solidFill>
                  <a:srgbClr val="1F224E"/>
                </a:solidFill>
                <a:latin typeface="Myriad Pro" charset="0"/>
                <a:ea typeface="Myriad Pro" charset="0"/>
                <a:cs typeface="Myriad Pro" charset="0"/>
              </a:rPr>
              <a:t>could </a:t>
            </a:r>
            <a:endParaRPr lang="en-GB" sz="1400" dirty="0" smtClean="0">
              <a:solidFill>
                <a:srgbClr val="1F224E"/>
              </a:solidFill>
              <a:latin typeface="Myriad Pro" charset="0"/>
              <a:ea typeface="Myriad Pro" charset="0"/>
              <a:cs typeface="Myriad Pro" charset="0"/>
            </a:endParaRPr>
          </a:p>
          <a:p>
            <a:pPr fontAlgn="base">
              <a:spcBef>
                <a:spcPct val="0"/>
              </a:spcBef>
              <a:spcAft>
                <a:spcPct val="0"/>
              </a:spcAft>
            </a:pPr>
            <a:r>
              <a:rPr lang="en-GB" sz="1400" dirty="0">
                <a:solidFill>
                  <a:srgbClr val="1F224E"/>
                </a:solidFill>
                <a:latin typeface="Myriad Pro" charset="0"/>
                <a:ea typeface="Myriad Pro" charset="0"/>
                <a:cs typeface="Myriad Pro" charset="0"/>
              </a:rPr>
              <a:t> </a:t>
            </a:r>
            <a:r>
              <a:rPr lang="en-GB" sz="1400" dirty="0" smtClean="0">
                <a:solidFill>
                  <a:srgbClr val="1F224E"/>
                </a:solidFill>
                <a:latin typeface="Myriad Pro" charset="0"/>
                <a:ea typeface="Myriad Pro" charset="0"/>
                <a:cs typeface="Myriad Pro" charset="0"/>
              </a:rPr>
              <a:t>      mean </a:t>
            </a:r>
            <a:r>
              <a:rPr lang="en-GB" sz="1400" dirty="0">
                <a:solidFill>
                  <a:srgbClr val="1F224E"/>
                </a:solidFill>
                <a:latin typeface="Myriad Pro" charset="0"/>
                <a:ea typeface="Myriad Pro" charset="0"/>
                <a:cs typeface="Myriad Pro" charset="0"/>
              </a:rPr>
              <a:t>applying knowledge and understanding to a </a:t>
            </a:r>
            <a:r>
              <a:rPr lang="en-GB" sz="1400" dirty="0" smtClean="0">
                <a:solidFill>
                  <a:srgbClr val="1F224E"/>
                </a:solidFill>
                <a:latin typeface="Myriad Pro" charset="0"/>
                <a:ea typeface="Myriad Pro" charset="0"/>
                <a:cs typeface="Myriad Pro" charset="0"/>
              </a:rPr>
              <a:t>resource </a:t>
            </a:r>
            <a:endParaRPr lang="en-GB" sz="1400" dirty="0">
              <a:solidFill>
                <a:srgbClr val="1F224E"/>
              </a:solidFill>
              <a:latin typeface="Myriad Pro" charset="0"/>
              <a:ea typeface="Myriad Pro" charset="0"/>
              <a:cs typeface="Myriad Pro" charset="0"/>
            </a:endParaRPr>
          </a:p>
          <a:p>
            <a:pPr indent="-285750" fontAlgn="base">
              <a:spcBef>
                <a:spcPct val="0"/>
              </a:spcBef>
              <a:spcAft>
                <a:spcPct val="0"/>
              </a:spcAft>
              <a:buFont typeface="Arial" panose="020B0604020202020204" pitchFamily="34" charset="0"/>
              <a:buChar char="•"/>
            </a:pPr>
            <a:r>
              <a:rPr lang="en-GB" sz="1400" dirty="0">
                <a:solidFill>
                  <a:srgbClr val="1F224E"/>
                </a:solidFill>
                <a:latin typeface="Myriad Pro" charset="0"/>
                <a:ea typeface="Myriad Pro" charset="0"/>
                <a:cs typeface="Myriad Pro" charset="0"/>
              </a:rPr>
              <a:t>‘</a:t>
            </a:r>
            <a:r>
              <a:rPr lang="en-GB" sz="1400" dirty="0">
                <a:solidFill>
                  <a:srgbClr val="00B0F0"/>
                </a:solidFill>
                <a:latin typeface="Myriad Pro" charset="0"/>
                <a:ea typeface="Myriad Pro" charset="0"/>
                <a:cs typeface="Myriad Pro" charset="0"/>
              </a:rPr>
              <a:t>developing </a:t>
            </a:r>
            <a:r>
              <a:rPr lang="en-GB" sz="1400" dirty="0" smtClean="0">
                <a:solidFill>
                  <a:srgbClr val="00B0F0"/>
                </a:solidFill>
                <a:latin typeface="Myriad Pro" charset="0"/>
                <a:ea typeface="Myriad Pro" charset="0"/>
                <a:cs typeface="Myriad Pro" charset="0"/>
              </a:rPr>
              <a:t>further material that is covered in the </a:t>
            </a:r>
            <a:r>
              <a:rPr lang="en-GB" sz="1400" dirty="0">
                <a:solidFill>
                  <a:srgbClr val="00B0F0"/>
                </a:solidFill>
                <a:latin typeface="Myriad Pro" charset="0"/>
                <a:ea typeface="Myriad Pro" charset="0"/>
                <a:cs typeface="Myriad Pro" charset="0"/>
              </a:rPr>
              <a:t>specification</a:t>
            </a:r>
            <a:r>
              <a:rPr lang="en-GB" sz="1400" dirty="0">
                <a:solidFill>
                  <a:srgbClr val="1F224E"/>
                </a:solidFill>
                <a:latin typeface="Myriad Pro" charset="0"/>
                <a:ea typeface="Myriad Pro" charset="0"/>
                <a:cs typeface="Myriad Pro" charset="0"/>
              </a:rPr>
              <a:t>’ could be </a:t>
            </a:r>
            <a:r>
              <a:rPr lang="en-GB" sz="1400" dirty="0" smtClean="0">
                <a:solidFill>
                  <a:srgbClr val="1F224E"/>
                </a:solidFill>
                <a:latin typeface="Myriad Pro" charset="0"/>
                <a:ea typeface="Myriad Pro" charset="0"/>
                <a:cs typeface="Myriad Pro" charset="0"/>
              </a:rPr>
              <a:t>assessing </a:t>
            </a:r>
          </a:p>
          <a:p>
            <a:pPr fontAlgn="base">
              <a:spcBef>
                <a:spcPct val="0"/>
              </a:spcBef>
              <a:spcAft>
                <a:spcPct val="0"/>
              </a:spcAft>
            </a:pPr>
            <a:r>
              <a:rPr lang="en-GB" sz="1400" dirty="0">
                <a:solidFill>
                  <a:srgbClr val="1F224E"/>
                </a:solidFill>
                <a:latin typeface="Myriad Pro" charset="0"/>
                <a:ea typeface="Myriad Pro" charset="0"/>
                <a:cs typeface="Myriad Pro" charset="0"/>
              </a:rPr>
              <a:t> </a:t>
            </a:r>
            <a:r>
              <a:rPr lang="en-GB" sz="1400" dirty="0" smtClean="0">
                <a:solidFill>
                  <a:srgbClr val="1F224E"/>
                </a:solidFill>
                <a:latin typeface="Myriad Pro" charset="0"/>
                <a:ea typeface="Myriad Pro" charset="0"/>
                <a:cs typeface="Myriad Pro" charset="0"/>
              </a:rPr>
              <a:t>     the relative importance of things </a:t>
            </a:r>
            <a:r>
              <a:rPr lang="en-GB" sz="1400" dirty="0">
                <a:solidFill>
                  <a:srgbClr val="1F224E"/>
                </a:solidFill>
                <a:latin typeface="Myriad Pro" charset="0"/>
                <a:ea typeface="Myriad Pro" charset="0"/>
                <a:cs typeface="Myriad Pro" charset="0"/>
              </a:rPr>
              <a:t>when the specification doesn’t </a:t>
            </a:r>
            <a:r>
              <a:rPr lang="en-GB" sz="1400" dirty="0" smtClean="0">
                <a:solidFill>
                  <a:srgbClr val="1F224E"/>
                </a:solidFill>
                <a:latin typeface="Myriad Pro" charset="0"/>
                <a:ea typeface="Myriad Pro" charset="0"/>
                <a:cs typeface="Myriad Pro" charset="0"/>
              </a:rPr>
              <a:t>explicitly </a:t>
            </a:r>
            <a:r>
              <a:rPr lang="en-GB" sz="1400" dirty="0">
                <a:solidFill>
                  <a:srgbClr val="1F224E"/>
                </a:solidFill>
                <a:latin typeface="Myriad Pro" charset="0"/>
                <a:ea typeface="Myriad Pro" charset="0"/>
                <a:cs typeface="Myriad Pro" charset="0"/>
              </a:rPr>
              <a:t>ask for that </a:t>
            </a:r>
          </a:p>
          <a:p>
            <a:pPr indent="-285750" fontAlgn="base">
              <a:spcBef>
                <a:spcPct val="0"/>
              </a:spcBef>
              <a:spcAft>
                <a:spcPct val="0"/>
              </a:spcAft>
              <a:buFont typeface="Arial" panose="020B0604020202020204" pitchFamily="34" charset="0"/>
              <a:buChar char="•"/>
            </a:pPr>
            <a:r>
              <a:rPr lang="en-GB" sz="1400" dirty="0">
                <a:solidFill>
                  <a:srgbClr val="1F224E"/>
                </a:solidFill>
                <a:latin typeface="Myriad Pro" charset="0"/>
                <a:ea typeface="Myriad Pro" charset="0"/>
                <a:cs typeface="Myriad Pro" charset="0"/>
              </a:rPr>
              <a:t>‘</a:t>
            </a:r>
            <a:r>
              <a:rPr lang="en-GB" sz="1400" dirty="0">
                <a:solidFill>
                  <a:srgbClr val="00B0F0"/>
                </a:solidFill>
                <a:latin typeface="Myriad Pro" charset="0"/>
                <a:ea typeface="Myriad Pro" charset="0"/>
                <a:cs typeface="Myriad Pro" charset="0"/>
              </a:rPr>
              <a:t>making links between such types of material which are not signalled in the </a:t>
            </a:r>
            <a:endParaRPr lang="en-GB" sz="1400" dirty="0" smtClean="0">
              <a:solidFill>
                <a:srgbClr val="00B0F0"/>
              </a:solidFill>
              <a:latin typeface="Myriad Pro" charset="0"/>
              <a:ea typeface="Myriad Pro" charset="0"/>
              <a:cs typeface="Myriad Pro" charset="0"/>
            </a:endParaRPr>
          </a:p>
          <a:p>
            <a:pPr fontAlgn="base">
              <a:spcBef>
                <a:spcPct val="0"/>
              </a:spcBef>
              <a:spcAft>
                <a:spcPct val="0"/>
              </a:spcAft>
            </a:pPr>
            <a:r>
              <a:rPr lang="en-GB" sz="1400" dirty="0">
                <a:solidFill>
                  <a:srgbClr val="00B0F0"/>
                </a:solidFill>
                <a:latin typeface="Myriad Pro" charset="0"/>
                <a:ea typeface="Myriad Pro" charset="0"/>
                <a:cs typeface="Myriad Pro" charset="0"/>
              </a:rPr>
              <a:t> </a:t>
            </a:r>
            <a:r>
              <a:rPr lang="en-GB" sz="1400" dirty="0" smtClean="0">
                <a:solidFill>
                  <a:srgbClr val="00B0F0"/>
                </a:solidFill>
                <a:latin typeface="Myriad Pro" charset="0"/>
                <a:ea typeface="Myriad Pro" charset="0"/>
                <a:cs typeface="Myriad Pro" charset="0"/>
              </a:rPr>
              <a:t>     specification</a:t>
            </a:r>
            <a:r>
              <a:rPr lang="en-GB" sz="1400" dirty="0">
                <a:solidFill>
                  <a:srgbClr val="1F224E"/>
                </a:solidFill>
                <a:latin typeface="Myriad Pro" charset="0"/>
                <a:ea typeface="Myriad Pro" charset="0"/>
                <a:cs typeface="Myriad Pro" charset="0"/>
              </a:rPr>
              <a:t>’ could be synoptic questions.</a:t>
            </a:r>
          </a:p>
        </p:txBody>
      </p:sp>
      <p:sp>
        <p:nvSpPr>
          <p:cNvPr id="7" name="TextBox 6"/>
          <p:cNvSpPr txBox="1"/>
          <p:nvPr/>
        </p:nvSpPr>
        <p:spPr>
          <a:xfrm>
            <a:off x="7524328" y="28362"/>
            <a:ext cx="1542602" cy="1384995"/>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400" dirty="0" smtClean="0">
                <a:solidFill>
                  <a:srgbClr val="1F224E"/>
                </a:solidFill>
                <a:latin typeface="Myriad Pro" charset="0"/>
                <a:ea typeface="Myriad Pro" charset="0"/>
                <a:cs typeface="Myriad Pro" charset="0"/>
              </a:rPr>
              <a:t>Definitions of </a:t>
            </a:r>
            <a:r>
              <a:rPr lang="en-GB" sz="1400" dirty="0" smtClean="0">
                <a:solidFill>
                  <a:srgbClr val="00B0F0"/>
                </a:solidFill>
                <a:latin typeface="Myriad Pro" charset="0"/>
                <a:ea typeface="Myriad Pro" charset="0"/>
                <a:cs typeface="Myriad Pro" charset="0"/>
              </a:rPr>
              <a:t>analyse</a:t>
            </a:r>
            <a:r>
              <a:rPr lang="en-GB" sz="1400" dirty="0" smtClean="0">
                <a:solidFill>
                  <a:srgbClr val="1F224E"/>
                </a:solidFill>
                <a:latin typeface="Myriad Pro" charset="0"/>
                <a:ea typeface="Myriad Pro" charset="0"/>
                <a:cs typeface="Myriad Pro" charset="0"/>
              </a:rPr>
              <a:t>, </a:t>
            </a:r>
            <a:r>
              <a:rPr lang="en-GB" sz="1400" dirty="0" smtClean="0">
                <a:solidFill>
                  <a:srgbClr val="00B0F0"/>
                </a:solidFill>
                <a:latin typeface="Myriad Pro" charset="0"/>
                <a:ea typeface="Myriad Pro" charset="0"/>
                <a:cs typeface="Myriad Pro" charset="0"/>
              </a:rPr>
              <a:t>interpret</a:t>
            </a:r>
            <a:r>
              <a:rPr lang="en-GB" sz="1400" dirty="0" smtClean="0">
                <a:solidFill>
                  <a:srgbClr val="1F224E"/>
                </a:solidFill>
                <a:latin typeface="Myriad Pro" charset="0"/>
                <a:ea typeface="Myriad Pro" charset="0"/>
                <a:cs typeface="Myriad Pro" charset="0"/>
              </a:rPr>
              <a:t> and </a:t>
            </a:r>
            <a:r>
              <a:rPr lang="en-GB" sz="1400" dirty="0" smtClean="0">
                <a:solidFill>
                  <a:srgbClr val="00B0F0"/>
                </a:solidFill>
                <a:latin typeface="Myriad Pro" charset="0"/>
                <a:ea typeface="Myriad Pro" charset="0"/>
                <a:cs typeface="Myriad Pro" charset="0"/>
              </a:rPr>
              <a:t>evaluate</a:t>
            </a:r>
            <a:r>
              <a:rPr lang="en-GB" sz="1400" dirty="0" smtClean="0">
                <a:solidFill>
                  <a:srgbClr val="1F224E"/>
                </a:solidFill>
                <a:latin typeface="Myriad Pro" charset="0"/>
                <a:ea typeface="Myriad Pro" charset="0"/>
                <a:cs typeface="Myriad Pro" charset="0"/>
              </a:rPr>
              <a:t> in the context of A Level examinations </a:t>
            </a:r>
            <a:endParaRPr lang="en-GB" sz="1400" dirty="0">
              <a:solidFill>
                <a:srgbClr val="1F224E"/>
              </a:solidFill>
              <a:latin typeface="Myriad Pro" charset="0"/>
              <a:ea typeface="Myriad Pro" charset="0"/>
              <a:cs typeface="Myriad Pro" charset="0"/>
            </a:endParaRPr>
          </a:p>
        </p:txBody>
      </p:sp>
      <p:sp>
        <p:nvSpPr>
          <p:cNvPr id="13" name="TextBox 12"/>
          <p:cNvSpPr txBox="1"/>
          <p:nvPr/>
        </p:nvSpPr>
        <p:spPr>
          <a:xfrm>
            <a:off x="218047" y="1128464"/>
            <a:ext cx="1383623" cy="1169551"/>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400" dirty="0" smtClean="0">
                <a:solidFill>
                  <a:srgbClr val="1F224E"/>
                </a:solidFill>
                <a:latin typeface="Myriad Pro" charset="0"/>
                <a:ea typeface="Myriad Pro" charset="0"/>
                <a:cs typeface="Myriad Pro" charset="0"/>
              </a:rPr>
              <a:t>Geographical information and issues are just aspects of subject content </a:t>
            </a:r>
            <a:endParaRPr lang="en-GB" sz="1400" dirty="0">
              <a:solidFill>
                <a:srgbClr val="1F224E"/>
              </a:solidFill>
              <a:latin typeface="Myriad Pro" charset="0"/>
              <a:ea typeface="Myriad Pro" charset="0"/>
              <a:cs typeface="Myriad Pro" charset="0"/>
            </a:endParaRPr>
          </a:p>
        </p:txBody>
      </p:sp>
      <p:sp>
        <p:nvSpPr>
          <p:cNvPr id="8" name="Bent Arrow 7"/>
          <p:cNvSpPr/>
          <p:nvPr/>
        </p:nvSpPr>
        <p:spPr>
          <a:xfrm>
            <a:off x="3716662" y="3811723"/>
            <a:ext cx="691811" cy="61374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5" name="Bent Arrow 14"/>
          <p:cNvSpPr/>
          <p:nvPr/>
        </p:nvSpPr>
        <p:spPr>
          <a:xfrm rot="10800000">
            <a:off x="7772321" y="1340768"/>
            <a:ext cx="691811" cy="957246"/>
          </a:xfrm>
          <a:prstGeom prst="bentArrow">
            <a:avLst>
              <a:gd name="adj1" fmla="val 25000"/>
              <a:gd name="adj2" fmla="val 2127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8" name="Bent Arrow 17"/>
          <p:cNvSpPr/>
          <p:nvPr/>
        </p:nvSpPr>
        <p:spPr>
          <a:xfrm rot="10800000" flipH="1">
            <a:off x="1011626" y="2420887"/>
            <a:ext cx="1180088" cy="628999"/>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17892988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smtClean="0">
                <a:solidFill>
                  <a:srgbClr val="00B0F0"/>
                </a:solidFill>
              </a:rPr>
              <a:t>AO2 </a:t>
            </a:r>
            <a:r>
              <a:rPr lang="en-GB" dirty="0">
                <a:solidFill>
                  <a:srgbClr val="00B0F0"/>
                </a:solidFill>
              </a:rPr>
              <a:t>command words</a:t>
            </a:r>
            <a:endParaRPr lang="en-GB" dirty="0"/>
          </a:p>
        </p:txBody>
      </p:sp>
      <p:sp>
        <p:nvSpPr>
          <p:cNvPr id="4" name="Content Placeholder 2"/>
          <p:cNvSpPr>
            <a:spLocks noGrp="1"/>
          </p:cNvSpPr>
          <p:nvPr>
            <p:ph idx="4294967295"/>
          </p:nvPr>
        </p:nvSpPr>
        <p:spPr>
          <a:xfrm>
            <a:off x="591889" y="1340768"/>
            <a:ext cx="8156575" cy="1584176"/>
          </a:xfrm>
          <a:prstGeom prst="rect">
            <a:avLst/>
          </a:prstGeom>
          <a:ln>
            <a:solidFill>
              <a:schemeClr val="tx1"/>
            </a:solidFill>
          </a:ln>
        </p:spPr>
        <p:txBody>
          <a:bodyPr>
            <a:noAutofit/>
          </a:bodyPr>
          <a:lstStyle/>
          <a:p>
            <a:pPr marL="0" indent="0">
              <a:buNone/>
            </a:pPr>
            <a:r>
              <a:rPr lang="en-GB" sz="1800" dirty="0">
                <a:solidFill>
                  <a:srgbClr val="1F224E"/>
                </a:solidFill>
                <a:latin typeface="Myriad Pro" charset="0"/>
                <a:ea typeface="Myriad Pro" charset="0"/>
                <a:cs typeface="Myriad Pro" charset="0"/>
              </a:rPr>
              <a:t>Command words will vary depending on whether students are </a:t>
            </a:r>
            <a:r>
              <a:rPr lang="en-GB" sz="1800" dirty="0">
                <a:solidFill>
                  <a:srgbClr val="00B0F0"/>
                </a:solidFill>
                <a:latin typeface="Myriad Pro" charset="0"/>
                <a:ea typeface="Myriad Pro" charset="0"/>
                <a:cs typeface="Myriad Pro" charset="0"/>
              </a:rPr>
              <a:t>applying their knowledge and understanding</a:t>
            </a:r>
            <a:r>
              <a:rPr lang="en-GB" sz="1800" dirty="0">
                <a:solidFill>
                  <a:srgbClr val="1F224E"/>
                </a:solidFill>
                <a:latin typeface="Myriad Pro" charset="0"/>
                <a:ea typeface="Myriad Pro" charset="0"/>
                <a:cs typeface="Myriad Pro" charset="0"/>
              </a:rPr>
              <a:t> by interacting with a resource(s) or not.</a:t>
            </a:r>
          </a:p>
          <a:p>
            <a:pPr marL="0" indent="0">
              <a:buNone/>
            </a:pPr>
            <a:endParaRPr lang="en-GB" sz="1800" dirty="0">
              <a:latin typeface="Myriad Pro"/>
            </a:endParaRPr>
          </a:p>
          <a:p>
            <a:pPr marL="0" indent="0">
              <a:buNone/>
            </a:pPr>
            <a:r>
              <a:rPr lang="en-GB" sz="1800" dirty="0">
                <a:solidFill>
                  <a:srgbClr val="1F224E"/>
                </a:solidFill>
                <a:latin typeface="Myriad Pro" charset="0"/>
                <a:ea typeface="Myriad Pro" charset="0"/>
                <a:cs typeface="Myriad Pro" charset="0"/>
              </a:rPr>
              <a:t>The following are some of the command words which may be used for questions with </a:t>
            </a:r>
            <a:r>
              <a:rPr lang="en-GB" sz="1800" dirty="0">
                <a:solidFill>
                  <a:srgbClr val="00B0F0"/>
                </a:solidFill>
                <a:latin typeface="Myriad Pro" charset="0"/>
                <a:ea typeface="Myriad Pro" charset="0"/>
                <a:cs typeface="Myriad Pro" charset="0"/>
              </a:rPr>
              <a:t>AO2</a:t>
            </a:r>
            <a:r>
              <a:rPr lang="en-GB" sz="1800" dirty="0">
                <a:solidFill>
                  <a:srgbClr val="1F224E"/>
                </a:solidFill>
                <a:latin typeface="Myriad Pro" charset="0"/>
                <a:ea typeface="Myriad Pro" charset="0"/>
                <a:cs typeface="Myriad Pro" charset="0"/>
              </a:rPr>
              <a:t> marks:</a:t>
            </a:r>
          </a:p>
          <a:p>
            <a:pPr marL="0" indent="0">
              <a:buNone/>
            </a:pPr>
            <a:endParaRPr lang="en-GB" sz="2000" dirty="0" smtClean="0">
              <a:latin typeface="Myriad Pro"/>
            </a:endParaRPr>
          </a:p>
          <a:p>
            <a:pPr marL="0" indent="0">
              <a:buNone/>
            </a:pPr>
            <a:endParaRPr lang="en-GB" sz="2000" dirty="0">
              <a:latin typeface="Myriad Pro"/>
            </a:endParaRPr>
          </a:p>
          <a:p>
            <a:pPr marL="0" indent="0">
              <a:buNone/>
            </a:pPr>
            <a:endParaRPr lang="en-GB" sz="2000" dirty="0" smtClean="0">
              <a:latin typeface="Myriad Pro"/>
            </a:endParaRPr>
          </a:p>
          <a:p>
            <a:pPr marL="0" indent="0">
              <a:buNone/>
            </a:pPr>
            <a:endParaRPr lang="en-GB" sz="2000" dirty="0">
              <a:latin typeface="Myriad Pro"/>
            </a:endParaRPr>
          </a:p>
          <a:p>
            <a:pPr marL="0" indent="0">
              <a:buNone/>
            </a:pPr>
            <a:endParaRPr lang="en-GB" sz="2000" dirty="0">
              <a:latin typeface="Myriad Pro"/>
            </a:endParaRPr>
          </a:p>
          <a:p>
            <a:pPr marL="0" indent="0">
              <a:buNone/>
            </a:pPr>
            <a:endParaRPr lang="en-GB" sz="2000" dirty="0">
              <a:latin typeface="Myriad Pro"/>
            </a:endParaRPr>
          </a:p>
        </p:txBody>
      </p:sp>
      <p:graphicFrame>
        <p:nvGraphicFramePr>
          <p:cNvPr id="5" name="Table 4"/>
          <p:cNvGraphicFramePr>
            <a:graphicFrameLocks noGrp="1"/>
          </p:cNvGraphicFramePr>
          <p:nvPr>
            <p:extLst>
              <p:ext uri="{D42A27DB-BD31-4B8C-83A1-F6EECF244321}">
                <p14:modId xmlns:p14="http://schemas.microsoft.com/office/powerpoint/2010/main" val="3222057123"/>
              </p:ext>
            </p:extLst>
          </p:nvPr>
        </p:nvGraphicFramePr>
        <p:xfrm>
          <a:off x="450487" y="3434725"/>
          <a:ext cx="6096000" cy="1828800"/>
        </p:xfrm>
        <a:graphic>
          <a:graphicData uri="http://schemas.openxmlformats.org/drawingml/2006/table">
            <a:tbl>
              <a:tblPr firstRow="1" bandRow="1">
                <a:tableStyleId>{5C22544A-7EE6-4342-B048-85BDC9FD1C3A}</a:tableStyleId>
              </a:tblPr>
              <a:tblGrid>
                <a:gridCol w="3048000"/>
                <a:gridCol w="3048000"/>
              </a:tblGrid>
              <a:tr h="252028">
                <a:tc>
                  <a:txBody>
                    <a:bodyPr/>
                    <a:lstStyle/>
                    <a:p>
                      <a:pPr algn="ctr"/>
                      <a:r>
                        <a:rPr lang="en-GB" dirty="0" smtClean="0"/>
                        <a:t>Interacting</a:t>
                      </a:r>
                      <a:r>
                        <a:rPr lang="en-GB" baseline="0" dirty="0" smtClean="0"/>
                        <a:t> with resource</a:t>
                      </a:r>
                      <a:endParaRPr lang="en-GB" dirty="0"/>
                    </a:p>
                  </a:txBody>
                  <a:tcPr/>
                </a:tc>
                <a:tc>
                  <a:txBody>
                    <a:bodyPr/>
                    <a:lstStyle/>
                    <a:p>
                      <a:pPr algn="ctr"/>
                      <a:r>
                        <a:rPr lang="en-GB" dirty="0" smtClean="0"/>
                        <a:t>No resource</a:t>
                      </a:r>
                      <a:endParaRPr lang="en-GB" dirty="0"/>
                    </a:p>
                  </a:txBody>
                  <a:tcPr/>
                </a:tc>
              </a:tr>
              <a:tr h="252028">
                <a:tc>
                  <a:txBody>
                    <a:bodyPr/>
                    <a:lstStyle/>
                    <a:p>
                      <a:pPr algn="ctr"/>
                      <a:r>
                        <a:rPr lang="en-GB" dirty="0" smtClean="0"/>
                        <a:t>Describe</a:t>
                      </a:r>
                      <a:endParaRPr lang="en-GB" dirty="0"/>
                    </a:p>
                  </a:txBody>
                  <a:tcPr/>
                </a:tc>
                <a:tc>
                  <a:txBody>
                    <a:bodyPr/>
                    <a:lstStyle/>
                    <a:p>
                      <a:pPr algn="ctr"/>
                      <a:r>
                        <a:rPr lang="en-GB" dirty="0" smtClean="0"/>
                        <a:t>Assess</a:t>
                      </a:r>
                      <a:endParaRPr lang="en-GB" dirty="0"/>
                    </a:p>
                  </a:txBody>
                  <a:tcPr/>
                </a:tc>
              </a:tr>
              <a:tr h="252028">
                <a:tc>
                  <a:txBody>
                    <a:bodyPr/>
                    <a:lstStyle/>
                    <a:p>
                      <a:pPr algn="ctr"/>
                      <a:r>
                        <a:rPr lang="en-GB" dirty="0" smtClean="0"/>
                        <a:t>Analyse</a:t>
                      </a:r>
                      <a:endParaRPr lang="en-GB" dirty="0"/>
                    </a:p>
                  </a:txBody>
                  <a:tcPr/>
                </a:tc>
                <a:tc>
                  <a:txBody>
                    <a:bodyPr/>
                    <a:lstStyle/>
                    <a:p>
                      <a:pPr algn="ctr"/>
                      <a:r>
                        <a:rPr lang="en-GB" dirty="0" smtClean="0"/>
                        <a:t>Examine</a:t>
                      </a:r>
                      <a:endParaRPr lang="en-GB" dirty="0"/>
                    </a:p>
                  </a:txBody>
                  <a:tcPr/>
                </a:tc>
              </a:tr>
              <a:tr h="252028">
                <a:tc>
                  <a:txBody>
                    <a:bodyPr/>
                    <a:lstStyle/>
                    <a:p>
                      <a:pPr algn="ctr"/>
                      <a:r>
                        <a:rPr lang="en-GB" dirty="0" smtClean="0"/>
                        <a:t>Suggest</a:t>
                      </a:r>
                      <a:endParaRPr lang="en-GB" dirty="0"/>
                    </a:p>
                  </a:txBody>
                  <a:tcPr/>
                </a:tc>
                <a:tc>
                  <a:txBody>
                    <a:bodyPr/>
                    <a:lstStyle/>
                    <a:p>
                      <a:pPr algn="ctr"/>
                      <a:r>
                        <a:rPr lang="en-US" dirty="0" smtClean="0"/>
                        <a:t>How far do you agree</a:t>
                      </a:r>
                      <a:endParaRPr lang="en-GB" dirty="0"/>
                    </a:p>
                  </a:txBody>
                  <a:tcPr/>
                </a:tc>
              </a:tr>
              <a:tr h="252028">
                <a:tc>
                  <a:txBody>
                    <a:bodyPr/>
                    <a:lstStyle/>
                    <a:p>
                      <a:pPr algn="ctr"/>
                      <a:r>
                        <a:rPr lang="en-GB" dirty="0" smtClean="0"/>
                        <a:t>Outline</a:t>
                      </a:r>
                      <a:endParaRPr lang="en-GB" dirty="0"/>
                    </a:p>
                  </a:txBody>
                  <a:tcPr/>
                </a:tc>
                <a:tc>
                  <a:txBody>
                    <a:bodyPr/>
                    <a:lstStyle/>
                    <a:p>
                      <a:pPr algn="ctr"/>
                      <a:r>
                        <a:rPr lang="en-GB" dirty="0" smtClean="0"/>
                        <a:t>To what extent do</a:t>
                      </a:r>
                      <a:r>
                        <a:rPr lang="en-GB" baseline="0" dirty="0" smtClean="0"/>
                        <a:t> you agree</a:t>
                      </a:r>
                      <a:endParaRPr lang="en-GB" dirty="0"/>
                    </a:p>
                  </a:txBody>
                  <a:tcPr/>
                </a:tc>
              </a:tr>
            </a:tbl>
          </a:graphicData>
        </a:graphic>
      </p:graphicFrame>
      <p:sp>
        <p:nvSpPr>
          <p:cNvPr id="6" name="TextBox 5"/>
          <p:cNvSpPr txBox="1"/>
          <p:nvPr/>
        </p:nvSpPr>
        <p:spPr>
          <a:xfrm>
            <a:off x="6741414" y="3048869"/>
            <a:ext cx="1502994" cy="461665"/>
          </a:xfrm>
          <a:prstGeom prst="rect">
            <a:avLst/>
          </a:prstGeom>
          <a:noFill/>
          <a:ln>
            <a:solidFill>
              <a:schemeClr val="tx1"/>
            </a:solidFill>
          </a:ln>
        </p:spPr>
        <p:txBody>
          <a:bodyPr wrap="square" rtlCol="0">
            <a:spAutoFit/>
          </a:bodyPr>
          <a:lstStyle/>
          <a:p>
            <a:pPr algn="ctr" fontAlgn="base">
              <a:spcBef>
                <a:spcPct val="0"/>
              </a:spcBef>
              <a:spcAft>
                <a:spcPct val="0"/>
              </a:spcAft>
            </a:pPr>
            <a:r>
              <a:rPr lang="en-US" sz="1200" dirty="0">
                <a:solidFill>
                  <a:srgbClr val="1F224E"/>
                </a:solidFill>
                <a:latin typeface="Myriad Pro" charset="0"/>
                <a:ea typeface="Myriad Pro" charset="0"/>
                <a:cs typeface="Myriad Pro" charset="0"/>
              </a:rPr>
              <a:t>Weigh up whether a statement is true.</a:t>
            </a:r>
            <a:endParaRPr lang="en-GB" sz="1200" dirty="0">
              <a:solidFill>
                <a:srgbClr val="1F224E"/>
              </a:solidFill>
              <a:latin typeface="Myriad Pro" charset="0"/>
              <a:ea typeface="Myriad Pro" charset="0"/>
              <a:cs typeface="Myriad Pro" charset="0"/>
            </a:endParaRPr>
          </a:p>
        </p:txBody>
      </p:sp>
      <p:sp>
        <p:nvSpPr>
          <p:cNvPr id="7" name="TextBox 6"/>
          <p:cNvSpPr txBox="1"/>
          <p:nvPr/>
        </p:nvSpPr>
        <p:spPr>
          <a:xfrm>
            <a:off x="6748763" y="3650749"/>
            <a:ext cx="1999701" cy="646331"/>
          </a:xfrm>
          <a:prstGeom prst="rect">
            <a:avLst/>
          </a:prstGeom>
          <a:noFill/>
          <a:ln>
            <a:solidFill>
              <a:schemeClr val="tx1"/>
            </a:solidFill>
          </a:ln>
        </p:spPr>
        <p:txBody>
          <a:bodyPr wrap="square" rtlCol="0">
            <a:spAutoFit/>
          </a:bodyPr>
          <a:lstStyle/>
          <a:p>
            <a:pPr algn="ctr" fontAlgn="base">
              <a:spcBef>
                <a:spcPct val="0"/>
              </a:spcBef>
              <a:spcAft>
                <a:spcPct val="0"/>
              </a:spcAft>
            </a:pPr>
            <a:r>
              <a:rPr lang="en-US" sz="1200" dirty="0">
                <a:solidFill>
                  <a:srgbClr val="1F224E"/>
                </a:solidFill>
                <a:latin typeface="Myriad Pro" charset="0"/>
                <a:ea typeface="Myriad Pro" charset="0"/>
                <a:cs typeface="Myriad Pro" charset="0"/>
              </a:rPr>
              <a:t>Look in close detail and establish the key facts and important </a:t>
            </a:r>
            <a:r>
              <a:rPr lang="en-US" sz="1200" dirty="0" smtClean="0">
                <a:solidFill>
                  <a:srgbClr val="1F224E"/>
                </a:solidFill>
                <a:latin typeface="Myriad Pro" charset="0"/>
                <a:ea typeface="Myriad Pro" charset="0"/>
                <a:cs typeface="Myriad Pro" charset="0"/>
              </a:rPr>
              <a:t>issues.</a:t>
            </a:r>
            <a:endParaRPr lang="en-US" sz="1200" dirty="0">
              <a:solidFill>
                <a:srgbClr val="1F224E"/>
              </a:solidFill>
              <a:latin typeface="Myriad Pro" charset="0"/>
              <a:ea typeface="Myriad Pro" charset="0"/>
              <a:cs typeface="Myriad Pro" charset="0"/>
            </a:endParaRPr>
          </a:p>
        </p:txBody>
      </p:sp>
      <p:sp>
        <p:nvSpPr>
          <p:cNvPr id="8" name="TextBox 7"/>
          <p:cNvSpPr txBox="1"/>
          <p:nvPr/>
        </p:nvSpPr>
        <p:spPr>
          <a:xfrm>
            <a:off x="6748765" y="4526523"/>
            <a:ext cx="2234030" cy="461665"/>
          </a:xfrm>
          <a:prstGeom prst="rect">
            <a:avLst/>
          </a:prstGeom>
          <a:noFill/>
          <a:ln>
            <a:solidFill>
              <a:schemeClr val="tx1"/>
            </a:solidFill>
          </a:ln>
        </p:spPr>
        <p:txBody>
          <a:bodyPr wrap="square" rtlCol="0">
            <a:spAutoFit/>
          </a:bodyPr>
          <a:lstStyle/>
          <a:p>
            <a:pPr algn="ctr" fontAlgn="base">
              <a:spcBef>
                <a:spcPct val="0"/>
              </a:spcBef>
              <a:spcAft>
                <a:spcPct val="0"/>
              </a:spcAft>
            </a:pPr>
            <a:r>
              <a:rPr lang="en-US" sz="1200" dirty="0" smtClean="0">
                <a:solidFill>
                  <a:srgbClr val="1F224E"/>
                </a:solidFill>
                <a:latin typeface="Myriad Pro" charset="0"/>
                <a:ea typeface="Myriad Pro" charset="0"/>
                <a:cs typeface="Myriad Pro" charset="0"/>
              </a:rPr>
              <a:t>How far you agree with a statement based on evidence.</a:t>
            </a:r>
            <a:endParaRPr lang="en-US" sz="1200" dirty="0">
              <a:solidFill>
                <a:srgbClr val="1F224E"/>
              </a:solidFill>
              <a:latin typeface="Myriad Pro" charset="0"/>
              <a:ea typeface="Myriad Pro" charset="0"/>
              <a:cs typeface="Myriad Pro" charset="0"/>
            </a:endParaRPr>
          </a:p>
        </p:txBody>
      </p:sp>
      <p:cxnSp>
        <p:nvCxnSpPr>
          <p:cNvPr id="10" name="Straight Arrow Connector 9"/>
          <p:cNvCxnSpPr/>
          <p:nvPr/>
        </p:nvCxnSpPr>
        <p:spPr>
          <a:xfrm flipV="1">
            <a:off x="5707071" y="3362717"/>
            <a:ext cx="936104" cy="6480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563055" y="4082797"/>
            <a:ext cx="1080120"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175123" y="4757355"/>
            <a:ext cx="468052"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075954" y="5201826"/>
            <a:ext cx="343085" cy="17711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130310" y="5461980"/>
            <a:ext cx="4735470" cy="276999"/>
          </a:xfrm>
          <a:prstGeom prst="rect">
            <a:avLst/>
          </a:prstGeom>
          <a:solidFill>
            <a:schemeClr val="bg1"/>
          </a:solidFill>
          <a:ln>
            <a:solidFill>
              <a:schemeClr val="tx1"/>
            </a:solidFill>
          </a:ln>
        </p:spPr>
        <p:txBody>
          <a:bodyPr wrap="square" rtlCol="0">
            <a:spAutoFit/>
          </a:bodyPr>
          <a:lstStyle/>
          <a:p>
            <a:pPr algn="ctr" fontAlgn="base">
              <a:spcBef>
                <a:spcPct val="0"/>
              </a:spcBef>
              <a:spcAft>
                <a:spcPct val="0"/>
              </a:spcAft>
            </a:pPr>
            <a:r>
              <a:rPr lang="en-US" sz="1200" dirty="0" smtClean="0">
                <a:solidFill>
                  <a:srgbClr val="1F224E"/>
                </a:solidFill>
                <a:latin typeface="Myriad Pro" charset="0"/>
                <a:ea typeface="Myriad Pro" charset="0"/>
                <a:cs typeface="Myriad Pro" charset="0"/>
              </a:rPr>
              <a:t>The extent you agree </a:t>
            </a:r>
            <a:r>
              <a:rPr lang="en-US" sz="1200" dirty="0">
                <a:solidFill>
                  <a:srgbClr val="1F224E"/>
                </a:solidFill>
                <a:latin typeface="Myriad Pro" charset="0"/>
                <a:ea typeface="Myriad Pro" charset="0"/>
                <a:cs typeface="Myriad Pro" charset="0"/>
              </a:rPr>
              <a:t>with a statement based </a:t>
            </a:r>
            <a:r>
              <a:rPr lang="en-US" sz="1200" dirty="0" smtClean="0">
                <a:solidFill>
                  <a:srgbClr val="1F224E"/>
                </a:solidFill>
                <a:latin typeface="Myriad Pro" charset="0"/>
                <a:ea typeface="Myriad Pro" charset="0"/>
                <a:cs typeface="Myriad Pro" charset="0"/>
              </a:rPr>
              <a:t>on evidence. </a:t>
            </a:r>
            <a:endParaRPr lang="en-GB" sz="12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13047243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88640"/>
            <a:ext cx="9144000" cy="685800"/>
          </a:xfrm>
        </p:spPr>
        <p:txBody>
          <a:bodyPr>
            <a:normAutofit fontScale="90000"/>
          </a:bodyPr>
          <a:lstStyle/>
          <a:p>
            <a:r>
              <a:rPr lang="en-GB" dirty="0" smtClean="0">
                <a:solidFill>
                  <a:srgbClr val="00B050"/>
                </a:solidFill>
              </a:rPr>
              <a:t>AO3 </a:t>
            </a:r>
            <a:r>
              <a:rPr lang="en-GB" dirty="0">
                <a:solidFill>
                  <a:srgbClr val="00B050"/>
                </a:solidFill>
              </a:rPr>
              <a:t>- Skills</a:t>
            </a:r>
            <a:endParaRPr lang="en-GB" dirty="0"/>
          </a:p>
        </p:txBody>
      </p:sp>
      <p:sp>
        <p:nvSpPr>
          <p:cNvPr id="7" name="TextBox 6"/>
          <p:cNvSpPr txBox="1"/>
          <p:nvPr/>
        </p:nvSpPr>
        <p:spPr>
          <a:xfrm>
            <a:off x="5652120" y="1052736"/>
            <a:ext cx="3373846" cy="830997"/>
          </a:xfrm>
          <a:prstGeom prst="rect">
            <a:avLst/>
          </a:prstGeom>
          <a:solidFill>
            <a:schemeClr val="bg1"/>
          </a:solidFill>
          <a:ln>
            <a:solidFill>
              <a:schemeClr val="tx1"/>
            </a:solidFill>
          </a:ln>
        </p:spPr>
        <p:txBody>
          <a:bodyPr wrap="square" rtlCol="0">
            <a:spAutoFit/>
          </a:bodyPr>
          <a:lstStyle/>
          <a:p>
            <a:pPr algn="ctr" fontAlgn="base">
              <a:spcBef>
                <a:spcPct val="0"/>
              </a:spcBef>
              <a:spcAft>
                <a:spcPct val="0"/>
              </a:spcAft>
            </a:pPr>
            <a:r>
              <a:rPr lang="en-GB" sz="1200" dirty="0" smtClean="0">
                <a:solidFill>
                  <a:srgbClr val="1F224E"/>
                </a:solidFill>
                <a:latin typeface="Myriad Pro" charset="0"/>
                <a:ea typeface="Myriad Pro" charset="0"/>
                <a:cs typeface="Myriad Pro" charset="0"/>
              </a:rPr>
              <a:t>Emphasis of assessment objective is on the </a:t>
            </a:r>
            <a:r>
              <a:rPr lang="en-GB" sz="1200" dirty="0" smtClean="0">
                <a:solidFill>
                  <a:srgbClr val="00B050"/>
                </a:solidFill>
                <a:latin typeface="Myriad Pro" charset="0"/>
                <a:ea typeface="Myriad Pro" charset="0"/>
                <a:cs typeface="Myriad Pro" charset="0"/>
              </a:rPr>
              <a:t>use of geographical skills </a:t>
            </a:r>
            <a:r>
              <a:rPr lang="en-GB" sz="1200" dirty="0" smtClean="0">
                <a:solidFill>
                  <a:srgbClr val="1F224E"/>
                </a:solidFill>
                <a:latin typeface="Myriad Pro" charset="0"/>
                <a:ea typeface="Myriad Pro" charset="0"/>
                <a:cs typeface="Myriad Pro" charset="0"/>
              </a:rPr>
              <a:t>– overarching methods (e.g. quantitative skills) and/or specific techniques (e.g. standard deviation)</a:t>
            </a:r>
            <a:endParaRPr lang="en-GB" sz="1200" dirty="0">
              <a:solidFill>
                <a:srgbClr val="1F224E"/>
              </a:solidFill>
              <a:latin typeface="Myriad Pro" charset="0"/>
              <a:ea typeface="Myriad Pro" charset="0"/>
              <a:cs typeface="Myriad Pro" charset="0"/>
            </a:endParaRPr>
          </a:p>
        </p:txBody>
      </p:sp>
      <p:pic>
        <p:nvPicPr>
          <p:cNvPr id="7170" name="Picture 2" title="AO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132" y="1949201"/>
            <a:ext cx="7435180" cy="3359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65190" y="974188"/>
            <a:ext cx="2012530" cy="830997"/>
          </a:xfrm>
          <a:prstGeom prst="rect">
            <a:avLst/>
          </a:prstGeom>
          <a:solidFill>
            <a:schemeClr val="bg1"/>
          </a:solidFill>
          <a:ln>
            <a:solidFill>
              <a:schemeClr val="tx1"/>
            </a:solidFill>
          </a:ln>
        </p:spPr>
        <p:txBody>
          <a:bodyPr wrap="square" rtlCol="0">
            <a:spAutoFit/>
          </a:bodyPr>
          <a:lstStyle/>
          <a:p>
            <a:pPr algn="ctr" fontAlgn="base">
              <a:spcBef>
                <a:spcPct val="0"/>
              </a:spcBef>
              <a:spcAft>
                <a:spcPct val="0"/>
              </a:spcAft>
            </a:pPr>
            <a:r>
              <a:rPr lang="en-GB" sz="1200" dirty="0" smtClean="0">
                <a:solidFill>
                  <a:srgbClr val="1F224E"/>
                </a:solidFill>
                <a:latin typeface="Myriad Pro" charset="0"/>
                <a:ea typeface="Myriad Pro" charset="0"/>
                <a:cs typeface="Myriad Pro" charset="0"/>
              </a:rPr>
              <a:t>Data and evidence means stimulus materials (e.g. unseen resources in a resource booklet)</a:t>
            </a:r>
            <a:endParaRPr lang="en-GB" sz="1200" dirty="0">
              <a:solidFill>
                <a:srgbClr val="1F224E"/>
              </a:solidFill>
              <a:latin typeface="Myriad Pro" charset="0"/>
              <a:ea typeface="Myriad Pro" charset="0"/>
              <a:cs typeface="Myriad Pro" charset="0"/>
            </a:endParaRPr>
          </a:p>
        </p:txBody>
      </p:sp>
      <p:sp>
        <p:nvSpPr>
          <p:cNvPr id="15" name="Bent Arrow 14"/>
          <p:cNvSpPr/>
          <p:nvPr/>
        </p:nvSpPr>
        <p:spPr>
          <a:xfrm rot="10800000">
            <a:off x="8122442" y="2132856"/>
            <a:ext cx="691811" cy="1551616"/>
          </a:xfrm>
          <a:prstGeom prst="bentArrow">
            <a:avLst>
              <a:gd name="adj1" fmla="val 25000"/>
              <a:gd name="adj2" fmla="val 2127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6" name="Bent Arrow 15"/>
          <p:cNvSpPr/>
          <p:nvPr/>
        </p:nvSpPr>
        <p:spPr>
          <a:xfrm rot="10800000" flipH="1">
            <a:off x="269187" y="1949201"/>
            <a:ext cx="403714" cy="259228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7" name="Bent Arrow 16"/>
          <p:cNvSpPr/>
          <p:nvPr/>
        </p:nvSpPr>
        <p:spPr>
          <a:xfrm rot="10800000">
            <a:off x="8122441" y="2132856"/>
            <a:ext cx="691811" cy="1551616"/>
          </a:xfrm>
          <a:prstGeom prst="bentArrow">
            <a:avLst>
              <a:gd name="adj1" fmla="val 25000"/>
              <a:gd name="adj2" fmla="val 2127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1304875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smtClean="0">
                <a:solidFill>
                  <a:srgbClr val="00B050"/>
                </a:solidFill>
              </a:rPr>
              <a:t>AO3 </a:t>
            </a:r>
            <a:r>
              <a:rPr lang="en-GB" dirty="0">
                <a:solidFill>
                  <a:srgbClr val="00B050"/>
                </a:solidFill>
              </a:rPr>
              <a:t>command words</a:t>
            </a:r>
            <a:endParaRPr lang="en-GB" dirty="0"/>
          </a:p>
        </p:txBody>
      </p:sp>
      <p:sp>
        <p:nvSpPr>
          <p:cNvPr id="4" name="Content Placeholder 2"/>
          <p:cNvSpPr>
            <a:spLocks noGrp="1"/>
          </p:cNvSpPr>
          <p:nvPr>
            <p:ph idx="4294967295"/>
          </p:nvPr>
        </p:nvSpPr>
        <p:spPr>
          <a:xfrm>
            <a:off x="539552" y="1556792"/>
            <a:ext cx="8229600" cy="3989388"/>
          </a:xfrm>
          <a:prstGeom prst="rect">
            <a:avLst/>
          </a:prstGeom>
          <a:ln>
            <a:solidFill>
              <a:schemeClr val="tx1"/>
            </a:solidFill>
          </a:ln>
        </p:spPr>
        <p:txBody>
          <a:bodyPr>
            <a:normAutofit/>
          </a:bodyPr>
          <a:lstStyle/>
          <a:p>
            <a:pPr marL="0" indent="0">
              <a:buNone/>
            </a:pPr>
            <a:r>
              <a:rPr lang="en-GB" sz="1600" dirty="0" smtClean="0">
                <a:solidFill>
                  <a:srgbClr val="00B050"/>
                </a:solidFill>
                <a:latin typeface="Myriad Pro" charset="0"/>
                <a:ea typeface="Myriad Pro" charset="0"/>
                <a:cs typeface="Myriad Pro" charset="0"/>
              </a:rPr>
              <a:t>AO3</a:t>
            </a:r>
            <a:r>
              <a:rPr lang="en-GB" sz="1600" dirty="0" smtClean="0">
                <a:solidFill>
                  <a:srgbClr val="1F224E"/>
                </a:solidFill>
                <a:latin typeface="Myriad Pro" charset="0"/>
                <a:ea typeface="Myriad Pro" charset="0"/>
                <a:cs typeface="Myriad Pro" charset="0"/>
              </a:rPr>
              <a:t> requires students to </a:t>
            </a:r>
            <a:r>
              <a:rPr lang="en-US" sz="1600" dirty="0" smtClean="0">
                <a:solidFill>
                  <a:srgbClr val="00B050"/>
                </a:solidFill>
                <a:latin typeface="Myriad Pro" charset="0"/>
                <a:ea typeface="Myriad Pro" charset="0"/>
                <a:cs typeface="Myriad Pro" charset="0"/>
              </a:rPr>
              <a:t>use </a:t>
            </a:r>
            <a:r>
              <a:rPr lang="en-US" sz="1600" dirty="0">
                <a:solidFill>
                  <a:srgbClr val="00B050"/>
                </a:solidFill>
                <a:latin typeface="Myriad Pro" charset="0"/>
                <a:ea typeface="Myriad Pro" charset="0"/>
                <a:cs typeface="Myriad Pro" charset="0"/>
              </a:rPr>
              <a:t>a variety of relevant quantitative, qualitative and fieldwork </a:t>
            </a:r>
            <a:r>
              <a:rPr lang="en-US" sz="1600" dirty="0" smtClean="0">
                <a:solidFill>
                  <a:srgbClr val="00B050"/>
                </a:solidFill>
                <a:latin typeface="Myriad Pro" charset="0"/>
                <a:ea typeface="Myriad Pro" charset="0"/>
                <a:cs typeface="Myriad Pro" charset="0"/>
              </a:rPr>
              <a:t>skills</a:t>
            </a:r>
            <a:r>
              <a:rPr lang="en-GB" sz="1600" dirty="0" smtClean="0">
                <a:solidFill>
                  <a:srgbClr val="1F224E"/>
                </a:solidFill>
                <a:latin typeface="Myriad Pro" charset="0"/>
                <a:ea typeface="Myriad Pro" charset="0"/>
                <a:cs typeface="Myriad Pro" charset="0"/>
              </a:rPr>
              <a:t>, in order to:</a:t>
            </a:r>
          </a:p>
          <a:p>
            <a:r>
              <a:rPr lang="en-US" sz="1600" dirty="0">
                <a:solidFill>
                  <a:srgbClr val="00B050"/>
                </a:solidFill>
                <a:latin typeface="Myriad Pro" charset="0"/>
                <a:ea typeface="Myriad Pro" charset="0"/>
                <a:cs typeface="Myriad Pro" charset="0"/>
              </a:rPr>
              <a:t>investigate geographical questions and issues </a:t>
            </a:r>
            <a:endParaRPr lang="en-US" sz="1600" dirty="0" smtClean="0">
              <a:solidFill>
                <a:srgbClr val="00B050"/>
              </a:solidFill>
              <a:latin typeface="Myriad Pro" charset="0"/>
              <a:ea typeface="Myriad Pro" charset="0"/>
              <a:cs typeface="Myriad Pro" charset="0"/>
            </a:endParaRPr>
          </a:p>
          <a:p>
            <a:r>
              <a:rPr lang="en-US" sz="1600" dirty="0" smtClean="0">
                <a:solidFill>
                  <a:srgbClr val="00B050"/>
                </a:solidFill>
                <a:latin typeface="Myriad Pro" charset="0"/>
                <a:ea typeface="Myriad Pro" charset="0"/>
                <a:cs typeface="Myriad Pro" charset="0"/>
              </a:rPr>
              <a:t>interpret</a:t>
            </a:r>
            <a:r>
              <a:rPr lang="en-US" sz="1600" dirty="0">
                <a:solidFill>
                  <a:srgbClr val="00B050"/>
                </a:solidFill>
                <a:latin typeface="Myriad Pro" charset="0"/>
                <a:ea typeface="Myriad Pro" charset="0"/>
                <a:cs typeface="Myriad Pro" charset="0"/>
              </a:rPr>
              <a:t>, analyse and evaluate data and evidence </a:t>
            </a:r>
            <a:endParaRPr lang="en-US" sz="1600" dirty="0" smtClean="0">
              <a:solidFill>
                <a:srgbClr val="00B050"/>
              </a:solidFill>
              <a:latin typeface="Myriad Pro" charset="0"/>
              <a:ea typeface="Myriad Pro" charset="0"/>
              <a:cs typeface="Myriad Pro" charset="0"/>
            </a:endParaRPr>
          </a:p>
          <a:p>
            <a:r>
              <a:rPr lang="en-US" sz="1600" dirty="0" smtClean="0">
                <a:solidFill>
                  <a:srgbClr val="00B050"/>
                </a:solidFill>
                <a:latin typeface="Myriad Pro" charset="0"/>
                <a:ea typeface="Myriad Pro" charset="0"/>
                <a:cs typeface="Myriad Pro" charset="0"/>
              </a:rPr>
              <a:t>construct </a:t>
            </a:r>
            <a:r>
              <a:rPr lang="en-US" sz="1600" dirty="0">
                <a:solidFill>
                  <a:srgbClr val="00B050"/>
                </a:solidFill>
                <a:latin typeface="Myriad Pro" charset="0"/>
                <a:ea typeface="Myriad Pro" charset="0"/>
                <a:cs typeface="Myriad Pro" charset="0"/>
              </a:rPr>
              <a:t>arguments and draw conclusions.</a:t>
            </a:r>
            <a:endParaRPr lang="en-GB" sz="1600" dirty="0" smtClean="0">
              <a:solidFill>
                <a:srgbClr val="00B050"/>
              </a:solidFill>
              <a:latin typeface="Myriad Pro" charset="0"/>
              <a:ea typeface="Myriad Pro" charset="0"/>
              <a:cs typeface="Myriad Pro" charset="0"/>
            </a:endParaRPr>
          </a:p>
          <a:p>
            <a:pPr marL="0" indent="0">
              <a:buNone/>
            </a:pPr>
            <a:endParaRPr lang="en-GB" sz="1600" dirty="0">
              <a:solidFill>
                <a:srgbClr val="1F224E"/>
              </a:solidFill>
              <a:latin typeface="Myriad Pro" charset="0"/>
              <a:ea typeface="Myriad Pro" charset="0"/>
              <a:cs typeface="Myriad Pro" charset="0"/>
            </a:endParaRPr>
          </a:p>
          <a:p>
            <a:pPr marL="0" indent="0">
              <a:buNone/>
            </a:pPr>
            <a:r>
              <a:rPr lang="en-GB" sz="1600" dirty="0">
                <a:solidFill>
                  <a:srgbClr val="1F224E"/>
                </a:solidFill>
                <a:latin typeface="Myriad Pro" charset="0"/>
                <a:ea typeface="Myriad Pro" charset="0"/>
                <a:cs typeface="Myriad Pro" charset="0"/>
              </a:rPr>
              <a:t>The following are some of the command words which may be used for questions with </a:t>
            </a:r>
            <a:r>
              <a:rPr lang="en-GB" sz="1600" dirty="0" smtClean="0">
                <a:solidFill>
                  <a:srgbClr val="00B050"/>
                </a:solidFill>
                <a:latin typeface="Myriad Pro" charset="0"/>
                <a:ea typeface="Myriad Pro" charset="0"/>
                <a:cs typeface="Myriad Pro" charset="0"/>
              </a:rPr>
              <a:t>AO3</a:t>
            </a:r>
            <a:r>
              <a:rPr lang="en-GB" sz="1600" dirty="0" smtClean="0">
                <a:solidFill>
                  <a:srgbClr val="1F224E"/>
                </a:solidFill>
                <a:latin typeface="Myriad Pro" charset="0"/>
                <a:ea typeface="Myriad Pro" charset="0"/>
                <a:cs typeface="Myriad Pro" charset="0"/>
              </a:rPr>
              <a:t> </a:t>
            </a:r>
            <a:r>
              <a:rPr lang="en-GB" sz="1600" dirty="0">
                <a:solidFill>
                  <a:srgbClr val="1F224E"/>
                </a:solidFill>
                <a:latin typeface="Myriad Pro" charset="0"/>
                <a:ea typeface="Myriad Pro" charset="0"/>
                <a:cs typeface="Myriad Pro" charset="0"/>
              </a:rPr>
              <a:t>marks:</a:t>
            </a:r>
          </a:p>
          <a:p>
            <a:pPr marL="685800" lvl="1"/>
            <a:r>
              <a:rPr lang="en-GB" sz="1600" dirty="0" smtClean="0">
                <a:solidFill>
                  <a:srgbClr val="1F224E"/>
                </a:solidFill>
                <a:latin typeface="Myriad Pro" charset="0"/>
                <a:ea typeface="Myriad Pro" charset="0"/>
                <a:cs typeface="Myriad Pro" charset="0"/>
              </a:rPr>
              <a:t>Compare and contrast</a:t>
            </a:r>
            <a:endParaRPr lang="en-GB" sz="1600" dirty="0">
              <a:solidFill>
                <a:srgbClr val="1F224E"/>
              </a:solidFill>
              <a:latin typeface="Myriad Pro" charset="0"/>
              <a:ea typeface="Myriad Pro" charset="0"/>
              <a:cs typeface="Myriad Pro" charset="0"/>
            </a:endParaRPr>
          </a:p>
          <a:p>
            <a:pPr marL="685800" lvl="1"/>
            <a:r>
              <a:rPr lang="en-GB" sz="1600" dirty="0" smtClean="0">
                <a:solidFill>
                  <a:srgbClr val="1F224E"/>
                </a:solidFill>
                <a:latin typeface="Myriad Pro" charset="0"/>
                <a:ea typeface="Myriad Pro" charset="0"/>
                <a:cs typeface="Myriad Pro" charset="0"/>
              </a:rPr>
              <a:t>Using evidence from</a:t>
            </a:r>
          </a:p>
          <a:p>
            <a:pPr marL="685800" lvl="1"/>
            <a:r>
              <a:rPr lang="en-GB" sz="1600" dirty="0" smtClean="0">
                <a:solidFill>
                  <a:srgbClr val="1F224E"/>
                </a:solidFill>
                <a:latin typeface="Myriad Pro" charset="0"/>
                <a:ea typeface="Myriad Pro" charset="0"/>
                <a:cs typeface="Myriad Pro" charset="0"/>
              </a:rPr>
              <a:t>Suggest</a:t>
            </a:r>
            <a:endParaRPr lang="en-GB" sz="1600" dirty="0">
              <a:solidFill>
                <a:srgbClr val="1F224E"/>
              </a:solidFill>
              <a:latin typeface="Myriad Pro" charset="0"/>
              <a:ea typeface="Myriad Pro" charset="0"/>
              <a:cs typeface="Myriad Pro" charset="0"/>
            </a:endParaRPr>
          </a:p>
          <a:p>
            <a:pPr marL="685800" lvl="1"/>
            <a:r>
              <a:rPr lang="en-GB" sz="1600" dirty="0">
                <a:solidFill>
                  <a:srgbClr val="1F224E"/>
                </a:solidFill>
                <a:latin typeface="Myriad Pro" charset="0"/>
                <a:ea typeface="Myriad Pro" charset="0"/>
                <a:cs typeface="Myriad Pro" charset="0"/>
              </a:rPr>
              <a:t>Calculate</a:t>
            </a:r>
          </a:p>
          <a:p>
            <a:pPr marL="285750" lvl="0" indent="-285750"/>
            <a:endParaRPr lang="en-GB" sz="1600" dirty="0">
              <a:latin typeface="Myriad Pro"/>
            </a:endParaRPr>
          </a:p>
          <a:p>
            <a:pPr marL="285750" lvl="0" indent="-285750"/>
            <a:endParaRPr lang="en-GB" sz="1600" dirty="0">
              <a:latin typeface="Myriad Pro"/>
            </a:endParaRPr>
          </a:p>
          <a:p>
            <a:endParaRPr lang="en-GB" sz="1600" dirty="0">
              <a:latin typeface="Myriad Pro"/>
            </a:endParaRPr>
          </a:p>
        </p:txBody>
      </p:sp>
      <p:sp>
        <p:nvSpPr>
          <p:cNvPr id="5" name="TextBox 4"/>
          <p:cNvSpPr txBox="1"/>
          <p:nvPr/>
        </p:nvSpPr>
        <p:spPr>
          <a:xfrm>
            <a:off x="5131745" y="4130607"/>
            <a:ext cx="2181098" cy="646331"/>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200" dirty="0">
                <a:solidFill>
                  <a:srgbClr val="1F224E"/>
                </a:solidFill>
                <a:latin typeface="Myriad Pro" charset="0"/>
                <a:ea typeface="Myriad Pro" charset="0"/>
                <a:cs typeface="Myriad Pro" charset="0"/>
              </a:rPr>
              <a:t>Commands words may vary depending on the level of interaction with a resource.</a:t>
            </a:r>
          </a:p>
        </p:txBody>
      </p:sp>
      <p:sp>
        <p:nvSpPr>
          <p:cNvPr id="6" name="Left Arrow 5"/>
          <p:cNvSpPr/>
          <p:nvPr/>
        </p:nvSpPr>
        <p:spPr>
          <a:xfrm>
            <a:off x="3275856" y="4295633"/>
            <a:ext cx="1656184" cy="31628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prstClr val="white"/>
              </a:solidFill>
            </a:endParaRPr>
          </a:p>
        </p:txBody>
      </p:sp>
    </p:spTree>
    <p:extLst>
      <p:ext uri="{BB962C8B-B14F-4D97-AF65-F5344CB8AC3E}">
        <p14:creationId xmlns:p14="http://schemas.microsoft.com/office/powerpoint/2010/main" val="1411171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rmAutofit/>
          </a:bodyPr>
          <a:lstStyle/>
          <a:p>
            <a:r>
              <a:rPr lang="en-GB" dirty="0" smtClean="0"/>
              <a:t>Section A</a:t>
            </a:r>
            <a:endParaRPr lang="en-GB" dirty="0"/>
          </a:p>
        </p:txBody>
      </p:sp>
      <p:sp>
        <p:nvSpPr>
          <p:cNvPr id="5" name="Content Placeholder 4"/>
          <p:cNvSpPr>
            <a:spLocks noGrp="1"/>
          </p:cNvSpPr>
          <p:nvPr>
            <p:ph idx="1"/>
          </p:nvPr>
        </p:nvSpPr>
        <p:spPr/>
        <p:txBody>
          <a:bodyPr>
            <a:normAutofit/>
          </a:bodyPr>
          <a:lstStyle/>
          <a:p>
            <a:r>
              <a:rPr lang="en-GB" sz="2400" dirty="0">
                <a:solidFill>
                  <a:srgbClr val="1F224E"/>
                </a:solidFill>
                <a:latin typeface="Myriad Pro" charset="0"/>
                <a:ea typeface="Myriad Pro" charset="0"/>
                <a:cs typeface="Myriad Pro" charset="0"/>
              </a:rPr>
              <a:t>There is optionality in Section A. Students must answer questions from two options (whichever two topics they have studied).</a:t>
            </a:r>
          </a:p>
          <a:p>
            <a:r>
              <a:rPr lang="en-GB" sz="2400" dirty="0" smtClean="0">
                <a:solidFill>
                  <a:srgbClr val="1F224E"/>
                </a:solidFill>
                <a:latin typeface="Myriad Pro" charset="0"/>
                <a:ea typeface="Myriad Pro" charset="0"/>
                <a:cs typeface="Myriad Pro" charset="0"/>
              </a:rPr>
              <a:t>In </a:t>
            </a:r>
            <a:r>
              <a:rPr lang="en-GB" sz="2400" dirty="0">
                <a:solidFill>
                  <a:srgbClr val="1F224E"/>
                </a:solidFill>
                <a:latin typeface="Myriad Pro" charset="0"/>
                <a:ea typeface="Myriad Pro" charset="0"/>
                <a:cs typeface="Myriad Pro" charset="0"/>
              </a:rPr>
              <a:t>the SAMs, </a:t>
            </a:r>
            <a:r>
              <a:rPr lang="en-GB" sz="2400" dirty="0" smtClean="0">
                <a:solidFill>
                  <a:srgbClr val="1F224E"/>
                </a:solidFill>
                <a:latin typeface="Myriad Pro" charset="0"/>
                <a:ea typeface="Myriad Pro" charset="0"/>
                <a:cs typeface="Myriad Pro" charset="0"/>
              </a:rPr>
              <a:t>Section A had a 3 </a:t>
            </a:r>
            <a:r>
              <a:rPr lang="en-GB" sz="2400" dirty="0">
                <a:solidFill>
                  <a:srgbClr val="1F224E"/>
                </a:solidFill>
                <a:latin typeface="Myriad Pro" charset="0"/>
                <a:ea typeface="Myriad Pro" charset="0"/>
                <a:cs typeface="Myriad Pro" charset="0"/>
              </a:rPr>
              <a:t>mark </a:t>
            </a:r>
            <a:r>
              <a:rPr lang="en-GB" sz="2400" dirty="0">
                <a:solidFill>
                  <a:srgbClr val="00B050"/>
                </a:solidFill>
                <a:latin typeface="Myriad Pro" charset="0"/>
                <a:ea typeface="Myriad Pro" charset="0"/>
                <a:cs typeface="Myriad Pro" charset="0"/>
              </a:rPr>
              <a:t>AO3 </a:t>
            </a:r>
            <a:r>
              <a:rPr lang="en-GB" sz="2400" dirty="0" smtClean="0">
                <a:solidFill>
                  <a:srgbClr val="1F224E"/>
                </a:solidFill>
                <a:latin typeface="Myriad Pro" charset="0"/>
                <a:ea typeface="Myriad Pro" charset="0"/>
                <a:cs typeface="Myriad Pro" charset="0"/>
              </a:rPr>
              <a:t>question</a:t>
            </a:r>
            <a:r>
              <a:rPr lang="en-GB" sz="2400" dirty="0" smtClean="0">
                <a:solidFill>
                  <a:srgbClr val="00B0F0"/>
                </a:solidFill>
                <a:latin typeface="Myriad Pro" charset="0"/>
                <a:ea typeface="Myriad Pro" charset="0"/>
                <a:cs typeface="Myriad Pro" charset="0"/>
              </a:rPr>
              <a:t> </a:t>
            </a:r>
            <a:r>
              <a:rPr lang="en-GB" sz="2400" dirty="0" smtClean="0">
                <a:solidFill>
                  <a:srgbClr val="1F224E"/>
                </a:solidFill>
                <a:latin typeface="Myriad Pro" charset="0"/>
                <a:ea typeface="Myriad Pro" charset="0"/>
                <a:cs typeface="Myriad Pro" charset="0"/>
              </a:rPr>
              <a:t>and a 6 mark </a:t>
            </a:r>
            <a:r>
              <a:rPr lang="en-GB" sz="2400" dirty="0">
                <a:solidFill>
                  <a:srgbClr val="FF0000"/>
                </a:solidFill>
                <a:latin typeface="Myriad Pro" charset="0"/>
                <a:ea typeface="Myriad Pro" charset="0"/>
                <a:cs typeface="Myriad Pro" charset="0"/>
              </a:rPr>
              <a:t>AO1</a:t>
            </a:r>
            <a:r>
              <a:rPr lang="en-GB" sz="2400" dirty="0" smtClean="0">
                <a:solidFill>
                  <a:srgbClr val="00B0F0"/>
                </a:solidFill>
                <a:latin typeface="Myriad Pro" charset="0"/>
                <a:ea typeface="Myriad Pro" charset="0"/>
                <a:cs typeface="Myriad Pro" charset="0"/>
              </a:rPr>
              <a:t> </a:t>
            </a:r>
            <a:r>
              <a:rPr lang="en-GB" sz="2400" dirty="0" smtClean="0">
                <a:solidFill>
                  <a:srgbClr val="1F224E"/>
                </a:solidFill>
                <a:latin typeface="Myriad Pro" charset="0"/>
                <a:ea typeface="Myriad Pro" charset="0"/>
                <a:cs typeface="Myriad Pro" charset="0"/>
              </a:rPr>
              <a:t>question for each option.</a:t>
            </a:r>
          </a:p>
          <a:p>
            <a:r>
              <a:rPr lang="en-GB" sz="2400" dirty="0">
                <a:solidFill>
                  <a:srgbClr val="1F224E"/>
                </a:solidFill>
                <a:latin typeface="Myriad Pro" charset="0"/>
                <a:ea typeface="Myriad Pro" charset="0"/>
                <a:cs typeface="Myriad Pro" charset="0"/>
              </a:rPr>
              <a:t>Every option in Section </a:t>
            </a:r>
            <a:r>
              <a:rPr lang="en-GB" sz="2400" dirty="0" smtClean="0">
                <a:solidFill>
                  <a:srgbClr val="1F224E"/>
                </a:solidFill>
                <a:latin typeface="Myriad Pro" charset="0"/>
                <a:ea typeface="Myriad Pro" charset="0"/>
                <a:cs typeface="Myriad Pro" charset="0"/>
              </a:rPr>
              <a:t>A </a:t>
            </a:r>
            <a:r>
              <a:rPr lang="en-GB" sz="2400" dirty="0">
                <a:solidFill>
                  <a:srgbClr val="1F224E"/>
                </a:solidFill>
                <a:latin typeface="Myriad Pro" charset="0"/>
                <a:ea typeface="Myriad Pro" charset="0"/>
                <a:cs typeface="Myriad Pro" charset="0"/>
              </a:rPr>
              <a:t>will always have an identical structure so that they are comparable. </a:t>
            </a:r>
            <a:endParaRPr lang="en-GB" sz="2400" dirty="0" smtClean="0">
              <a:solidFill>
                <a:srgbClr val="1F224E"/>
              </a:solidFill>
              <a:latin typeface="Myriad Pro" charset="0"/>
              <a:ea typeface="Myriad Pro" charset="0"/>
              <a:cs typeface="Myriad Pro" charset="0"/>
            </a:endParaRPr>
          </a:p>
          <a:p>
            <a:r>
              <a:rPr lang="en-GB" sz="2400" dirty="0" smtClean="0">
                <a:solidFill>
                  <a:srgbClr val="1F224E"/>
                </a:solidFill>
                <a:latin typeface="Myriad Pro" charset="0"/>
                <a:ea typeface="Myriad Pro" charset="0"/>
                <a:cs typeface="Myriad Pro" charset="0"/>
              </a:rPr>
              <a:t>This will be the same structure as will be used in future examinations.</a:t>
            </a:r>
          </a:p>
          <a:p>
            <a:endParaRPr lang="en-GB" sz="24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3647146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0" y="3944602"/>
            <a:ext cx="4860032" cy="91058"/>
            <a:chOff x="0" y="3887527"/>
            <a:chExt cx="4932040" cy="91058"/>
          </a:xfrm>
        </p:grpSpPr>
        <p:cxnSp>
          <p:nvCxnSpPr>
            <p:cNvPr id="11" name="Straight Connector 10"/>
            <p:cNvCxnSpPr/>
            <p:nvPr/>
          </p:nvCxnSpPr>
          <p:spPr>
            <a:xfrm>
              <a:off x="0" y="3933056"/>
              <a:ext cx="493204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4932040" y="3887527"/>
              <a:ext cx="0" cy="91058"/>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9" name="Title 28"/>
          <p:cNvSpPr>
            <a:spLocks noGrp="1"/>
          </p:cNvSpPr>
          <p:nvPr>
            <p:ph type="title"/>
          </p:nvPr>
        </p:nvSpPr>
        <p:spPr>
          <a:xfrm>
            <a:off x="467544" y="764704"/>
            <a:ext cx="8229600" cy="1143000"/>
          </a:xfrm>
        </p:spPr>
        <p:txBody>
          <a:bodyPr>
            <a:normAutofit/>
          </a:bodyPr>
          <a:lstStyle/>
          <a:p>
            <a:r>
              <a:rPr lang="en-GB" sz="6600" dirty="0" smtClean="0">
                <a:effectLst>
                  <a:outerShdw blurRad="38100" dist="38100" dir="2700000" algn="tl">
                    <a:srgbClr val="000000">
                      <a:alpha val="43137"/>
                    </a:srgbClr>
                  </a:outerShdw>
                </a:effectLst>
              </a:rPr>
              <a:t>Guide </a:t>
            </a:r>
            <a:r>
              <a:rPr lang="en-GB" sz="6600" dirty="0">
                <a:effectLst>
                  <a:outerShdw blurRad="38100" dist="38100" dir="2700000" algn="tl">
                    <a:srgbClr val="000000">
                      <a:alpha val="43137"/>
                    </a:srgbClr>
                  </a:outerShdw>
                </a:effectLst>
              </a:rPr>
              <a:t>to the SAMs</a:t>
            </a:r>
            <a:endParaRPr lang="en-US" sz="6600" dirty="0"/>
          </a:p>
        </p:txBody>
      </p:sp>
      <p:sp>
        <p:nvSpPr>
          <p:cNvPr id="30" name="Subtitle 29"/>
          <p:cNvSpPr>
            <a:spLocks noGrp="1"/>
          </p:cNvSpPr>
          <p:nvPr>
            <p:ph idx="4294967295"/>
          </p:nvPr>
        </p:nvSpPr>
        <p:spPr>
          <a:xfrm>
            <a:off x="0" y="2781300"/>
            <a:ext cx="9144000" cy="3097213"/>
          </a:xfrm>
        </p:spPr>
        <p:txBody>
          <a:bodyPr>
            <a:noAutofit/>
          </a:bodyPr>
          <a:lstStyle/>
          <a:p>
            <a:pPr marL="0" indent="0" algn="ctr">
              <a:buNone/>
            </a:pPr>
            <a:r>
              <a:rPr lang="en-GB" sz="4400" dirty="0">
                <a:solidFill>
                  <a:srgbClr val="9BB29E"/>
                </a:solidFill>
                <a:effectLst>
                  <a:outerShdw blurRad="38100" dist="38100" dir="2700000" algn="tl">
                    <a:srgbClr val="000000">
                      <a:alpha val="43137"/>
                    </a:srgbClr>
                  </a:outerShdw>
                </a:effectLst>
              </a:rPr>
              <a:t>Component </a:t>
            </a:r>
            <a:r>
              <a:rPr lang="en-GB" sz="4400" dirty="0" smtClean="0">
                <a:solidFill>
                  <a:srgbClr val="9BB29E"/>
                </a:solidFill>
                <a:effectLst>
                  <a:outerShdw blurRad="38100" dist="38100" dir="2700000" algn="tl">
                    <a:srgbClr val="000000">
                      <a:alpha val="43137"/>
                    </a:srgbClr>
                  </a:outerShdw>
                </a:effectLst>
              </a:rPr>
              <a:t>3 </a:t>
            </a:r>
            <a:r>
              <a:rPr lang="en-GB" sz="4400" dirty="0">
                <a:solidFill>
                  <a:srgbClr val="9BB29E"/>
                </a:solidFill>
                <a:effectLst>
                  <a:outerShdw blurRad="38100" dist="38100" dir="2700000" algn="tl">
                    <a:srgbClr val="000000">
                      <a:alpha val="43137"/>
                    </a:srgbClr>
                  </a:outerShdw>
                </a:effectLst>
              </a:rPr>
              <a:t>– </a:t>
            </a:r>
            <a:endParaRPr lang="en-GB" sz="4400" dirty="0" smtClean="0">
              <a:solidFill>
                <a:srgbClr val="9BB29E"/>
              </a:solidFill>
              <a:effectLst>
                <a:outerShdw blurRad="38100" dist="38100" dir="2700000" algn="tl">
                  <a:srgbClr val="000000">
                    <a:alpha val="43137"/>
                  </a:srgbClr>
                </a:outerShdw>
              </a:effectLst>
            </a:endParaRPr>
          </a:p>
          <a:p>
            <a:pPr marL="0" indent="0" algn="ctr">
              <a:buNone/>
            </a:pPr>
            <a:r>
              <a:rPr lang="en-GB" sz="4400" dirty="0" smtClean="0">
                <a:solidFill>
                  <a:srgbClr val="9BB29E"/>
                </a:solidFill>
                <a:effectLst>
                  <a:outerShdw blurRad="38100" dist="38100" dir="2700000" algn="tl">
                    <a:srgbClr val="000000">
                      <a:alpha val="43137"/>
                    </a:srgbClr>
                  </a:outerShdw>
                </a:effectLst>
              </a:rPr>
              <a:t>Geographical debates</a:t>
            </a:r>
            <a:endParaRPr lang="en-GB" sz="4400" dirty="0">
              <a:solidFill>
                <a:srgbClr val="9BB29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94250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957"/>
            <a:ext cx="9144000" cy="1143000"/>
          </a:xfrm>
        </p:spPr>
        <p:txBody>
          <a:bodyPr>
            <a:normAutofit/>
          </a:bodyPr>
          <a:lstStyle/>
          <a:p>
            <a:r>
              <a:rPr lang="en-GB" dirty="0"/>
              <a:t>Topic </a:t>
            </a:r>
            <a:r>
              <a:rPr lang="en-GB" dirty="0" smtClean="0"/>
              <a:t>3.1 </a:t>
            </a:r>
            <a:r>
              <a:rPr lang="en-GB" dirty="0"/>
              <a:t>– Question </a:t>
            </a:r>
            <a:r>
              <a:rPr lang="en-GB" dirty="0" smtClean="0"/>
              <a:t>1(a) </a:t>
            </a:r>
            <a:r>
              <a:rPr lang="en-GB" dirty="0"/>
              <a:t>– </a:t>
            </a:r>
            <a:r>
              <a:rPr lang="en-GB" dirty="0" smtClean="0"/>
              <a:t>3 </a:t>
            </a:r>
            <a:r>
              <a:rPr lang="en-GB" dirty="0"/>
              <a:t>marks</a:t>
            </a:r>
          </a:p>
        </p:txBody>
      </p:sp>
      <p:sp>
        <p:nvSpPr>
          <p:cNvPr id="3" name="Content Placeholder 2"/>
          <p:cNvSpPr>
            <a:spLocks noGrp="1"/>
          </p:cNvSpPr>
          <p:nvPr>
            <p:ph idx="1"/>
          </p:nvPr>
        </p:nvSpPr>
        <p:spPr>
          <a:xfrm>
            <a:off x="291183" y="1988840"/>
            <a:ext cx="4347889" cy="3816424"/>
          </a:xfrm>
        </p:spPr>
        <p:txBody>
          <a:bodyPr>
            <a:normAutofit lnSpcReduction="10000"/>
          </a:bodyPr>
          <a:lstStyle/>
          <a:p>
            <a:pPr marL="0" indent="0">
              <a:buNone/>
            </a:pPr>
            <a:r>
              <a:rPr lang="en-GB" sz="1800" dirty="0">
                <a:solidFill>
                  <a:srgbClr val="1F224E"/>
                </a:solidFill>
                <a:latin typeface="Myriad Pro" charset="0"/>
                <a:ea typeface="Myriad Pro" charset="0"/>
                <a:cs typeface="Myriad Pro" charset="0"/>
              </a:rPr>
              <a:t>This is a 3</a:t>
            </a:r>
            <a:r>
              <a:rPr lang="en-GB" sz="1800" dirty="0" smtClean="0">
                <a:solidFill>
                  <a:srgbClr val="1F224E"/>
                </a:solidFill>
                <a:latin typeface="Myriad Pro" charset="0"/>
                <a:ea typeface="Myriad Pro" charset="0"/>
                <a:cs typeface="Myriad Pro" charset="0"/>
              </a:rPr>
              <a:t> mark </a:t>
            </a:r>
            <a:r>
              <a:rPr lang="en-GB" sz="1800" dirty="0">
                <a:solidFill>
                  <a:srgbClr val="1F224E"/>
                </a:solidFill>
                <a:latin typeface="Myriad Pro" charset="0"/>
                <a:ea typeface="Myriad Pro" charset="0"/>
                <a:cs typeface="Myriad Pro" charset="0"/>
              </a:rPr>
              <a:t>question where all marks are allocated to </a:t>
            </a:r>
            <a:r>
              <a:rPr lang="en-GB" sz="1800" dirty="0">
                <a:solidFill>
                  <a:srgbClr val="00B050"/>
                </a:solidFill>
                <a:latin typeface="Myriad Pro" charset="0"/>
                <a:ea typeface="Myriad Pro" charset="0"/>
                <a:cs typeface="Myriad Pro" charset="0"/>
              </a:rPr>
              <a:t>AO3 (skills)</a:t>
            </a:r>
            <a:r>
              <a:rPr lang="en-GB" sz="1800" dirty="0">
                <a:solidFill>
                  <a:srgbClr val="1F224E"/>
                </a:solidFill>
                <a:latin typeface="Myriad Pro" charset="0"/>
                <a:ea typeface="Myriad Pro" charset="0"/>
                <a:cs typeface="Myriad Pro" charset="0"/>
              </a:rPr>
              <a:t>. </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a:solidFill>
                  <a:srgbClr val="00B050"/>
                </a:solidFill>
                <a:latin typeface="Myriad Pro" charset="0"/>
                <a:ea typeface="Myriad Pro" charset="0"/>
                <a:cs typeface="Myriad Pro" charset="0"/>
              </a:rPr>
              <a:t>‘</a:t>
            </a:r>
            <a:r>
              <a:rPr lang="en-US" sz="1800" dirty="0">
                <a:solidFill>
                  <a:srgbClr val="00B050"/>
                </a:solidFill>
                <a:latin typeface="Myriad Pro" charset="0"/>
                <a:ea typeface="Myriad Pro" charset="0"/>
                <a:cs typeface="Myriad Pro" charset="0"/>
              </a:rPr>
              <a:t>Undertake informed and critical questioning of data sources, analytical methodologies, data </a:t>
            </a:r>
            <a:r>
              <a:rPr lang="en-US" sz="1800" dirty="0" smtClean="0">
                <a:solidFill>
                  <a:srgbClr val="00B050"/>
                </a:solidFill>
                <a:latin typeface="Myriad Pro" charset="0"/>
                <a:ea typeface="Myriad Pro" charset="0"/>
                <a:cs typeface="Myriad Pro" charset="0"/>
              </a:rPr>
              <a:t>reporting and </a:t>
            </a:r>
            <a:r>
              <a:rPr lang="en-US" sz="1800" dirty="0">
                <a:solidFill>
                  <a:srgbClr val="00B050"/>
                </a:solidFill>
                <a:latin typeface="Myriad Pro" charset="0"/>
                <a:ea typeface="Myriad Pro" charset="0"/>
                <a:cs typeface="Myriad Pro" charset="0"/>
              </a:rPr>
              <a:t>presentation</a:t>
            </a:r>
            <a:r>
              <a:rPr lang="en-GB" sz="1800" dirty="0">
                <a:solidFill>
                  <a:srgbClr val="00B050"/>
                </a:solidFill>
                <a:latin typeface="Myriad Pro" charset="0"/>
                <a:ea typeface="Myriad Pro" charset="0"/>
                <a:cs typeface="Myriad Pro" charset="0"/>
              </a:rPr>
              <a:t>’ </a:t>
            </a:r>
            <a:r>
              <a:rPr lang="en-GB" sz="1800" dirty="0">
                <a:solidFill>
                  <a:srgbClr val="1F224E"/>
                </a:solidFill>
                <a:latin typeface="Myriad Pro" charset="0"/>
                <a:ea typeface="Myriad Pro" charset="0"/>
                <a:cs typeface="Myriad Pro" charset="0"/>
              </a:rPr>
              <a:t>is stated in the specification (section 4.1 of the geographical skills list in the specification) and this question is directly targeting this skill. </a:t>
            </a:r>
            <a:endParaRPr lang="en-GB" sz="1800" dirty="0" smtClean="0">
              <a:solidFill>
                <a:srgbClr val="1F224E"/>
              </a:solidFill>
              <a:latin typeface="Myriad Pro" charset="0"/>
              <a:ea typeface="Myriad Pro" charset="0"/>
              <a:cs typeface="Myriad Pro" charset="0"/>
            </a:endParaRPr>
          </a:p>
          <a:p>
            <a:pPr marL="0" indent="0">
              <a:buNone/>
            </a:pPr>
            <a:endParaRPr lang="en-GB" sz="1800" dirty="0" smtClean="0">
              <a:solidFill>
                <a:srgbClr val="1F224E"/>
              </a:solidFill>
              <a:latin typeface="Myriad Pro" charset="0"/>
              <a:ea typeface="Myriad Pro" charset="0"/>
              <a:cs typeface="Myriad Pro" charset="0"/>
            </a:endParaRPr>
          </a:p>
          <a:p>
            <a:pPr marL="0" indent="0">
              <a:buNone/>
            </a:pPr>
            <a:r>
              <a:rPr lang="en-GB" sz="1800" dirty="0">
                <a:solidFill>
                  <a:srgbClr val="1F224E"/>
                </a:solidFill>
                <a:latin typeface="Myriad Pro" charset="0"/>
                <a:ea typeface="Myriad Pro" charset="0"/>
                <a:cs typeface="Myriad Pro" charset="0"/>
              </a:rPr>
              <a:t>Fig. </a:t>
            </a:r>
            <a:r>
              <a:rPr lang="en-GB" sz="1800" dirty="0" smtClean="0">
                <a:solidFill>
                  <a:srgbClr val="1F224E"/>
                </a:solidFill>
                <a:latin typeface="Myriad Pro" charset="0"/>
                <a:ea typeface="Myriad Pro" charset="0"/>
                <a:cs typeface="Myriad Pro" charset="0"/>
              </a:rPr>
              <a:t>1 </a:t>
            </a:r>
            <a:r>
              <a:rPr lang="en-GB" sz="1800" dirty="0">
                <a:solidFill>
                  <a:srgbClr val="1F224E"/>
                </a:solidFill>
                <a:latin typeface="Myriad Pro" charset="0"/>
                <a:ea typeface="Myriad Pro" charset="0"/>
                <a:cs typeface="Myriad Pro" charset="0"/>
              </a:rPr>
              <a:t>shows a graph of </a:t>
            </a:r>
            <a:r>
              <a:rPr lang="en-GB" sz="1800" dirty="0" smtClean="0">
                <a:solidFill>
                  <a:srgbClr val="1F224E"/>
                </a:solidFill>
                <a:latin typeface="Myriad Pro" charset="0"/>
                <a:ea typeface="Myriad Pro" charset="0"/>
                <a:cs typeface="Myriad Pro" charset="0"/>
              </a:rPr>
              <a:t>global temperature variations between 1880 and 2014.</a:t>
            </a:r>
            <a:endParaRPr lang="en-GB" sz="1800" dirty="0">
              <a:solidFill>
                <a:srgbClr val="1F224E"/>
              </a:solidFill>
              <a:latin typeface="Myriad Pro" charset="0"/>
              <a:ea typeface="Myriad Pro" charset="0"/>
              <a:cs typeface="Myriad Pro" charset="0"/>
            </a:endParaRPr>
          </a:p>
          <a:p>
            <a:pPr marL="0" indent="0">
              <a:buNone/>
            </a:pPr>
            <a:endParaRPr lang="en-GB" sz="1800" dirty="0">
              <a:solidFill>
                <a:srgbClr val="1F224E"/>
              </a:solidFill>
              <a:latin typeface="Myriad Pro" charset="0"/>
              <a:ea typeface="Myriad Pro" charset="0"/>
              <a:cs typeface="Myriad Pro" charset="0"/>
            </a:endParaRPr>
          </a:p>
          <a:p>
            <a:pPr marL="0" indent="0">
              <a:buNone/>
            </a:pPr>
            <a:endParaRPr lang="en-GB" sz="1800" dirty="0">
              <a:solidFill>
                <a:srgbClr val="1F224E"/>
              </a:solidFill>
              <a:latin typeface="Myriad Pro" charset="0"/>
              <a:ea typeface="Myriad Pro" charset="0"/>
              <a:cs typeface="Myriad Pro" charset="0"/>
            </a:endParaRPr>
          </a:p>
        </p:txBody>
      </p:sp>
      <p:sp>
        <p:nvSpPr>
          <p:cNvPr id="4" name="Rectangle 3"/>
          <p:cNvSpPr/>
          <p:nvPr/>
        </p:nvSpPr>
        <p:spPr>
          <a:xfrm>
            <a:off x="291183" y="1355576"/>
            <a:ext cx="8377286" cy="461665"/>
          </a:xfrm>
          <a:prstGeom prst="rect">
            <a:avLst/>
          </a:prstGeom>
        </p:spPr>
        <p:txBody>
          <a:bodyPr wrap="square">
            <a:spAutoFit/>
          </a:bodyPr>
          <a:lstStyle/>
          <a:p>
            <a:r>
              <a:rPr lang="en-US" sz="2400" dirty="0">
                <a:solidFill>
                  <a:srgbClr val="00B050"/>
                </a:solidFill>
                <a:latin typeface="Myriad Pro" charset="0"/>
                <a:ea typeface="Myriad Pro" charset="0"/>
                <a:cs typeface="Myriad Pro" charset="0"/>
              </a:rPr>
              <a:t>Identify three limitations with the data evidence in Fig. 1</a:t>
            </a:r>
            <a:r>
              <a:rPr lang="en-US" sz="2400" dirty="0" smtClean="0">
                <a:solidFill>
                  <a:srgbClr val="00B050"/>
                </a:solidFill>
                <a:latin typeface="Myriad Pro" charset="0"/>
                <a:ea typeface="Myriad Pro" charset="0"/>
                <a:cs typeface="Myriad Pro" charset="0"/>
              </a:rPr>
              <a:t>.</a:t>
            </a:r>
            <a:endParaRPr lang="en-GB" sz="2400" dirty="0">
              <a:solidFill>
                <a:srgbClr val="1F224E"/>
              </a:solidFill>
              <a:latin typeface="Myriad Pro" charset="0"/>
              <a:ea typeface="Myriad Pro" charset="0"/>
              <a:cs typeface="Myriad Pro" charset="0"/>
            </a:endParaRPr>
          </a:p>
        </p:txBody>
      </p:sp>
      <p:pic>
        <p:nvPicPr>
          <p:cNvPr id="5" name="Picture 2" title="Fig 1 - Global temperature variations between 1800 and 20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2348880"/>
            <a:ext cx="4200861" cy="2815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7774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GB" dirty="0"/>
              <a:t>Topic </a:t>
            </a:r>
            <a:r>
              <a:rPr lang="en-GB" dirty="0" smtClean="0"/>
              <a:t>3.1 </a:t>
            </a:r>
            <a:r>
              <a:rPr lang="en-GB" dirty="0"/>
              <a:t>– Question </a:t>
            </a:r>
            <a:r>
              <a:rPr lang="en-GB" dirty="0" smtClean="0"/>
              <a:t>1(a) </a:t>
            </a:r>
            <a:r>
              <a:rPr lang="en-GB" dirty="0"/>
              <a:t>– </a:t>
            </a:r>
            <a:r>
              <a:rPr lang="en-GB" dirty="0" smtClean="0"/>
              <a:t>3 </a:t>
            </a:r>
            <a:r>
              <a:rPr lang="en-GB" dirty="0"/>
              <a:t>marks</a:t>
            </a:r>
          </a:p>
        </p:txBody>
      </p:sp>
      <p:sp>
        <p:nvSpPr>
          <p:cNvPr id="3" name="Content Placeholder 2"/>
          <p:cNvSpPr>
            <a:spLocks noGrp="1"/>
          </p:cNvSpPr>
          <p:nvPr>
            <p:ph idx="1"/>
          </p:nvPr>
        </p:nvSpPr>
        <p:spPr>
          <a:xfrm>
            <a:off x="323528" y="2132856"/>
            <a:ext cx="8136904" cy="3600400"/>
          </a:xfrm>
        </p:spPr>
        <p:txBody>
          <a:bodyPr>
            <a:normAutofit fontScale="92500" lnSpcReduction="20000"/>
          </a:bodyPr>
          <a:lstStyle/>
          <a:p>
            <a:pPr marL="0" indent="0">
              <a:buNone/>
            </a:pPr>
            <a:r>
              <a:rPr lang="en-GB" sz="1800" dirty="0">
                <a:solidFill>
                  <a:srgbClr val="1F224E"/>
                </a:solidFill>
                <a:latin typeface="Myriad Pro" charset="0"/>
                <a:ea typeface="Myriad Pro" charset="0"/>
                <a:cs typeface="Myriad Pro" charset="0"/>
              </a:rPr>
              <a:t>There are </a:t>
            </a:r>
            <a:r>
              <a:rPr lang="en-GB" sz="1800" dirty="0" smtClean="0">
                <a:solidFill>
                  <a:srgbClr val="1F224E"/>
                </a:solidFill>
                <a:latin typeface="Myriad Pro" charset="0"/>
                <a:ea typeface="Myriad Pro" charset="0"/>
                <a:cs typeface="Myriad Pro" charset="0"/>
              </a:rPr>
              <a:t>three marks available – all for limitations of the data evidence identified through critical questioning of the resource </a:t>
            </a:r>
            <a:r>
              <a:rPr lang="en-GB" sz="1800" dirty="0">
                <a:solidFill>
                  <a:srgbClr val="1F224E"/>
                </a:solidFill>
                <a:latin typeface="Myriad Pro" charset="0"/>
                <a:ea typeface="Myriad Pro" charset="0"/>
                <a:cs typeface="Myriad Pro" charset="0"/>
              </a:rPr>
              <a:t>(</a:t>
            </a:r>
            <a:r>
              <a:rPr lang="en-GB" sz="1800" dirty="0">
                <a:solidFill>
                  <a:srgbClr val="1F224E"/>
                </a:solidFill>
                <a:latin typeface="Myriad Pro" charset="0"/>
                <a:ea typeface="Myriad Pro" charset="0"/>
                <a:cs typeface="Myriad Pro" charset="0"/>
                <a:sym typeface="Wingdings"/>
              </a:rPr>
              <a:t></a:t>
            </a:r>
            <a:r>
              <a:rPr lang="en-GB" sz="1800" dirty="0" smtClean="0">
                <a:solidFill>
                  <a:srgbClr val="1F224E"/>
                </a:solidFill>
                <a:latin typeface="Myriad Pro" charset="0"/>
                <a:ea typeface="Myriad Pro" charset="0"/>
                <a:cs typeface="Myriad Pro" charset="0"/>
              </a:rPr>
              <a:t>). </a:t>
            </a:r>
          </a:p>
          <a:p>
            <a:pPr marL="0" indent="0">
              <a:buNone/>
            </a:pPr>
            <a:endParaRPr lang="en-GB" sz="1800" dirty="0" smtClean="0">
              <a:solidFill>
                <a:srgbClr val="1F224E"/>
              </a:solidFill>
              <a:latin typeface="Myriad Pro" charset="0"/>
              <a:ea typeface="Myriad Pro" charset="0"/>
              <a:cs typeface="Myriad Pro" charset="0"/>
            </a:endParaRPr>
          </a:p>
          <a:p>
            <a:pPr marL="0" indent="0">
              <a:buNone/>
            </a:pPr>
            <a:r>
              <a:rPr lang="en-GB" sz="1800" dirty="0" smtClean="0">
                <a:solidFill>
                  <a:srgbClr val="1F224E"/>
                </a:solidFill>
                <a:latin typeface="Myriad Pro" charset="0"/>
                <a:ea typeface="Myriad Pro" charset="0"/>
                <a:cs typeface="Myriad Pro" charset="0"/>
              </a:rPr>
              <a:t>Examples of points suggested in the mark scheme include:</a:t>
            </a:r>
            <a:endParaRPr lang="en-GB" sz="1800" dirty="0">
              <a:solidFill>
                <a:srgbClr val="1F224E"/>
              </a:solidFill>
              <a:latin typeface="Myriad Pro" charset="0"/>
              <a:ea typeface="Myriad Pro" charset="0"/>
              <a:cs typeface="Myriad Pro" charset="0"/>
            </a:endParaRPr>
          </a:p>
          <a:p>
            <a:r>
              <a:rPr lang="en-US" sz="1800" dirty="0">
                <a:solidFill>
                  <a:srgbClr val="1F224E"/>
                </a:solidFill>
                <a:latin typeface="Myriad Pro" charset="0"/>
                <a:ea typeface="Myriad Pro" charset="0"/>
                <a:cs typeface="Myriad Pro" charset="0"/>
              </a:rPr>
              <a:t>The horizontal line showing an approximate 30 year mean (from 1961-1990) gives no indication for why this time period was chosen and the data doesn’t show any striking changes for this period </a:t>
            </a:r>
            <a:r>
              <a:rPr lang="en-US" sz="1800" dirty="0" smtClean="0">
                <a:solidFill>
                  <a:srgbClr val="1F224E"/>
                </a:solidFill>
                <a:latin typeface="Myriad Pro" charset="0"/>
                <a:ea typeface="Myriad Pro" charset="0"/>
                <a:cs typeface="Myriad Pro" charset="0"/>
              </a:rPr>
              <a:t>(</a:t>
            </a:r>
            <a:r>
              <a:rPr lang="en-GB" sz="1800" dirty="0">
                <a:solidFill>
                  <a:srgbClr val="1F224E"/>
                </a:solidFill>
                <a:latin typeface="Myriad Pro" charset="0"/>
                <a:ea typeface="Myriad Pro" charset="0"/>
                <a:cs typeface="Myriad Pro" charset="0"/>
                <a:sym typeface="Wingdings"/>
              </a:rPr>
              <a:t></a:t>
            </a:r>
            <a:r>
              <a:rPr lang="en-US" sz="1800" dirty="0" smtClean="0">
                <a:solidFill>
                  <a:srgbClr val="1F224E"/>
                </a:solidFill>
                <a:latin typeface="Myriad Pro" charset="0"/>
                <a:ea typeface="Myriad Pro" charset="0"/>
                <a:cs typeface="Myriad Pro" charset="0"/>
              </a:rPr>
              <a:t>).</a:t>
            </a:r>
          </a:p>
          <a:p>
            <a:pPr marL="0" indent="0">
              <a:buNone/>
            </a:pPr>
            <a:endParaRPr lang="en-GB" sz="1800" dirty="0">
              <a:solidFill>
                <a:srgbClr val="1F224E"/>
              </a:solidFill>
              <a:latin typeface="Myriad Pro" charset="0"/>
              <a:ea typeface="Myriad Pro" charset="0"/>
              <a:cs typeface="Myriad Pro" charset="0"/>
            </a:endParaRPr>
          </a:p>
          <a:p>
            <a:r>
              <a:rPr lang="en-US" sz="1800" dirty="0">
                <a:solidFill>
                  <a:srgbClr val="1F224E"/>
                </a:solidFill>
                <a:latin typeface="Myriad Pro" charset="0"/>
                <a:ea typeface="Myriad Pro" charset="0"/>
                <a:cs typeface="Myriad Pro" charset="0"/>
              </a:rPr>
              <a:t>The 10 year running mean shows a general pattern of increasing global surface temperatures however this doesn’t show yearly / annual variations which may give a more accurate picture for analysis </a:t>
            </a:r>
            <a:r>
              <a:rPr lang="en-US" sz="1800" dirty="0" smtClean="0">
                <a:solidFill>
                  <a:srgbClr val="1F224E"/>
                </a:solidFill>
                <a:latin typeface="Myriad Pro" charset="0"/>
                <a:ea typeface="Myriad Pro" charset="0"/>
                <a:cs typeface="Myriad Pro" charset="0"/>
              </a:rPr>
              <a:t>(</a:t>
            </a:r>
            <a:r>
              <a:rPr lang="en-GB" sz="1800" dirty="0">
                <a:solidFill>
                  <a:srgbClr val="1F224E"/>
                </a:solidFill>
                <a:latin typeface="Myriad Pro" charset="0"/>
                <a:ea typeface="Myriad Pro" charset="0"/>
                <a:cs typeface="Myriad Pro" charset="0"/>
                <a:sym typeface="Wingdings"/>
              </a:rPr>
              <a:t></a:t>
            </a:r>
            <a:r>
              <a:rPr lang="en-US" sz="1800" dirty="0" smtClean="0">
                <a:solidFill>
                  <a:srgbClr val="1F224E"/>
                </a:solidFill>
                <a:latin typeface="Myriad Pro" charset="0"/>
                <a:ea typeface="Myriad Pro" charset="0"/>
                <a:cs typeface="Myriad Pro" charset="0"/>
              </a:rPr>
              <a:t>).</a:t>
            </a:r>
          </a:p>
          <a:p>
            <a:pPr marL="0" indent="0">
              <a:buNone/>
            </a:pPr>
            <a:endParaRPr lang="en-GB" sz="1800" dirty="0">
              <a:solidFill>
                <a:srgbClr val="1F224E"/>
              </a:solidFill>
              <a:latin typeface="Myriad Pro" charset="0"/>
              <a:ea typeface="Myriad Pro" charset="0"/>
              <a:cs typeface="Myriad Pro" charset="0"/>
            </a:endParaRPr>
          </a:p>
          <a:p>
            <a:r>
              <a:rPr lang="en-US" sz="1800" dirty="0">
                <a:solidFill>
                  <a:srgbClr val="1F224E"/>
                </a:solidFill>
                <a:latin typeface="Myriad Pro" charset="0"/>
                <a:ea typeface="Myriad Pro" charset="0"/>
                <a:cs typeface="Myriad Pro" charset="0"/>
              </a:rPr>
              <a:t>The vertical arrow on the graph identified as ‘warmer than average’ is only compared to the 30 year mean surface temperature not to the whole period of data shown on the graph from 1880 </a:t>
            </a:r>
            <a:r>
              <a:rPr lang="en-US" sz="1800" dirty="0" smtClean="0">
                <a:solidFill>
                  <a:srgbClr val="1F224E"/>
                </a:solidFill>
                <a:latin typeface="Myriad Pro" charset="0"/>
                <a:ea typeface="Myriad Pro" charset="0"/>
                <a:cs typeface="Myriad Pro" charset="0"/>
              </a:rPr>
              <a:t>(</a:t>
            </a:r>
            <a:r>
              <a:rPr lang="en-GB" sz="1800" dirty="0">
                <a:solidFill>
                  <a:srgbClr val="1F224E"/>
                </a:solidFill>
                <a:latin typeface="Myriad Pro" charset="0"/>
                <a:ea typeface="Myriad Pro" charset="0"/>
                <a:cs typeface="Myriad Pro" charset="0"/>
                <a:sym typeface="Wingdings"/>
              </a:rPr>
              <a:t></a:t>
            </a:r>
            <a:r>
              <a:rPr lang="en-US" sz="1800" dirty="0" smtClean="0">
                <a:solidFill>
                  <a:srgbClr val="1F224E"/>
                </a:solidFill>
                <a:latin typeface="Myriad Pro" charset="0"/>
                <a:ea typeface="Myriad Pro" charset="0"/>
                <a:cs typeface="Myriad Pro" charset="0"/>
              </a:rPr>
              <a:t>).</a:t>
            </a:r>
            <a:endParaRPr lang="en-GB" sz="1800" dirty="0">
              <a:solidFill>
                <a:srgbClr val="1F224E"/>
              </a:solidFill>
              <a:latin typeface="Myriad Pro" charset="0"/>
              <a:ea typeface="Myriad Pro" charset="0"/>
              <a:cs typeface="Myriad Pro" charset="0"/>
            </a:endParaRPr>
          </a:p>
        </p:txBody>
      </p:sp>
      <p:sp>
        <p:nvSpPr>
          <p:cNvPr id="4" name="Rectangle 3"/>
          <p:cNvSpPr/>
          <p:nvPr/>
        </p:nvSpPr>
        <p:spPr>
          <a:xfrm>
            <a:off x="323528" y="1412776"/>
            <a:ext cx="8568952" cy="461665"/>
          </a:xfrm>
          <a:prstGeom prst="rect">
            <a:avLst/>
          </a:prstGeom>
        </p:spPr>
        <p:txBody>
          <a:bodyPr wrap="square">
            <a:spAutoFit/>
          </a:bodyPr>
          <a:lstStyle/>
          <a:p>
            <a:r>
              <a:rPr lang="en-US" sz="2400" dirty="0">
                <a:solidFill>
                  <a:srgbClr val="00B050"/>
                </a:solidFill>
                <a:latin typeface="Myriad Pro" charset="0"/>
                <a:ea typeface="Myriad Pro" charset="0"/>
                <a:cs typeface="Myriad Pro" charset="0"/>
              </a:rPr>
              <a:t>Identify three limitations with the data evidence in Fig. 1.</a:t>
            </a:r>
            <a:endParaRPr lang="en-GB" sz="24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620370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32048"/>
            <a:ext cx="8670118" cy="1143000"/>
          </a:xfrm>
        </p:spPr>
        <p:txBody>
          <a:bodyPr>
            <a:normAutofit fontScale="90000"/>
          </a:bodyPr>
          <a:lstStyle/>
          <a:p>
            <a:r>
              <a:rPr lang="en-GB" dirty="0"/>
              <a:t>Topic 3.1 – Question </a:t>
            </a:r>
            <a:r>
              <a:rPr lang="en-GB" dirty="0" smtClean="0"/>
              <a:t>1(b) </a:t>
            </a:r>
            <a:r>
              <a:rPr lang="en-GB" dirty="0"/>
              <a:t>– </a:t>
            </a:r>
            <a:r>
              <a:rPr lang="en-GB" dirty="0" smtClean="0"/>
              <a:t>6 </a:t>
            </a:r>
            <a:r>
              <a:rPr lang="en-GB" dirty="0"/>
              <a:t>marks</a:t>
            </a:r>
          </a:p>
        </p:txBody>
      </p:sp>
      <p:sp>
        <p:nvSpPr>
          <p:cNvPr id="7" name="TextBox 6"/>
          <p:cNvSpPr txBox="1"/>
          <p:nvPr/>
        </p:nvSpPr>
        <p:spPr>
          <a:xfrm>
            <a:off x="424694" y="980728"/>
            <a:ext cx="8395779" cy="830997"/>
          </a:xfrm>
          <a:prstGeom prst="rect">
            <a:avLst/>
          </a:prstGeom>
          <a:noFill/>
          <a:ln>
            <a:solidFill>
              <a:schemeClr val="tx1"/>
            </a:solidFill>
          </a:ln>
        </p:spPr>
        <p:txBody>
          <a:bodyPr wrap="square" rtlCol="0">
            <a:spAutoFit/>
          </a:bodyPr>
          <a:lstStyle/>
          <a:p>
            <a:pPr lvl="0"/>
            <a:r>
              <a:rPr lang="en-US" sz="2400" dirty="0">
                <a:solidFill>
                  <a:srgbClr val="FF0000"/>
                </a:solidFill>
                <a:latin typeface="Myriad Pro" charset="0"/>
                <a:ea typeface="Myriad Pro" charset="0"/>
                <a:cs typeface="Myriad Pro" charset="0"/>
              </a:rPr>
              <a:t>Explain how shrinking ice sheets show the world has warmed since the late-nineteenth century.</a:t>
            </a:r>
            <a:endParaRPr lang="en-US" sz="1600" dirty="0">
              <a:solidFill>
                <a:srgbClr val="FF0000"/>
              </a:solidFill>
              <a:latin typeface="Myriad Pro" charset="0"/>
              <a:ea typeface="Myriad Pro" charset="0"/>
              <a:cs typeface="Myriad Pro" charset="0"/>
            </a:endParaRPr>
          </a:p>
        </p:txBody>
      </p:sp>
      <p:sp>
        <p:nvSpPr>
          <p:cNvPr id="10" name="Content Placeholder 2"/>
          <p:cNvSpPr txBox="1">
            <a:spLocks/>
          </p:cNvSpPr>
          <p:nvPr/>
        </p:nvSpPr>
        <p:spPr>
          <a:xfrm>
            <a:off x="366378" y="1916832"/>
            <a:ext cx="8555260" cy="10081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smtClean="0">
                <a:solidFill>
                  <a:srgbClr val="1F224E"/>
                </a:solidFill>
                <a:latin typeface="Myriad Pro" charset="0"/>
                <a:ea typeface="Myriad Pro" charset="0"/>
                <a:cs typeface="Myriad Pro" charset="0"/>
              </a:rPr>
              <a:t>This is a </a:t>
            </a:r>
            <a:r>
              <a:rPr lang="en-GB" sz="1200" dirty="0">
                <a:solidFill>
                  <a:srgbClr val="1F224E"/>
                </a:solidFill>
                <a:latin typeface="Myriad Pro" charset="0"/>
                <a:ea typeface="Myriad Pro" charset="0"/>
                <a:cs typeface="Myriad Pro" charset="0"/>
              </a:rPr>
              <a:t>6</a:t>
            </a:r>
            <a:r>
              <a:rPr lang="en-GB" sz="1200" dirty="0" smtClean="0">
                <a:solidFill>
                  <a:srgbClr val="1F224E"/>
                </a:solidFill>
                <a:latin typeface="Myriad Pro" charset="0"/>
                <a:ea typeface="Myriad Pro" charset="0"/>
                <a:cs typeface="Myriad Pro" charset="0"/>
              </a:rPr>
              <a:t> mark question where all marks are allocated to </a:t>
            </a:r>
            <a:r>
              <a:rPr lang="en-GB" sz="1200" dirty="0" smtClean="0">
                <a:solidFill>
                  <a:srgbClr val="FF0000"/>
                </a:solidFill>
                <a:latin typeface="Myriad Pro" charset="0"/>
                <a:ea typeface="Myriad Pro" charset="0"/>
                <a:cs typeface="Myriad Pro" charset="0"/>
              </a:rPr>
              <a:t>AO1 (knowledge and understanding)</a:t>
            </a:r>
            <a:r>
              <a:rPr lang="en-GB" sz="1200" dirty="0" smtClean="0">
                <a:solidFill>
                  <a:srgbClr val="1F224E"/>
                </a:solidFill>
                <a:latin typeface="Myriad Pro" charset="0"/>
                <a:ea typeface="Myriad Pro" charset="0"/>
                <a:cs typeface="Myriad Pro" charset="0"/>
              </a:rPr>
              <a:t>. </a:t>
            </a:r>
          </a:p>
          <a:p>
            <a:pPr marL="0" indent="0">
              <a:buNone/>
            </a:pPr>
            <a:endParaRPr lang="en-GB" sz="1200" dirty="0" smtClean="0">
              <a:solidFill>
                <a:srgbClr val="1F224E"/>
              </a:solidFill>
              <a:latin typeface="Myriad Pro" charset="0"/>
              <a:ea typeface="Myriad Pro" charset="0"/>
              <a:cs typeface="Myriad Pro" charset="0"/>
            </a:endParaRPr>
          </a:p>
          <a:p>
            <a:pPr marL="0" indent="0">
              <a:buNone/>
            </a:pPr>
            <a:r>
              <a:rPr lang="en-GB" sz="1200" dirty="0" smtClean="0">
                <a:solidFill>
                  <a:srgbClr val="FF0000"/>
                </a:solidFill>
                <a:latin typeface="Myriad Pro" charset="0"/>
                <a:ea typeface="Myriad Pro" charset="0"/>
                <a:cs typeface="Myriad Pro" charset="0"/>
              </a:rPr>
              <a:t>‘</a:t>
            </a:r>
            <a:r>
              <a:rPr lang="en-US" sz="1200" dirty="0">
                <a:solidFill>
                  <a:srgbClr val="FF0000"/>
                </a:solidFill>
                <a:latin typeface="Myriad Pro" charset="0"/>
                <a:ea typeface="Myriad Pro" charset="0"/>
                <a:cs typeface="Myriad Pro" charset="0"/>
              </a:rPr>
              <a:t>Evidence the world has warmed since the late-19th century, including’</a:t>
            </a:r>
            <a:r>
              <a:rPr lang="en-GB" sz="1200" dirty="0" smtClean="0">
                <a:solidFill>
                  <a:srgbClr val="1F224E"/>
                </a:solidFill>
                <a:latin typeface="Myriad Pro" charset="0"/>
                <a:ea typeface="Myriad Pro" charset="0"/>
                <a:cs typeface="Myriad Pro" charset="0"/>
              </a:rPr>
              <a:t> is stated in the specification with </a:t>
            </a:r>
            <a:r>
              <a:rPr lang="en-GB" sz="1200" dirty="0" smtClean="0">
                <a:solidFill>
                  <a:srgbClr val="FF0000"/>
                </a:solidFill>
                <a:latin typeface="Myriad Pro" charset="0"/>
                <a:ea typeface="Myriad Pro" charset="0"/>
                <a:cs typeface="Myriad Pro" charset="0"/>
              </a:rPr>
              <a:t>‘</a:t>
            </a:r>
            <a:r>
              <a:rPr lang="en-US" sz="1200" dirty="0">
                <a:solidFill>
                  <a:srgbClr val="FF0000"/>
                </a:solidFill>
                <a:latin typeface="Myriad Pro" charset="0"/>
                <a:ea typeface="Myriad Pro" charset="0"/>
                <a:cs typeface="Myriad Pro" charset="0"/>
              </a:rPr>
              <a:t>shrinking of valley glaciers and ice sheets</a:t>
            </a:r>
            <a:r>
              <a:rPr lang="en-GB" sz="1200" dirty="0" smtClean="0">
                <a:solidFill>
                  <a:srgbClr val="FF0000"/>
                </a:solidFill>
                <a:latin typeface="Myriad Pro" charset="0"/>
                <a:ea typeface="Myriad Pro" charset="0"/>
                <a:cs typeface="Myriad Pro" charset="0"/>
              </a:rPr>
              <a:t>’</a:t>
            </a:r>
            <a:r>
              <a:rPr lang="en-GB" sz="1200" dirty="0" smtClean="0">
                <a:solidFill>
                  <a:srgbClr val="1F224E"/>
                </a:solidFill>
                <a:latin typeface="Myriad Pro" charset="0"/>
                <a:ea typeface="Myriad Pro" charset="0"/>
                <a:cs typeface="Myriad Pro" charset="0"/>
              </a:rPr>
              <a:t> (key idea 2.a of this topic).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As this is a level marked question, the answer is not point marked. Therefore the mark a student achieves depends on where they sit in the level mark scheme. Remember there is </a:t>
            </a:r>
            <a:r>
              <a:rPr lang="en-US" sz="1200" dirty="0" smtClean="0">
                <a:solidFill>
                  <a:srgbClr val="1F224E"/>
                </a:solidFill>
                <a:latin typeface="Myriad Pro" charset="0"/>
                <a:ea typeface="Myriad Pro" charset="0"/>
                <a:cs typeface="Myriad Pro" charset="0"/>
              </a:rPr>
              <a:t>level </a:t>
            </a:r>
            <a:r>
              <a:rPr lang="en-US" sz="1200" dirty="0">
                <a:solidFill>
                  <a:srgbClr val="1F224E"/>
                </a:solidFill>
                <a:latin typeface="Myriad Pro" charset="0"/>
                <a:ea typeface="Myriad Pro" charset="0"/>
                <a:cs typeface="Myriad Pro" charset="0"/>
              </a:rPr>
              <a:t>of </a:t>
            </a:r>
            <a:r>
              <a:rPr lang="en-US" sz="1200" dirty="0" smtClean="0">
                <a:solidFill>
                  <a:srgbClr val="1F224E"/>
                </a:solidFill>
                <a:latin typeface="Myriad Pro" charset="0"/>
                <a:ea typeface="Myriad Pro" charset="0"/>
                <a:cs typeface="Myriad Pro" charset="0"/>
              </a:rPr>
              <a:t>response questions marking guidance</a:t>
            </a:r>
            <a:r>
              <a:rPr lang="en-GB" sz="1200" dirty="0" smtClean="0">
                <a:solidFill>
                  <a:srgbClr val="1F224E"/>
                </a:solidFill>
                <a:latin typeface="Myriad Pro" charset="0"/>
                <a:ea typeface="Myriad Pro" charset="0"/>
                <a:cs typeface="Myriad Pro" charset="0"/>
              </a:rPr>
              <a:t> to indicate what ‘</a:t>
            </a:r>
            <a:r>
              <a:rPr lang="en-GB" sz="1200" b="1" dirty="0" smtClean="0">
                <a:solidFill>
                  <a:srgbClr val="1F224E"/>
                </a:solidFill>
                <a:latin typeface="Myriad Pro" charset="0"/>
                <a:ea typeface="Myriad Pro" charset="0"/>
                <a:cs typeface="Myriad Pro" charset="0"/>
              </a:rPr>
              <a:t>thorough</a:t>
            </a:r>
            <a:r>
              <a:rPr lang="en-GB" sz="1200" dirty="0" smtClean="0">
                <a:solidFill>
                  <a:srgbClr val="1F224E"/>
                </a:solidFill>
                <a:latin typeface="Myriad Pro" charset="0"/>
                <a:ea typeface="Myriad Pro" charset="0"/>
                <a:cs typeface="Myriad Pro" charset="0"/>
              </a:rPr>
              <a:t>’, ‘</a:t>
            </a:r>
            <a:r>
              <a:rPr lang="en-GB" sz="1200" b="1" dirty="0" smtClean="0">
                <a:solidFill>
                  <a:srgbClr val="1F224E"/>
                </a:solidFill>
                <a:latin typeface="Myriad Pro" charset="0"/>
                <a:ea typeface="Myriad Pro" charset="0"/>
                <a:cs typeface="Myriad Pro" charset="0"/>
              </a:rPr>
              <a:t>reasonable</a:t>
            </a:r>
            <a:r>
              <a:rPr lang="en-GB" sz="1200" dirty="0" smtClean="0">
                <a:solidFill>
                  <a:srgbClr val="1F224E"/>
                </a:solidFill>
                <a:latin typeface="Myriad Pro" charset="0"/>
                <a:ea typeface="Myriad Pro" charset="0"/>
                <a:cs typeface="Myriad Pro" charset="0"/>
              </a:rPr>
              <a:t>’ and ‘</a:t>
            </a:r>
            <a:r>
              <a:rPr lang="en-GB" sz="1200" b="1" dirty="0" smtClean="0">
                <a:solidFill>
                  <a:srgbClr val="1F224E"/>
                </a:solidFill>
                <a:latin typeface="Myriad Pro" charset="0"/>
                <a:ea typeface="Myriad Pro" charset="0"/>
                <a:cs typeface="Myriad Pro" charset="0"/>
              </a:rPr>
              <a:t>basic</a:t>
            </a:r>
            <a:r>
              <a:rPr lang="en-GB" sz="1200" dirty="0" smtClean="0">
                <a:solidFill>
                  <a:srgbClr val="1F224E"/>
                </a:solidFill>
                <a:latin typeface="Myriad Pro" charset="0"/>
                <a:ea typeface="Myriad Pro" charset="0"/>
                <a:cs typeface="Myriad Pro" charset="0"/>
              </a:rPr>
              <a:t>’ mean at the start of the mark schemes (and slide 10 of this presentation).</a:t>
            </a:r>
          </a:p>
          <a:p>
            <a:pPr marL="0" indent="0">
              <a:buNone/>
            </a:pPr>
            <a:endParaRPr lang="en-GB" sz="1200" dirty="0">
              <a:solidFill>
                <a:srgbClr val="1F224E"/>
              </a:solidFill>
              <a:latin typeface="Myriad Pro" charset="0"/>
              <a:ea typeface="Myriad Pro" charset="0"/>
              <a:cs typeface="Myriad Pro" charset="0"/>
            </a:endParaRPr>
          </a:p>
          <a:p>
            <a:pPr marL="0" indent="0">
              <a:buNone/>
            </a:pPr>
            <a:endParaRPr lang="en-GB" sz="1200" dirty="0" smtClean="0">
              <a:solidFill>
                <a:srgbClr val="1F224E"/>
              </a:solidFill>
              <a:latin typeface="Myriad Pro" charset="0"/>
              <a:ea typeface="Myriad Pro" charset="0"/>
              <a:cs typeface="Myriad Pro" charset="0"/>
            </a:endParaRPr>
          </a:p>
          <a:p>
            <a:pPr marL="0" indent="0">
              <a:buNone/>
            </a:pPr>
            <a:endParaRPr lang="en-GB" sz="1200" dirty="0" smtClean="0">
              <a:solidFill>
                <a:srgbClr val="1F224E"/>
              </a:solidFill>
              <a:latin typeface="Myriad Pro" charset="0"/>
              <a:ea typeface="Myriad Pro" charset="0"/>
              <a:cs typeface="Myriad Pro" charset="0"/>
            </a:endParaRPr>
          </a:p>
          <a:p>
            <a:pPr marL="0" indent="0">
              <a:buNone/>
            </a:pPr>
            <a:endParaRPr lang="en-GB" sz="1200" dirty="0" smtClean="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p:txBody>
      </p:sp>
      <p:sp>
        <p:nvSpPr>
          <p:cNvPr id="5" name="TextBox 4"/>
          <p:cNvSpPr txBox="1"/>
          <p:nvPr/>
        </p:nvSpPr>
        <p:spPr>
          <a:xfrm>
            <a:off x="395536" y="3654600"/>
            <a:ext cx="2736304" cy="2123658"/>
          </a:xfrm>
          <a:prstGeom prst="rect">
            <a:avLst/>
          </a:prstGeom>
          <a:solidFill>
            <a:srgbClr val="ECECEC"/>
          </a:solidFill>
          <a:ln>
            <a:solidFill>
              <a:schemeClr val="tx1"/>
            </a:solidFill>
          </a:ln>
        </p:spPr>
        <p:txBody>
          <a:bodyPr wrap="square" rtlCol="0">
            <a:spAutoFit/>
          </a:bodyPr>
          <a:lstStyle/>
          <a:p>
            <a:r>
              <a:rPr lang="en-US" sz="1200" b="1" dirty="0">
                <a:solidFill>
                  <a:srgbClr val="1F224E"/>
                </a:solidFill>
                <a:latin typeface="Myriad Pro" charset="0"/>
                <a:ea typeface="Myriad Pro" charset="0"/>
                <a:cs typeface="Myriad Pro" charset="0"/>
              </a:rPr>
              <a:t>Level 3 </a:t>
            </a:r>
            <a:r>
              <a:rPr lang="en-US" sz="1200" b="1" dirty="0" smtClean="0">
                <a:solidFill>
                  <a:srgbClr val="1F224E"/>
                </a:solidFill>
                <a:latin typeface="Myriad Pro" charset="0"/>
                <a:ea typeface="Myriad Pro" charset="0"/>
                <a:cs typeface="Myriad Pro" charset="0"/>
              </a:rPr>
              <a:t>(5–6 </a:t>
            </a:r>
            <a:r>
              <a:rPr lang="en-US" sz="1200" b="1" dirty="0">
                <a:solidFill>
                  <a:srgbClr val="1F224E"/>
                </a:solidFill>
                <a:latin typeface="Myriad Pro" charset="0"/>
                <a:ea typeface="Myriad Pro" charset="0"/>
                <a:cs typeface="Myriad Pro" charset="0"/>
              </a:rPr>
              <a:t>marks)</a:t>
            </a:r>
            <a:endParaRPr lang="en-GB" sz="1200" b="1"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thorough</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a:t>
            </a:r>
            <a:r>
              <a:rPr lang="en-US" sz="1200" dirty="0">
                <a:solidFill>
                  <a:srgbClr val="1F224E"/>
                </a:solidFill>
                <a:latin typeface="Myriad Pro" charset="0"/>
                <a:ea typeface="Myriad Pro" charset="0"/>
                <a:cs typeface="Myriad Pro" charset="0"/>
              </a:rPr>
              <a:t> of evidence which indicates the world has warmed since the late-nineteenth century </a:t>
            </a:r>
            <a:r>
              <a:rPr lang="en-US" sz="1200" dirty="0" smtClean="0">
                <a:solidFill>
                  <a:srgbClr val="FF0000"/>
                </a:solidFill>
                <a:latin typeface="Myriad Pro" charset="0"/>
                <a:ea typeface="Myriad Pro" charset="0"/>
                <a:cs typeface="Myriad Pro" charset="0"/>
              </a:rPr>
              <a:t>(</a:t>
            </a:r>
            <a:r>
              <a:rPr lang="en-US" sz="1200" dirty="0">
                <a:solidFill>
                  <a:srgbClr val="FF0000"/>
                </a:solidFill>
                <a:latin typeface="Myriad Pro" charset="0"/>
                <a:ea typeface="Myriad Pro" charset="0"/>
                <a:cs typeface="Myriad Pro" charset="0"/>
              </a:rPr>
              <a:t>AO1)</a:t>
            </a:r>
            <a:r>
              <a:rPr lang="en-US" sz="1200" dirty="0">
                <a:solidFill>
                  <a:srgbClr val="1F224E"/>
                </a:solidFill>
                <a:latin typeface="Myriad Pro" charset="0"/>
                <a:ea typeface="Myriad Pro" charset="0"/>
                <a:cs typeface="Myriad Pro" charset="0"/>
              </a:rPr>
              <a:t>.</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 </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This will be shown by including </a:t>
            </a:r>
            <a:r>
              <a:rPr lang="en-US" sz="1200" b="1" dirty="0">
                <a:solidFill>
                  <a:srgbClr val="1F224E"/>
                </a:solidFill>
                <a:latin typeface="Myriad Pro" charset="0"/>
                <a:ea typeface="Myriad Pro" charset="0"/>
                <a:cs typeface="Myriad Pro" charset="0"/>
              </a:rPr>
              <a:t>well-developed</a:t>
            </a:r>
            <a:r>
              <a:rPr lang="en-US" sz="1200" dirty="0">
                <a:solidFill>
                  <a:srgbClr val="1F224E"/>
                </a:solidFill>
                <a:latin typeface="Myriad Pro" charset="0"/>
                <a:ea typeface="Myriad Pro" charset="0"/>
                <a:cs typeface="Myriad Pro" charset="0"/>
              </a:rPr>
              <a:t> </a:t>
            </a:r>
            <a:r>
              <a:rPr lang="en-US" sz="1200" dirty="0" smtClean="0">
                <a:solidFill>
                  <a:srgbClr val="1F224E"/>
                </a:solidFill>
                <a:latin typeface="Myriad Pro" charset="0"/>
                <a:ea typeface="Myriad Pro" charset="0"/>
                <a:cs typeface="Myriad Pro" charset="0"/>
              </a:rPr>
              <a:t>ideas </a:t>
            </a:r>
            <a:r>
              <a:rPr lang="en-US" sz="1200" dirty="0">
                <a:solidFill>
                  <a:srgbClr val="1F224E"/>
                </a:solidFill>
                <a:latin typeface="Myriad Pro" charset="0"/>
                <a:ea typeface="Myriad Pro" charset="0"/>
                <a:cs typeface="Myriad Pro" charset="0"/>
              </a:rPr>
              <a:t>about evidence which indicates the world has warmed since the late-nineteenth century.</a:t>
            </a:r>
            <a:endParaRPr lang="en-GB" sz="1200" dirty="0">
              <a:solidFill>
                <a:srgbClr val="1F224E"/>
              </a:solidFill>
              <a:latin typeface="Myriad Pro" charset="0"/>
              <a:ea typeface="Myriad Pro" charset="0"/>
              <a:cs typeface="Myriad Pro" charset="0"/>
            </a:endParaRPr>
          </a:p>
        </p:txBody>
      </p:sp>
      <p:sp>
        <p:nvSpPr>
          <p:cNvPr id="6" name="TextBox 5"/>
          <p:cNvSpPr txBox="1"/>
          <p:nvPr/>
        </p:nvSpPr>
        <p:spPr>
          <a:xfrm>
            <a:off x="6228184" y="3664589"/>
            <a:ext cx="2592289" cy="2123658"/>
          </a:xfrm>
          <a:prstGeom prst="rect">
            <a:avLst/>
          </a:prstGeom>
          <a:solidFill>
            <a:srgbClr val="ECECEC"/>
          </a:solidFill>
          <a:ln>
            <a:solidFill>
              <a:schemeClr val="tx1"/>
            </a:solidFill>
          </a:ln>
        </p:spPr>
        <p:txBody>
          <a:bodyPr wrap="square" rtlCol="0">
            <a:spAutoFit/>
          </a:bodyPr>
          <a:lstStyle/>
          <a:p>
            <a:r>
              <a:rPr lang="en-US" sz="1200" b="1" dirty="0">
                <a:solidFill>
                  <a:srgbClr val="1F224E"/>
                </a:solidFill>
                <a:latin typeface="Myriad Pro" charset="0"/>
                <a:ea typeface="Myriad Pro" charset="0"/>
                <a:cs typeface="Myriad Pro" charset="0"/>
              </a:rPr>
              <a:t>Level 1 (1–2 marks)</a:t>
            </a:r>
            <a:endParaRPr lang="en-GB" sz="1200" b="1"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basic</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a:t>
            </a:r>
            <a:r>
              <a:rPr lang="en-US" sz="1200" dirty="0">
                <a:solidFill>
                  <a:srgbClr val="1F224E"/>
                </a:solidFill>
                <a:latin typeface="Myriad Pro" charset="0"/>
                <a:ea typeface="Myriad Pro" charset="0"/>
                <a:cs typeface="Myriad Pro" charset="0"/>
              </a:rPr>
              <a:t> of evidence which indicates the world has warmed since the late-nineteenth century </a:t>
            </a:r>
            <a:r>
              <a:rPr lang="en-US" sz="1200" dirty="0" smtClean="0">
                <a:solidFill>
                  <a:srgbClr val="FF0000"/>
                </a:solidFill>
                <a:latin typeface="Myriad Pro" charset="0"/>
                <a:ea typeface="Myriad Pro" charset="0"/>
                <a:cs typeface="Myriad Pro" charset="0"/>
              </a:rPr>
              <a:t>(</a:t>
            </a:r>
            <a:r>
              <a:rPr lang="en-US" sz="1200" dirty="0">
                <a:solidFill>
                  <a:srgbClr val="FF0000"/>
                </a:solidFill>
                <a:latin typeface="Myriad Pro" charset="0"/>
                <a:ea typeface="Myriad Pro" charset="0"/>
                <a:cs typeface="Myriad Pro" charset="0"/>
              </a:rPr>
              <a:t>AO1)</a:t>
            </a:r>
            <a:r>
              <a:rPr lang="en-US" sz="1200" dirty="0">
                <a:solidFill>
                  <a:srgbClr val="1F224E"/>
                </a:solidFill>
                <a:latin typeface="Myriad Pro" charset="0"/>
                <a:ea typeface="Myriad Pro" charset="0"/>
                <a:cs typeface="Myriad Pro" charset="0"/>
              </a:rPr>
              <a:t>.</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 </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This will be shown by including </a:t>
            </a:r>
            <a:r>
              <a:rPr lang="en-US" sz="1200" b="1" dirty="0">
                <a:solidFill>
                  <a:srgbClr val="1F224E"/>
                </a:solidFill>
                <a:latin typeface="Myriad Pro" charset="0"/>
                <a:ea typeface="Myriad Pro" charset="0"/>
                <a:cs typeface="Myriad Pro" charset="0"/>
              </a:rPr>
              <a:t>simple</a:t>
            </a:r>
            <a:r>
              <a:rPr lang="en-US" sz="1200" dirty="0">
                <a:solidFill>
                  <a:srgbClr val="1F224E"/>
                </a:solidFill>
                <a:latin typeface="Myriad Pro" charset="0"/>
                <a:ea typeface="Myriad Pro" charset="0"/>
                <a:cs typeface="Myriad Pro" charset="0"/>
              </a:rPr>
              <a:t> </a:t>
            </a:r>
            <a:r>
              <a:rPr lang="en-US" sz="1200" dirty="0" smtClean="0">
                <a:solidFill>
                  <a:srgbClr val="1F224E"/>
                </a:solidFill>
                <a:latin typeface="Myriad Pro" charset="0"/>
                <a:ea typeface="Myriad Pro" charset="0"/>
                <a:cs typeface="Myriad Pro" charset="0"/>
              </a:rPr>
              <a:t>ideas </a:t>
            </a:r>
            <a:r>
              <a:rPr lang="en-US" sz="1200" dirty="0">
                <a:solidFill>
                  <a:srgbClr val="1F224E"/>
                </a:solidFill>
                <a:latin typeface="Myriad Pro" charset="0"/>
                <a:ea typeface="Myriad Pro" charset="0"/>
                <a:cs typeface="Myriad Pro" charset="0"/>
              </a:rPr>
              <a:t>about evidence which indicates the world has warmed since the late-nineteenth century</a:t>
            </a:r>
            <a:r>
              <a:rPr lang="en-US" sz="1200" dirty="0" smtClean="0">
                <a:solidFill>
                  <a:srgbClr val="1F224E"/>
                </a:solidFill>
                <a:latin typeface="Myriad Pro" charset="0"/>
                <a:ea typeface="Myriad Pro" charset="0"/>
                <a:cs typeface="Myriad Pro" charset="0"/>
              </a:rPr>
              <a:t>.</a:t>
            </a:r>
          </a:p>
        </p:txBody>
      </p:sp>
      <p:sp>
        <p:nvSpPr>
          <p:cNvPr id="8" name="TextBox 7"/>
          <p:cNvSpPr txBox="1"/>
          <p:nvPr/>
        </p:nvSpPr>
        <p:spPr>
          <a:xfrm>
            <a:off x="3282701" y="3670294"/>
            <a:ext cx="2801467" cy="2123658"/>
          </a:xfrm>
          <a:prstGeom prst="rect">
            <a:avLst/>
          </a:prstGeom>
          <a:solidFill>
            <a:srgbClr val="ECECEC"/>
          </a:solidFill>
          <a:ln>
            <a:solidFill>
              <a:schemeClr val="tx1"/>
            </a:solidFill>
          </a:ln>
        </p:spPr>
        <p:txBody>
          <a:bodyPr wrap="square" rtlCol="0">
            <a:spAutoFit/>
          </a:bodyPr>
          <a:lstStyle/>
          <a:p>
            <a:r>
              <a:rPr lang="en-US" sz="1200" b="1" dirty="0">
                <a:solidFill>
                  <a:srgbClr val="1F224E"/>
                </a:solidFill>
                <a:latin typeface="Myriad Pro" charset="0"/>
                <a:ea typeface="Myriad Pro" charset="0"/>
                <a:cs typeface="Myriad Pro" charset="0"/>
              </a:rPr>
              <a:t>Level 2 (</a:t>
            </a:r>
            <a:r>
              <a:rPr lang="en-US" sz="1200" b="1" dirty="0" smtClean="0">
                <a:solidFill>
                  <a:srgbClr val="1F224E"/>
                </a:solidFill>
                <a:latin typeface="Myriad Pro" charset="0"/>
                <a:ea typeface="Myriad Pro" charset="0"/>
                <a:cs typeface="Myriad Pro" charset="0"/>
              </a:rPr>
              <a:t>3–4 </a:t>
            </a:r>
            <a:r>
              <a:rPr lang="en-US" sz="1200" b="1" dirty="0">
                <a:solidFill>
                  <a:srgbClr val="1F224E"/>
                </a:solidFill>
                <a:latin typeface="Myriad Pro" charset="0"/>
                <a:ea typeface="Myriad Pro" charset="0"/>
                <a:cs typeface="Myriad Pro" charset="0"/>
              </a:rPr>
              <a:t>marks)</a:t>
            </a:r>
            <a:endParaRPr lang="en-GB" sz="1200" b="1"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reasonable</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 </a:t>
            </a:r>
            <a:r>
              <a:rPr lang="en-US" sz="1200" dirty="0">
                <a:solidFill>
                  <a:srgbClr val="1F224E"/>
                </a:solidFill>
                <a:latin typeface="Myriad Pro" charset="0"/>
                <a:ea typeface="Myriad Pro" charset="0"/>
                <a:cs typeface="Myriad Pro" charset="0"/>
              </a:rPr>
              <a:t>of evidence which indicates the world has warmed since the late-nineteenth century </a:t>
            </a:r>
            <a:r>
              <a:rPr lang="en-US" sz="1200" dirty="0" smtClean="0">
                <a:solidFill>
                  <a:srgbClr val="FF0000"/>
                </a:solidFill>
                <a:latin typeface="Myriad Pro" charset="0"/>
                <a:ea typeface="Myriad Pro" charset="0"/>
                <a:cs typeface="Myriad Pro" charset="0"/>
              </a:rPr>
              <a:t>(</a:t>
            </a:r>
            <a:r>
              <a:rPr lang="en-US" sz="1200" dirty="0">
                <a:solidFill>
                  <a:srgbClr val="FF0000"/>
                </a:solidFill>
                <a:latin typeface="Myriad Pro" charset="0"/>
                <a:ea typeface="Myriad Pro" charset="0"/>
                <a:cs typeface="Myriad Pro" charset="0"/>
              </a:rPr>
              <a:t>AO1)</a:t>
            </a:r>
            <a:r>
              <a:rPr lang="en-US" sz="1200" dirty="0">
                <a:solidFill>
                  <a:srgbClr val="1F224E"/>
                </a:solidFill>
                <a:latin typeface="Myriad Pro" charset="0"/>
                <a:ea typeface="Myriad Pro" charset="0"/>
                <a:cs typeface="Myriad Pro" charset="0"/>
              </a:rPr>
              <a:t>.</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 </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This will be shown by including </a:t>
            </a:r>
            <a:r>
              <a:rPr lang="en-US" sz="1200" b="1" dirty="0">
                <a:solidFill>
                  <a:srgbClr val="1F224E"/>
                </a:solidFill>
                <a:latin typeface="Myriad Pro" charset="0"/>
                <a:ea typeface="Myriad Pro" charset="0"/>
                <a:cs typeface="Myriad Pro" charset="0"/>
              </a:rPr>
              <a:t>developed</a:t>
            </a:r>
            <a:r>
              <a:rPr lang="en-US" sz="1200" dirty="0">
                <a:solidFill>
                  <a:srgbClr val="1F224E"/>
                </a:solidFill>
                <a:latin typeface="Myriad Pro" charset="0"/>
                <a:ea typeface="Myriad Pro" charset="0"/>
                <a:cs typeface="Myriad Pro" charset="0"/>
              </a:rPr>
              <a:t> </a:t>
            </a:r>
            <a:r>
              <a:rPr lang="en-US" sz="1200" dirty="0" smtClean="0">
                <a:solidFill>
                  <a:srgbClr val="1F224E"/>
                </a:solidFill>
                <a:latin typeface="Myriad Pro" charset="0"/>
                <a:ea typeface="Myriad Pro" charset="0"/>
                <a:cs typeface="Myriad Pro" charset="0"/>
              </a:rPr>
              <a:t>ideas </a:t>
            </a:r>
            <a:r>
              <a:rPr lang="en-US" sz="1200" dirty="0">
                <a:solidFill>
                  <a:srgbClr val="1F224E"/>
                </a:solidFill>
                <a:latin typeface="Myriad Pro" charset="0"/>
                <a:ea typeface="Myriad Pro" charset="0"/>
                <a:cs typeface="Myriad Pro" charset="0"/>
              </a:rPr>
              <a:t>about evidence which indicates the world has warmed since the late-nineteenth century</a:t>
            </a:r>
            <a:r>
              <a:rPr lang="en-US" sz="1200" dirty="0" smtClean="0">
                <a:solidFill>
                  <a:srgbClr val="1F224E"/>
                </a:solidFill>
                <a:latin typeface="Myriad Pro" charset="0"/>
                <a:ea typeface="Myriad Pro" charset="0"/>
                <a:cs typeface="Myriad Pro" charset="0"/>
              </a:rPr>
              <a:t>.</a:t>
            </a:r>
          </a:p>
          <a:p>
            <a:endParaRPr lang="en-GB" sz="12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1258223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7938"/>
            <a:ext cx="8670118" cy="1143000"/>
          </a:xfrm>
        </p:spPr>
        <p:txBody>
          <a:bodyPr>
            <a:normAutofit fontScale="90000"/>
          </a:bodyPr>
          <a:lstStyle/>
          <a:p>
            <a:r>
              <a:rPr lang="en-GB" dirty="0"/>
              <a:t>Topic 3.1 – Question 1(b) – 6 marks</a:t>
            </a:r>
          </a:p>
        </p:txBody>
      </p:sp>
      <p:sp>
        <p:nvSpPr>
          <p:cNvPr id="7" name="TextBox 6"/>
          <p:cNvSpPr txBox="1"/>
          <p:nvPr/>
        </p:nvSpPr>
        <p:spPr>
          <a:xfrm>
            <a:off x="329444" y="1108866"/>
            <a:ext cx="8496944" cy="830997"/>
          </a:xfrm>
          <a:prstGeom prst="rect">
            <a:avLst/>
          </a:prstGeom>
          <a:noFill/>
          <a:ln>
            <a:solidFill>
              <a:schemeClr val="tx1"/>
            </a:solidFill>
          </a:ln>
        </p:spPr>
        <p:txBody>
          <a:bodyPr wrap="square" rtlCol="0">
            <a:spAutoFit/>
          </a:bodyPr>
          <a:lstStyle/>
          <a:p>
            <a:pPr lvl="0"/>
            <a:r>
              <a:rPr lang="en-US" sz="2400" dirty="0">
                <a:solidFill>
                  <a:srgbClr val="FF0000"/>
                </a:solidFill>
                <a:latin typeface="Myriad Pro" charset="0"/>
                <a:ea typeface="Myriad Pro" charset="0"/>
                <a:cs typeface="Myriad Pro" charset="0"/>
              </a:rPr>
              <a:t>Explain how shrinking ice sheets show the world has warmed since the late-nineteenth century.</a:t>
            </a:r>
            <a:endParaRPr lang="en-US" sz="1600" dirty="0">
              <a:solidFill>
                <a:srgbClr val="FF0000"/>
              </a:solidFill>
              <a:latin typeface="Myriad Pro" charset="0"/>
              <a:ea typeface="Myriad Pro" charset="0"/>
              <a:cs typeface="Myriad Pro" charset="0"/>
            </a:endParaRPr>
          </a:p>
        </p:txBody>
      </p:sp>
      <p:sp>
        <p:nvSpPr>
          <p:cNvPr id="10" name="Content Placeholder 2"/>
          <p:cNvSpPr txBox="1">
            <a:spLocks/>
          </p:cNvSpPr>
          <p:nvPr/>
        </p:nvSpPr>
        <p:spPr>
          <a:xfrm>
            <a:off x="271128" y="2060848"/>
            <a:ext cx="8555260" cy="40324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smtClean="0">
                <a:solidFill>
                  <a:srgbClr val="1F224E"/>
                </a:solidFill>
                <a:latin typeface="Myriad Pro" charset="0"/>
                <a:ea typeface="Myriad Pro" charset="0"/>
                <a:cs typeface="Myriad Pro" charset="0"/>
              </a:rPr>
              <a:t>The ‘Indicative content’ column of the mark scheme gives a number of suggestions of </a:t>
            </a:r>
            <a:r>
              <a:rPr lang="en-GB" sz="1200" dirty="0" smtClean="0">
                <a:solidFill>
                  <a:srgbClr val="FF0000"/>
                </a:solidFill>
                <a:latin typeface="Myriad Pro" charset="0"/>
                <a:ea typeface="Myriad Pro" charset="0"/>
                <a:cs typeface="Myriad Pro" charset="0"/>
              </a:rPr>
              <a:t>knowledge and understanding</a:t>
            </a:r>
            <a:r>
              <a:rPr lang="en-GB" sz="1200" dirty="0" smtClean="0">
                <a:solidFill>
                  <a:srgbClr val="1F224E"/>
                </a:solidFill>
                <a:latin typeface="Myriad Pro" charset="0"/>
                <a:ea typeface="Myriad Pro" charset="0"/>
                <a:cs typeface="Myriad Pro" charset="0"/>
              </a:rPr>
              <a:t> which could be incorporated into answers for this question. The list is not exhaustive and students should be rewarded for any appropriate </a:t>
            </a:r>
            <a:r>
              <a:rPr lang="en-GB" sz="1200" dirty="0">
                <a:solidFill>
                  <a:srgbClr val="FF0000"/>
                </a:solidFill>
                <a:latin typeface="Myriad Pro" charset="0"/>
                <a:ea typeface="Myriad Pro" charset="0"/>
                <a:cs typeface="Myriad Pro" charset="0"/>
              </a:rPr>
              <a:t>knowledge and understanding </a:t>
            </a:r>
            <a:r>
              <a:rPr lang="en-GB" sz="1200" dirty="0" smtClean="0">
                <a:solidFill>
                  <a:srgbClr val="1F224E"/>
                </a:solidFill>
                <a:latin typeface="Myriad Pro" charset="0"/>
                <a:ea typeface="Myriad Pro" charset="0"/>
                <a:cs typeface="Myriad Pro" charset="0"/>
              </a:rPr>
              <a:t>shown.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US" sz="1200" dirty="0">
                <a:solidFill>
                  <a:srgbClr val="FF0000"/>
                </a:solidFill>
                <a:latin typeface="Myriad Pro" charset="0"/>
                <a:ea typeface="Myriad Pro" charset="0"/>
                <a:cs typeface="Myriad Pro" charset="0"/>
              </a:rPr>
              <a:t>Knowledge and understanding </a:t>
            </a:r>
            <a:r>
              <a:rPr lang="en-US" sz="1200" dirty="0">
                <a:solidFill>
                  <a:srgbClr val="1F224E"/>
                </a:solidFill>
                <a:latin typeface="Myriad Pro" charset="0"/>
                <a:ea typeface="Myriad Pro" charset="0"/>
                <a:cs typeface="Myriad Pro" charset="0"/>
              </a:rPr>
              <a:t>of how shrinking ice sheets show the world has warmed could potentially include: </a:t>
            </a:r>
            <a:endParaRPr lang="en-GB" sz="1200" dirty="0">
              <a:solidFill>
                <a:srgbClr val="1F224E"/>
              </a:solidFill>
              <a:latin typeface="Myriad Pro" charset="0"/>
              <a:ea typeface="Myriad Pro" charset="0"/>
              <a:cs typeface="Myriad Pro" charset="0"/>
            </a:endParaRPr>
          </a:p>
          <a:p>
            <a:r>
              <a:rPr lang="en-US" sz="1200" dirty="0" smtClean="0">
                <a:solidFill>
                  <a:srgbClr val="1F224E"/>
                </a:solidFill>
                <a:latin typeface="Myriad Pro" charset="0"/>
                <a:ea typeface="Myriad Pro" charset="0"/>
                <a:cs typeface="Myriad Pro" charset="0"/>
              </a:rPr>
              <a:t>Greenland </a:t>
            </a:r>
            <a:r>
              <a:rPr lang="en-US" sz="1200" dirty="0">
                <a:solidFill>
                  <a:srgbClr val="1F224E"/>
                </a:solidFill>
                <a:latin typeface="Myriad Pro" charset="0"/>
                <a:ea typeface="Myriad Pro" charset="0"/>
                <a:cs typeface="Myriad Pro" charset="0"/>
              </a:rPr>
              <a:t>(1.7 million km</a:t>
            </a:r>
            <a:r>
              <a:rPr lang="en-US" sz="1200" baseline="30000" dirty="0">
                <a:solidFill>
                  <a:srgbClr val="1F224E"/>
                </a:solidFill>
                <a:latin typeface="Myriad Pro" charset="0"/>
                <a:ea typeface="Myriad Pro" charset="0"/>
                <a:cs typeface="Myriad Pro" charset="0"/>
              </a:rPr>
              <a:t>2</a:t>
            </a:r>
            <a:r>
              <a:rPr lang="en-US" sz="1200" dirty="0">
                <a:solidFill>
                  <a:srgbClr val="1F224E"/>
                </a:solidFill>
                <a:latin typeface="Myriad Pro" charset="0"/>
                <a:ea typeface="Myriad Pro" charset="0"/>
                <a:cs typeface="Myriad Pro" charset="0"/>
              </a:rPr>
              <a:t>) Antarctica (14 million </a:t>
            </a:r>
            <a:r>
              <a:rPr lang="en-US" sz="1200" dirty="0" smtClean="0">
                <a:solidFill>
                  <a:srgbClr val="1F224E"/>
                </a:solidFill>
                <a:latin typeface="Myriad Pro" charset="0"/>
                <a:ea typeface="Myriad Pro" charset="0"/>
                <a:cs typeface="Myriad Pro" charset="0"/>
              </a:rPr>
              <a:t>km</a:t>
            </a:r>
            <a:r>
              <a:rPr lang="en-US" sz="1200" baseline="30000" dirty="0">
                <a:solidFill>
                  <a:srgbClr val="1F224E"/>
                </a:solidFill>
                <a:latin typeface="Myriad Pro" charset="0"/>
                <a:ea typeface="Myriad Pro" charset="0"/>
                <a:cs typeface="Myriad Pro" charset="0"/>
              </a:rPr>
              <a:t>2</a:t>
            </a:r>
            <a:r>
              <a:rPr lang="en-US" sz="1200" dirty="0" smtClean="0">
                <a:solidFill>
                  <a:srgbClr val="1F224E"/>
                </a:solidFill>
                <a:latin typeface="Myriad Pro" charset="0"/>
                <a:ea typeface="Myriad Pro" charset="0"/>
                <a:cs typeface="Myriad Pro" charset="0"/>
              </a:rPr>
              <a:t>) </a:t>
            </a:r>
            <a:r>
              <a:rPr lang="en-US" sz="1200" dirty="0">
                <a:solidFill>
                  <a:srgbClr val="1F224E"/>
                </a:solidFill>
                <a:latin typeface="Myriad Pro" charset="0"/>
                <a:ea typeface="Myriad Pro" charset="0"/>
                <a:cs typeface="Myriad Pro" charset="0"/>
              </a:rPr>
              <a:t>have major ice sheets which are experiencing losses due to: ablation, surface melt, calving at ocean interface, melting from ocean contact (significant warming since 1940s, mainly in top 300m)</a:t>
            </a:r>
          </a:p>
          <a:p>
            <a:r>
              <a:rPr lang="en-US" sz="1200" dirty="0" smtClean="0">
                <a:solidFill>
                  <a:srgbClr val="1F224E"/>
                </a:solidFill>
                <a:latin typeface="Myriad Pro" charset="0"/>
                <a:ea typeface="Myriad Pro" charset="0"/>
                <a:cs typeface="Myriad Pro" charset="0"/>
              </a:rPr>
              <a:t>Polar </a:t>
            </a:r>
            <a:r>
              <a:rPr lang="en-US" sz="1200" dirty="0">
                <a:solidFill>
                  <a:srgbClr val="1F224E"/>
                </a:solidFill>
                <a:latin typeface="Myriad Pro" charset="0"/>
                <a:ea typeface="Myriad Pro" charset="0"/>
                <a:cs typeface="Myriad Pro" charset="0"/>
              </a:rPr>
              <a:t>ice loss has led to 11.1mm of global sea level rise since 1992</a:t>
            </a:r>
          </a:p>
          <a:p>
            <a:r>
              <a:rPr lang="en-US" sz="1200" dirty="0" smtClean="0">
                <a:solidFill>
                  <a:srgbClr val="1F224E"/>
                </a:solidFill>
                <a:latin typeface="Myriad Pro" charset="0"/>
                <a:ea typeface="Myriad Pro" charset="0"/>
                <a:cs typeface="Myriad Pro" charset="0"/>
              </a:rPr>
              <a:t>Rising </a:t>
            </a:r>
            <a:r>
              <a:rPr lang="en-US" sz="1200" dirty="0">
                <a:solidFill>
                  <a:srgbClr val="1F224E"/>
                </a:solidFill>
                <a:latin typeface="Myriad Pro" charset="0"/>
                <a:ea typeface="Myriad Pro" charset="0"/>
                <a:cs typeface="Myriad Pro" charset="0"/>
              </a:rPr>
              <a:t>sea levels - present day melting of polar ice sheets adds approximately 1mm every year</a:t>
            </a:r>
          </a:p>
          <a:p>
            <a:r>
              <a:rPr lang="en-US" sz="1200" dirty="0" smtClean="0">
                <a:solidFill>
                  <a:srgbClr val="1F224E"/>
                </a:solidFill>
                <a:latin typeface="Myriad Pro" charset="0"/>
                <a:ea typeface="Myriad Pro" charset="0"/>
                <a:cs typeface="Myriad Pro" charset="0"/>
              </a:rPr>
              <a:t>European </a:t>
            </a:r>
            <a:r>
              <a:rPr lang="en-US" sz="1200" dirty="0">
                <a:solidFill>
                  <a:srgbClr val="1F224E"/>
                </a:solidFill>
                <a:latin typeface="Myriad Pro" charset="0"/>
                <a:ea typeface="Myriad Pro" charset="0"/>
                <a:cs typeface="Myriad Pro" charset="0"/>
              </a:rPr>
              <a:t>space agency monitoring (Cryo-sat 2), enhanced ice sheet monitoring from Nov 2010 to Sept 2013 and found the largest annual losses in Western Antarctica and the </a:t>
            </a:r>
            <a:r>
              <a:rPr lang="en-US" sz="1200" dirty="0" smtClean="0">
                <a:solidFill>
                  <a:srgbClr val="1F224E"/>
                </a:solidFill>
                <a:latin typeface="Myriad Pro" charset="0"/>
                <a:ea typeface="Myriad Pro" charset="0"/>
                <a:cs typeface="Myriad Pro" charset="0"/>
              </a:rPr>
              <a:t>Amundsen </a:t>
            </a:r>
            <a:r>
              <a:rPr lang="en-US" sz="1200" dirty="0">
                <a:solidFill>
                  <a:srgbClr val="1F224E"/>
                </a:solidFill>
                <a:latin typeface="Myriad Pro" charset="0"/>
                <a:ea typeface="Myriad Pro" charset="0"/>
                <a:cs typeface="Myriad Pro" charset="0"/>
              </a:rPr>
              <a:t>Sea shows the largest signal of ice loss </a:t>
            </a:r>
          </a:p>
          <a:p>
            <a:r>
              <a:rPr lang="en-US" sz="1200" dirty="0" smtClean="0">
                <a:solidFill>
                  <a:srgbClr val="1F224E"/>
                </a:solidFill>
                <a:latin typeface="Myriad Pro" charset="0"/>
                <a:ea typeface="Myriad Pro" charset="0"/>
                <a:cs typeface="Myriad Pro" charset="0"/>
              </a:rPr>
              <a:t>Ice </a:t>
            </a:r>
            <a:r>
              <a:rPr lang="en-US" sz="1200" dirty="0">
                <a:solidFill>
                  <a:srgbClr val="1F224E"/>
                </a:solidFill>
                <a:latin typeface="Myriad Pro" charset="0"/>
                <a:ea typeface="Myriad Pro" charset="0"/>
                <a:cs typeface="Myriad Pro" charset="0"/>
              </a:rPr>
              <a:t>sheet loss not just about the world warming but the impact of this warming on oceans which are increasing in temperatures and ocean circulation is altering </a:t>
            </a:r>
          </a:p>
          <a:p>
            <a:r>
              <a:rPr lang="en-US" sz="1200" dirty="0" smtClean="0">
                <a:solidFill>
                  <a:srgbClr val="1F224E"/>
                </a:solidFill>
                <a:latin typeface="Myriad Pro" charset="0"/>
                <a:ea typeface="Myriad Pro" charset="0"/>
                <a:cs typeface="Myriad Pro" charset="0"/>
              </a:rPr>
              <a:t>Measuring </a:t>
            </a:r>
            <a:r>
              <a:rPr lang="en-US" sz="1200" dirty="0">
                <a:solidFill>
                  <a:srgbClr val="1F224E"/>
                </a:solidFill>
                <a:latin typeface="Myriad Pro" charset="0"/>
                <a:ea typeface="Myriad Pro" charset="0"/>
                <a:cs typeface="Myriad Pro" charset="0"/>
              </a:rPr>
              <a:t>ice sheet loss is much more recent than monitoring of global temperatures. Since late 19th century global surface temperature changes have been approx. 0.6 degrees.</a:t>
            </a:r>
          </a:p>
          <a:p>
            <a:pPr marL="0" indent="0">
              <a:buNone/>
            </a:pPr>
            <a:endParaRPr lang="en-GB" sz="1200" dirty="0" smtClean="0">
              <a:solidFill>
                <a:srgbClr val="1F224E"/>
              </a:solidFill>
              <a:latin typeface="Myriad Pro" charset="0"/>
              <a:ea typeface="Myriad Pro" charset="0"/>
              <a:cs typeface="Myriad Pro" charset="0"/>
            </a:endParaRPr>
          </a:p>
          <a:p>
            <a:pPr marL="0" indent="0">
              <a:buNone/>
            </a:pPr>
            <a:endParaRPr lang="en-GB" sz="1200" dirty="0" smtClean="0">
              <a:solidFill>
                <a:srgbClr val="1F224E"/>
              </a:solidFill>
              <a:latin typeface="Myriad Pro" charset="0"/>
              <a:ea typeface="Myriad Pro" charset="0"/>
              <a:cs typeface="Myriad Pro" charset="0"/>
            </a:endParaRPr>
          </a:p>
          <a:p>
            <a:pPr marL="0" indent="0">
              <a:buNone/>
            </a:pPr>
            <a:endParaRPr lang="en-GB" sz="1200" dirty="0" smtClean="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109333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957"/>
            <a:ext cx="9144000" cy="1143000"/>
          </a:xfrm>
        </p:spPr>
        <p:txBody>
          <a:bodyPr>
            <a:normAutofit/>
          </a:bodyPr>
          <a:lstStyle/>
          <a:p>
            <a:r>
              <a:rPr lang="en-GB" dirty="0"/>
              <a:t>Topic </a:t>
            </a:r>
            <a:r>
              <a:rPr lang="en-GB" dirty="0" smtClean="0"/>
              <a:t>3.2 </a:t>
            </a:r>
            <a:r>
              <a:rPr lang="en-GB" dirty="0"/>
              <a:t>– Question </a:t>
            </a:r>
            <a:r>
              <a:rPr lang="en-GB" dirty="0" smtClean="0"/>
              <a:t>2(a) </a:t>
            </a:r>
            <a:r>
              <a:rPr lang="en-GB" dirty="0"/>
              <a:t>– </a:t>
            </a:r>
            <a:r>
              <a:rPr lang="en-GB" dirty="0" smtClean="0"/>
              <a:t>3 </a:t>
            </a:r>
            <a:r>
              <a:rPr lang="en-GB" dirty="0"/>
              <a:t>marks</a:t>
            </a:r>
          </a:p>
        </p:txBody>
      </p:sp>
      <p:sp>
        <p:nvSpPr>
          <p:cNvPr id="3" name="Content Placeholder 2"/>
          <p:cNvSpPr>
            <a:spLocks noGrp="1"/>
          </p:cNvSpPr>
          <p:nvPr>
            <p:ph idx="1"/>
          </p:nvPr>
        </p:nvSpPr>
        <p:spPr>
          <a:xfrm>
            <a:off x="291183" y="1988840"/>
            <a:ext cx="4347889" cy="3816424"/>
          </a:xfrm>
        </p:spPr>
        <p:txBody>
          <a:bodyPr>
            <a:normAutofit lnSpcReduction="10000"/>
          </a:bodyPr>
          <a:lstStyle/>
          <a:p>
            <a:pPr marL="0" indent="0">
              <a:buNone/>
            </a:pPr>
            <a:r>
              <a:rPr lang="en-GB" sz="1800" dirty="0">
                <a:solidFill>
                  <a:srgbClr val="1F224E"/>
                </a:solidFill>
                <a:latin typeface="Myriad Pro" charset="0"/>
                <a:ea typeface="Myriad Pro" charset="0"/>
                <a:cs typeface="Myriad Pro" charset="0"/>
              </a:rPr>
              <a:t>This is a 3</a:t>
            </a:r>
            <a:r>
              <a:rPr lang="en-GB" sz="1800" dirty="0" smtClean="0">
                <a:solidFill>
                  <a:srgbClr val="1F224E"/>
                </a:solidFill>
                <a:latin typeface="Myriad Pro" charset="0"/>
                <a:ea typeface="Myriad Pro" charset="0"/>
                <a:cs typeface="Myriad Pro" charset="0"/>
              </a:rPr>
              <a:t> mark </a:t>
            </a:r>
            <a:r>
              <a:rPr lang="en-GB" sz="1800" dirty="0">
                <a:solidFill>
                  <a:srgbClr val="1F224E"/>
                </a:solidFill>
                <a:latin typeface="Myriad Pro" charset="0"/>
                <a:ea typeface="Myriad Pro" charset="0"/>
                <a:cs typeface="Myriad Pro" charset="0"/>
              </a:rPr>
              <a:t>question where all marks are allocated to </a:t>
            </a:r>
            <a:r>
              <a:rPr lang="en-GB" sz="1800" dirty="0">
                <a:solidFill>
                  <a:srgbClr val="00B050"/>
                </a:solidFill>
                <a:latin typeface="Myriad Pro" charset="0"/>
                <a:ea typeface="Myriad Pro" charset="0"/>
                <a:cs typeface="Myriad Pro" charset="0"/>
              </a:rPr>
              <a:t>AO3 (skills)</a:t>
            </a:r>
            <a:r>
              <a:rPr lang="en-GB" sz="1800" dirty="0">
                <a:solidFill>
                  <a:srgbClr val="1F224E"/>
                </a:solidFill>
                <a:latin typeface="Myriad Pro" charset="0"/>
                <a:ea typeface="Myriad Pro" charset="0"/>
                <a:cs typeface="Myriad Pro" charset="0"/>
              </a:rPr>
              <a:t>. </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a:solidFill>
                  <a:srgbClr val="00B050"/>
                </a:solidFill>
                <a:latin typeface="Myriad Pro" charset="0"/>
                <a:ea typeface="Myriad Pro" charset="0"/>
                <a:cs typeface="Myriad Pro" charset="0"/>
              </a:rPr>
              <a:t>‘</a:t>
            </a:r>
            <a:r>
              <a:rPr lang="en-US" sz="1800" dirty="0">
                <a:solidFill>
                  <a:srgbClr val="00B050"/>
                </a:solidFill>
                <a:latin typeface="Myriad Pro" charset="0"/>
                <a:ea typeface="Myriad Pro" charset="0"/>
                <a:cs typeface="Myriad Pro" charset="0"/>
              </a:rPr>
              <a:t>Undertake informed and critical questioning of data sources, analytical methodologies, data </a:t>
            </a:r>
            <a:r>
              <a:rPr lang="en-US" sz="1800" dirty="0" smtClean="0">
                <a:solidFill>
                  <a:srgbClr val="00B050"/>
                </a:solidFill>
                <a:latin typeface="Myriad Pro" charset="0"/>
                <a:ea typeface="Myriad Pro" charset="0"/>
                <a:cs typeface="Myriad Pro" charset="0"/>
              </a:rPr>
              <a:t>reporting and </a:t>
            </a:r>
            <a:r>
              <a:rPr lang="en-US" sz="1800" dirty="0">
                <a:solidFill>
                  <a:srgbClr val="00B050"/>
                </a:solidFill>
                <a:latin typeface="Myriad Pro" charset="0"/>
                <a:ea typeface="Myriad Pro" charset="0"/>
                <a:cs typeface="Myriad Pro" charset="0"/>
              </a:rPr>
              <a:t>presentation</a:t>
            </a:r>
            <a:r>
              <a:rPr lang="en-GB" sz="1800" dirty="0">
                <a:solidFill>
                  <a:srgbClr val="00B050"/>
                </a:solidFill>
                <a:latin typeface="Myriad Pro" charset="0"/>
                <a:ea typeface="Myriad Pro" charset="0"/>
                <a:cs typeface="Myriad Pro" charset="0"/>
              </a:rPr>
              <a:t>’ </a:t>
            </a:r>
            <a:r>
              <a:rPr lang="en-GB" sz="1800" dirty="0">
                <a:solidFill>
                  <a:srgbClr val="1F224E"/>
                </a:solidFill>
                <a:latin typeface="Myriad Pro" charset="0"/>
                <a:ea typeface="Myriad Pro" charset="0"/>
                <a:cs typeface="Myriad Pro" charset="0"/>
              </a:rPr>
              <a:t>is stated in the specification (section 4.1 of the geographical skills list in the specification) and this question is directly targeting this skill. </a:t>
            </a:r>
            <a:endParaRPr lang="en-GB" sz="1800" dirty="0" smtClean="0">
              <a:solidFill>
                <a:srgbClr val="1F224E"/>
              </a:solidFill>
              <a:latin typeface="Myriad Pro" charset="0"/>
              <a:ea typeface="Myriad Pro" charset="0"/>
              <a:cs typeface="Myriad Pro" charset="0"/>
            </a:endParaRP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smtClean="0">
                <a:solidFill>
                  <a:srgbClr val="1F224E"/>
                </a:solidFill>
                <a:latin typeface="Myriad Pro" charset="0"/>
                <a:ea typeface="Myriad Pro" charset="0"/>
                <a:cs typeface="Myriad Pro" charset="0"/>
              </a:rPr>
              <a:t>Fig. 2 shows a graph of the percentage of mortality due to diabetes in people under 60 years of age in 2013.</a:t>
            </a:r>
            <a:endParaRPr lang="en-GB" sz="1800" dirty="0">
              <a:solidFill>
                <a:srgbClr val="1F224E"/>
              </a:solidFill>
              <a:latin typeface="Myriad Pro" charset="0"/>
              <a:ea typeface="Myriad Pro" charset="0"/>
              <a:cs typeface="Myriad Pro" charset="0"/>
            </a:endParaRPr>
          </a:p>
          <a:p>
            <a:pPr marL="0" indent="0">
              <a:buNone/>
            </a:pPr>
            <a:endParaRPr lang="en-GB" sz="1800" dirty="0">
              <a:solidFill>
                <a:srgbClr val="1F224E"/>
              </a:solidFill>
              <a:latin typeface="Myriad Pro" charset="0"/>
              <a:ea typeface="Myriad Pro" charset="0"/>
              <a:cs typeface="Myriad Pro" charset="0"/>
            </a:endParaRPr>
          </a:p>
          <a:p>
            <a:pPr marL="0" indent="0">
              <a:buNone/>
            </a:pPr>
            <a:endParaRPr lang="en-GB" sz="1800" dirty="0">
              <a:solidFill>
                <a:srgbClr val="1F224E"/>
              </a:solidFill>
              <a:latin typeface="Myriad Pro" charset="0"/>
              <a:ea typeface="Myriad Pro" charset="0"/>
              <a:cs typeface="Myriad Pro" charset="0"/>
            </a:endParaRPr>
          </a:p>
        </p:txBody>
      </p:sp>
      <p:sp>
        <p:nvSpPr>
          <p:cNvPr id="4" name="Rectangle 3"/>
          <p:cNvSpPr/>
          <p:nvPr/>
        </p:nvSpPr>
        <p:spPr>
          <a:xfrm>
            <a:off x="291183" y="1355576"/>
            <a:ext cx="8377286" cy="461665"/>
          </a:xfrm>
          <a:prstGeom prst="rect">
            <a:avLst/>
          </a:prstGeom>
        </p:spPr>
        <p:txBody>
          <a:bodyPr wrap="square">
            <a:spAutoFit/>
          </a:bodyPr>
          <a:lstStyle/>
          <a:p>
            <a:r>
              <a:rPr lang="en-US" sz="2400" dirty="0">
                <a:solidFill>
                  <a:srgbClr val="00B050"/>
                </a:solidFill>
                <a:latin typeface="Myriad Pro" charset="0"/>
                <a:ea typeface="Myriad Pro" charset="0"/>
                <a:cs typeface="Myriad Pro" charset="0"/>
              </a:rPr>
              <a:t>Identify three limitations with the data evidence in Fig. </a:t>
            </a:r>
            <a:r>
              <a:rPr lang="en-US" sz="2400" dirty="0" smtClean="0">
                <a:solidFill>
                  <a:srgbClr val="00B050"/>
                </a:solidFill>
                <a:latin typeface="Myriad Pro" charset="0"/>
                <a:ea typeface="Myriad Pro" charset="0"/>
                <a:cs typeface="Myriad Pro" charset="0"/>
              </a:rPr>
              <a:t>2.</a:t>
            </a:r>
            <a:endParaRPr lang="en-GB" sz="2400" dirty="0">
              <a:solidFill>
                <a:srgbClr val="1F224E"/>
              </a:solidFill>
              <a:latin typeface="Myriad Pro" charset="0"/>
              <a:ea typeface="Myriad Pro" charset="0"/>
              <a:cs typeface="Myriad Pro" charset="0"/>
            </a:endParaRPr>
          </a:p>
        </p:txBody>
      </p:sp>
      <p:pic>
        <p:nvPicPr>
          <p:cNvPr id="1026" name="Picture 2" title="Fig 2 Percentage of martality due to diabetes in people under 60 years of age in 20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2276872"/>
            <a:ext cx="3787833" cy="2804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9777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GB" dirty="0"/>
              <a:t>Topic </a:t>
            </a:r>
            <a:r>
              <a:rPr lang="en-GB" dirty="0" smtClean="0"/>
              <a:t>3.2 </a:t>
            </a:r>
            <a:r>
              <a:rPr lang="en-GB" dirty="0"/>
              <a:t>– Question </a:t>
            </a:r>
            <a:r>
              <a:rPr lang="en-GB" dirty="0" smtClean="0"/>
              <a:t>2(a) </a:t>
            </a:r>
            <a:r>
              <a:rPr lang="en-GB" dirty="0"/>
              <a:t>– </a:t>
            </a:r>
            <a:r>
              <a:rPr lang="en-GB" dirty="0" smtClean="0"/>
              <a:t>3 </a:t>
            </a:r>
            <a:r>
              <a:rPr lang="en-GB" dirty="0"/>
              <a:t>marks</a:t>
            </a:r>
          </a:p>
        </p:txBody>
      </p:sp>
      <p:sp>
        <p:nvSpPr>
          <p:cNvPr id="3" name="Content Placeholder 2"/>
          <p:cNvSpPr>
            <a:spLocks noGrp="1"/>
          </p:cNvSpPr>
          <p:nvPr>
            <p:ph idx="1"/>
          </p:nvPr>
        </p:nvSpPr>
        <p:spPr>
          <a:xfrm>
            <a:off x="323528" y="2132856"/>
            <a:ext cx="8136904" cy="3744416"/>
          </a:xfrm>
        </p:spPr>
        <p:txBody>
          <a:bodyPr>
            <a:normAutofit fontScale="85000" lnSpcReduction="10000"/>
          </a:bodyPr>
          <a:lstStyle/>
          <a:p>
            <a:pPr marL="0" indent="0">
              <a:buNone/>
            </a:pPr>
            <a:r>
              <a:rPr lang="en-GB" sz="1800" dirty="0">
                <a:solidFill>
                  <a:srgbClr val="1F224E"/>
                </a:solidFill>
                <a:latin typeface="Myriad Pro" charset="0"/>
                <a:ea typeface="Myriad Pro" charset="0"/>
                <a:cs typeface="Myriad Pro" charset="0"/>
              </a:rPr>
              <a:t>There are 3</a:t>
            </a:r>
            <a:r>
              <a:rPr lang="en-GB" sz="1800" dirty="0" smtClean="0">
                <a:solidFill>
                  <a:srgbClr val="1F224E"/>
                </a:solidFill>
                <a:latin typeface="Myriad Pro" charset="0"/>
                <a:ea typeface="Myriad Pro" charset="0"/>
                <a:cs typeface="Myriad Pro" charset="0"/>
              </a:rPr>
              <a:t> marks available – all for limitations of the data evidence identified through critical questioning of the resource </a:t>
            </a:r>
            <a:r>
              <a:rPr lang="en-GB" sz="1800" dirty="0">
                <a:solidFill>
                  <a:srgbClr val="1F224E"/>
                </a:solidFill>
                <a:latin typeface="Myriad Pro" charset="0"/>
                <a:ea typeface="Myriad Pro" charset="0"/>
                <a:cs typeface="Myriad Pro" charset="0"/>
              </a:rPr>
              <a:t>(</a:t>
            </a:r>
            <a:r>
              <a:rPr lang="en-GB" sz="1800" dirty="0">
                <a:solidFill>
                  <a:srgbClr val="1F224E"/>
                </a:solidFill>
                <a:latin typeface="Myriad Pro" charset="0"/>
                <a:ea typeface="Myriad Pro" charset="0"/>
                <a:cs typeface="Myriad Pro" charset="0"/>
                <a:sym typeface="Wingdings"/>
              </a:rPr>
              <a:t></a:t>
            </a:r>
            <a:r>
              <a:rPr lang="en-GB" sz="1800" dirty="0" smtClean="0">
                <a:solidFill>
                  <a:srgbClr val="1F224E"/>
                </a:solidFill>
                <a:latin typeface="Myriad Pro" charset="0"/>
                <a:ea typeface="Myriad Pro" charset="0"/>
                <a:cs typeface="Myriad Pro" charset="0"/>
              </a:rPr>
              <a:t>). </a:t>
            </a:r>
          </a:p>
          <a:p>
            <a:pPr marL="0" indent="0">
              <a:buNone/>
            </a:pPr>
            <a:endParaRPr lang="en-GB" sz="1800" dirty="0" smtClean="0">
              <a:solidFill>
                <a:srgbClr val="1F224E"/>
              </a:solidFill>
              <a:latin typeface="Myriad Pro" charset="0"/>
              <a:ea typeface="Myriad Pro" charset="0"/>
              <a:cs typeface="Myriad Pro" charset="0"/>
            </a:endParaRPr>
          </a:p>
          <a:p>
            <a:pPr marL="0" indent="0">
              <a:buNone/>
            </a:pPr>
            <a:r>
              <a:rPr lang="en-GB" sz="1800" dirty="0" smtClean="0">
                <a:solidFill>
                  <a:srgbClr val="1F224E"/>
                </a:solidFill>
                <a:latin typeface="Myriad Pro" charset="0"/>
                <a:ea typeface="Myriad Pro" charset="0"/>
                <a:cs typeface="Myriad Pro" charset="0"/>
              </a:rPr>
              <a:t>Examples of points suggested in the mark scheme include:</a:t>
            </a:r>
            <a:endParaRPr lang="en-GB" sz="1800" dirty="0">
              <a:solidFill>
                <a:srgbClr val="1F224E"/>
              </a:solidFill>
              <a:latin typeface="Myriad Pro" charset="0"/>
              <a:ea typeface="Myriad Pro" charset="0"/>
              <a:cs typeface="Myriad Pro" charset="0"/>
            </a:endParaRPr>
          </a:p>
          <a:p>
            <a:r>
              <a:rPr lang="en-US" sz="1800" dirty="0">
                <a:solidFill>
                  <a:srgbClr val="1F224E"/>
                </a:solidFill>
                <a:latin typeface="Myriad Pro" charset="0"/>
                <a:ea typeface="Myriad Pro" charset="0"/>
                <a:cs typeface="Myriad Pro" charset="0"/>
              </a:rPr>
              <a:t>The continent and world region groupings on the horizontal axis (x-axis) of the graph; are for large areas and shows little variation in mortality percentages to identify any real global differences </a:t>
            </a:r>
            <a:r>
              <a:rPr lang="en-US" sz="1800" dirty="0" smtClean="0">
                <a:solidFill>
                  <a:srgbClr val="1F224E"/>
                </a:solidFill>
                <a:latin typeface="Myriad Pro" charset="0"/>
                <a:ea typeface="Myriad Pro" charset="0"/>
                <a:cs typeface="Myriad Pro" charset="0"/>
              </a:rPr>
              <a:t>(</a:t>
            </a:r>
            <a:r>
              <a:rPr lang="en-GB" sz="1800" dirty="0">
                <a:solidFill>
                  <a:srgbClr val="1F224E"/>
                </a:solidFill>
                <a:latin typeface="Myriad Pro" charset="0"/>
                <a:ea typeface="Myriad Pro" charset="0"/>
                <a:cs typeface="Myriad Pro" charset="0"/>
                <a:sym typeface="Wingdings"/>
              </a:rPr>
              <a:t></a:t>
            </a:r>
            <a:r>
              <a:rPr lang="en-US" sz="1800" dirty="0" smtClean="0">
                <a:solidFill>
                  <a:srgbClr val="1F224E"/>
                </a:solidFill>
                <a:latin typeface="Myriad Pro" charset="0"/>
                <a:ea typeface="Myriad Pro" charset="0"/>
                <a:cs typeface="Myriad Pro" charset="0"/>
              </a:rPr>
              <a:t>).</a:t>
            </a:r>
          </a:p>
          <a:p>
            <a:pPr marL="0" indent="0">
              <a:buNone/>
            </a:pPr>
            <a:endParaRPr lang="en-US" sz="1800" dirty="0">
              <a:solidFill>
                <a:srgbClr val="1F224E"/>
              </a:solidFill>
              <a:latin typeface="Myriad Pro" charset="0"/>
              <a:ea typeface="Myriad Pro" charset="0"/>
              <a:cs typeface="Myriad Pro" charset="0"/>
            </a:endParaRPr>
          </a:p>
          <a:p>
            <a:r>
              <a:rPr lang="en-US" sz="1800" dirty="0">
                <a:solidFill>
                  <a:srgbClr val="1F224E"/>
                </a:solidFill>
                <a:latin typeface="Myriad Pro" charset="0"/>
                <a:ea typeface="Myriad Pro" charset="0"/>
                <a:cs typeface="Myriad Pro" charset="0"/>
              </a:rPr>
              <a:t>Percentage of mortality includes anyone under the age of 60 years, not allowing for age cohort or gender breakdown which would give a clearer picture of who was most affected by diabetes </a:t>
            </a:r>
            <a:r>
              <a:rPr lang="en-US" sz="1800" dirty="0" smtClean="0">
                <a:solidFill>
                  <a:srgbClr val="1F224E"/>
                </a:solidFill>
                <a:latin typeface="Myriad Pro" charset="0"/>
                <a:ea typeface="Myriad Pro" charset="0"/>
                <a:cs typeface="Myriad Pro" charset="0"/>
              </a:rPr>
              <a:t>(</a:t>
            </a:r>
            <a:r>
              <a:rPr lang="en-GB" sz="1800" dirty="0">
                <a:solidFill>
                  <a:srgbClr val="1F224E"/>
                </a:solidFill>
                <a:latin typeface="Myriad Pro" charset="0"/>
                <a:ea typeface="Myriad Pro" charset="0"/>
                <a:cs typeface="Myriad Pro" charset="0"/>
                <a:sym typeface="Wingdings"/>
              </a:rPr>
              <a:t></a:t>
            </a:r>
            <a:r>
              <a:rPr lang="en-US" sz="1800" dirty="0" smtClean="0">
                <a:solidFill>
                  <a:srgbClr val="1F224E"/>
                </a:solidFill>
                <a:latin typeface="Myriad Pro" charset="0"/>
                <a:ea typeface="Myriad Pro" charset="0"/>
                <a:cs typeface="Myriad Pro" charset="0"/>
              </a:rPr>
              <a:t>).</a:t>
            </a:r>
          </a:p>
          <a:p>
            <a:pPr marL="0" indent="0">
              <a:buNone/>
            </a:pPr>
            <a:endParaRPr lang="en-US" sz="1800" dirty="0">
              <a:solidFill>
                <a:srgbClr val="1F224E"/>
              </a:solidFill>
              <a:latin typeface="Myriad Pro" charset="0"/>
              <a:ea typeface="Myriad Pro" charset="0"/>
              <a:cs typeface="Myriad Pro" charset="0"/>
            </a:endParaRPr>
          </a:p>
          <a:p>
            <a:r>
              <a:rPr lang="en-US" sz="1800" dirty="0">
                <a:solidFill>
                  <a:srgbClr val="1F224E"/>
                </a:solidFill>
                <a:latin typeface="Myriad Pro" charset="0"/>
                <a:ea typeface="Myriad Pro" charset="0"/>
                <a:cs typeface="Myriad Pro" charset="0"/>
              </a:rPr>
              <a:t>Mortality rates are usually expressed as deaths per 1,000 people per year. However, the graph shows percentage mortality, so data has been converted. Raw data instead of percentages could indicate clearer / large differences in mortality resulting from diabetes (</a:t>
            </a:r>
            <a:r>
              <a:rPr lang="en-GB" sz="1800" dirty="0">
                <a:solidFill>
                  <a:srgbClr val="1F224E"/>
                </a:solidFill>
                <a:latin typeface="Myriad Pro" charset="0"/>
                <a:ea typeface="Myriad Pro" charset="0"/>
                <a:cs typeface="Myriad Pro" charset="0"/>
                <a:sym typeface="Wingdings"/>
              </a:rPr>
              <a:t></a:t>
            </a:r>
            <a:r>
              <a:rPr lang="en-US" sz="1800" dirty="0" smtClean="0">
                <a:solidFill>
                  <a:srgbClr val="1F224E"/>
                </a:solidFill>
                <a:latin typeface="Myriad Pro" charset="0"/>
                <a:ea typeface="Myriad Pro" charset="0"/>
                <a:cs typeface="Myriad Pro" charset="0"/>
              </a:rPr>
              <a:t>).</a:t>
            </a:r>
            <a:endParaRPr lang="en-GB" sz="1800" dirty="0">
              <a:solidFill>
                <a:srgbClr val="1F224E"/>
              </a:solidFill>
              <a:latin typeface="Myriad Pro" charset="0"/>
              <a:ea typeface="Myriad Pro" charset="0"/>
              <a:cs typeface="Myriad Pro" charset="0"/>
            </a:endParaRPr>
          </a:p>
        </p:txBody>
      </p:sp>
      <p:sp>
        <p:nvSpPr>
          <p:cNvPr id="4" name="Rectangle 3"/>
          <p:cNvSpPr/>
          <p:nvPr/>
        </p:nvSpPr>
        <p:spPr>
          <a:xfrm>
            <a:off x="323528" y="1412776"/>
            <a:ext cx="8568952" cy="461665"/>
          </a:xfrm>
          <a:prstGeom prst="rect">
            <a:avLst/>
          </a:prstGeom>
        </p:spPr>
        <p:txBody>
          <a:bodyPr wrap="square">
            <a:spAutoFit/>
          </a:bodyPr>
          <a:lstStyle/>
          <a:p>
            <a:r>
              <a:rPr lang="en-US" sz="2400" dirty="0">
                <a:solidFill>
                  <a:srgbClr val="00B050"/>
                </a:solidFill>
                <a:latin typeface="Myriad Pro" charset="0"/>
                <a:ea typeface="Myriad Pro" charset="0"/>
                <a:cs typeface="Myriad Pro" charset="0"/>
              </a:rPr>
              <a:t>Identify three limitations with the data evidence in Fig. </a:t>
            </a:r>
            <a:r>
              <a:rPr lang="en-US" sz="2400" dirty="0" smtClean="0">
                <a:solidFill>
                  <a:srgbClr val="00B050"/>
                </a:solidFill>
                <a:latin typeface="Myriad Pro" charset="0"/>
                <a:ea typeface="Myriad Pro" charset="0"/>
                <a:cs typeface="Myriad Pro" charset="0"/>
              </a:rPr>
              <a:t>2.</a:t>
            </a:r>
            <a:endParaRPr lang="en-GB" sz="24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28485751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32048"/>
            <a:ext cx="8670118" cy="1143000"/>
          </a:xfrm>
        </p:spPr>
        <p:txBody>
          <a:bodyPr>
            <a:normAutofit fontScale="90000"/>
          </a:bodyPr>
          <a:lstStyle/>
          <a:p>
            <a:r>
              <a:rPr lang="en-GB" dirty="0"/>
              <a:t>Topic </a:t>
            </a:r>
            <a:r>
              <a:rPr lang="en-GB" dirty="0" smtClean="0"/>
              <a:t>3.2 </a:t>
            </a:r>
            <a:r>
              <a:rPr lang="en-GB" dirty="0"/>
              <a:t>– Question </a:t>
            </a:r>
            <a:r>
              <a:rPr lang="en-GB" dirty="0" smtClean="0"/>
              <a:t>2(b) </a:t>
            </a:r>
            <a:r>
              <a:rPr lang="en-GB" dirty="0"/>
              <a:t>– </a:t>
            </a:r>
            <a:r>
              <a:rPr lang="en-GB" dirty="0" smtClean="0"/>
              <a:t>6 </a:t>
            </a:r>
            <a:r>
              <a:rPr lang="en-GB" dirty="0"/>
              <a:t>marks</a:t>
            </a:r>
          </a:p>
        </p:txBody>
      </p:sp>
      <p:sp>
        <p:nvSpPr>
          <p:cNvPr id="7" name="TextBox 6"/>
          <p:cNvSpPr txBox="1"/>
          <p:nvPr/>
        </p:nvSpPr>
        <p:spPr>
          <a:xfrm>
            <a:off x="424694" y="980728"/>
            <a:ext cx="8395779" cy="830997"/>
          </a:xfrm>
          <a:prstGeom prst="rect">
            <a:avLst/>
          </a:prstGeom>
          <a:noFill/>
          <a:ln>
            <a:solidFill>
              <a:schemeClr val="tx1"/>
            </a:solidFill>
          </a:ln>
        </p:spPr>
        <p:txBody>
          <a:bodyPr wrap="square" rtlCol="0">
            <a:spAutoFit/>
          </a:bodyPr>
          <a:lstStyle/>
          <a:p>
            <a:pPr lvl="0"/>
            <a:r>
              <a:rPr lang="en-US" sz="2400" dirty="0">
                <a:solidFill>
                  <a:srgbClr val="FF0000"/>
                </a:solidFill>
                <a:latin typeface="Myriad Pro" charset="0"/>
                <a:ea typeface="Myriad Pro" charset="0"/>
                <a:cs typeface="Myriad Pro" charset="0"/>
              </a:rPr>
              <a:t>Explain how global patterns of temperature and precipitation affect patterns of disease.</a:t>
            </a:r>
            <a:endParaRPr lang="en-US" sz="1600" dirty="0">
              <a:solidFill>
                <a:srgbClr val="FF0000"/>
              </a:solidFill>
              <a:latin typeface="Myriad Pro" charset="0"/>
              <a:ea typeface="Myriad Pro" charset="0"/>
              <a:cs typeface="Myriad Pro" charset="0"/>
            </a:endParaRPr>
          </a:p>
        </p:txBody>
      </p:sp>
      <p:sp>
        <p:nvSpPr>
          <p:cNvPr id="10" name="Content Placeholder 2"/>
          <p:cNvSpPr txBox="1">
            <a:spLocks/>
          </p:cNvSpPr>
          <p:nvPr/>
        </p:nvSpPr>
        <p:spPr>
          <a:xfrm>
            <a:off x="366378" y="1916832"/>
            <a:ext cx="8555260" cy="8640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smtClean="0">
                <a:solidFill>
                  <a:srgbClr val="1F224E"/>
                </a:solidFill>
                <a:latin typeface="Myriad Pro" charset="0"/>
                <a:ea typeface="Myriad Pro" charset="0"/>
                <a:cs typeface="Myriad Pro" charset="0"/>
              </a:rPr>
              <a:t>This is a </a:t>
            </a:r>
            <a:r>
              <a:rPr lang="en-GB" sz="1200" dirty="0">
                <a:solidFill>
                  <a:srgbClr val="1F224E"/>
                </a:solidFill>
                <a:latin typeface="Myriad Pro" charset="0"/>
                <a:ea typeface="Myriad Pro" charset="0"/>
                <a:cs typeface="Myriad Pro" charset="0"/>
              </a:rPr>
              <a:t>6</a:t>
            </a:r>
            <a:r>
              <a:rPr lang="en-GB" sz="1200" dirty="0" smtClean="0">
                <a:solidFill>
                  <a:srgbClr val="1F224E"/>
                </a:solidFill>
                <a:latin typeface="Myriad Pro" charset="0"/>
                <a:ea typeface="Myriad Pro" charset="0"/>
                <a:cs typeface="Myriad Pro" charset="0"/>
              </a:rPr>
              <a:t> mark question where all marks are allocated to </a:t>
            </a:r>
            <a:r>
              <a:rPr lang="en-GB" sz="1200" dirty="0" smtClean="0">
                <a:solidFill>
                  <a:srgbClr val="FF0000"/>
                </a:solidFill>
                <a:latin typeface="Myriad Pro" charset="0"/>
                <a:ea typeface="Myriad Pro" charset="0"/>
                <a:cs typeface="Myriad Pro" charset="0"/>
              </a:rPr>
              <a:t>AO1 (knowledge and understanding)</a:t>
            </a:r>
            <a:r>
              <a:rPr lang="en-GB" sz="1200" dirty="0" smtClean="0">
                <a:solidFill>
                  <a:srgbClr val="1F224E"/>
                </a:solidFill>
                <a:latin typeface="Myriad Pro" charset="0"/>
                <a:ea typeface="Myriad Pro" charset="0"/>
                <a:cs typeface="Myriad Pro" charset="0"/>
              </a:rPr>
              <a:t>. </a:t>
            </a:r>
          </a:p>
          <a:p>
            <a:pPr marL="0" indent="0">
              <a:buNone/>
            </a:pPr>
            <a:endParaRPr lang="en-GB" sz="1200" dirty="0" smtClean="0">
              <a:solidFill>
                <a:srgbClr val="1F224E"/>
              </a:solidFill>
              <a:latin typeface="Myriad Pro" charset="0"/>
              <a:ea typeface="Myriad Pro" charset="0"/>
              <a:cs typeface="Myriad Pro" charset="0"/>
            </a:endParaRPr>
          </a:p>
          <a:p>
            <a:pPr marL="0" indent="0">
              <a:buNone/>
            </a:pPr>
            <a:r>
              <a:rPr lang="en-GB" sz="1200" dirty="0" smtClean="0">
                <a:solidFill>
                  <a:srgbClr val="FF0000"/>
                </a:solidFill>
                <a:latin typeface="Myriad Pro" charset="0"/>
                <a:ea typeface="Myriad Pro" charset="0"/>
                <a:cs typeface="Myriad Pro" charset="0"/>
              </a:rPr>
              <a:t>‘</a:t>
            </a:r>
            <a:r>
              <a:rPr lang="en-US" sz="1200" dirty="0">
                <a:solidFill>
                  <a:srgbClr val="FF0000"/>
                </a:solidFill>
                <a:latin typeface="Myriad Pro" charset="0"/>
                <a:ea typeface="Myriad Pro" charset="0"/>
                <a:cs typeface="Myriad Pro" charset="0"/>
              </a:rPr>
              <a:t>Global patterns of temperature, precipitation, relief and water sources </a:t>
            </a:r>
            <a:r>
              <a:rPr lang="en-US" sz="1200" dirty="0" smtClean="0">
                <a:solidFill>
                  <a:srgbClr val="FF0000"/>
                </a:solidFill>
                <a:latin typeface="Myriad Pro" charset="0"/>
                <a:ea typeface="Myriad Pro" charset="0"/>
                <a:cs typeface="Myriad Pro" charset="0"/>
              </a:rPr>
              <a:t>and how </a:t>
            </a:r>
            <a:r>
              <a:rPr lang="en-US" sz="1200" dirty="0">
                <a:solidFill>
                  <a:srgbClr val="FF0000"/>
                </a:solidFill>
                <a:latin typeface="Myriad Pro" charset="0"/>
                <a:ea typeface="Myriad Pro" charset="0"/>
                <a:cs typeface="Myriad Pro" charset="0"/>
              </a:rPr>
              <a:t>they affect patterns of disease’</a:t>
            </a:r>
            <a:r>
              <a:rPr lang="en-GB" sz="1200" dirty="0" smtClean="0">
                <a:solidFill>
                  <a:srgbClr val="1F224E"/>
                </a:solidFill>
                <a:latin typeface="Myriad Pro" charset="0"/>
                <a:ea typeface="Myriad Pro" charset="0"/>
                <a:cs typeface="Myriad Pro" charset="0"/>
              </a:rPr>
              <a:t> is stated in the specification (key idea 1.b of this topic). </a:t>
            </a:r>
          </a:p>
          <a:p>
            <a:pPr marL="0" indent="0">
              <a:buNone/>
            </a:pPr>
            <a:r>
              <a:rPr lang="en-GB" sz="1200" dirty="0" smtClean="0">
                <a:solidFill>
                  <a:srgbClr val="1F224E"/>
                </a:solidFill>
                <a:latin typeface="Myriad Pro" charset="0"/>
                <a:ea typeface="Myriad Pro" charset="0"/>
                <a:cs typeface="Myriad Pro" charset="0"/>
              </a:rPr>
              <a:t>As </a:t>
            </a:r>
            <a:r>
              <a:rPr lang="en-GB" sz="1200" dirty="0" smtClean="0">
                <a:solidFill>
                  <a:srgbClr val="1F224E"/>
                </a:solidFill>
                <a:latin typeface="Myriad Pro" charset="0"/>
                <a:ea typeface="Myriad Pro" charset="0"/>
                <a:cs typeface="Myriad Pro" charset="0"/>
              </a:rPr>
              <a:t>this is a level marked question, the answer is not point marked. Therefore the mark a student achieves depends on where they sit in the level mark scheme. Remember there is </a:t>
            </a:r>
            <a:r>
              <a:rPr lang="en-US" sz="1200" dirty="0" smtClean="0">
                <a:solidFill>
                  <a:srgbClr val="1F224E"/>
                </a:solidFill>
                <a:latin typeface="Myriad Pro" charset="0"/>
                <a:ea typeface="Myriad Pro" charset="0"/>
                <a:cs typeface="Myriad Pro" charset="0"/>
              </a:rPr>
              <a:t>level </a:t>
            </a:r>
            <a:r>
              <a:rPr lang="en-US" sz="1200" dirty="0">
                <a:solidFill>
                  <a:srgbClr val="1F224E"/>
                </a:solidFill>
                <a:latin typeface="Myriad Pro" charset="0"/>
                <a:ea typeface="Myriad Pro" charset="0"/>
                <a:cs typeface="Myriad Pro" charset="0"/>
              </a:rPr>
              <a:t>of </a:t>
            </a:r>
            <a:r>
              <a:rPr lang="en-US" sz="1200" dirty="0" smtClean="0">
                <a:solidFill>
                  <a:srgbClr val="1F224E"/>
                </a:solidFill>
                <a:latin typeface="Myriad Pro" charset="0"/>
                <a:ea typeface="Myriad Pro" charset="0"/>
                <a:cs typeface="Myriad Pro" charset="0"/>
              </a:rPr>
              <a:t>response questions marking guidance</a:t>
            </a:r>
            <a:r>
              <a:rPr lang="en-GB" sz="1200" dirty="0" smtClean="0">
                <a:solidFill>
                  <a:srgbClr val="1F224E"/>
                </a:solidFill>
                <a:latin typeface="Myriad Pro" charset="0"/>
                <a:ea typeface="Myriad Pro" charset="0"/>
                <a:cs typeface="Myriad Pro" charset="0"/>
              </a:rPr>
              <a:t> to indicate what ‘</a:t>
            </a:r>
            <a:r>
              <a:rPr lang="en-GB" sz="1200" b="1" dirty="0" smtClean="0">
                <a:solidFill>
                  <a:srgbClr val="1F224E"/>
                </a:solidFill>
                <a:latin typeface="Myriad Pro" charset="0"/>
                <a:ea typeface="Myriad Pro" charset="0"/>
                <a:cs typeface="Myriad Pro" charset="0"/>
              </a:rPr>
              <a:t>thorough</a:t>
            </a:r>
            <a:r>
              <a:rPr lang="en-GB" sz="1200" dirty="0" smtClean="0">
                <a:solidFill>
                  <a:srgbClr val="1F224E"/>
                </a:solidFill>
                <a:latin typeface="Myriad Pro" charset="0"/>
                <a:ea typeface="Myriad Pro" charset="0"/>
                <a:cs typeface="Myriad Pro" charset="0"/>
              </a:rPr>
              <a:t>’, ‘</a:t>
            </a:r>
            <a:r>
              <a:rPr lang="en-GB" sz="1200" b="1" dirty="0" smtClean="0">
                <a:solidFill>
                  <a:srgbClr val="1F224E"/>
                </a:solidFill>
                <a:latin typeface="Myriad Pro" charset="0"/>
                <a:ea typeface="Myriad Pro" charset="0"/>
                <a:cs typeface="Myriad Pro" charset="0"/>
              </a:rPr>
              <a:t>reasonable</a:t>
            </a:r>
            <a:r>
              <a:rPr lang="en-GB" sz="1200" dirty="0" smtClean="0">
                <a:solidFill>
                  <a:srgbClr val="1F224E"/>
                </a:solidFill>
                <a:latin typeface="Myriad Pro" charset="0"/>
                <a:ea typeface="Myriad Pro" charset="0"/>
                <a:cs typeface="Myriad Pro" charset="0"/>
              </a:rPr>
              <a:t>’ and ‘</a:t>
            </a:r>
            <a:r>
              <a:rPr lang="en-GB" sz="1200" b="1" dirty="0" smtClean="0">
                <a:solidFill>
                  <a:srgbClr val="1F224E"/>
                </a:solidFill>
                <a:latin typeface="Myriad Pro" charset="0"/>
                <a:ea typeface="Myriad Pro" charset="0"/>
                <a:cs typeface="Myriad Pro" charset="0"/>
              </a:rPr>
              <a:t>basic</a:t>
            </a:r>
            <a:r>
              <a:rPr lang="en-GB" sz="1200" dirty="0" smtClean="0">
                <a:solidFill>
                  <a:srgbClr val="1F224E"/>
                </a:solidFill>
                <a:latin typeface="Myriad Pro" charset="0"/>
                <a:ea typeface="Myriad Pro" charset="0"/>
                <a:cs typeface="Myriad Pro" charset="0"/>
              </a:rPr>
              <a:t>’ mean at the start of the mark schemes (and slide 10 of this presentation).</a:t>
            </a:r>
          </a:p>
          <a:p>
            <a:pPr marL="0" indent="0">
              <a:buNone/>
            </a:pPr>
            <a:endParaRPr lang="en-GB" sz="1200" dirty="0">
              <a:solidFill>
                <a:srgbClr val="1F224E"/>
              </a:solidFill>
              <a:latin typeface="Myriad Pro" charset="0"/>
              <a:ea typeface="Myriad Pro" charset="0"/>
              <a:cs typeface="Myriad Pro" charset="0"/>
            </a:endParaRPr>
          </a:p>
          <a:p>
            <a:pPr marL="0" indent="0">
              <a:buNone/>
            </a:pPr>
            <a:endParaRPr lang="en-GB" sz="1200" dirty="0" smtClean="0">
              <a:solidFill>
                <a:srgbClr val="1F224E"/>
              </a:solidFill>
              <a:latin typeface="Myriad Pro" charset="0"/>
              <a:ea typeface="Myriad Pro" charset="0"/>
              <a:cs typeface="Myriad Pro" charset="0"/>
            </a:endParaRPr>
          </a:p>
          <a:p>
            <a:pPr marL="0" indent="0">
              <a:buNone/>
            </a:pPr>
            <a:endParaRPr lang="en-GB" sz="1200" dirty="0" smtClean="0">
              <a:solidFill>
                <a:srgbClr val="1F224E"/>
              </a:solidFill>
              <a:latin typeface="Myriad Pro" charset="0"/>
              <a:ea typeface="Myriad Pro" charset="0"/>
              <a:cs typeface="Myriad Pro" charset="0"/>
            </a:endParaRPr>
          </a:p>
          <a:p>
            <a:pPr marL="0" indent="0">
              <a:buNone/>
            </a:pPr>
            <a:endParaRPr lang="en-GB" sz="1200" dirty="0" smtClean="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p:txBody>
      </p:sp>
      <p:sp>
        <p:nvSpPr>
          <p:cNvPr id="5" name="TextBox 4"/>
          <p:cNvSpPr txBox="1"/>
          <p:nvPr/>
        </p:nvSpPr>
        <p:spPr>
          <a:xfrm>
            <a:off x="395536" y="3429000"/>
            <a:ext cx="2592288" cy="2308324"/>
          </a:xfrm>
          <a:prstGeom prst="rect">
            <a:avLst/>
          </a:prstGeom>
          <a:solidFill>
            <a:srgbClr val="ECECEC"/>
          </a:solidFill>
          <a:ln>
            <a:solidFill>
              <a:schemeClr val="tx1"/>
            </a:solidFill>
          </a:ln>
        </p:spPr>
        <p:txBody>
          <a:bodyPr wrap="square" rtlCol="0">
            <a:spAutoFit/>
          </a:bodyPr>
          <a:lstStyle/>
          <a:p>
            <a:r>
              <a:rPr lang="en-US" sz="1200" b="1" dirty="0">
                <a:solidFill>
                  <a:srgbClr val="1F224E"/>
                </a:solidFill>
                <a:latin typeface="Myriad Pro" charset="0"/>
                <a:ea typeface="Myriad Pro" charset="0"/>
                <a:cs typeface="Myriad Pro" charset="0"/>
              </a:rPr>
              <a:t>Level 3 </a:t>
            </a:r>
            <a:r>
              <a:rPr lang="en-US" sz="1200" b="1" dirty="0" smtClean="0">
                <a:solidFill>
                  <a:srgbClr val="1F224E"/>
                </a:solidFill>
                <a:latin typeface="Myriad Pro" charset="0"/>
                <a:ea typeface="Myriad Pro" charset="0"/>
                <a:cs typeface="Myriad Pro" charset="0"/>
              </a:rPr>
              <a:t>(5–6 </a:t>
            </a:r>
            <a:r>
              <a:rPr lang="en-US" sz="1200" b="1" dirty="0">
                <a:solidFill>
                  <a:srgbClr val="1F224E"/>
                </a:solidFill>
                <a:latin typeface="Myriad Pro" charset="0"/>
                <a:ea typeface="Myriad Pro" charset="0"/>
                <a:cs typeface="Myriad Pro" charset="0"/>
              </a:rPr>
              <a:t>marks)</a:t>
            </a:r>
            <a:endParaRPr lang="en-GB" sz="1200" b="1"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thorough</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a:t>
            </a:r>
            <a:r>
              <a:rPr lang="en-US" sz="1200" dirty="0">
                <a:solidFill>
                  <a:srgbClr val="1F224E"/>
                </a:solidFill>
                <a:latin typeface="Myriad Pro" charset="0"/>
                <a:ea typeface="Myriad Pro" charset="0"/>
                <a:cs typeface="Myriad Pro" charset="0"/>
              </a:rPr>
              <a:t> of how global patterns of temperature and precipitation affect patterns of disease </a:t>
            </a:r>
            <a:r>
              <a:rPr lang="en-US" sz="1200" dirty="0" smtClean="0">
                <a:solidFill>
                  <a:srgbClr val="FF0000"/>
                </a:solidFill>
                <a:latin typeface="Myriad Pro" charset="0"/>
                <a:ea typeface="Myriad Pro" charset="0"/>
                <a:cs typeface="Myriad Pro" charset="0"/>
              </a:rPr>
              <a:t>(</a:t>
            </a:r>
            <a:r>
              <a:rPr lang="en-US" sz="1200" dirty="0">
                <a:solidFill>
                  <a:srgbClr val="FF0000"/>
                </a:solidFill>
                <a:latin typeface="Myriad Pro" charset="0"/>
                <a:ea typeface="Myriad Pro" charset="0"/>
                <a:cs typeface="Myriad Pro" charset="0"/>
              </a:rPr>
              <a:t>AO1)</a:t>
            </a:r>
            <a:r>
              <a:rPr lang="en-US" sz="1200" dirty="0">
                <a:solidFill>
                  <a:srgbClr val="1F224E"/>
                </a:solidFill>
                <a:latin typeface="Myriad Pro" charset="0"/>
                <a:ea typeface="Myriad Pro" charset="0"/>
                <a:cs typeface="Myriad Pro" charset="0"/>
              </a:rPr>
              <a:t>.</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 </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This will be shown by including </a:t>
            </a:r>
            <a:r>
              <a:rPr lang="en-US" sz="1200" b="1" dirty="0">
                <a:solidFill>
                  <a:srgbClr val="1F224E"/>
                </a:solidFill>
                <a:latin typeface="Myriad Pro" charset="0"/>
                <a:ea typeface="Myriad Pro" charset="0"/>
                <a:cs typeface="Myriad Pro" charset="0"/>
              </a:rPr>
              <a:t>well-developed</a:t>
            </a:r>
            <a:r>
              <a:rPr lang="en-US" sz="1200" dirty="0">
                <a:solidFill>
                  <a:srgbClr val="1F224E"/>
                </a:solidFill>
                <a:latin typeface="Myriad Pro" charset="0"/>
                <a:ea typeface="Myriad Pro" charset="0"/>
                <a:cs typeface="Myriad Pro" charset="0"/>
              </a:rPr>
              <a:t> </a:t>
            </a:r>
            <a:r>
              <a:rPr lang="en-US" sz="1200" dirty="0" smtClean="0">
                <a:solidFill>
                  <a:srgbClr val="1F224E"/>
                </a:solidFill>
                <a:latin typeface="Myriad Pro" charset="0"/>
                <a:ea typeface="Myriad Pro" charset="0"/>
                <a:cs typeface="Myriad Pro" charset="0"/>
              </a:rPr>
              <a:t>ideas about </a:t>
            </a:r>
            <a:r>
              <a:rPr lang="en-US" sz="1200" dirty="0">
                <a:solidFill>
                  <a:srgbClr val="1F224E"/>
                </a:solidFill>
                <a:latin typeface="Myriad Pro" charset="0"/>
                <a:ea typeface="Myriad Pro" charset="0"/>
                <a:cs typeface="Myriad Pro" charset="0"/>
              </a:rPr>
              <a:t>how global patterns of temperature and precipitation affect patterns of disease.</a:t>
            </a:r>
            <a:endParaRPr lang="en-GB" sz="1200" dirty="0">
              <a:solidFill>
                <a:srgbClr val="1F224E"/>
              </a:solidFill>
              <a:latin typeface="Myriad Pro" charset="0"/>
              <a:ea typeface="Myriad Pro" charset="0"/>
              <a:cs typeface="Myriad Pro" charset="0"/>
            </a:endParaRPr>
          </a:p>
        </p:txBody>
      </p:sp>
      <p:sp>
        <p:nvSpPr>
          <p:cNvPr id="6" name="TextBox 5"/>
          <p:cNvSpPr txBox="1"/>
          <p:nvPr/>
        </p:nvSpPr>
        <p:spPr>
          <a:xfrm>
            <a:off x="6156176" y="3438989"/>
            <a:ext cx="2664297" cy="2308324"/>
          </a:xfrm>
          <a:prstGeom prst="rect">
            <a:avLst/>
          </a:prstGeom>
          <a:solidFill>
            <a:srgbClr val="ECECEC"/>
          </a:solidFill>
          <a:ln>
            <a:solidFill>
              <a:schemeClr val="tx1"/>
            </a:solidFill>
          </a:ln>
        </p:spPr>
        <p:txBody>
          <a:bodyPr wrap="square" rtlCol="0">
            <a:spAutoFit/>
          </a:bodyPr>
          <a:lstStyle/>
          <a:p>
            <a:r>
              <a:rPr lang="en-US" sz="1200" b="1" dirty="0">
                <a:solidFill>
                  <a:srgbClr val="1F224E"/>
                </a:solidFill>
                <a:latin typeface="Myriad Pro" charset="0"/>
                <a:ea typeface="Myriad Pro" charset="0"/>
                <a:cs typeface="Myriad Pro" charset="0"/>
              </a:rPr>
              <a:t>Level 1 (1–2 marks)</a:t>
            </a:r>
            <a:endParaRPr lang="en-GB" sz="1200" b="1"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basic</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a:t>
            </a:r>
            <a:r>
              <a:rPr lang="en-US" sz="1200" dirty="0">
                <a:solidFill>
                  <a:srgbClr val="1F224E"/>
                </a:solidFill>
                <a:latin typeface="Myriad Pro" charset="0"/>
                <a:ea typeface="Myriad Pro" charset="0"/>
                <a:cs typeface="Myriad Pro" charset="0"/>
              </a:rPr>
              <a:t> of how global patterns of temperature and precipitation affect patterns of disease </a:t>
            </a:r>
            <a:r>
              <a:rPr lang="en-US" sz="1200" dirty="0" smtClean="0">
                <a:solidFill>
                  <a:srgbClr val="FF0000"/>
                </a:solidFill>
                <a:latin typeface="Myriad Pro" charset="0"/>
                <a:ea typeface="Myriad Pro" charset="0"/>
                <a:cs typeface="Myriad Pro" charset="0"/>
              </a:rPr>
              <a:t>(</a:t>
            </a:r>
            <a:r>
              <a:rPr lang="en-US" sz="1200" dirty="0">
                <a:solidFill>
                  <a:srgbClr val="FF0000"/>
                </a:solidFill>
                <a:latin typeface="Myriad Pro" charset="0"/>
                <a:ea typeface="Myriad Pro" charset="0"/>
                <a:cs typeface="Myriad Pro" charset="0"/>
              </a:rPr>
              <a:t>AO1)</a:t>
            </a:r>
            <a:r>
              <a:rPr lang="en-US" sz="1200" dirty="0">
                <a:solidFill>
                  <a:srgbClr val="1F224E"/>
                </a:solidFill>
                <a:latin typeface="Myriad Pro" charset="0"/>
                <a:ea typeface="Myriad Pro" charset="0"/>
                <a:cs typeface="Myriad Pro" charset="0"/>
              </a:rPr>
              <a:t>.</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 </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This will be shown by including </a:t>
            </a:r>
            <a:r>
              <a:rPr lang="en-US" sz="1200" b="1" dirty="0">
                <a:solidFill>
                  <a:srgbClr val="1F224E"/>
                </a:solidFill>
                <a:latin typeface="Myriad Pro" charset="0"/>
                <a:ea typeface="Myriad Pro" charset="0"/>
                <a:cs typeface="Myriad Pro" charset="0"/>
              </a:rPr>
              <a:t>simple</a:t>
            </a:r>
            <a:r>
              <a:rPr lang="en-US" sz="1200" dirty="0">
                <a:solidFill>
                  <a:srgbClr val="1F224E"/>
                </a:solidFill>
                <a:latin typeface="Myriad Pro" charset="0"/>
                <a:ea typeface="Myriad Pro" charset="0"/>
                <a:cs typeface="Myriad Pro" charset="0"/>
              </a:rPr>
              <a:t> </a:t>
            </a:r>
            <a:r>
              <a:rPr lang="en-US" sz="1200" dirty="0" smtClean="0">
                <a:solidFill>
                  <a:srgbClr val="1F224E"/>
                </a:solidFill>
                <a:latin typeface="Myriad Pro" charset="0"/>
                <a:ea typeface="Myriad Pro" charset="0"/>
                <a:cs typeface="Myriad Pro" charset="0"/>
              </a:rPr>
              <a:t>ideas </a:t>
            </a:r>
            <a:r>
              <a:rPr lang="en-US" sz="1200" dirty="0">
                <a:solidFill>
                  <a:srgbClr val="1F224E"/>
                </a:solidFill>
                <a:latin typeface="Myriad Pro" charset="0"/>
                <a:ea typeface="Myriad Pro" charset="0"/>
                <a:cs typeface="Myriad Pro" charset="0"/>
              </a:rPr>
              <a:t>about how global patterns of temperature and precipitation affect patterns of disease</a:t>
            </a:r>
            <a:r>
              <a:rPr lang="en-US" sz="1200" dirty="0" smtClean="0">
                <a:solidFill>
                  <a:srgbClr val="1F224E"/>
                </a:solidFill>
                <a:latin typeface="Myriad Pro" charset="0"/>
                <a:ea typeface="Myriad Pro" charset="0"/>
                <a:cs typeface="Myriad Pro" charset="0"/>
              </a:rPr>
              <a:t>.</a:t>
            </a:r>
          </a:p>
        </p:txBody>
      </p:sp>
      <p:sp>
        <p:nvSpPr>
          <p:cNvPr id="8" name="TextBox 7"/>
          <p:cNvSpPr txBox="1"/>
          <p:nvPr/>
        </p:nvSpPr>
        <p:spPr>
          <a:xfrm>
            <a:off x="3216026" y="3444694"/>
            <a:ext cx="2736305" cy="2308324"/>
          </a:xfrm>
          <a:prstGeom prst="rect">
            <a:avLst/>
          </a:prstGeom>
          <a:solidFill>
            <a:srgbClr val="ECECEC"/>
          </a:solidFill>
          <a:ln>
            <a:solidFill>
              <a:schemeClr val="tx1"/>
            </a:solidFill>
          </a:ln>
        </p:spPr>
        <p:txBody>
          <a:bodyPr wrap="square" rtlCol="0">
            <a:spAutoFit/>
          </a:bodyPr>
          <a:lstStyle/>
          <a:p>
            <a:r>
              <a:rPr lang="en-US" sz="1200" b="1" dirty="0">
                <a:solidFill>
                  <a:srgbClr val="1F224E"/>
                </a:solidFill>
                <a:latin typeface="Myriad Pro" charset="0"/>
                <a:ea typeface="Myriad Pro" charset="0"/>
                <a:cs typeface="Myriad Pro" charset="0"/>
              </a:rPr>
              <a:t>Level 2 (</a:t>
            </a:r>
            <a:r>
              <a:rPr lang="en-US" sz="1200" b="1" dirty="0" smtClean="0">
                <a:solidFill>
                  <a:srgbClr val="1F224E"/>
                </a:solidFill>
                <a:latin typeface="Myriad Pro" charset="0"/>
                <a:ea typeface="Myriad Pro" charset="0"/>
                <a:cs typeface="Myriad Pro" charset="0"/>
              </a:rPr>
              <a:t>3–4 </a:t>
            </a:r>
            <a:r>
              <a:rPr lang="en-US" sz="1200" b="1" dirty="0">
                <a:solidFill>
                  <a:srgbClr val="1F224E"/>
                </a:solidFill>
                <a:latin typeface="Myriad Pro" charset="0"/>
                <a:ea typeface="Myriad Pro" charset="0"/>
                <a:cs typeface="Myriad Pro" charset="0"/>
              </a:rPr>
              <a:t>marks)</a:t>
            </a:r>
            <a:endParaRPr lang="en-GB" sz="1200" b="1"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reasonable</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 </a:t>
            </a:r>
            <a:r>
              <a:rPr lang="en-US" sz="1200" dirty="0">
                <a:solidFill>
                  <a:srgbClr val="1F224E"/>
                </a:solidFill>
                <a:latin typeface="Myriad Pro" charset="0"/>
                <a:ea typeface="Myriad Pro" charset="0"/>
                <a:cs typeface="Myriad Pro" charset="0"/>
              </a:rPr>
              <a:t>of how global patterns of temperature and precipitation affect patterns of </a:t>
            </a:r>
            <a:r>
              <a:rPr lang="en-US" sz="1200" dirty="0" smtClean="0">
                <a:solidFill>
                  <a:srgbClr val="1F224E"/>
                </a:solidFill>
                <a:latin typeface="Myriad Pro" charset="0"/>
                <a:ea typeface="Myriad Pro" charset="0"/>
                <a:cs typeface="Myriad Pro" charset="0"/>
              </a:rPr>
              <a:t>disease </a:t>
            </a:r>
            <a:r>
              <a:rPr lang="en-US" sz="1200" dirty="0">
                <a:solidFill>
                  <a:srgbClr val="FF0000"/>
                </a:solidFill>
                <a:latin typeface="Myriad Pro" charset="0"/>
                <a:ea typeface="Myriad Pro" charset="0"/>
                <a:cs typeface="Myriad Pro" charset="0"/>
              </a:rPr>
              <a:t>(AO1)</a:t>
            </a:r>
            <a:r>
              <a:rPr lang="en-US" sz="1200" dirty="0">
                <a:solidFill>
                  <a:srgbClr val="1F224E"/>
                </a:solidFill>
                <a:latin typeface="Myriad Pro" charset="0"/>
                <a:ea typeface="Myriad Pro" charset="0"/>
                <a:cs typeface="Myriad Pro" charset="0"/>
              </a:rPr>
              <a:t>.</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 </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This will be shown by including </a:t>
            </a:r>
            <a:r>
              <a:rPr lang="en-US" sz="1200" b="1" dirty="0">
                <a:solidFill>
                  <a:srgbClr val="1F224E"/>
                </a:solidFill>
                <a:latin typeface="Myriad Pro" charset="0"/>
                <a:ea typeface="Myriad Pro" charset="0"/>
                <a:cs typeface="Myriad Pro" charset="0"/>
              </a:rPr>
              <a:t>developed</a:t>
            </a:r>
            <a:r>
              <a:rPr lang="en-US" sz="1200" dirty="0">
                <a:solidFill>
                  <a:srgbClr val="1F224E"/>
                </a:solidFill>
                <a:latin typeface="Myriad Pro" charset="0"/>
                <a:ea typeface="Myriad Pro" charset="0"/>
                <a:cs typeface="Myriad Pro" charset="0"/>
              </a:rPr>
              <a:t> </a:t>
            </a:r>
            <a:r>
              <a:rPr lang="en-US" sz="1200" dirty="0" smtClean="0">
                <a:solidFill>
                  <a:srgbClr val="1F224E"/>
                </a:solidFill>
                <a:latin typeface="Myriad Pro" charset="0"/>
                <a:ea typeface="Myriad Pro" charset="0"/>
                <a:cs typeface="Myriad Pro" charset="0"/>
              </a:rPr>
              <a:t>ideas </a:t>
            </a:r>
            <a:r>
              <a:rPr lang="en-US" sz="1200" dirty="0">
                <a:solidFill>
                  <a:srgbClr val="1F224E"/>
                </a:solidFill>
                <a:latin typeface="Myriad Pro" charset="0"/>
                <a:ea typeface="Myriad Pro" charset="0"/>
                <a:cs typeface="Myriad Pro" charset="0"/>
              </a:rPr>
              <a:t>about how global patterns of temperature and precipitation affect patterns of disease.</a:t>
            </a:r>
            <a:endParaRPr lang="en-GB" sz="12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39097632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7938"/>
            <a:ext cx="8670118" cy="1143000"/>
          </a:xfrm>
        </p:spPr>
        <p:txBody>
          <a:bodyPr>
            <a:normAutofit fontScale="90000"/>
          </a:bodyPr>
          <a:lstStyle/>
          <a:p>
            <a:r>
              <a:rPr lang="en-GB" dirty="0"/>
              <a:t>Topic 3.2 – Question 2(b) – 6 marks</a:t>
            </a:r>
          </a:p>
        </p:txBody>
      </p:sp>
      <p:sp>
        <p:nvSpPr>
          <p:cNvPr id="7" name="TextBox 6"/>
          <p:cNvSpPr txBox="1"/>
          <p:nvPr/>
        </p:nvSpPr>
        <p:spPr>
          <a:xfrm>
            <a:off x="329444" y="1108866"/>
            <a:ext cx="8496944" cy="830997"/>
          </a:xfrm>
          <a:prstGeom prst="rect">
            <a:avLst/>
          </a:prstGeom>
          <a:noFill/>
          <a:ln>
            <a:solidFill>
              <a:schemeClr val="tx1"/>
            </a:solidFill>
          </a:ln>
        </p:spPr>
        <p:txBody>
          <a:bodyPr wrap="square" rtlCol="0">
            <a:spAutoFit/>
          </a:bodyPr>
          <a:lstStyle/>
          <a:p>
            <a:pPr lvl="0"/>
            <a:r>
              <a:rPr lang="en-US" sz="2400" dirty="0">
                <a:solidFill>
                  <a:srgbClr val="FF0000"/>
                </a:solidFill>
                <a:latin typeface="Myriad Pro" charset="0"/>
                <a:ea typeface="Myriad Pro" charset="0"/>
                <a:cs typeface="Myriad Pro" charset="0"/>
              </a:rPr>
              <a:t>Explain how global patterns of temperature and precipitation affect patterns of disease.</a:t>
            </a:r>
            <a:endParaRPr lang="en-US" sz="1600" dirty="0">
              <a:solidFill>
                <a:srgbClr val="FF0000"/>
              </a:solidFill>
              <a:latin typeface="Myriad Pro" charset="0"/>
              <a:ea typeface="Myriad Pro" charset="0"/>
              <a:cs typeface="Myriad Pro" charset="0"/>
            </a:endParaRPr>
          </a:p>
        </p:txBody>
      </p:sp>
      <p:sp>
        <p:nvSpPr>
          <p:cNvPr id="10" name="Content Placeholder 2"/>
          <p:cNvSpPr txBox="1">
            <a:spLocks/>
          </p:cNvSpPr>
          <p:nvPr/>
        </p:nvSpPr>
        <p:spPr>
          <a:xfrm>
            <a:off x="271128" y="1988840"/>
            <a:ext cx="8555260" cy="4032448"/>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smtClean="0">
                <a:solidFill>
                  <a:srgbClr val="1F224E"/>
                </a:solidFill>
                <a:latin typeface="Myriad Pro" charset="0"/>
                <a:ea typeface="Myriad Pro" charset="0"/>
                <a:cs typeface="Myriad Pro" charset="0"/>
              </a:rPr>
              <a:t>The ‘Indicative content’ column of the mark scheme gives a number of suggestions of </a:t>
            </a:r>
            <a:r>
              <a:rPr lang="en-GB" sz="1200" dirty="0" smtClean="0">
                <a:solidFill>
                  <a:srgbClr val="FF0000"/>
                </a:solidFill>
                <a:latin typeface="Myriad Pro" charset="0"/>
                <a:ea typeface="Myriad Pro" charset="0"/>
                <a:cs typeface="Myriad Pro" charset="0"/>
              </a:rPr>
              <a:t>knowledge and understanding</a:t>
            </a:r>
            <a:r>
              <a:rPr lang="en-GB" sz="1200" dirty="0" smtClean="0">
                <a:solidFill>
                  <a:srgbClr val="1F224E"/>
                </a:solidFill>
                <a:latin typeface="Myriad Pro" charset="0"/>
                <a:ea typeface="Myriad Pro" charset="0"/>
                <a:cs typeface="Myriad Pro" charset="0"/>
              </a:rPr>
              <a:t> which could be incorporated into answers for this question. The list is not exhaustive and students should be rewarded for any appropriate </a:t>
            </a:r>
            <a:r>
              <a:rPr lang="en-GB" sz="1200" dirty="0">
                <a:solidFill>
                  <a:srgbClr val="FF0000"/>
                </a:solidFill>
                <a:latin typeface="Myriad Pro" charset="0"/>
                <a:ea typeface="Myriad Pro" charset="0"/>
                <a:cs typeface="Myriad Pro" charset="0"/>
              </a:rPr>
              <a:t>knowledge and understanding </a:t>
            </a:r>
            <a:r>
              <a:rPr lang="en-GB" sz="1200" dirty="0" smtClean="0">
                <a:solidFill>
                  <a:srgbClr val="1F224E"/>
                </a:solidFill>
                <a:latin typeface="Myriad Pro" charset="0"/>
                <a:ea typeface="Myriad Pro" charset="0"/>
                <a:cs typeface="Myriad Pro" charset="0"/>
              </a:rPr>
              <a:t>shown.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US" sz="1200" dirty="0">
                <a:solidFill>
                  <a:srgbClr val="FF0000"/>
                </a:solidFill>
                <a:latin typeface="Myriad Pro" charset="0"/>
                <a:ea typeface="Myriad Pro" charset="0"/>
                <a:cs typeface="Myriad Pro" charset="0"/>
              </a:rPr>
              <a:t>Knowledge and understanding </a:t>
            </a:r>
            <a:r>
              <a:rPr lang="en-US" sz="1200" dirty="0">
                <a:solidFill>
                  <a:srgbClr val="1F224E"/>
                </a:solidFill>
                <a:latin typeface="Myriad Pro" charset="0"/>
                <a:ea typeface="Myriad Pro" charset="0"/>
                <a:cs typeface="Myriad Pro" charset="0"/>
              </a:rPr>
              <a:t>of how global patterns of temperature and precipitation affect patterns of disease, could potentially include: </a:t>
            </a:r>
            <a:endParaRPr lang="en-GB" sz="1200" dirty="0">
              <a:solidFill>
                <a:srgbClr val="1F224E"/>
              </a:solidFill>
              <a:latin typeface="Myriad Pro" charset="0"/>
              <a:ea typeface="Myriad Pro" charset="0"/>
              <a:cs typeface="Myriad Pro" charset="0"/>
            </a:endParaRPr>
          </a:p>
          <a:p>
            <a:r>
              <a:rPr lang="en-US" sz="1200" dirty="0" smtClean="0">
                <a:solidFill>
                  <a:srgbClr val="1F224E"/>
                </a:solidFill>
                <a:latin typeface="Myriad Pro" charset="0"/>
                <a:ea typeface="Myriad Pro" charset="0"/>
                <a:cs typeface="Myriad Pro" charset="0"/>
              </a:rPr>
              <a:t>high </a:t>
            </a:r>
            <a:r>
              <a:rPr lang="en-US" sz="1200" dirty="0">
                <a:solidFill>
                  <a:srgbClr val="1F224E"/>
                </a:solidFill>
                <a:latin typeface="Myriad Pro" charset="0"/>
                <a:ea typeface="Myriad Pro" charset="0"/>
                <a:cs typeface="Myriad Pro" charset="0"/>
              </a:rPr>
              <a:t>temperatures (32 degrees and above) and rainfall in tropical and sub-tropical regions encourages vector borne diseases to thrive such as malaria and dengue fever</a:t>
            </a:r>
          </a:p>
          <a:p>
            <a:r>
              <a:rPr lang="en-US" sz="1200" dirty="0" smtClean="0">
                <a:solidFill>
                  <a:srgbClr val="1F224E"/>
                </a:solidFill>
                <a:latin typeface="Myriad Pro" charset="0"/>
                <a:ea typeface="Myriad Pro" charset="0"/>
                <a:cs typeface="Myriad Pro" charset="0"/>
              </a:rPr>
              <a:t>In </a:t>
            </a:r>
            <a:r>
              <a:rPr lang="en-US" sz="1200" dirty="0">
                <a:solidFill>
                  <a:srgbClr val="1F224E"/>
                </a:solidFill>
                <a:latin typeface="Myriad Pro" charset="0"/>
                <a:ea typeface="Myriad Pro" charset="0"/>
                <a:cs typeface="Myriad Pro" charset="0"/>
              </a:rPr>
              <a:t>the northern hemisphere with lower temperatures particularly in the winter months and with high precipitation levels this encourages, influenza epidemics and the flu virus</a:t>
            </a:r>
          </a:p>
          <a:p>
            <a:r>
              <a:rPr lang="en-US" sz="1200" dirty="0" smtClean="0">
                <a:solidFill>
                  <a:srgbClr val="1F224E"/>
                </a:solidFill>
                <a:latin typeface="Myriad Pro" charset="0"/>
                <a:ea typeface="Myriad Pro" charset="0"/>
                <a:cs typeface="Myriad Pro" charset="0"/>
              </a:rPr>
              <a:t>prolonged </a:t>
            </a:r>
            <a:r>
              <a:rPr lang="en-US" sz="1200" dirty="0">
                <a:solidFill>
                  <a:srgbClr val="1F224E"/>
                </a:solidFill>
                <a:latin typeface="Myriad Pro" charset="0"/>
                <a:ea typeface="Myriad Pro" charset="0"/>
                <a:cs typeface="Myriad Pro" charset="0"/>
              </a:rPr>
              <a:t>periods of dry weather and drought conditions (USA, Australia, Africa) contribute to forest / bush fires creating respiratory illness</a:t>
            </a:r>
          </a:p>
          <a:p>
            <a:r>
              <a:rPr lang="en-US" sz="1200" dirty="0" smtClean="0">
                <a:solidFill>
                  <a:srgbClr val="1F224E"/>
                </a:solidFill>
                <a:latin typeface="Myriad Pro" charset="0"/>
                <a:ea typeface="Myriad Pro" charset="0"/>
                <a:cs typeface="Myriad Pro" charset="0"/>
              </a:rPr>
              <a:t>in </a:t>
            </a:r>
            <a:r>
              <a:rPr lang="en-US" sz="1200" dirty="0">
                <a:solidFill>
                  <a:srgbClr val="1F224E"/>
                </a:solidFill>
                <a:latin typeface="Myriad Pro" charset="0"/>
                <a:ea typeface="Myriad Pro" charset="0"/>
                <a:cs typeface="Myriad Pro" charset="0"/>
              </a:rPr>
              <a:t>tropical areas located close to the equator, influenza outbreaks occur all year where temperature and rainfall is high all year with little fluctuation</a:t>
            </a:r>
          </a:p>
          <a:p>
            <a:r>
              <a:rPr lang="en-US" sz="1200" dirty="0" smtClean="0">
                <a:solidFill>
                  <a:srgbClr val="1F224E"/>
                </a:solidFill>
                <a:latin typeface="Myriad Pro" charset="0"/>
                <a:ea typeface="Myriad Pro" charset="0"/>
                <a:cs typeface="Myriad Pro" charset="0"/>
              </a:rPr>
              <a:t>in </a:t>
            </a:r>
            <a:r>
              <a:rPr lang="en-US" sz="1200" dirty="0">
                <a:solidFill>
                  <a:srgbClr val="1F224E"/>
                </a:solidFill>
                <a:latin typeface="Myriad Pro" charset="0"/>
                <a:ea typeface="Myriad Pro" charset="0"/>
                <a:cs typeface="Myriad Pro" charset="0"/>
              </a:rPr>
              <a:t>monsoonal areas with peaks of high rainfall and higher temperatures from May to August diarrhoeal disease in South Asia surges </a:t>
            </a:r>
          </a:p>
          <a:p>
            <a:r>
              <a:rPr lang="en-US" sz="1200" dirty="0" smtClean="0">
                <a:solidFill>
                  <a:srgbClr val="1F224E"/>
                </a:solidFill>
                <a:latin typeface="Myriad Pro" charset="0"/>
                <a:ea typeface="Myriad Pro" charset="0"/>
                <a:cs typeface="Myriad Pro" charset="0"/>
              </a:rPr>
              <a:t>El </a:t>
            </a:r>
            <a:r>
              <a:rPr lang="en-US" sz="1200" dirty="0">
                <a:solidFill>
                  <a:srgbClr val="1F224E"/>
                </a:solidFill>
                <a:latin typeface="Myriad Pro" charset="0"/>
                <a:ea typeface="Myriad Pro" charset="0"/>
                <a:cs typeface="Myriad Pro" charset="0"/>
              </a:rPr>
              <a:t>Niño from late 2014 to early 2015 created regional weather patterns including persistent high temperatures and drought in some areas and heavy rainfall and flooding in others. There were regional infectious disease hotspots due to droughts, floods and tropical cyclones. The temperature and rainfall patterns encourage the transmission of disease such as cholera in Bangladesh or dengue fever in Thailand.</a:t>
            </a:r>
          </a:p>
          <a:p>
            <a:pPr marL="0" indent="0">
              <a:buNone/>
            </a:pPr>
            <a:endParaRPr lang="en-GB" sz="1200" dirty="0" smtClean="0">
              <a:solidFill>
                <a:srgbClr val="1F224E"/>
              </a:solidFill>
              <a:latin typeface="Myriad Pro" charset="0"/>
              <a:ea typeface="Myriad Pro" charset="0"/>
              <a:cs typeface="Myriad Pro" charset="0"/>
            </a:endParaRPr>
          </a:p>
          <a:p>
            <a:pPr marL="0" indent="0">
              <a:buNone/>
            </a:pPr>
            <a:endParaRPr lang="en-GB" sz="1200" dirty="0" smtClean="0">
              <a:solidFill>
                <a:srgbClr val="1F224E"/>
              </a:solidFill>
              <a:latin typeface="Myriad Pro" charset="0"/>
              <a:ea typeface="Myriad Pro" charset="0"/>
              <a:cs typeface="Myriad Pro" charset="0"/>
            </a:endParaRPr>
          </a:p>
          <a:p>
            <a:pPr marL="0" indent="0">
              <a:buNone/>
            </a:pPr>
            <a:endParaRPr lang="en-GB" sz="1200" dirty="0" smtClean="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42349110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957"/>
            <a:ext cx="9144000" cy="1143000"/>
          </a:xfrm>
        </p:spPr>
        <p:txBody>
          <a:bodyPr>
            <a:normAutofit/>
          </a:bodyPr>
          <a:lstStyle/>
          <a:p>
            <a:r>
              <a:rPr lang="en-GB" dirty="0"/>
              <a:t>Topic </a:t>
            </a:r>
            <a:r>
              <a:rPr lang="en-GB" dirty="0" smtClean="0"/>
              <a:t>3.3 </a:t>
            </a:r>
            <a:r>
              <a:rPr lang="en-GB" dirty="0"/>
              <a:t>– Question </a:t>
            </a:r>
            <a:r>
              <a:rPr lang="en-GB" dirty="0" smtClean="0"/>
              <a:t>3(a) </a:t>
            </a:r>
            <a:r>
              <a:rPr lang="en-GB" dirty="0"/>
              <a:t>– </a:t>
            </a:r>
            <a:r>
              <a:rPr lang="en-GB" dirty="0" smtClean="0"/>
              <a:t>3 </a:t>
            </a:r>
            <a:r>
              <a:rPr lang="en-GB" dirty="0"/>
              <a:t>marks</a:t>
            </a:r>
          </a:p>
        </p:txBody>
      </p:sp>
      <p:sp>
        <p:nvSpPr>
          <p:cNvPr id="3" name="Content Placeholder 2"/>
          <p:cNvSpPr>
            <a:spLocks noGrp="1"/>
          </p:cNvSpPr>
          <p:nvPr>
            <p:ph idx="1"/>
          </p:nvPr>
        </p:nvSpPr>
        <p:spPr>
          <a:xfrm>
            <a:off x="291183" y="1988840"/>
            <a:ext cx="4347889" cy="3816424"/>
          </a:xfrm>
        </p:spPr>
        <p:txBody>
          <a:bodyPr>
            <a:normAutofit lnSpcReduction="10000"/>
          </a:bodyPr>
          <a:lstStyle/>
          <a:p>
            <a:pPr marL="0" indent="0">
              <a:buNone/>
            </a:pPr>
            <a:r>
              <a:rPr lang="en-GB" sz="1800" dirty="0">
                <a:solidFill>
                  <a:srgbClr val="1F224E"/>
                </a:solidFill>
                <a:latin typeface="Myriad Pro" charset="0"/>
                <a:ea typeface="Myriad Pro" charset="0"/>
                <a:cs typeface="Myriad Pro" charset="0"/>
              </a:rPr>
              <a:t>This is a 3</a:t>
            </a:r>
            <a:r>
              <a:rPr lang="en-GB" sz="1800" dirty="0" smtClean="0">
                <a:solidFill>
                  <a:srgbClr val="1F224E"/>
                </a:solidFill>
                <a:latin typeface="Myriad Pro" charset="0"/>
                <a:ea typeface="Myriad Pro" charset="0"/>
                <a:cs typeface="Myriad Pro" charset="0"/>
              </a:rPr>
              <a:t> mark </a:t>
            </a:r>
            <a:r>
              <a:rPr lang="en-GB" sz="1800" dirty="0">
                <a:solidFill>
                  <a:srgbClr val="1F224E"/>
                </a:solidFill>
                <a:latin typeface="Myriad Pro" charset="0"/>
                <a:ea typeface="Myriad Pro" charset="0"/>
                <a:cs typeface="Myriad Pro" charset="0"/>
              </a:rPr>
              <a:t>question where all marks are allocated to </a:t>
            </a:r>
            <a:r>
              <a:rPr lang="en-GB" sz="1800" dirty="0">
                <a:solidFill>
                  <a:srgbClr val="00B050"/>
                </a:solidFill>
                <a:latin typeface="Myriad Pro" charset="0"/>
                <a:ea typeface="Myriad Pro" charset="0"/>
                <a:cs typeface="Myriad Pro" charset="0"/>
              </a:rPr>
              <a:t>AO3 (skills)</a:t>
            </a:r>
            <a:r>
              <a:rPr lang="en-GB" sz="1800" dirty="0">
                <a:solidFill>
                  <a:srgbClr val="1F224E"/>
                </a:solidFill>
                <a:latin typeface="Myriad Pro" charset="0"/>
                <a:ea typeface="Myriad Pro" charset="0"/>
                <a:cs typeface="Myriad Pro" charset="0"/>
              </a:rPr>
              <a:t>. </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a:solidFill>
                  <a:srgbClr val="00B050"/>
                </a:solidFill>
                <a:latin typeface="Myriad Pro" charset="0"/>
                <a:ea typeface="Myriad Pro" charset="0"/>
                <a:cs typeface="Myriad Pro" charset="0"/>
              </a:rPr>
              <a:t>‘</a:t>
            </a:r>
            <a:r>
              <a:rPr lang="en-US" sz="1800" dirty="0">
                <a:solidFill>
                  <a:srgbClr val="00B050"/>
                </a:solidFill>
                <a:latin typeface="Myriad Pro" charset="0"/>
                <a:ea typeface="Myriad Pro" charset="0"/>
                <a:cs typeface="Myriad Pro" charset="0"/>
              </a:rPr>
              <a:t>Undertake informed and critical questioning of data sources, analytical methodologies, data </a:t>
            </a:r>
            <a:r>
              <a:rPr lang="en-US" sz="1800" dirty="0" smtClean="0">
                <a:solidFill>
                  <a:srgbClr val="00B050"/>
                </a:solidFill>
                <a:latin typeface="Myriad Pro" charset="0"/>
                <a:ea typeface="Myriad Pro" charset="0"/>
                <a:cs typeface="Myriad Pro" charset="0"/>
              </a:rPr>
              <a:t>reporting and </a:t>
            </a:r>
            <a:r>
              <a:rPr lang="en-US" sz="1800" dirty="0">
                <a:solidFill>
                  <a:srgbClr val="00B050"/>
                </a:solidFill>
                <a:latin typeface="Myriad Pro" charset="0"/>
                <a:ea typeface="Myriad Pro" charset="0"/>
                <a:cs typeface="Myriad Pro" charset="0"/>
              </a:rPr>
              <a:t>presentation</a:t>
            </a:r>
            <a:r>
              <a:rPr lang="en-GB" sz="1800" dirty="0">
                <a:solidFill>
                  <a:srgbClr val="00B050"/>
                </a:solidFill>
                <a:latin typeface="Myriad Pro" charset="0"/>
                <a:ea typeface="Myriad Pro" charset="0"/>
                <a:cs typeface="Myriad Pro" charset="0"/>
              </a:rPr>
              <a:t>’ </a:t>
            </a:r>
            <a:r>
              <a:rPr lang="en-GB" sz="1800" dirty="0">
                <a:solidFill>
                  <a:srgbClr val="1F224E"/>
                </a:solidFill>
                <a:latin typeface="Myriad Pro" charset="0"/>
                <a:ea typeface="Myriad Pro" charset="0"/>
                <a:cs typeface="Myriad Pro" charset="0"/>
              </a:rPr>
              <a:t>is stated in the specification (section 4.1 of the geographical skills list in the specification) and this question is directly targeting this skill. </a:t>
            </a:r>
            <a:endParaRPr lang="en-GB" sz="1800" dirty="0" smtClean="0">
              <a:solidFill>
                <a:srgbClr val="1F224E"/>
              </a:solidFill>
              <a:latin typeface="Myriad Pro" charset="0"/>
              <a:ea typeface="Myriad Pro" charset="0"/>
              <a:cs typeface="Myriad Pro" charset="0"/>
            </a:endParaRP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smtClean="0">
                <a:solidFill>
                  <a:srgbClr val="1F224E"/>
                </a:solidFill>
                <a:latin typeface="Myriad Pro" charset="0"/>
                <a:ea typeface="Myriad Pro" charset="0"/>
                <a:cs typeface="Myriad Pro" charset="0"/>
              </a:rPr>
              <a:t>Fig. 3 shows a map of the global distribution of human impact on marine ecosystems.</a:t>
            </a:r>
            <a:endParaRPr lang="en-GB" sz="1800" dirty="0">
              <a:solidFill>
                <a:srgbClr val="1F224E"/>
              </a:solidFill>
              <a:latin typeface="Myriad Pro" charset="0"/>
              <a:ea typeface="Myriad Pro" charset="0"/>
              <a:cs typeface="Myriad Pro" charset="0"/>
            </a:endParaRPr>
          </a:p>
          <a:p>
            <a:pPr marL="0" indent="0">
              <a:buNone/>
            </a:pPr>
            <a:endParaRPr lang="en-GB" sz="1800" dirty="0">
              <a:solidFill>
                <a:srgbClr val="1F224E"/>
              </a:solidFill>
              <a:latin typeface="Myriad Pro" charset="0"/>
              <a:ea typeface="Myriad Pro" charset="0"/>
              <a:cs typeface="Myriad Pro" charset="0"/>
            </a:endParaRPr>
          </a:p>
          <a:p>
            <a:pPr marL="0" indent="0">
              <a:buNone/>
            </a:pPr>
            <a:endParaRPr lang="en-GB" sz="1800" dirty="0">
              <a:solidFill>
                <a:srgbClr val="1F224E"/>
              </a:solidFill>
              <a:latin typeface="Myriad Pro" charset="0"/>
              <a:ea typeface="Myriad Pro" charset="0"/>
              <a:cs typeface="Myriad Pro" charset="0"/>
            </a:endParaRPr>
          </a:p>
        </p:txBody>
      </p:sp>
      <p:sp>
        <p:nvSpPr>
          <p:cNvPr id="4" name="Rectangle 3"/>
          <p:cNvSpPr/>
          <p:nvPr/>
        </p:nvSpPr>
        <p:spPr>
          <a:xfrm>
            <a:off x="291183" y="1355576"/>
            <a:ext cx="8377286" cy="461665"/>
          </a:xfrm>
          <a:prstGeom prst="rect">
            <a:avLst/>
          </a:prstGeom>
        </p:spPr>
        <p:txBody>
          <a:bodyPr wrap="square">
            <a:spAutoFit/>
          </a:bodyPr>
          <a:lstStyle/>
          <a:p>
            <a:r>
              <a:rPr lang="en-US" sz="2400" dirty="0">
                <a:solidFill>
                  <a:srgbClr val="00B050"/>
                </a:solidFill>
                <a:latin typeface="Myriad Pro" charset="0"/>
                <a:ea typeface="Myriad Pro" charset="0"/>
                <a:cs typeface="Myriad Pro" charset="0"/>
              </a:rPr>
              <a:t>Identify three limitations with the data evidence in Fig. </a:t>
            </a:r>
            <a:r>
              <a:rPr lang="en-US" sz="2400" dirty="0" smtClean="0">
                <a:solidFill>
                  <a:srgbClr val="00B050"/>
                </a:solidFill>
                <a:latin typeface="Myriad Pro" charset="0"/>
                <a:ea typeface="Myriad Pro" charset="0"/>
                <a:cs typeface="Myriad Pro" charset="0"/>
              </a:rPr>
              <a:t>3.</a:t>
            </a:r>
            <a:endParaRPr lang="en-GB" sz="2400" dirty="0">
              <a:solidFill>
                <a:srgbClr val="1F224E"/>
              </a:solidFill>
              <a:latin typeface="Myriad Pro" charset="0"/>
              <a:ea typeface="Myriad Pro" charset="0"/>
              <a:cs typeface="Myriad Pro" charset="0"/>
            </a:endParaRPr>
          </a:p>
        </p:txBody>
      </p:sp>
      <p:pic>
        <p:nvPicPr>
          <p:cNvPr id="2051" name="Picture 3" title="Fig 3 The global distributio of human impact on marine ecosyste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8994" y="2132856"/>
            <a:ext cx="4141251" cy="3319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08501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GB" dirty="0"/>
              <a:t>Topic </a:t>
            </a:r>
            <a:r>
              <a:rPr lang="en-GB" dirty="0" smtClean="0"/>
              <a:t>3.3 </a:t>
            </a:r>
            <a:r>
              <a:rPr lang="en-GB" dirty="0"/>
              <a:t>– Question </a:t>
            </a:r>
            <a:r>
              <a:rPr lang="en-GB" dirty="0" smtClean="0"/>
              <a:t>3(a) </a:t>
            </a:r>
            <a:r>
              <a:rPr lang="en-GB" dirty="0"/>
              <a:t>– </a:t>
            </a:r>
            <a:r>
              <a:rPr lang="en-GB" dirty="0" smtClean="0"/>
              <a:t>3 </a:t>
            </a:r>
            <a:r>
              <a:rPr lang="en-GB" dirty="0"/>
              <a:t>marks</a:t>
            </a:r>
          </a:p>
        </p:txBody>
      </p:sp>
      <p:sp>
        <p:nvSpPr>
          <p:cNvPr id="3" name="Content Placeholder 2"/>
          <p:cNvSpPr>
            <a:spLocks noGrp="1"/>
          </p:cNvSpPr>
          <p:nvPr>
            <p:ph idx="1"/>
          </p:nvPr>
        </p:nvSpPr>
        <p:spPr>
          <a:xfrm>
            <a:off x="323528" y="2132856"/>
            <a:ext cx="8136904" cy="3600400"/>
          </a:xfrm>
        </p:spPr>
        <p:txBody>
          <a:bodyPr>
            <a:normAutofit fontScale="92500" lnSpcReduction="10000"/>
          </a:bodyPr>
          <a:lstStyle/>
          <a:p>
            <a:pPr marL="0" indent="0">
              <a:buNone/>
            </a:pPr>
            <a:r>
              <a:rPr lang="en-GB" sz="1800" dirty="0">
                <a:solidFill>
                  <a:srgbClr val="1F224E"/>
                </a:solidFill>
                <a:latin typeface="Myriad Pro" charset="0"/>
                <a:ea typeface="Myriad Pro" charset="0"/>
                <a:cs typeface="Myriad Pro" charset="0"/>
              </a:rPr>
              <a:t>There are 3</a:t>
            </a:r>
            <a:r>
              <a:rPr lang="en-GB" sz="1800" dirty="0" smtClean="0">
                <a:solidFill>
                  <a:srgbClr val="1F224E"/>
                </a:solidFill>
                <a:latin typeface="Myriad Pro" charset="0"/>
                <a:ea typeface="Myriad Pro" charset="0"/>
                <a:cs typeface="Myriad Pro" charset="0"/>
              </a:rPr>
              <a:t> marks available – all for limitations of the data evidence identified through critical questioning of the resource </a:t>
            </a:r>
            <a:r>
              <a:rPr lang="en-GB" sz="1800" dirty="0">
                <a:solidFill>
                  <a:srgbClr val="1F224E"/>
                </a:solidFill>
                <a:latin typeface="Myriad Pro" charset="0"/>
                <a:ea typeface="Myriad Pro" charset="0"/>
                <a:cs typeface="Myriad Pro" charset="0"/>
              </a:rPr>
              <a:t>(</a:t>
            </a:r>
            <a:r>
              <a:rPr lang="en-GB" sz="1800" dirty="0">
                <a:solidFill>
                  <a:srgbClr val="1F224E"/>
                </a:solidFill>
                <a:latin typeface="Myriad Pro" charset="0"/>
                <a:ea typeface="Myriad Pro" charset="0"/>
                <a:cs typeface="Myriad Pro" charset="0"/>
                <a:sym typeface="Wingdings"/>
              </a:rPr>
              <a:t></a:t>
            </a:r>
            <a:r>
              <a:rPr lang="en-GB" sz="1800" dirty="0" smtClean="0">
                <a:solidFill>
                  <a:srgbClr val="1F224E"/>
                </a:solidFill>
                <a:latin typeface="Myriad Pro" charset="0"/>
                <a:ea typeface="Myriad Pro" charset="0"/>
                <a:cs typeface="Myriad Pro" charset="0"/>
              </a:rPr>
              <a:t>). </a:t>
            </a:r>
          </a:p>
          <a:p>
            <a:pPr marL="0" indent="0">
              <a:buNone/>
            </a:pPr>
            <a:endParaRPr lang="en-GB" sz="1800" dirty="0" smtClean="0">
              <a:solidFill>
                <a:srgbClr val="1F224E"/>
              </a:solidFill>
              <a:latin typeface="Myriad Pro" charset="0"/>
              <a:ea typeface="Myriad Pro" charset="0"/>
              <a:cs typeface="Myriad Pro" charset="0"/>
            </a:endParaRPr>
          </a:p>
          <a:p>
            <a:pPr marL="0" indent="0">
              <a:buNone/>
            </a:pPr>
            <a:r>
              <a:rPr lang="en-GB" sz="1800" dirty="0" smtClean="0">
                <a:solidFill>
                  <a:srgbClr val="1F224E"/>
                </a:solidFill>
                <a:latin typeface="Myriad Pro" charset="0"/>
                <a:ea typeface="Myriad Pro" charset="0"/>
                <a:cs typeface="Myriad Pro" charset="0"/>
              </a:rPr>
              <a:t>Examples of points suggested in the mark scheme include:</a:t>
            </a:r>
            <a:endParaRPr lang="en-GB" sz="1800" dirty="0">
              <a:solidFill>
                <a:srgbClr val="1F224E"/>
              </a:solidFill>
              <a:latin typeface="Myriad Pro" charset="0"/>
              <a:ea typeface="Myriad Pro" charset="0"/>
              <a:cs typeface="Myriad Pro" charset="0"/>
            </a:endParaRPr>
          </a:p>
          <a:p>
            <a:r>
              <a:rPr lang="en-US" sz="1800" dirty="0">
                <a:solidFill>
                  <a:srgbClr val="1F224E"/>
                </a:solidFill>
                <a:latin typeface="Myriad Pro" charset="0"/>
                <a:ea typeface="Myriad Pro" charset="0"/>
                <a:cs typeface="Myriad Pro" charset="0"/>
              </a:rPr>
              <a:t>The key used on the map gives three general categories of impact with no explanation of what the human impacts on marine ecosystems include </a:t>
            </a:r>
            <a:r>
              <a:rPr lang="en-US" sz="1800" dirty="0" smtClean="0">
                <a:solidFill>
                  <a:srgbClr val="1F224E"/>
                </a:solidFill>
                <a:latin typeface="Myriad Pro" charset="0"/>
                <a:ea typeface="Myriad Pro" charset="0"/>
                <a:cs typeface="Myriad Pro" charset="0"/>
              </a:rPr>
              <a:t>(</a:t>
            </a:r>
            <a:r>
              <a:rPr lang="en-GB" sz="1800" dirty="0">
                <a:solidFill>
                  <a:srgbClr val="1F224E"/>
                </a:solidFill>
                <a:latin typeface="Myriad Pro" charset="0"/>
                <a:ea typeface="Myriad Pro" charset="0"/>
                <a:cs typeface="Myriad Pro" charset="0"/>
                <a:sym typeface="Wingdings"/>
              </a:rPr>
              <a:t></a:t>
            </a:r>
            <a:r>
              <a:rPr lang="en-US" sz="1800" dirty="0" smtClean="0">
                <a:solidFill>
                  <a:srgbClr val="1F224E"/>
                </a:solidFill>
                <a:latin typeface="Myriad Pro" charset="0"/>
                <a:ea typeface="Myriad Pro" charset="0"/>
                <a:cs typeface="Myriad Pro" charset="0"/>
              </a:rPr>
              <a:t>).</a:t>
            </a:r>
            <a:endParaRPr lang="en-US" sz="1800" dirty="0">
              <a:solidFill>
                <a:srgbClr val="1F224E"/>
              </a:solidFill>
              <a:latin typeface="Myriad Pro" charset="0"/>
              <a:ea typeface="Myriad Pro" charset="0"/>
              <a:cs typeface="Myriad Pro" charset="0"/>
            </a:endParaRPr>
          </a:p>
          <a:p>
            <a:endParaRPr lang="en-US" sz="1800" dirty="0">
              <a:solidFill>
                <a:srgbClr val="1F224E"/>
              </a:solidFill>
              <a:latin typeface="Myriad Pro" charset="0"/>
              <a:ea typeface="Myriad Pro" charset="0"/>
              <a:cs typeface="Myriad Pro" charset="0"/>
            </a:endParaRPr>
          </a:p>
          <a:p>
            <a:r>
              <a:rPr lang="en-US" sz="1800" dirty="0">
                <a:solidFill>
                  <a:srgbClr val="1F224E"/>
                </a:solidFill>
                <a:latin typeface="Myriad Pro" charset="0"/>
                <a:ea typeface="Myriad Pro" charset="0"/>
                <a:cs typeface="Myriad Pro" charset="0"/>
              </a:rPr>
              <a:t>The impacts have no numerical value or any indication of what data is included to judge the high, medium and low level impacts </a:t>
            </a:r>
            <a:r>
              <a:rPr lang="en-US" sz="1800" dirty="0" smtClean="0">
                <a:solidFill>
                  <a:srgbClr val="1F224E"/>
                </a:solidFill>
                <a:latin typeface="Myriad Pro" charset="0"/>
                <a:ea typeface="Myriad Pro" charset="0"/>
                <a:cs typeface="Myriad Pro" charset="0"/>
              </a:rPr>
              <a:t>(</a:t>
            </a:r>
            <a:r>
              <a:rPr lang="en-GB" sz="1800" dirty="0">
                <a:solidFill>
                  <a:srgbClr val="1F224E"/>
                </a:solidFill>
                <a:latin typeface="Myriad Pro" charset="0"/>
                <a:ea typeface="Myriad Pro" charset="0"/>
                <a:cs typeface="Myriad Pro" charset="0"/>
                <a:sym typeface="Wingdings"/>
              </a:rPr>
              <a:t></a:t>
            </a:r>
            <a:r>
              <a:rPr lang="en-US" sz="1800" dirty="0" smtClean="0">
                <a:solidFill>
                  <a:srgbClr val="1F224E"/>
                </a:solidFill>
                <a:latin typeface="Myriad Pro" charset="0"/>
                <a:ea typeface="Myriad Pro" charset="0"/>
                <a:cs typeface="Myriad Pro" charset="0"/>
              </a:rPr>
              <a:t>).</a:t>
            </a:r>
            <a:endParaRPr lang="en-US" sz="1800" dirty="0">
              <a:solidFill>
                <a:srgbClr val="1F224E"/>
              </a:solidFill>
              <a:latin typeface="Myriad Pro" charset="0"/>
              <a:ea typeface="Myriad Pro" charset="0"/>
              <a:cs typeface="Myriad Pro" charset="0"/>
            </a:endParaRPr>
          </a:p>
          <a:p>
            <a:endParaRPr lang="en-US" sz="1800" dirty="0">
              <a:solidFill>
                <a:srgbClr val="1F224E"/>
              </a:solidFill>
              <a:latin typeface="Myriad Pro" charset="0"/>
              <a:ea typeface="Myriad Pro" charset="0"/>
              <a:cs typeface="Myriad Pro" charset="0"/>
            </a:endParaRPr>
          </a:p>
          <a:p>
            <a:r>
              <a:rPr lang="en-US" sz="1800" dirty="0">
                <a:solidFill>
                  <a:srgbClr val="1F224E"/>
                </a:solidFill>
                <a:latin typeface="Myriad Pro" charset="0"/>
                <a:ea typeface="Myriad Pro" charset="0"/>
                <a:cs typeface="Myriad Pro" charset="0"/>
              </a:rPr>
              <a:t>The yellow and green categories (medium and low impacts) cover vast ocean areas. The pattern shown is quite specific, particularly for the green categories with no information on how this was mapped </a:t>
            </a:r>
            <a:r>
              <a:rPr lang="en-US" sz="1800" dirty="0" smtClean="0">
                <a:solidFill>
                  <a:srgbClr val="1F224E"/>
                </a:solidFill>
                <a:latin typeface="Myriad Pro" charset="0"/>
                <a:ea typeface="Myriad Pro" charset="0"/>
                <a:cs typeface="Myriad Pro" charset="0"/>
              </a:rPr>
              <a:t>(</a:t>
            </a:r>
            <a:r>
              <a:rPr lang="en-GB" sz="1800" dirty="0">
                <a:solidFill>
                  <a:srgbClr val="1F224E"/>
                </a:solidFill>
                <a:latin typeface="Myriad Pro" charset="0"/>
                <a:ea typeface="Myriad Pro" charset="0"/>
                <a:cs typeface="Myriad Pro" charset="0"/>
                <a:sym typeface="Wingdings"/>
              </a:rPr>
              <a:t></a:t>
            </a:r>
            <a:r>
              <a:rPr lang="en-US" sz="1800" dirty="0" smtClean="0">
                <a:solidFill>
                  <a:srgbClr val="1F224E"/>
                </a:solidFill>
                <a:latin typeface="Myriad Pro" charset="0"/>
                <a:ea typeface="Myriad Pro" charset="0"/>
                <a:cs typeface="Myriad Pro" charset="0"/>
              </a:rPr>
              <a:t>).</a:t>
            </a:r>
            <a:endParaRPr lang="en-GB" sz="1800" dirty="0">
              <a:solidFill>
                <a:srgbClr val="1F224E"/>
              </a:solidFill>
              <a:latin typeface="Myriad Pro" charset="0"/>
              <a:ea typeface="Myriad Pro" charset="0"/>
              <a:cs typeface="Myriad Pro" charset="0"/>
            </a:endParaRPr>
          </a:p>
        </p:txBody>
      </p:sp>
      <p:sp>
        <p:nvSpPr>
          <p:cNvPr id="4" name="Rectangle 3"/>
          <p:cNvSpPr/>
          <p:nvPr/>
        </p:nvSpPr>
        <p:spPr>
          <a:xfrm>
            <a:off x="323528" y="1412776"/>
            <a:ext cx="8568952" cy="461665"/>
          </a:xfrm>
          <a:prstGeom prst="rect">
            <a:avLst/>
          </a:prstGeom>
        </p:spPr>
        <p:txBody>
          <a:bodyPr wrap="square">
            <a:spAutoFit/>
          </a:bodyPr>
          <a:lstStyle/>
          <a:p>
            <a:r>
              <a:rPr lang="en-US" sz="2400" dirty="0">
                <a:solidFill>
                  <a:srgbClr val="00B050"/>
                </a:solidFill>
                <a:latin typeface="Myriad Pro" charset="0"/>
                <a:ea typeface="Myriad Pro" charset="0"/>
                <a:cs typeface="Myriad Pro" charset="0"/>
              </a:rPr>
              <a:t>Identify three limitations with the data evidence in Fig. </a:t>
            </a:r>
            <a:r>
              <a:rPr lang="en-US" sz="2400" dirty="0" smtClean="0">
                <a:solidFill>
                  <a:srgbClr val="00B050"/>
                </a:solidFill>
                <a:latin typeface="Myriad Pro" charset="0"/>
                <a:ea typeface="Myriad Pro" charset="0"/>
                <a:cs typeface="Myriad Pro" charset="0"/>
              </a:rPr>
              <a:t>3.</a:t>
            </a:r>
            <a:endParaRPr lang="en-GB" sz="24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250844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116632"/>
            <a:ext cx="8229600" cy="1143000"/>
          </a:xfrm>
        </p:spPr>
        <p:txBody>
          <a:bodyPr/>
          <a:lstStyle/>
          <a:p>
            <a:r>
              <a:rPr lang="en-US" dirty="0" smtClean="0"/>
              <a:t>H481/03 Geographical debates</a:t>
            </a:r>
            <a:endParaRPr lang="en-GB" dirty="0"/>
          </a:p>
        </p:txBody>
      </p:sp>
      <p:sp>
        <p:nvSpPr>
          <p:cNvPr id="5" name="Content Placeholder 4"/>
          <p:cNvSpPr>
            <a:spLocks noGrp="1"/>
          </p:cNvSpPr>
          <p:nvPr>
            <p:ph idx="1"/>
          </p:nvPr>
        </p:nvSpPr>
        <p:spPr>
          <a:xfrm>
            <a:off x="467544" y="1565176"/>
            <a:ext cx="8229600" cy="3240360"/>
          </a:xfrm>
        </p:spPr>
        <p:txBody>
          <a:bodyPr>
            <a:noAutofit/>
          </a:bodyPr>
          <a:lstStyle/>
          <a:p>
            <a:pPr marL="0" indent="0">
              <a:buNone/>
            </a:pPr>
            <a:r>
              <a:rPr lang="en-US" sz="1600" dirty="0">
                <a:solidFill>
                  <a:srgbClr val="1F224E"/>
                </a:solidFill>
                <a:latin typeface="Myriad Pro" charset="0"/>
                <a:ea typeface="Myriad Pro" charset="0"/>
                <a:cs typeface="Myriad Pro" charset="0"/>
              </a:rPr>
              <a:t>The </a:t>
            </a:r>
            <a:r>
              <a:rPr lang="en-US" sz="1600" dirty="0" smtClean="0">
                <a:solidFill>
                  <a:srgbClr val="1F224E"/>
                </a:solidFill>
                <a:latin typeface="Myriad Pro" charset="0"/>
                <a:ea typeface="Myriad Pro" charset="0"/>
                <a:cs typeface="Myriad Pro" charset="0"/>
              </a:rPr>
              <a:t>Geographical debates (03) </a:t>
            </a:r>
            <a:r>
              <a:rPr lang="en-US" sz="1600" dirty="0">
                <a:solidFill>
                  <a:srgbClr val="1F224E"/>
                </a:solidFill>
                <a:latin typeface="Myriad Pro" charset="0"/>
                <a:ea typeface="Myriad Pro" charset="0"/>
                <a:cs typeface="Myriad Pro" charset="0"/>
              </a:rPr>
              <a:t>component takes some of the </a:t>
            </a:r>
            <a:r>
              <a:rPr lang="en-US" sz="1600" dirty="0" smtClean="0">
                <a:solidFill>
                  <a:srgbClr val="1F224E"/>
                </a:solidFill>
                <a:latin typeface="Myriad Pro" charset="0"/>
                <a:ea typeface="Myriad Pro" charset="0"/>
                <a:cs typeface="Myriad Pro" charset="0"/>
              </a:rPr>
              <a:t>most dynamic </a:t>
            </a:r>
            <a:r>
              <a:rPr lang="en-US" sz="1600" dirty="0">
                <a:solidFill>
                  <a:srgbClr val="1F224E"/>
                </a:solidFill>
                <a:latin typeface="Myriad Pro" charset="0"/>
                <a:ea typeface="Myriad Pro" charset="0"/>
                <a:cs typeface="Myriad Pro" charset="0"/>
              </a:rPr>
              <a:t>issues the planet faces and </a:t>
            </a:r>
            <a:r>
              <a:rPr lang="en-US" sz="1600" dirty="0" smtClean="0">
                <a:solidFill>
                  <a:srgbClr val="1F224E"/>
                </a:solidFill>
                <a:latin typeface="Myriad Pro" charset="0"/>
                <a:ea typeface="Myriad Pro" charset="0"/>
                <a:cs typeface="Myriad Pro" charset="0"/>
              </a:rPr>
              <a:t>encourages learners </a:t>
            </a:r>
            <a:r>
              <a:rPr lang="en-US" sz="1600" dirty="0">
                <a:solidFill>
                  <a:srgbClr val="1F224E"/>
                </a:solidFill>
                <a:latin typeface="Myriad Pro" charset="0"/>
                <a:ea typeface="Myriad Pro" charset="0"/>
                <a:cs typeface="Myriad Pro" charset="0"/>
              </a:rPr>
              <a:t>to engage with, reflect on and think </a:t>
            </a:r>
            <a:r>
              <a:rPr lang="en-US" sz="1600" dirty="0" smtClean="0">
                <a:solidFill>
                  <a:srgbClr val="1F224E"/>
                </a:solidFill>
                <a:latin typeface="Myriad Pro" charset="0"/>
                <a:ea typeface="Myriad Pro" charset="0"/>
                <a:cs typeface="Myriad Pro" charset="0"/>
              </a:rPr>
              <a:t>critically about </a:t>
            </a:r>
            <a:r>
              <a:rPr lang="en-US" sz="1600" dirty="0">
                <a:solidFill>
                  <a:srgbClr val="1F224E"/>
                </a:solidFill>
                <a:latin typeface="Myriad Pro" charset="0"/>
                <a:ea typeface="Myriad Pro" charset="0"/>
                <a:cs typeface="Myriad Pro" charset="0"/>
              </a:rPr>
              <a:t>them. Learners will gain a deep </a:t>
            </a:r>
            <a:r>
              <a:rPr lang="en-US" sz="1600" dirty="0" smtClean="0">
                <a:solidFill>
                  <a:srgbClr val="1F224E"/>
                </a:solidFill>
                <a:latin typeface="Myriad Pro" charset="0"/>
                <a:ea typeface="Myriad Pro" charset="0"/>
                <a:cs typeface="Myriad Pro" charset="0"/>
              </a:rPr>
              <a:t>understanding of </a:t>
            </a:r>
            <a:r>
              <a:rPr lang="en-US" sz="1600" dirty="0">
                <a:solidFill>
                  <a:srgbClr val="1F224E"/>
                </a:solidFill>
                <a:latin typeface="Myriad Pro" charset="0"/>
                <a:ea typeface="Myriad Pro" charset="0"/>
                <a:cs typeface="Myriad Pro" charset="0"/>
              </a:rPr>
              <a:t>their two chosen topics, exploring the </a:t>
            </a:r>
            <a:r>
              <a:rPr lang="en-US" sz="1600" dirty="0" smtClean="0">
                <a:solidFill>
                  <a:srgbClr val="1F224E"/>
                </a:solidFill>
                <a:latin typeface="Myriad Pro" charset="0"/>
                <a:ea typeface="Myriad Pro" charset="0"/>
                <a:cs typeface="Myriad Pro" charset="0"/>
              </a:rPr>
              <a:t>interactions between </a:t>
            </a:r>
            <a:r>
              <a:rPr lang="en-US" sz="1600" dirty="0">
                <a:solidFill>
                  <a:srgbClr val="1F224E"/>
                </a:solidFill>
                <a:latin typeface="Myriad Pro" charset="0"/>
                <a:ea typeface="Myriad Pro" charset="0"/>
                <a:cs typeface="Myriad Pro" charset="0"/>
              </a:rPr>
              <a:t>people and the environment. There are five topic </a:t>
            </a:r>
            <a:r>
              <a:rPr lang="en-US" sz="1600" dirty="0" smtClean="0">
                <a:solidFill>
                  <a:srgbClr val="1F224E"/>
                </a:solidFill>
                <a:latin typeface="Myriad Pro" charset="0"/>
                <a:ea typeface="Myriad Pro" charset="0"/>
                <a:cs typeface="Myriad Pro" charset="0"/>
              </a:rPr>
              <a:t>options (Climate Change, Disease Dilemmas, Exploring Oceans, Future of Food and Hazardous Earth) </a:t>
            </a:r>
            <a:r>
              <a:rPr lang="en-US" sz="1600" dirty="0">
                <a:solidFill>
                  <a:srgbClr val="1F224E"/>
                </a:solidFill>
                <a:latin typeface="Myriad Pro" charset="0"/>
                <a:ea typeface="Myriad Pro" charset="0"/>
                <a:cs typeface="Myriad Pro" charset="0"/>
              </a:rPr>
              <a:t>for learners to </a:t>
            </a:r>
            <a:r>
              <a:rPr lang="en-US" sz="1600" dirty="0" smtClean="0">
                <a:solidFill>
                  <a:srgbClr val="1F224E"/>
                </a:solidFill>
                <a:latin typeface="Myriad Pro" charset="0"/>
                <a:ea typeface="Myriad Pro" charset="0"/>
                <a:cs typeface="Myriad Pro" charset="0"/>
              </a:rPr>
              <a:t>choose from </a:t>
            </a:r>
            <a:r>
              <a:rPr lang="en-US" sz="1600" dirty="0">
                <a:solidFill>
                  <a:srgbClr val="1F224E"/>
                </a:solidFill>
                <a:latin typeface="Myriad Pro" charset="0"/>
                <a:ea typeface="Myriad Pro" charset="0"/>
                <a:cs typeface="Myriad Pro" charset="0"/>
              </a:rPr>
              <a:t>in the Geographical debates (03) </a:t>
            </a:r>
            <a:r>
              <a:rPr lang="en-US" sz="1600" dirty="0" smtClean="0">
                <a:solidFill>
                  <a:srgbClr val="1F224E"/>
                </a:solidFill>
                <a:latin typeface="Myriad Pro" charset="0"/>
                <a:ea typeface="Myriad Pro" charset="0"/>
                <a:cs typeface="Myriad Pro" charset="0"/>
              </a:rPr>
              <a:t>component. Learners </a:t>
            </a:r>
            <a:r>
              <a:rPr lang="en-US" sz="1600" dirty="0">
                <a:solidFill>
                  <a:srgbClr val="1F224E"/>
                </a:solidFill>
                <a:latin typeface="Myriad Pro" charset="0"/>
                <a:ea typeface="Myriad Pro" charset="0"/>
                <a:cs typeface="Myriad Pro" charset="0"/>
              </a:rPr>
              <a:t>must choose two options out of the five.</a:t>
            </a:r>
            <a:endParaRPr lang="en-US" sz="1600" dirty="0" smtClean="0">
              <a:solidFill>
                <a:srgbClr val="1F224E"/>
              </a:solidFill>
              <a:latin typeface="Myriad Pro" charset="0"/>
              <a:ea typeface="Myriad Pro" charset="0"/>
              <a:cs typeface="Myriad Pro" charset="0"/>
            </a:endParaRPr>
          </a:p>
          <a:p>
            <a:pPr marL="0" indent="0">
              <a:buNone/>
            </a:pPr>
            <a:endParaRPr lang="en-GB" sz="1600" dirty="0">
              <a:solidFill>
                <a:srgbClr val="1F224E"/>
              </a:solidFill>
              <a:latin typeface="Myriad Pro" charset="0"/>
              <a:ea typeface="Myriad Pro" charset="0"/>
              <a:cs typeface="Myriad Pro" charset="0"/>
            </a:endParaRPr>
          </a:p>
          <a:p>
            <a:pPr marL="0" indent="0">
              <a:buNone/>
            </a:pPr>
            <a:r>
              <a:rPr lang="en-GB" sz="1600" dirty="0">
                <a:solidFill>
                  <a:srgbClr val="1F224E"/>
                </a:solidFill>
                <a:latin typeface="Myriad Pro" charset="0"/>
                <a:ea typeface="Myriad Pro" charset="0"/>
                <a:cs typeface="Myriad Pro" charset="0"/>
              </a:rPr>
              <a:t>But what will the assessments look like?</a:t>
            </a:r>
          </a:p>
          <a:p>
            <a:endParaRPr lang="en-GB" sz="1600" dirty="0">
              <a:solidFill>
                <a:srgbClr val="1F224E"/>
              </a:solidFill>
              <a:latin typeface="Myriad Pro" charset="0"/>
              <a:ea typeface="Myriad Pro" charset="0"/>
              <a:cs typeface="Myriad Pro" charset="0"/>
            </a:endParaRPr>
          </a:p>
          <a:p>
            <a:pPr marL="0" indent="0">
              <a:buNone/>
            </a:pPr>
            <a:r>
              <a:rPr lang="en-GB" sz="1600" dirty="0">
                <a:solidFill>
                  <a:srgbClr val="1F224E"/>
                </a:solidFill>
                <a:latin typeface="Myriad Pro" charset="0"/>
                <a:ea typeface="Myriad Pro" charset="0"/>
                <a:cs typeface="Myriad Pro" charset="0"/>
              </a:rPr>
              <a:t>This guide will give you an understanding of the format and structure of the exam, an insight into the assessment objectives and a question by question explanation of the sample assessment for </a:t>
            </a:r>
            <a:r>
              <a:rPr lang="en-GB" sz="1600" dirty="0" smtClean="0">
                <a:solidFill>
                  <a:srgbClr val="1F224E"/>
                </a:solidFill>
                <a:latin typeface="Myriad Pro" charset="0"/>
                <a:ea typeface="Myriad Pro" charset="0"/>
                <a:cs typeface="Myriad Pro" charset="0"/>
              </a:rPr>
              <a:t>H481/03 Geographical debates. </a:t>
            </a:r>
            <a:r>
              <a:rPr lang="en-GB" sz="1600" dirty="0">
                <a:solidFill>
                  <a:srgbClr val="1F224E"/>
                </a:solidFill>
                <a:latin typeface="Myriad Pro" charset="0"/>
                <a:ea typeface="Myriad Pro" charset="0"/>
                <a:cs typeface="Myriad Pro" charset="0"/>
              </a:rPr>
              <a:t>This guide can also be used with your students to support revision.</a:t>
            </a:r>
          </a:p>
          <a:p>
            <a:endParaRPr lang="en-GB" sz="2000" dirty="0">
              <a:latin typeface="Myriad Pro"/>
            </a:endParaRPr>
          </a:p>
        </p:txBody>
      </p:sp>
    </p:spTree>
    <p:extLst>
      <p:ext uri="{BB962C8B-B14F-4D97-AF65-F5344CB8AC3E}">
        <p14:creationId xmlns:p14="http://schemas.microsoft.com/office/powerpoint/2010/main" val="5943455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32048"/>
            <a:ext cx="8670118" cy="1143000"/>
          </a:xfrm>
        </p:spPr>
        <p:txBody>
          <a:bodyPr>
            <a:normAutofit fontScale="90000"/>
          </a:bodyPr>
          <a:lstStyle/>
          <a:p>
            <a:r>
              <a:rPr lang="en-GB" dirty="0"/>
              <a:t>Topic </a:t>
            </a:r>
            <a:r>
              <a:rPr lang="en-GB" dirty="0" smtClean="0"/>
              <a:t>3.3 </a:t>
            </a:r>
            <a:r>
              <a:rPr lang="en-GB" dirty="0"/>
              <a:t>– Question </a:t>
            </a:r>
            <a:r>
              <a:rPr lang="en-GB" dirty="0" smtClean="0"/>
              <a:t>3(b) </a:t>
            </a:r>
            <a:r>
              <a:rPr lang="en-GB" dirty="0"/>
              <a:t>– </a:t>
            </a:r>
            <a:r>
              <a:rPr lang="en-GB" dirty="0" smtClean="0"/>
              <a:t>6 </a:t>
            </a:r>
            <a:r>
              <a:rPr lang="en-GB" dirty="0"/>
              <a:t>marks</a:t>
            </a:r>
          </a:p>
        </p:txBody>
      </p:sp>
      <p:sp>
        <p:nvSpPr>
          <p:cNvPr id="7" name="TextBox 6"/>
          <p:cNvSpPr txBox="1"/>
          <p:nvPr/>
        </p:nvSpPr>
        <p:spPr>
          <a:xfrm>
            <a:off x="424694" y="980728"/>
            <a:ext cx="8395779" cy="830997"/>
          </a:xfrm>
          <a:prstGeom prst="rect">
            <a:avLst/>
          </a:prstGeom>
          <a:noFill/>
          <a:ln>
            <a:solidFill>
              <a:schemeClr val="tx1"/>
            </a:solidFill>
          </a:ln>
        </p:spPr>
        <p:txBody>
          <a:bodyPr wrap="square" rtlCol="0">
            <a:spAutoFit/>
          </a:bodyPr>
          <a:lstStyle/>
          <a:p>
            <a:pPr lvl="0"/>
            <a:r>
              <a:rPr lang="en-US" sz="2400" dirty="0">
                <a:solidFill>
                  <a:srgbClr val="FF0000"/>
                </a:solidFill>
                <a:latin typeface="Myriad Pro" charset="0"/>
                <a:ea typeface="Myriad Pro" charset="0"/>
                <a:cs typeface="Myriad Pro" charset="0"/>
              </a:rPr>
              <a:t>Explain the global distribution of warm and cold ocean surface currents</a:t>
            </a:r>
            <a:r>
              <a:rPr lang="en-US" sz="2400" dirty="0" smtClean="0">
                <a:solidFill>
                  <a:srgbClr val="FF0000"/>
                </a:solidFill>
                <a:latin typeface="Myriad Pro" charset="0"/>
                <a:ea typeface="Myriad Pro" charset="0"/>
                <a:cs typeface="Myriad Pro" charset="0"/>
              </a:rPr>
              <a:t>.</a:t>
            </a:r>
            <a:endParaRPr lang="en-US" sz="1600" dirty="0">
              <a:solidFill>
                <a:srgbClr val="FF0000"/>
              </a:solidFill>
              <a:latin typeface="Myriad Pro" charset="0"/>
              <a:ea typeface="Myriad Pro" charset="0"/>
              <a:cs typeface="Myriad Pro" charset="0"/>
            </a:endParaRPr>
          </a:p>
        </p:txBody>
      </p:sp>
      <p:sp>
        <p:nvSpPr>
          <p:cNvPr id="10" name="Content Placeholder 2"/>
          <p:cNvSpPr txBox="1">
            <a:spLocks/>
          </p:cNvSpPr>
          <p:nvPr/>
        </p:nvSpPr>
        <p:spPr>
          <a:xfrm>
            <a:off x="366378" y="1916832"/>
            <a:ext cx="8555260" cy="10081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smtClean="0">
                <a:solidFill>
                  <a:srgbClr val="1F224E"/>
                </a:solidFill>
                <a:latin typeface="Myriad Pro" charset="0"/>
                <a:ea typeface="Myriad Pro" charset="0"/>
                <a:cs typeface="Myriad Pro" charset="0"/>
              </a:rPr>
              <a:t>This is a 6 mark question where all marks are allocated to </a:t>
            </a:r>
            <a:r>
              <a:rPr lang="en-GB" sz="1200" dirty="0" smtClean="0">
                <a:solidFill>
                  <a:srgbClr val="FF0000"/>
                </a:solidFill>
                <a:latin typeface="Myriad Pro" charset="0"/>
                <a:ea typeface="Myriad Pro" charset="0"/>
                <a:cs typeface="Myriad Pro" charset="0"/>
              </a:rPr>
              <a:t>AO1 (knowledge and understanding)</a:t>
            </a:r>
            <a:r>
              <a:rPr lang="en-GB" sz="1200" dirty="0" smtClean="0">
                <a:solidFill>
                  <a:srgbClr val="1F224E"/>
                </a:solidFill>
                <a:latin typeface="Myriad Pro" charset="0"/>
                <a:ea typeface="Myriad Pro" charset="0"/>
                <a:cs typeface="Myriad Pro" charset="0"/>
              </a:rPr>
              <a:t>. </a:t>
            </a:r>
          </a:p>
          <a:p>
            <a:pPr marL="0" indent="0">
              <a:buNone/>
            </a:pPr>
            <a:endParaRPr lang="en-GB" sz="1200" dirty="0" smtClean="0">
              <a:solidFill>
                <a:srgbClr val="1F224E"/>
              </a:solidFill>
              <a:latin typeface="Myriad Pro" charset="0"/>
              <a:ea typeface="Myriad Pro" charset="0"/>
              <a:cs typeface="Myriad Pro" charset="0"/>
            </a:endParaRPr>
          </a:p>
          <a:p>
            <a:pPr marL="0" indent="0">
              <a:buNone/>
            </a:pPr>
            <a:r>
              <a:rPr lang="en-GB" sz="1200" dirty="0" smtClean="0">
                <a:solidFill>
                  <a:srgbClr val="FF0000"/>
                </a:solidFill>
                <a:latin typeface="Myriad Pro" charset="0"/>
                <a:ea typeface="Myriad Pro" charset="0"/>
                <a:cs typeface="Myriad Pro" charset="0"/>
              </a:rPr>
              <a:t>‘</a:t>
            </a:r>
            <a:r>
              <a:rPr lang="en-US" sz="1200" dirty="0">
                <a:solidFill>
                  <a:srgbClr val="FF0000"/>
                </a:solidFill>
                <a:latin typeface="Myriad Pro" charset="0"/>
                <a:ea typeface="Myriad Pro" charset="0"/>
                <a:cs typeface="Myriad Pro" charset="0"/>
              </a:rPr>
              <a:t>The global distribution of warm and cold surface currents’</a:t>
            </a:r>
            <a:r>
              <a:rPr lang="en-GB" sz="1200" dirty="0" smtClean="0">
                <a:solidFill>
                  <a:srgbClr val="1F224E"/>
                </a:solidFill>
                <a:latin typeface="Myriad Pro" charset="0"/>
                <a:ea typeface="Myriad Pro" charset="0"/>
                <a:cs typeface="Myriad Pro" charset="0"/>
              </a:rPr>
              <a:t> is stated in the specification (key idea 1.b of this topic).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As this is a level marked question, the answer is not point marked. Therefore the mark a student achieves depends on where they sit in the level mark scheme. Remember there is </a:t>
            </a:r>
            <a:r>
              <a:rPr lang="en-US" sz="1200" dirty="0" smtClean="0">
                <a:solidFill>
                  <a:srgbClr val="1F224E"/>
                </a:solidFill>
                <a:latin typeface="Myriad Pro" charset="0"/>
                <a:ea typeface="Myriad Pro" charset="0"/>
                <a:cs typeface="Myriad Pro" charset="0"/>
              </a:rPr>
              <a:t>level </a:t>
            </a:r>
            <a:r>
              <a:rPr lang="en-US" sz="1200" dirty="0">
                <a:solidFill>
                  <a:srgbClr val="1F224E"/>
                </a:solidFill>
                <a:latin typeface="Myriad Pro" charset="0"/>
                <a:ea typeface="Myriad Pro" charset="0"/>
                <a:cs typeface="Myriad Pro" charset="0"/>
              </a:rPr>
              <a:t>of </a:t>
            </a:r>
            <a:r>
              <a:rPr lang="en-US" sz="1200" dirty="0" smtClean="0">
                <a:solidFill>
                  <a:srgbClr val="1F224E"/>
                </a:solidFill>
                <a:latin typeface="Myriad Pro" charset="0"/>
                <a:ea typeface="Myriad Pro" charset="0"/>
                <a:cs typeface="Myriad Pro" charset="0"/>
              </a:rPr>
              <a:t>response questions marking guidance</a:t>
            </a:r>
            <a:r>
              <a:rPr lang="en-GB" sz="1200" dirty="0" smtClean="0">
                <a:solidFill>
                  <a:srgbClr val="1F224E"/>
                </a:solidFill>
                <a:latin typeface="Myriad Pro" charset="0"/>
                <a:ea typeface="Myriad Pro" charset="0"/>
                <a:cs typeface="Myriad Pro" charset="0"/>
              </a:rPr>
              <a:t> to indicate what ‘</a:t>
            </a:r>
            <a:r>
              <a:rPr lang="en-GB" sz="1200" b="1" dirty="0" smtClean="0">
                <a:solidFill>
                  <a:srgbClr val="1F224E"/>
                </a:solidFill>
                <a:latin typeface="Myriad Pro" charset="0"/>
                <a:ea typeface="Myriad Pro" charset="0"/>
                <a:cs typeface="Myriad Pro" charset="0"/>
              </a:rPr>
              <a:t>thorough</a:t>
            </a:r>
            <a:r>
              <a:rPr lang="en-GB" sz="1200" dirty="0" smtClean="0">
                <a:solidFill>
                  <a:srgbClr val="1F224E"/>
                </a:solidFill>
                <a:latin typeface="Myriad Pro" charset="0"/>
                <a:ea typeface="Myriad Pro" charset="0"/>
                <a:cs typeface="Myriad Pro" charset="0"/>
              </a:rPr>
              <a:t>’, ‘</a:t>
            </a:r>
            <a:r>
              <a:rPr lang="en-GB" sz="1200" b="1" dirty="0" smtClean="0">
                <a:solidFill>
                  <a:srgbClr val="1F224E"/>
                </a:solidFill>
                <a:latin typeface="Myriad Pro" charset="0"/>
                <a:ea typeface="Myriad Pro" charset="0"/>
                <a:cs typeface="Myriad Pro" charset="0"/>
              </a:rPr>
              <a:t>reasonable</a:t>
            </a:r>
            <a:r>
              <a:rPr lang="en-GB" sz="1200" dirty="0" smtClean="0">
                <a:solidFill>
                  <a:srgbClr val="1F224E"/>
                </a:solidFill>
                <a:latin typeface="Myriad Pro" charset="0"/>
                <a:ea typeface="Myriad Pro" charset="0"/>
                <a:cs typeface="Myriad Pro" charset="0"/>
              </a:rPr>
              <a:t>’ and ‘</a:t>
            </a:r>
            <a:r>
              <a:rPr lang="en-GB" sz="1200" b="1" dirty="0" smtClean="0">
                <a:solidFill>
                  <a:srgbClr val="1F224E"/>
                </a:solidFill>
                <a:latin typeface="Myriad Pro" charset="0"/>
                <a:ea typeface="Myriad Pro" charset="0"/>
                <a:cs typeface="Myriad Pro" charset="0"/>
              </a:rPr>
              <a:t>basic</a:t>
            </a:r>
            <a:r>
              <a:rPr lang="en-GB" sz="1200" dirty="0" smtClean="0">
                <a:solidFill>
                  <a:srgbClr val="1F224E"/>
                </a:solidFill>
                <a:latin typeface="Myriad Pro" charset="0"/>
                <a:ea typeface="Myriad Pro" charset="0"/>
                <a:cs typeface="Myriad Pro" charset="0"/>
              </a:rPr>
              <a:t>’ mean at the start of the mark schemes (and slide 10 of this presentation).</a:t>
            </a:r>
          </a:p>
          <a:p>
            <a:pPr marL="0" indent="0">
              <a:buNone/>
            </a:pPr>
            <a:endParaRPr lang="en-GB" sz="1200" dirty="0">
              <a:solidFill>
                <a:srgbClr val="1F224E"/>
              </a:solidFill>
              <a:latin typeface="Myriad Pro" charset="0"/>
              <a:ea typeface="Myriad Pro" charset="0"/>
              <a:cs typeface="Myriad Pro" charset="0"/>
            </a:endParaRPr>
          </a:p>
          <a:p>
            <a:pPr marL="0" indent="0">
              <a:buNone/>
            </a:pPr>
            <a:endParaRPr lang="en-GB" sz="1200" dirty="0" smtClean="0">
              <a:solidFill>
                <a:srgbClr val="1F224E"/>
              </a:solidFill>
              <a:latin typeface="Myriad Pro" charset="0"/>
              <a:ea typeface="Myriad Pro" charset="0"/>
              <a:cs typeface="Myriad Pro" charset="0"/>
            </a:endParaRPr>
          </a:p>
          <a:p>
            <a:pPr marL="0" indent="0">
              <a:buNone/>
            </a:pPr>
            <a:endParaRPr lang="en-GB" sz="1200" dirty="0" smtClean="0">
              <a:solidFill>
                <a:srgbClr val="1F224E"/>
              </a:solidFill>
              <a:latin typeface="Myriad Pro" charset="0"/>
              <a:ea typeface="Myriad Pro" charset="0"/>
              <a:cs typeface="Myriad Pro" charset="0"/>
            </a:endParaRPr>
          </a:p>
          <a:p>
            <a:pPr marL="0" indent="0">
              <a:buNone/>
            </a:pPr>
            <a:endParaRPr lang="en-GB" sz="1200" dirty="0" smtClean="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p:txBody>
      </p:sp>
      <p:sp>
        <p:nvSpPr>
          <p:cNvPr id="5" name="TextBox 4"/>
          <p:cNvSpPr txBox="1"/>
          <p:nvPr/>
        </p:nvSpPr>
        <p:spPr>
          <a:xfrm>
            <a:off x="395536" y="3654600"/>
            <a:ext cx="2592288" cy="1938992"/>
          </a:xfrm>
          <a:prstGeom prst="rect">
            <a:avLst/>
          </a:prstGeom>
          <a:solidFill>
            <a:srgbClr val="ECECEC"/>
          </a:solidFill>
          <a:ln>
            <a:solidFill>
              <a:schemeClr val="tx1"/>
            </a:solidFill>
          </a:ln>
        </p:spPr>
        <p:txBody>
          <a:bodyPr wrap="square" rtlCol="0">
            <a:spAutoFit/>
          </a:bodyPr>
          <a:lstStyle/>
          <a:p>
            <a:r>
              <a:rPr lang="en-US" sz="1200" b="1" dirty="0">
                <a:solidFill>
                  <a:srgbClr val="1F224E"/>
                </a:solidFill>
                <a:latin typeface="Myriad Pro" charset="0"/>
                <a:ea typeface="Myriad Pro" charset="0"/>
                <a:cs typeface="Myriad Pro" charset="0"/>
              </a:rPr>
              <a:t>Level 3 </a:t>
            </a:r>
            <a:r>
              <a:rPr lang="en-US" sz="1200" b="1" dirty="0" smtClean="0">
                <a:solidFill>
                  <a:srgbClr val="1F224E"/>
                </a:solidFill>
                <a:latin typeface="Myriad Pro" charset="0"/>
                <a:ea typeface="Myriad Pro" charset="0"/>
                <a:cs typeface="Myriad Pro" charset="0"/>
              </a:rPr>
              <a:t>(5–6 </a:t>
            </a:r>
            <a:r>
              <a:rPr lang="en-US" sz="1200" b="1" dirty="0">
                <a:solidFill>
                  <a:srgbClr val="1F224E"/>
                </a:solidFill>
                <a:latin typeface="Myriad Pro" charset="0"/>
                <a:ea typeface="Myriad Pro" charset="0"/>
                <a:cs typeface="Myriad Pro" charset="0"/>
              </a:rPr>
              <a:t>marks)</a:t>
            </a:r>
            <a:endParaRPr lang="en-GB" sz="1200" b="1"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thorough</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a:t>
            </a:r>
            <a:r>
              <a:rPr lang="en-US" sz="1200" dirty="0">
                <a:solidFill>
                  <a:srgbClr val="1F224E"/>
                </a:solidFill>
                <a:latin typeface="Myriad Pro" charset="0"/>
                <a:ea typeface="Myriad Pro" charset="0"/>
                <a:cs typeface="Myriad Pro" charset="0"/>
              </a:rPr>
              <a:t> of the global distribution of warm and cold ocean surface currents </a:t>
            </a:r>
            <a:r>
              <a:rPr lang="en-US" sz="1200" dirty="0" smtClean="0">
                <a:solidFill>
                  <a:srgbClr val="FF0000"/>
                </a:solidFill>
                <a:latin typeface="Myriad Pro" charset="0"/>
                <a:ea typeface="Myriad Pro" charset="0"/>
                <a:cs typeface="Myriad Pro" charset="0"/>
              </a:rPr>
              <a:t>(</a:t>
            </a:r>
            <a:r>
              <a:rPr lang="en-US" sz="1200" dirty="0">
                <a:solidFill>
                  <a:srgbClr val="FF0000"/>
                </a:solidFill>
                <a:latin typeface="Myriad Pro" charset="0"/>
                <a:ea typeface="Myriad Pro" charset="0"/>
                <a:cs typeface="Myriad Pro" charset="0"/>
              </a:rPr>
              <a:t>AO1)</a:t>
            </a:r>
            <a:r>
              <a:rPr lang="en-US" sz="1200" dirty="0">
                <a:solidFill>
                  <a:srgbClr val="1F224E"/>
                </a:solidFill>
                <a:latin typeface="Myriad Pro" charset="0"/>
                <a:ea typeface="Myriad Pro" charset="0"/>
                <a:cs typeface="Myriad Pro" charset="0"/>
              </a:rPr>
              <a:t>.</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 </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This will be shown by including </a:t>
            </a:r>
            <a:r>
              <a:rPr lang="en-US" sz="1200" b="1" dirty="0">
                <a:solidFill>
                  <a:srgbClr val="1F224E"/>
                </a:solidFill>
                <a:latin typeface="Myriad Pro" charset="0"/>
                <a:ea typeface="Myriad Pro" charset="0"/>
                <a:cs typeface="Myriad Pro" charset="0"/>
              </a:rPr>
              <a:t>well-developed</a:t>
            </a:r>
            <a:r>
              <a:rPr lang="en-US" sz="1200" dirty="0">
                <a:solidFill>
                  <a:srgbClr val="1F224E"/>
                </a:solidFill>
                <a:latin typeface="Myriad Pro" charset="0"/>
                <a:ea typeface="Myriad Pro" charset="0"/>
                <a:cs typeface="Myriad Pro" charset="0"/>
              </a:rPr>
              <a:t> </a:t>
            </a:r>
            <a:r>
              <a:rPr lang="en-US" sz="1200" dirty="0" smtClean="0">
                <a:solidFill>
                  <a:srgbClr val="1F224E"/>
                </a:solidFill>
                <a:latin typeface="Myriad Pro" charset="0"/>
                <a:ea typeface="Myriad Pro" charset="0"/>
                <a:cs typeface="Myriad Pro" charset="0"/>
              </a:rPr>
              <a:t>ideas about </a:t>
            </a:r>
            <a:r>
              <a:rPr lang="en-US" sz="1200" dirty="0">
                <a:solidFill>
                  <a:srgbClr val="1F224E"/>
                </a:solidFill>
                <a:latin typeface="Myriad Pro" charset="0"/>
                <a:ea typeface="Myriad Pro" charset="0"/>
                <a:cs typeface="Myriad Pro" charset="0"/>
              </a:rPr>
              <a:t>the global distribution of warm and cold ocean surface currents.</a:t>
            </a:r>
            <a:endParaRPr lang="en-GB" sz="1200" dirty="0">
              <a:solidFill>
                <a:srgbClr val="1F224E"/>
              </a:solidFill>
              <a:latin typeface="Myriad Pro" charset="0"/>
              <a:ea typeface="Myriad Pro" charset="0"/>
              <a:cs typeface="Myriad Pro" charset="0"/>
            </a:endParaRPr>
          </a:p>
        </p:txBody>
      </p:sp>
      <p:sp>
        <p:nvSpPr>
          <p:cNvPr id="6" name="TextBox 5"/>
          <p:cNvSpPr txBox="1"/>
          <p:nvPr/>
        </p:nvSpPr>
        <p:spPr>
          <a:xfrm>
            <a:off x="6156176" y="3664589"/>
            <a:ext cx="2664297" cy="1938992"/>
          </a:xfrm>
          <a:prstGeom prst="rect">
            <a:avLst/>
          </a:prstGeom>
          <a:solidFill>
            <a:srgbClr val="ECECEC"/>
          </a:solidFill>
          <a:ln>
            <a:solidFill>
              <a:schemeClr val="tx1"/>
            </a:solidFill>
          </a:ln>
        </p:spPr>
        <p:txBody>
          <a:bodyPr wrap="square" rtlCol="0">
            <a:spAutoFit/>
          </a:bodyPr>
          <a:lstStyle/>
          <a:p>
            <a:r>
              <a:rPr lang="en-US" sz="1200" b="1" dirty="0">
                <a:solidFill>
                  <a:srgbClr val="1F224E"/>
                </a:solidFill>
                <a:latin typeface="Myriad Pro" charset="0"/>
                <a:ea typeface="Myriad Pro" charset="0"/>
                <a:cs typeface="Myriad Pro" charset="0"/>
              </a:rPr>
              <a:t>Level 1 (1–2 marks)</a:t>
            </a:r>
            <a:endParaRPr lang="en-GB" sz="1200" b="1"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basic</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a:t>
            </a:r>
            <a:r>
              <a:rPr lang="en-US" sz="1200" dirty="0">
                <a:solidFill>
                  <a:srgbClr val="1F224E"/>
                </a:solidFill>
                <a:latin typeface="Myriad Pro" charset="0"/>
                <a:ea typeface="Myriad Pro" charset="0"/>
                <a:cs typeface="Myriad Pro" charset="0"/>
              </a:rPr>
              <a:t> of the global distribution of warm and cold ocean surface currents </a:t>
            </a:r>
            <a:r>
              <a:rPr lang="en-US" sz="1200" dirty="0" smtClean="0">
                <a:solidFill>
                  <a:srgbClr val="FF0000"/>
                </a:solidFill>
                <a:latin typeface="Myriad Pro" charset="0"/>
                <a:ea typeface="Myriad Pro" charset="0"/>
                <a:cs typeface="Myriad Pro" charset="0"/>
              </a:rPr>
              <a:t>(</a:t>
            </a:r>
            <a:r>
              <a:rPr lang="en-US" sz="1200" dirty="0">
                <a:solidFill>
                  <a:srgbClr val="FF0000"/>
                </a:solidFill>
                <a:latin typeface="Myriad Pro" charset="0"/>
                <a:ea typeface="Myriad Pro" charset="0"/>
                <a:cs typeface="Myriad Pro" charset="0"/>
              </a:rPr>
              <a:t>AO1)</a:t>
            </a:r>
            <a:r>
              <a:rPr lang="en-US" sz="1200" dirty="0">
                <a:solidFill>
                  <a:srgbClr val="1F224E"/>
                </a:solidFill>
                <a:latin typeface="Myriad Pro" charset="0"/>
                <a:ea typeface="Myriad Pro" charset="0"/>
                <a:cs typeface="Myriad Pro" charset="0"/>
              </a:rPr>
              <a:t>.</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 </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This will be shown by including </a:t>
            </a:r>
            <a:r>
              <a:rPr lang="en-US" sz="1200" b="1" dirty="0">
                <a:solidFill>
                  <a:srgbClr val="1F224E"/>
                </a:solidFill>
                <a:latin typeface="Myriad Pro" charset="0"/>
                <a:ea typeface="Myriad Pro" charset="0"/>
                <a:cs typeface="Myriad Pro" charset="0"/>
              </a:rPr>
              <a:t>simple</a:t>
            </a:r>
            <a:r>
              <a:rPr lang="en-US" sz="1200" dirty="0">
                <a:solidFill>
                  <a:srgbClr val="1F224E"/>
                </a:solidFill>
                <a:latin typeface="Myriad Pro" charset="0"/>
                <a:ea typeface="Myriad Pro" charset="0"/>
                <a:cs typeface="Myriad Pro" charset="0"/>
              </a:rPr>
              <a:t> </a:t>
            </a:r>
            <a:r>
              <a:rPr lang="en-US" sz="1200" dirty="0" smtClean="0">
                <a:solidFill>
                  <a:srgbClr val="1F224E"/>
                </a:solidFill>
                <a:latin typeface="Myriad Pro" charset="0"/>
                <a:ea typeface="Myriad Pro" charset="0"/>
                <a:cs typeface="Myriad Pro" charset="0"/>
              </a:rPr>
              <a:t>ideas </a:t>
            </a:r>
            <a:r>
              <a:rPr lang="en-US" sz="1200" dirty="0">
                <a:solidFill>
                  <a:srgbClr val="1F224E"/>
                </a:solidFill>
                <a:latin typeface="Myriad Pro" charset="0"/>
                <a:ea typeface="Myriad Pro" charset="0"/>
                <a:cs typeface="Myriad Pro" charset="0"/>
              </a:rPr>
              <a:t>about the global distribution of warm and cold ocean surface currents.</a:t>
            </a:r>
            <a:endParaRPr lang="en-US" sz="1200" dirty="0" smtClean="0">
              <a:solidFill>
                <a:srgbClr val="1F224E"/>
              </a:solidFill>
              <a:latin typeface="Myriad Pro" charset="0"/>
              <a:ea typeface="Myriad Pro" charset="0"/>
              <a:cs typeface="Myriad Pro" charset="0"/>
            </a:endParaRPr>
          </a:p>
        </p:txBody>
      </p:sp>
      <p:sp>
        <p:nvSpPr>
          <p:cNvPr id="8" name="TextBox 7"/>
          <p:cNvSpPr txBox="1"/>
          <p:nvPr/>
        </p:nvSpPr>
        <p:spPr>
          <a:xfrm>
            <a:off x="3216026" y="3670294"/>
            <a:ext cx="2736305" cy="1938992"/>
          </a:xfrm>
          <a:prstGeom prst="rect">
            <a:avLst/>
          </a:prstGeom>
          <a:solidFill>
            <a:srgbClr val="ECECEC"/>
          </a:solidFill>
          <a:ln>
            <a:solidFill>
              <a:schemeClr val="tx1"/>
            </a:solidFill>
          </a:ln>
        </p:spPr>
        <p:txBody>
          <a:bodyPr wrap="square" rtlCol="0">
            <a:spAutoFit/>
          </a:bodyPr>
          <a:lstStyle/>
          <a:p>
            <a:r>
              <a:rPr lang="en-US" sz="1200" b="1" dirty="0">
                <a:solidFill>
                  <a:srgbClr val="1F224E"/>
                </a:solidFill>
                <a:latin typeface="Myriad Pro" charset="0"/>
                <a:ea typeface="Myriad Pro" charset="0"/>
                <a:cs typeface="Myriad Pro" charset="0"/>
              </a:rPr>
              <a:t>Level 2 (</a:t>
            </a:r>
            <a:r>
              <a:rPr lang="en-US" sz="1200" b="1" dirty="0" smtClean="0">
                <a:solidFill>
                  <a:srgbClr val="1F224E"/>
                </a:solidFill>
                <a:latin typeface="Myriad Pro" charset="0"/>
                <a:ea typeface="Myriad Pro" charset="0"/>
                <a:cs typeface="Myriad Pro" charset="0"/>
              </a:rPr>
              <a:t>3–4 </a:t>
            </a:r>
            <a:r>
              <a:rPr lang="en-US" sz="1200" b="1" dirty="0">
                <a:solidFill>
                  <a:srgbClr val="1F224E"/>
                </a:solidFill>
                <a:latin typeface="Myriad Pro" charset="0"/>
                <a:ea typeface="Myriad Pro" charset="0"/>
                <a:cs typeface="Myriad Pro" charset="0"/>
              </a:rPr>
              <a:t>marks)</a:t>
            </a:r>
            <a:endParaRPr lang="en-GB" sz="1200" b="1"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reasonable</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 </a:t>
            </a:r>
            <a:r>
              <a:rPr lang="en-US" sz="1200" dirty="0">
                <a:solidFill>
                  <a:srgbClr val="1F224E"/>
                </a:solidFill>
                <a:latin typeface="Myriad Pro" charset="0"/>
                <a:ea typeface="Myriad Pro" charset="0"/>
                <a:cs typeface="Myriad Pro" charset="0"/>
              </a:rPr>
              <a:t>of the global distribution of warm and cold ocean surface currents </a:t>
            </a:r>
            <a:r>
              <a:rPr lang="en-US" sz="1200" dirty="0" smtClean="0">
                <a:solidFill>
                  <a:srgbClr val="FF0000"/>
                </a:solidFill>
                <a:latin typeface="Myriad Pro" charset="0"/>
                <a:ea typeface="Myriad Pro" charset="0"/>
                <a:cs typeface="Myriad Pro" charset="0"/>
              </a:rPr>
              <a:t>(</a:t>
            </a:r>
            <a:r>
              <a:rPr lang="en-US" sz="1200" dirty="0">
                <a:solidFill>
                  <a:srgbClr val="FF0000"/>
                </a:solidFill>
                <a:latin typeface="Myriad Pro" charset="0"/>
                <a:ea typeface="Myriad Pro" charset="0"/>
                <a:cs typeface="Myriad Pro" charset="0"/>
              </a:rPr>
              <a:t>AO1)</a:t>
            </a:r>
            <a:r>
              <a:rPr lang="en-US" sz="1200" dirty="0">
                <a:solidFill>
                  <a:srgbClr val="1F224E"/>
                </a:solidFill>
                <a:latin typeface="Myriad Pro" charset="0"/>
                <a:ea typeface="Myriad Pro" charset="0"/>
                <a:cs typeface="Myriad Pro" charset="0"/>
              </a:rPr>
              <a:t>.</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 </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This will be shown by including </a:t>
            </a:r>
            <a:r>
              <a:rPr lang="en-US" sz="1200" b="1" dirty="0">
                <a:solidFill>
                  <a:srgbClr val="1F224E"/>
                </a:solidFill>
                <a:latin typeface="Myriad Pro" charset="0"/>
                <a:ea typeface="Myriad Pro" charset="0"/>
                <a:cs typeface="Myriad Pro" charset="0"/>
              </a:rPr>
              <a:t>developed</a:t>
            </a:r>
            <a:r>
              <a:rPr lang="en-US" sz="1200" dirty="0">
                <a:solidFill>
                  <a:srgbClr val="1F224E"/>
                </a:solidFill>
                <a:latin typeface="Myriad Pro" charset="0"/>
                <a:ea typeface="Myriad Pro" charset="0"/>
                <a:cs typeface="Myriad Pro" charset="0"/>
              </a:rPr>
              <a:t> </a:t>
            </a:r>
            <a:r>
              <a:rPr lang="en-US" sz="1200" dirty="0" smtClean="0">
                <a:solidFill>
                  <a:srgbClr val="1F224E"/>
                </a:solidFill>
                <a:latin typeface="Myriad Pro" charset="0"/>
                <a:ea typeface="Myriad Pro" charset="0"/>
                <a:cs typeface="Myriad Pro" charset="0"/>
              </a:rPr>
              <a:t>ideas </a:t>
            </a:r>
            <a:r>
              <a:rPr lang="en-US" sz="1200" dirty="0">
                <a:solidFill>
                  <a:srgbClr val="1F224E"/>
                </a:solidFill>
                <a:latin typeface="Myriad Pro" charset="0"/>
                <a:ea typeface="Myriad Pro" charset="0"/>
                <a:cs typeface="Myriad Pro" charset="0"/>
              </a:rPr>
              <a:t>about the global distribution of warm and cold ocean surface currents.</a:t>
            </a:r>
            <a:endParaRPr lang="en-GB" sz="12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17942868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7938"/>
            <a:ext cx="8670118" cy="1143000"/>
          </a:xfrm>
        </p:spPr>
        <p:txBody>
          <a:bodyPr>
            <a:normAutofit fontScale="90000"/>
          </a:bodyPr>
          <a:lstStyle/>
          <a:p>
            <a:r>
              <a:rPr lang="en-GB" dirty="0"/>
              <a:t>Topic 3.3 – Question 3(b) – 6 marks</a:t>
            </a:r>
          </a:p>
        </p:txBody>
      </p:sp>
      <p:sp>
        <p:nvSpPr>
          <p:cNvPr id="7" name="TextBox 6"/>
          <p:cNvSpPr txBox="1"/>
          <p:nvPr/>
        </p:nvSpPr>
        <p:spPr>
          <a:xfrm>
            <a:off x="329444" y="980728"/>
            <a:ext cx="8496944" cy="830997"/>
          </a:xfrm>
          <a:prstGeom prst="rect">
            <a:avLst/>
          </a:prstGeom>
          <a:noFill/>
          <a:ln>
            <a:solidFill>
              <a:schemeClr val="tx1"/>
            </a:solidFill>
          </a:ln>
        </p:spPr>
        <p:txBody>
          <a:bodyPr wrap="square" rtlCol="0">
            <a:spAutoFit/>
          </a:bodyPr>
          <a:lstStyle/>
          <a:p>
            <a:pPr lvl="0"/>
            <a:r>
              <a:rPr lang="en-US" sz="2400" dirty="0">
                <a:solidFill>
                  <a:srgbClr val="FF0000"/>
                </a:solidFill>
                <a:latin typeface="Myriad Pro" charset="0"/>
                <a:ea typeface="Myriad Pro" charset="0"/>
                <a:cs typeface="Myriad Pro" charset="0"/>
              </a:rPr>
              <a:t>Explain the global distribution of warm and cold ocean surface currents.</a:t>
            </a:r>
            <a:endParaRPr lang="en-US" sz="1600" dirty="0">
              <a:solidFill>
                <a:srgbClr val="FF0000"/>
              </a:solidFill>
              <a:latin typeface="Myriad Pro" charset="0"/>
              <a:ea typeface="Myriad Pro" charset="0"/>
              <a:cs typeface="Myriad Pro" charset="0"/>
            </a:endParaRPr>
          </a:p>
        </p:txBody>
      </p:sp>
      <p:sp>
        <p:nvSpPr>
          <p:cNvPr id="10" name="Content Placeholder 2"/>
          <p:cNvSpPr txBox="1">
            <a:spLocks/>
          </p:cNvSpPr>
          <p:nvPr/>
        </p:nvSpPr>
        <p:spPr>
          <a:xfrm>
            <a:off x="271128" y="1916832"/>
            <a:ext cx="8555260" cy="4032448"/>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smtClean="0">
                <a:solidFill>
                  <a:srgbClr val="1F224E"/>
                </a:solidFill>
                <a:latin typeface="Myriad Pro" charset="0"/>
                <a:ea typeface="Myriad Pro" charset="0"/>
                <a:cs typeface="Myriad Pro" charset="0"/>
              </a:rPr>
              <a:t>The ‘Indicative content’ column of the mark scheme gives a number of suggestions of </a:t>
            </a:r>
            <a:r>
              <a:rPr lang="en-GB" sz="1200" dirty="0" smtClean="0">
                <a:solidFill>
                  <a:srgbClr val="FF0000"/>
                </a:solidFill>
                <a:latin typeface="Myriad Pro" charset="0"/>
                <a:ea typeface="Myriad Pro" charset="0"/>
                <a:cs typeface="Myriad Pro" charset="0"/>
              </a:rPr>
              <a:t>knowledge and understanding</a:t>
            </a:r>
            <a:r>
              <a:rPr lang="en-GB" sz="1200" dirty="0" smtClean="0">
                <a:solidFill>
                  <a:srgbClr val="1F224E"/>
                </a:solidFill>
                <a:latin typeface="Myriad Pro" charset="0"/>
                <a:ea typeface="Myriad Pro" charset="0"/>
                <a:cs typeface="Myriad Pro" charset="0"/>
              </a:rPr>
              <a:t> which could be incorporated into answers for this question. The list is not exhaustive and students should be rewarded for any appropriate </a:t>
            </a:r>
            <a:r>
              <a:rPr lang="en-GB" sz="1200" dirty="0">
                <a:solidFill>
                  <a:srgbClr val="FF0000"/>
                </a:solidFill>
                <a:latin typeface="Myriad Pro" charset="0"/>
                <a:ea typeface="Myriad Pro" charset="0"/>
                <a:cs typeface="Myriad Pro" charset="0"/>
              </a:rPr>
              <a:t>knowledge and understanding </a:t>
            </a:r>
            <a:r>
              <a:rPr lang="en-GB" sz="1200" dirty="0" smtClean="0">
                <a:solidFill>
                  <a:srgbClr val="1F224E"/>
                </a:solidFill>
                <a:latin typeface="Myriad Pro" charset="0"/>
                <a:ea typeface="Myriad Pro" charset="0"/>
                <a:cs typeface="Myriad Pro" charset="0"/>
              </a:rPr>
              <a:t>shown.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US" sz="1200" dirty="0">
                <a:solidFill>
                  <a:srgbClr val="FF0000"/>
                </a:solidFill>
                <a:latin typeface="Myriad Pro" charset="0"/>
                <a:ea typeface="Myriad Pro" charset="0"/>
                <a:cs typeface="Myriad Pro" charset="0"/>
              </a:rPr>
              <a:t>Knowledge and understanding </a:t>
            </a:r>
            <a:r>
              <a:rPr lang="en-US" sz="1200" dirty="0">
                <a:solidFill>
                  <a:srgbClr val="1F224E"/>
                </a:solidFill>
                <a:latin typeface="Myriad Pro" charset="0"/>
                <a:ea typeface="Myriad Pro" charset="0"/>
                <a:cs typeface="Myriad Pro" charset="0"/>
              </a:rPr>
              <a:t>of the global distribution of warm and cold ocean surface currents could potentially include: </a:t>
            </a:r>
            <a:endParaRPr lang="en-GB" sz="1200" dirty="0">
              <a:solidFill>
                <a:srgbClr val="1F224E"/>
              </a:solidFill>
              <a:latin typeface="Myriad Pro" charset="0"/>
              <a:ea typeface="Myriad Pro" charset="0"/>
              <a:cs typeface="Myriad Pro" charset="0"/>
            </a:endParaRPr>
          </a:p>
          <a:p>
            <a:r>
              <a:rPr lang="en-US" sz="1200" dirty="0" smtClean="0">
                <a:solidFill>
                  <a:srgbClr val="1F224E"/>
                </a:solidFill>
                <a:latin typeface="Myriad Pro" charset="0"/>
                <a:ea typeface="Myriad Pro" charset="0"/>
                <a:cs typeface="Myriad Pro" charset="0"/>
              </a:rPr>
              <a:t>large </a:t>
            </a:r>
            <a:r>
              <a:rPr lang="en-US" sz="1200" dirty="0">
                <a:solidFill>
                  <a:srgbClr val="1F224E"/>
                </a:solidFill>
                <a:latin typeface="Myriad Pro" charset="0"/>
                <a:ea typeface="Myriad Pro" charset="0"/>
                <a:cs typeface="Myriad Pro" charset="0"/>
              </a:rPr>
              <a:t>quantities of heat can be absorbed and stored in the surface layers of the ocean; the heat is transported by ocean currents</a:t>
            </a:r>
          </a:p>
          <a:p>
            <a:r>
              <a:rPr lang="en-US" sz="1200" dirty="0" smtClean="0">
                <a:solidFill>
                  <a:srgbClr val="1F224E"/>
                </a:solidFill>
                <a:latin typeface="Myriad Pro" charset="0"/>
                <a:ea typeface="Myriad Pro" charset="0"/>
                <a:cs typeface="Myriad Pro" charset="0"/>
              </a:rPr>
              <a:t>most </a:t>
            </a:r>
            <a:r>
              <a:rPr lang="en-US" sz="1200" dirty="0">
                <a:solidFill>
                  <a:srgbClr val="1F224E"/>
                </a:solidFill>
                <a:latin typeface="Myriad Pro" charset="0"/>
                <a:ea typeface="Myriad Pro" charset="0"/>
                <a:cs typeface="Myriad Pro" charset="0"/>
              </a:rPr>
              <a:t>oceans have warm water at the surface (particularly true at the equator) and decrease in temperature with depth</a:t>
            </a:r>
          </a:p>
          <a:p>
            <a:r>
              <a:rPr lang="en-US" sz="1200" dirty="0" smtClean="0">
                <a:solidFill>
                  <a:srgbClr val="1F224E"/>
                </a:solidFill>
                <a:latin typeface="Myriad Pro" charset="0"/>
                <a:ea typeface="Myriad Pro" charset="0"/>
                <a:cs typeface="Myriad Pro" charset="0"/>
              </a:rPr>
              <a:t>as </a:t>
            </a:r>
            <a:r>
              <a:rPr lang="en-US" sz="1200" dirty="0">
                <a:solidFill>
                  <a:srgbClr val="1F224E"/>
                </a:solidFill>
                <a:latin typeface="Myriad Pro" charset="0"/>
                <a:ea typeface="Myriad Pro" charset="0"/>
                <a:cs typeface="Myriad Pro" charset="0"/>
              </a:rPr>
              <a:t>ocean currents move away from the equator they continue to absorb as much heat, whilst they remain within the Tropics</a:t>
            </a:r>
          </a:p>
          <a:p>
            <a:r>
              <a:rPr lang="en-US" sz="1200" dirty="0" smtClean="0">
                <a:solidFill>
                  <a:srgbClr val="1F224E"/>
                </a:solidFill>
                <a:latin typeface="Myriad Pro" charset="0"/>
                <a:ea typeface="Myriad Pro" charset="0"/>
                <a:cs typeface="Myriad Pro" charset="0"/>
              </a:rPr>
              <a:t>moving </a:t>
            </a:r>
            <a:r>
              <a:rPr lang="en-US" sz="1200" dirty="0">
                <a:solidFill>
                  <a:srgbClr val="1F224E"/>
                </a:solidFill>
                <a:latin typeface="Myriad Pro" charset="0"/>
                <a:ea typeface="Myriad Pro" charset="0"/>
                <a:cs typeface="Myriad Pro" charset="0"/>
              </a:rPr>
              <a:t>away from the Tropics the currents start to radiate heat such as the North Atlantic current </a:t>
            </a:r>
          </a:p>
          <a:p>
            <a:r>
              <a:rPr lang="en-US" sz="1200" dirty="0" smtClean="0">
                <a:solidFill>
                  <a:srgbClr val="1F224E"/>
                </a:solidFill>
                <a:latin typeface="Myriad Pro" charset="0"/>
                <a:ea typeface="Myriad Pro" charset="0"/>
                <a:cs typeface="Myriad Pro" charset="0"/>
              </a:rPr>
              <a:t>surface </a:t>
            </a:r>
            <a:r>
              <a:rPr lang="en-US" sz="1200" dirty="0">
                <a:solidFill>
                  <a:srgbClr val="1F224E"/>
                </a:solidFill>
                <a:latin typeface="Myriad Pro" charset="0"/>
                <a:ea typeface="Myriad Pro" charset="0"/>
                <a:cs typeface="Myriad Pro" charset="0"/>
              </a:rPr>
              <a:t>ocean currents are driven by global winds, north of the equator the flow is usually clockwise, south of the equator counter-clockwise. Exceptions to these occur as a result of deflections caused by the angle at which a current strikes a land mass or continental shelf or by the direction of prevailing sea level winds at particular latitudes. </a:t>
            </a:r>
          </a:p>
          <a:p>
            <a:r>
              <a:rPr lang="en-US" sz="1200" dirty="0" smtClean="0">
                <a:solidFill>
                  <a:srgbClr val="1F224E"/>
                </a:solidFill>
                <a:latin typeface="Myriad Pro" charset="0"/>
                <a:ea typeface="Myriad Pro" charset="0"/>
                <a:cs typeface="Myriad Pro" charset="0"/>
              </a:rPr>
              <a:t>in </a:t>
            </a:r>
            <a:r>
              <a:rPr lang="en-US" sz="1200" dirty="0">
                <a:solidFill>
                  <a:srgbClr val="1F224E"/>
                </a:solidFill>
                <a:latin typeface="Myriad Pro" charset="0"/>
                <a:ea typeface="Myriad Pro" charset="0"/>
                <a:cs typeface="Myriad Pro" charset="0"/>
              </a:rPr>
              <a:t>polar regions ocean surface currents become cooler in temperature and increase in salinity. With increased salinity there is an increase in density so the cooler water sinks in to the ocean depths and disperses horizontally</a:t>
            </a:r>
          </a:p>
          <a:p>
            <a:r>
              <a:rPr lang="en-US" sz="1200" dirty="0" smtClean="0">
                <a:solidFill>
                  <a:srgbClr val="1F224E"/>
                </a:solidFill>
                <a:latin typeface="Myriad Pro" charset="0"/>
                <a:ea typeface="Myriad Pro" charset="0"/>
                <a:cs typeface="Myriad Pro" charset="0"/>
              </a:rPr>
              <a:t>deep </a:t>
            </a:r>
            <a:r>
              <a:rPr lang="en-US" sz="1200" dirty="0">
                <a:solidFill>
                  <a:srgbClr val="1F224E"/>
                </a:solidFill>
                <a:latin typeface="Myriad Pro" charset="0"/>
                <a:ea typeface="Myriad Pro" charset="0"/>
                <a:cs typeface="Myriad Pro" charset="0"/>
              </a:rPr>
              <a:t>currents flow back to equatorial regions where water rises in the thermohaline circulation (ocean conveyor belt system) </a:t>
            </a:r>
          </a:p>
          <a:p>
            <a:r>
              <a:rPr lang="en-US" sz="1200" dirty="0" smtClean="0">
                <a:solidFill>
                  <a:srgbClr val="1F224E"/>
                </a:solidFill>
                <a:latin typeface="Myriad Pro" charset="0"/>
                <a:ea typeface="Myriad Pro" charset="0"/>
                <a:cs typeface="Myriad Pro" charset="0"/>
              </a:rPr>
              <a:t>effect </a:t>
            </a:r>
            <a:r>
              <a:rPr lang="en-US" sz="1200" dirty="0">
                <a:solidFill>
                  <a:srgbClr val="1F224E"/>
                </a:solidFill>
                <a:latin typeface="Myriad Pro" charset="0"/>
                <a:ea typeface="Myriad Pro" charset="0"/>
                <a:cs typeface="Myriad Pro" charset="0"/>
              </a:rPr>
              <a:t>of El Niño – Southern Oscillation, where warm water is transported westwards in The Pacific towards South America.</a:t>
            </a:r>
          </a:p>
          <a:p>
            <a:pPr marL="0" indent="0">
              <a:buNone/>
            </a:pPr>
            <a:endParaRPr lang="en-GB" sz="1200" dirty="0" smtClean="0">
              <a:solidFill>
                <a:srgbClr val="1F224E"/>
              </a:solidFill>
              <a:latin typeface="Myriad Pro" charset="0"/>
              <a:ea typeface="Myriad Pro" charset="0"/>
              <a:cs typeface="Myriad Pro" charset="0"/>
            </a:endParaRPr>
          </a:p>
          <a:p>
            <a:pPr marL="0" indent="0">
              <a:buNone/>
            </a:pPr>
            <a:endParaRPr lang="en-GB" sz="1200" dirty="0" smtClean="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673023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957"/>
            <a:ext cx="9144000" cy="1143000"/>
          </a:xfrm>
        </p:spPr>
        <p:txBody>
          <a:bodyPr>
            <a:normAutofit/>
          </a:bodyPr>
          <a:lstStyle/>
          <a:p>
            <a:r>
              <a:rPr lang="en-GB" dirty="0"/>
              <a:t>Topic </a:t>
            </a:r>
            <a:r>
              <a:rPr lang="en-GB" dirty="0" smtClean="0"/>
              <a:t>3.4 </a:t>
            </a:r>
            <a:r>
              <a:rPr lang="en-GB" dirty="0"/>
              <a:t>– Question </a:t>
            </a:r>
            <a:r>
              <a:rPr lang="en-GB" dirty="0" smtClean="0"/>
              <a:t>4(a) </a:t>
            </a:r>
            <a:r>
              <a:rPr lang="en-GB" dirty="0"/>
              <a:t>– </a:t>
            </a:r>
            <a:r>
              <a:rPr lang="en-GB" dirty="0" smtClean="0"/>
              <a:t>3 </a:t>
            </a:r>
            <a:r>
              <a:rPr lang="en-GB" dirty="0"/>
              <a:t>marks</a:t>
            </a:r>
          </a:p>
        </p:txBody>
      </p:sp>
      <p:sp>
        <p:nvSpPr>
          <p:cNvPr id="3" name="Content Placeholder 2"/>
          <p:cNvSpPr>
            <a:spLocks noGrp="1"/>
          </p:cNvSpPr>
          <p:nvPr>
            <p:ph idx="1"/>
          </p:nvPr>
        </p:nvSpPr>
        <p:spPr>
          <a:xfrm>
            <a:off x="291183" y="1988840"/>
            <a:ext cx="4347889" cy="3816424"/>
          </a:xfrm>
        </p:spPr>
        <p:txBody>
          <a:bodyPr>
            <a:normAutofit lnSpcReduction="10000"/>
          </a:bodyPr>
          <a:lstStyle/>
          <a:p>
            <a:pPr marL="0" indent="0">
              <a:buNone/>
            </a:pPr>
            <a:r>
              <a:rPr lang="en-GB" sz="1800" dirty="0">
                <a:solidFill>
                  <a:srgbClr val="1F224E"/>
                </a:solidFill>
                <a:latin typeface="Myriad Pro" charset="0"/>
                <a:ea typeface="Myriad Pro" charset="0"/>
                <a:cs typeface="Myriad Pro" charset="0"/>
              </a:rPr>
              <a:t>This is a 3</a:t>
            </a:r>
            <a:r>
              <a:rPr lang="en-GB" sz="1800" dirty="0" smtClean="0">
                <a:solidFill>
                  <a:srgbClr val="1F224E"/>
                </a:solidFill>
                <a:latin typeface="Myriad Pro" charset="0"/>
                <a:ea typeface="Myriad Pro" charset="0"/>
                <a:cs typeface="Myriad Pro" charset="0"/>
              </a:rPr>
              <a:t> mark </a:t>
            </a:r>
            <a:r>
              <a:rPr lang="en-GB" sz="1800" dirty="0">
                <a:solidFill>
                  <a:srgbClr val="1F224E"/>
                </a:solidFill>
                <a:latin typeface="Myriad Pro" charset="0"/>
                <a:ea typeface="Myriad Pro" charset="0"/>
                <a:cs typeface="Myriad Pro" charset="0"/>
              </a:rPr>
              <a:t>question where all marks are allocated to </a:t>
            </a:r>
            <a:r>
              <a:rPr lang="en-GB" sz="1800" dirty="0">
                <a:solidFill>
                  <a:srgbClr val="00B050"/>
                </a:solidFill>
                <a:latin typeface="Myriad Pro" charset="0"/>
                <a:ea typeface="Myriad Pro" charset="0"/>
                <a:cs typeface="Myriad Pro" charset="0"/>
              </a:rPr>
              <a:t>AO3 (skills)</a:t>
            </a:r>
            <a:r>
              <a:rPr lang="en-GB" sz="1800" dirty="0">
                <a:solidFill>
                  <a:srgbClr val="1F224E"/>
                </a:solidFill>
                <a:latin typeface="Myriad Pro" charset="0"/>
                <a:ea typeface="Myriad Pro" charset="0"/>
                <a:cs typeface="Myriad Pro" charset="0"/>
              </a:rPr>
              <a:t>. </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a:solidFill>
                  <a:srgbClr val="00B050"/>
                </a:solidFill>
                <a:latin typeface="Myriad Pro" charset="0"/>
                <a:ea typeface="Myriad Pro" charset="0"/>
                <a:cs typeface="Myriad Pro" charset="0"/>
              </a:rPr>
              <a:t>‘</a:t>
            </a:r>
            <a:r>
              <a:rPr lang="en-US" sz="1800" dirty="0">
                <a:solidFill>
                  <a:srgbClr val="00B050"/>
                </a:solidFill>
                <a:latin typeface="Myriad Pro" charset="0"/>
                <a:ea typeface="Myriad Pro" charset="0"/>
                <a:cs typeface="Myriad Pro" charset="0"/>
              </a:rPr>
              <a:t>Undertake informed and critical questioning of data sources, analytical methodologies, data </a:t>
            </a:r>
            <a:r>
              <a:rPr lang="en-US" sz="1800" dirty="0" smtClean="0">
                <a:solidFill>
                  <a:srgbClr val="00B050"/>
                </a:solidFill>
                <a:latin typeface="Myriad Pro" charset="0"/>
                <a:ea typeface="Myriad Pro" charset="0"/>
                <a:cs typeface="Myriad Pro" charset="0"/>
              </a:rPr>
              <a:t>reporting and </a:t>
            </a:r>
            <a:r>
              <a:rPr lang="en-US" sz="1800" dirty="0">
                <a:solidFill>
                  <a:srgbClr val="00B050"/>
                </a:solidFill>
                <a:latin typeface="Myriad Pro" charset="0"/>
                <a:ea typeface="Myriad Pro" charset="0"/>
                <a:cs typeface="Myriad Pro" charset="0"/>
              </a:rPr>
              <a:t>presentation</a:t>
            </a:r>
            <a:r>
              <a:rPr lang="en-GB" sz="1800" dirty="0">
                <a:solidFill>
                  <a:srgbClr val="00B050"/>
                </a:solidFill>
                <a:latin typeface="Myriad Pro" charset="0"/>
                <a:ea typeface="Myriad Pro" charset="0"/>
                <a:cs typeface="Myriad Pro" charset="0"/>
              </a:rPr>
              <a:t>’ </a:t>
            </a:r>
            <a:r>
              <a:rPr lang="en-GB" sz="1800" dirty="0">
                <a:solidFill>
                  <a:srgbClr val="1F224E"/>
                </a:solidFill>
                <a:latin typeface="Myriad Pro" charset="0"/>
                <a:ea typeface="Myriad Pro" charset="0"/>
                <a:cs typeface="Myriad Pro" charset="0"/>
              </a:rPr>
              <a:t>is stated in the specification (section 4.1 of the geographical skills list in the specification) and this question is directly targeting this skill. </a:t>
            </a:r>
            <a:endParaRPr lang="en-GB" sz="1800" dirty="0" smtClean="0">
              <a:solidFill>
                <a:srgbClr val="1F224E"/>
              </a:solidFill>
              <a:latin typeface="Myriad Pro" charset="0"/>
              <a:ea typeface="Myriad Pro" charset="0"/>
              <a:cs typeface="Myriad Pro" charset="0"/>
            </a:endParaRP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smtClean="0">
                <a:solidFill>
                  <a:srgbClr val="1F224E"/>
                </a:solidFill>
                <a:latin typeface="Myriad Pro" charset="0"/>
                <a:ea typeface="Myriad Pro" charset="0"/>
                <a:cs typeface="Myriad Pro" charset="0"/>
              </a:rPr>
              <a:t>Fig. 4 shows a map of the global distribution of overweight and obese adults.</a:t>
            </a:r>
            <a:endParaRPr lang="en-GB" sz="1800" dirty="0">
              <a:solidFill>
                <a:srgbClr val="1F224E"/>
              </a:solidFill>
              <a:latin typeface="Myriad Pro" charset="0"/>
              <a:ea typeface="Myriad Pro" charset="0"/>
              <a:cs typeface="Myriad Pro" charset="0"/>
            </a:endParaRPr>
          </a:p>
          <a:p>
            <a:pPr marL="0" indent="0">
              <a:buNone/>
            </a:pPr>
            <a:endParaRPr lang="en-GB" sz="1800" dirty="0">
              <a:solidFill>
                <a:srgbClr val="1F224E"/>
              </a:solidFill>
              <a:latin typeface="Myriad Pro" charset="0"/>
              <a:ea typeface="Myriad Pro" charset="0"/>
              <a:cs typeface="Myriad Pro" charset="0"/>
            </a:endParaRPr>
          </a:p>
          <a:p>
            <a:pPr marL="0" indent="0">
              <a:buNone/>
            </a:pPr>
            <a:endParaRPr lang="en-GB" sz="1800" dirty="0">
              <a:solidFill>
                <a:srgbClr val="1F224E"/>
              </a:solidFill>
              <a:latin typeface="Myriad Pro" charset="0"/>
              <a:ea typeface="Myriad Pro" charset="0"/>
              <a:cs typeface="Myriad Pro" charset="0"/>
            </a:endParaRPr>
          </a:p>
        </p:txBody>
      </p:sp>
      <p:sp>
        <p:nvSpPr>
          <p:cNvPr id="4" name="Rectangle 3"/>
          <p:cNvSpPr/>
          <p:nvPr/>
        </p:nvSpPr>
        <p:spPr>
          <a:xfrm>
            <a:off x="291183" y="1355576"/>
            <a:ext cx="8377286" cy="461665"/>
          </a:xfrm>
          <a:prstGeom prst="rect">
            <a:avLst/>
          </a:prstGeom>
        </p:spPr>
        <p:txBody>
          <a:bodyPr wrap="square">
            <a:spAutoFit/>
          </a:bodyPr>
          <a:lstStyle/>
          <a:p>
            <a:r>
              <a:rPr lang="en-US" sz="2400" dirty="0">
                <a:solidFill>
                  <a:srgbClr val="00B050"/>
                </a:solidFill>
                <a:latin typeface="Myriad Pro" charset="0"/>
                <a:ea typeface="Myriad Pro" charset="0"/>
                <a:cs typeface="Myriad Pro" charset="0"/>
              </a:rPr>
              <a:t>Identify three limitations with the data evidence in Fig. </a:t>
            </a:r>
            <a:r>
              <a:rPr lang="en-US" sz="2400" dirty="0" smtClean="0">
                <a:solidFill>
                  <a:srgbClr val="00B050"/>
                </a:solidFill>
                <a:latin typeface="Myriad Pro" charset="0"/>
                <a:ea typeface="Myriad Pro" charset="0"/>
                <a:cs typeface="Myriad Pro" charset="0"/>
              </a:rPr>
              <a:t>4.</a:t>
            </a:r>
            <a:endParaRPr lang="en-GB" sz="2400" dirty="0">
              <a:solidFill>
                <a:srgbClr val="1F224E"/>
              </a:solidFill>
              <a:latin typeface="Myriad Pro" charset="0"/>
              <a:ea typeface="Myriad Pro" charset="0"/>
              <a:cs typeface="Myriad Pro" charset="0"/>
            </a:endParaRPr>
          </a:p>
        </p:txBody>
      </p:sp>
      <p:pic>
        <p:nvPicPr>
          <p:cNvPr id="3074" name="Picture 2" title="Fig 4 Global distribution of overweight and obese adul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1627" y="2348880"/>
            <a:ext cx="3921675" cy="3195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24263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GB" dirty="0"/>
              <a:t>Topic </a:t>
            </a:r>
            <a:r>
              <a:rPr lang="en-GB" dirty="0" smtClean="0"/>
              <a:t>3.4 </a:t>
            </a:r>
            <a:r>
              <a:rPr lang="en-GB" dirty="0"/>
              <a:t>– Question </a:t>
            </a:r>
            <a:r>
              <a:rPr lang="en-GB" dirty="0" smtClean="0"/>
              <a:t>4(a) </a:t>
            </a:r>
            <a:r>
              <a:rPr lang="en-GB" dirty="0"/>
              <a:t>– </a:t>
            </a:r>
            <a:r>
              <a:rPr lang="en-GB" dirty="0" smtClean="0"/>
              <a:t>3 </a:t>
            </a:r>
            <a:r>
              <a:rPr lang="en-GB" dirty="0"/>
              <a:t>marks</a:t>
            </a:r>
          </a:p>
        </p:txBody>
      </p:sp>
      <p:sp>
        <p:nvSpPr>
          <p:cNvPr id="3" name="Content Placeholder 2"/>
          <p:cNvSpPr>
            <a:spLocks noGrp="1"/>
          </p:cNvSpPr>
          <p:nvPr>
            <p:ph idx="1"/>
          </p:nvPr>
        </p:nvSpPr>
        <p:spPr>
          <a:xfrm>
            <a:off x="323528" y="2132856"/>
            <a:ext cx="8136904" cy="3600400"/>
          </a:xfrm>
        </p:spPr>
        <p:txBody>
          <a:bodyPr>
            <a:normAutofit fontScale="92500" lnSpcReduction="10000"/>
          </a:bodyPr>
          <a:lstStyle/>
          <a:p>
            <a:pPr marL="0" indent="0">
              <a:buNone/>
            </a:pPr>
            <a:r>
              <a:rPr lang="en-GB" sz="1800" dirty="0">
                <a:solidFill>
                  <a:srgbClr val="1F224E"/>
                </a:solidFill>
                <a:latin typeface="Myriad Pro" charset="0"/>
                <a:ea typeface="Myriad Pro" charset="0"/>
                <a:cs typeface="Myriad Pro" charset="0"/>
              </a:rPr>
              <a:t>There are 3</a:t>
            </a:r>
            <a:r>
              <a:rPr lang="en-GB" sz="1800" dirty="0" smtClean="0">
                <a:solidFill>
                  <a:srgbClr val="1F224E"/>
                </a:solidFill>
                <a:latin typeface="Myriad Pro" charset="0"/>
                <a:ea typeface="Myriad Pro" charset="0"/>
                <a:cs typeface="Myriad Pro" charset="0"/>
              </a:rPr>
              <a:t> marks available – all for limitations of the data evidence identified through critical questioning of the resource </a:t>
            </a:r>
            <a:r>
              <a:rPr lang="en-GB" sz="1800" dirty="0">
                <a:solidFill>
                  <a:srgbClr val="1F224E"/>
                </a:solidFill>
                <a:latin typeface="Myriad Pro" charset="0"/>
                <a:ea typeface="Myriad Pro" charset="0"/>
                <a:cs typeface="Myriad Pro" charset="0"/>
              </a:rPr>
              <a:t>(</a:t>
            </a:r>
            <a:r>
              <a:rPr lang="en-GB" sz="1800" dirty="0">
                <a:solidFill>
                  <a:srgbClr val="1F224E"/>
                </a:solidFill>
                <a:latin typeface="Myriad Pro" charset="0"/>
                <a:ea typeface="Myriad Pro" charset="0"/>
                <a:cs typeface="Myriad Pro" charset="0"/>
                <a:sym typeface="Wingdings"/>
              </a:rPr>
              <a:t></a:t>
            </a:r>
            <a:r>
              <a:rPr lang="en-GB" sz="1800" dirty="0" smtClean="0">
                <a:solidFill>
                  <a:srgbClr val="1F224E"/>
                </a:solidFill>
                <a:latin typeface="Myriad Pro" charset="0"/>
                <a:ea typeface="Myriad Pro" charset="0"/>
                <a:cs typeface="Myriad Pro" charset="0"/>
              </a:rPr>
              <a:t>). </a:t>
            </a:r>
          </a:p>
          <a:p>
            <a:pPr marL="0" indent="0">
              <a:buNone/>
            </a:pPr>
            <a:endParaRPr lang="en-GB" sz="1800" dirty="0" smtClean="0">
              <a:solidFill>
                <a:srgbClr val="1F224E"/>
              </a:solidFill>
              <a:latin typeface="Myriad Pro" charset="0"/>
              <a:ea typeface="Myriad Pro" charset="0"/>
              <a:cs typeface="Myriad Pro" charset="0"/>
            </a:endParaRPr>
          </a:p>
          <a:p>
            <a:pPr marL="0" indent="0">
              <a:buNone/>
            </a:pPr>
            <a:r>
              <a:rPr lang="en-GB" sz="1800" dirty="0" smtClean="0">
                <a:solidFill>
                  <a:srgbClr val="1F224E"/>
                </a:solidFill>
                <a:latin typeface="Myriad Pro" charset="0"/>
                <a:ea typeface="Myriad Pro" charset="0"/>
                <a:cs typeface="Myriad Pro" charset="0"/>
              </a:rPr>
              <a:t>Examples of points suggested in the mark scheme include:</a:t>
            </a:r>
            <a:endParaRPr lang="en-GB" sz="1800" dirty="0">
              <a:solidFill>
                <a:srgbClr val="1F224E"/>
              </a:solidFill>
              <a:latin typeface="Myriad Pro" charset="0"/>
              <a:ea typeface="Myriad Pro" charset="0"/>
              <a:cs typeface="Myriad Pro" charset="0"/>
            </a:endParaRPr>
          </a:p>
          <a:p>
            <a:r>
              <a:rPr lang="en-US" sz="1800" dirty="0">
                <a:solidFill>
                  <a:srgbClr val="1F224E"/>
                </a:solidFill>
                <a:latin typeface="Myriad Pro" charset="0"/>
                <a:ea typeface="Myriad Pro" charset="0"/>
                <a:cs typeface="Myriad Pro" charset="0"/>
              </a:rPr>
              <a:t>There is a considerable difference in the BMI of adults who are overweight compared to those who are obese, if mapped separately then the patterns may be quite different </a:t>
            </a:r>
            <a:r>
              <a:rPr lang="en-US" sz="1800" dirty="0" smtClean="0">
                <a:solidFill>
                  <a:srgbClr val="1F224E"/>
                </a:solidFill>
                <a:latin typeface="Myriad Pro" charset="0"/>
                <a:ea typeface="Myriad Pro" charset="0"/>
                <a:cs typeface="Myriad Pro" charset="0"/>
              </a:rPr>
              <a:t>(</a:t>
            </a:r>
            <a:r>
              <a:rPr lang="en-GB" sz="1800" dirty="0">
                <a:solidFill>
                  <a:srgbClr val="1F224E"/>
                </a:solidFill>
                <a:latin typeface="Myriad Pro" charset="0"/>
                <a:ea typeface="Myriad Pro" charset="0"/>
                <a:cs typeface="Myriad Pro" charset="0"/>
                <a:sym typeface="Wingdings"/>
              </a:rPr>
              <a:t></a:t>
            </a:r>
            <a:r>
              <a:rPr lang="en-US" sz="1800" dirty="0" smtClean="0">
                <a:solidFill>
                  <a:srgbClr val="1F224E"/>
                </a:solidFill>
                <a:latin typeface="Myriad Pro" charset="0"/>
                <a:ea typeface="Myriad Pro" charset="0"/>
                <a:cs typeface="Myriad Pro" charset="0"/>
              </a:rPr>
              <a:t>).</a:t>
            </a:r>
          </a:p>
          <a:p>
            <a:pPr marL="0" indent="0">
              <a:buNone/>
            </a:pPr>
            <a:endParaRPr lang="en-US" sz="1800" dirty="0">
              <a:solidFill>
                <a:srgbClr val="1F224E"/>
              </a:solidFill>
              <a:latin typeface="Myriad Pro" charset="0"/>
              <a:ea typeface="Myriad Pro" charset="0"/>
              <a:cs typeface="Myriad Pro" charset="0"/>
            </a:endParaRPr>
          </a:p>
          <a:p>
            <a:r>
              <a:rPr lang="en-US" sz="1800" dirty="0">
                <a:solidFill>
                  <a:srgbClr val="1F224E"/>
                </a:solidFill>
                <a:latin typeface="Myriad Pro" charset="0"/>
                <a:ea typeface="Myriad Pro" charset="0"/>
                <a:cs typeface="Myriad Pro" charset="0"/>
              </a:rPr>
              <a:t>The categories on the key are not evenly distributed, for example between 72-90% there is a difference of 18% whereas 57-71% the difference is 14% </a:t>
            </a:r>
            <a:r>
              <a:rPr lang="en-US" sz="1800" dirty="0" smtClean="0">
                <a:solidFill>
                  <a:srgbClr val="1F224E"/>
                </a:solidFill>
                <a:latin typeface="Myriad Pro" charset="0"/>
                <a:ea typeface="Myriad Pro" charset="0"/>
                <a:cs typeface="Myriad Pro" charset="0"/>
              </a:rPr>
              <a:t>(</a:t>
            </a:r>
            <a:r>
              <a:rPr lang="en-GB" sz="1800" dirty="0">
                <a:solidFill>
                  <a:srgbClr val="1F224E"/>
                </a:solidFill>
                <a:latin typeface="Myriad Pro" charset="0"/>
                <a:ea typeface="Myriad Pro" charset="0"/>
                <a:cs typeface="Myriad Pro" charset="0"/>
                <a:sym typeface="Wingdings"/>
              </a:rPr>
              <a:t></a:t>
            </a:r>
            <a:r>
              <a:rPr lang="en-US" sz="1800" dirty="0" smtClean="0">
                <a:solidFill>
                  <a:srgbClr val="1F224E"/>
                </a:solidFill>
                <a:latin typeface="Myriad Pro" charset="0"/>
                <a:ea typeface="Myriad Pro" charset="0"/>
                <a:cs typeface="Myriad Pro" charset="0"/>
              </a:rPr>
              <a:t>).</a:t>
            </a:r>
          </a:p>
          <a:p>
            <a:pPr marL="0" indent="0">
              <a:buNone/>
            </a:pPr>
            <a:endParaRPr lang="en-US" sz="1800" dirty="0">
              <a:solidFill>
                <a:srgbClr val="1F224E"/>
              </a:solidFill>
              <a:latin typeface="Myriad Pro" charset="0"/>
              <a:ea typeface="Myriad Pro" charset="0"/>
              <a:cs typeface="Myriad Pro" charset="0"/>
            </a:endParaRPr>
          </a:p>
          <a:p>
            <a:r>
              <a:rPr lang="en-US" sz="1800" dirty="0">
                <a:solidFill>
                  <a:srgbClr val="1F224E"/>
                </a:solidFill>
                <a:latin typeface="Myriad Pro" charset="0"/>
                <a:ea typeface="Myriad Pro" charset="0"/>
                <a:cs typeface="Myriad Pro" charset="0"/>
              </a:rPr>
              <a:t>There is no time period defined on this map either for when the data was gathered or displayed on the actual map </a:t>
            </a:r>
            <a:r>
              <a:rPr lang="en-US" sz="1800" dirty="0" smtClean="0">
                <a:solidFill>
                  <a:srgbClr val="1F224E"/>
                </a:solidFill>
                <a:latin typeface="Myriad Pro" charset="0"/>
                <a:ea typeface="Myriad Pro" charset="0"/>
                <a:cs typeface="Myriad Pro" charset="0"/>
              </a:rPr>
              <a:t>(</a:t>
            </a:r>
            <a:r>
              <a:rPr lang="en-GB" sz="1800" dirty="0">
                <a:solidFill>
                  <a:srgbClr val="1F224E"/>
                </a:solidFill>
                <a:latin typeface="Myriad Pro" charset="0"/>
                <a:ea typeface="Myriad Pro" charset="0"/>
                <a:cs typeface="Myriad Pro" charset="0"/>
                <a:sym typeface="Wingdings"/>
              </a:rPr>
              <a:t></a:t>
            </a:r>
            <a:r>
              <a:rPr lang="en-US" sz="1800" dirty="0" smtClean="0">
                <a:solidFill>
                  <a:srgbClr val="1F224E"/>
                </a:solidFill>
                <a:latin typeface="Myriad Pro" charset="0"/>
                <a:ea typeface="Myriad Pro" charset="0"/>
                <a:cs typeface="Myriad Pro" charset="0"/>
              </a:rPr>
              <a:t>).</a:t>
            </a:r>
            <a:endParaRPr lang="en-GB" sz="1800" dirty="0">
              <a:solidFill>
                <a:srgbClr val="1F224E"/>
              </a:solidFill>
              <a:latin typeface="Myriad Pro" charset="0"/>
              <a:ea typeface="Myriad Pro" charset="0"/>
              <a:cs typeface="Myriad Pro" charset="0"/>
            </a:endParaRPr>
          </a:p>
        </p:txBody>
      </p:sp>
      <p:sp>
        <p:nvSpPr>
          <p:cNvPr id="4" name="Rectangle 3"/>
          <p:cNvSpPr/>
          <p:nvPr/>
        </p:nvSpPr>
        <p:spPr>
          <a:xfrm>
            <a:off x="323528" y="1412776"/>
            <a:ext cx="8568952" cy="461665"/>
          </a:xfrm>
          <a:prstGeom prst="rect">
            <a:avLst/>
          </a:prstGeom>
        </p:spPr>
        <p:txBody>
          <a:bodyPr wrap="square">
            <a:spAutoFit/>
          </a:bodyPr>
          <a:lstStyle/>
          <a:p>
            <a:r>
              <a:rPr lang="en-US" sz="2400" dirty="0">
                <a:solidFill>
                  <a:srgbClr val="00B050"/>
                </a:solidFill>
                <a:latin typeface="Myriad Pro" charset="0"/>
                <a:ea typeface="Myriad Pro" charset="0"/>
                <a:cs typeface="Myriad Pro" charset="0"/>
              </a:rPr>
              <a:t>Identify three limitations with the data evidence in Fig. </a:t>
            </a:r>
            <a:r>
              <a:rPr lang="en-US" sz="2400" dirty="0" smtClean="0">
                <a:solidFill>
                  <a:srgbClr val="00B050"/>
                </a:solidFill>
                <a:latin typeface="Myriad Pro" charset="0"/>
                <a:ea typeface="Myriad Pro" charset="0"/>
                <a:cs typeface="Myriad Pro" charset="0"/>
              </a:rPr>
              <a:t>4.</a:t>
            </a:r>
            <a:endParaRPr lang="en-GB" sz="24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23209298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32048"/>
            <a:ext cx="8670118" cy="1143000"/>
          </a:xfrm>
        </p:spPr>
        <p:txBody>
          <a:bodyPr>
            <a:normAutofit fontScale="90000"/>
          </a:bodyPr>
          <a:lstStyle/>
          <a:p>
            <a:r>
              <a:rPr lang="en-GB" dirty="0"/>
              <a:t>Topic </a:t>
            </a:r>
            <a:r>
              <a:rPr lang="en-GB" dirty="0" smtClean="0"/>
              <a:t>3.4 </a:t>
            </a:r>
            <a:r>
              <a:rPr lang="en-GB" dirty="0"/>
              <a:t>– Question </a:t>
            </a:r>
            <a:r>
              <a:rPr lang="en-GB" dirty="0" smtClean="0"/>
              <a:t>4(b) </a:t>
            </a:r>
            <a:r>
              <a:rPr lang="en-GB" dirty="0"/>
              <a:t>– </a:t>
            </a:r>
            <a:r>
              <a:rPr lang="en-GB" dirty="0" smtClean="0"/>
              <a:t>6 </a:t>
            </a:r>
            <a:r>
              <a:rPr lang="en-GB" dirty="0"/>
              <a:t>marks</a:t>
            </a:r>
          </a:p>
        </p:txBody>
      </p:sp>
      <p:sp>
        <p:nvSpPr>
          <p:cNvPr id="7" name="TextBox 6"/>
          <p:cNvSpPr txBox="1"/>
          <p:nvPr/>
        </p:nvSpPr>
        <p:spPr>
          <a:xfrm>
            <a:off x="424694" y="1095127"/>
            <a:ext cx="8395779" cy="461665"/>
          </a:xfrm>
          <a:prstGeom prst="rect">
            <a:avLst/>
          </a:prstGeom>
          <a:noFill/>
          <a:ln>
            <a:solidFill>
              <a:schemeClr val="tx1"/>
            </a:solidFill>
          </a:ln>
        </p:spPr>
        <p:txBody>
          <a:bodyPr wrap="square" rtlCol="0">
            <a:spAutoFit/>
          </a:bodyPr>
          <a:lstStyle/>
          <a:p>
            <a:pPr lvl="0"/>
            <a:r>
              <a:rPr lang="en-US" sz="2400" dirty="0">
                <a:solidFill>
                  <a:srgbClr val="FF0000"/>
                </a:solidFill>
                <a:latin typeface="Myriad Pro" charset="0"/>
                <a:ea typeface="Myriad Pro" charset="0"/>
                <a:cs typeface="Myriad Pro" charset="0"/>
              </a:rPr>
              <a:t>Explain the physical conditions necessary for growing food.</a:t>
            </a:r>
            <a:endParaRPr lang="en-US" sz="1600" dirty="0">
              <a:solidFill>
                <a:srgbClr val="FF0000"/>
              </a:solidFill>
              <a:latin typeface="Myriad Pro" charset="0"/>
              <a:ea typeface="Myriad Pro" charset="0"/>
              <a:cs typeface="Myriad Pro" charset="0"/>
            </a:endParaRPr>
          </a:p>
        </p:txBody>
      </p:sp>
      <p:sp>
        <p:nvSpPr>
          <p:cNvPr id="10" name="Content Placeholder 2"/>
          <p:cNvSpPr txBox="1">
            <a:spLocks/>
          </p:cNvSpPr>
          <p:nvPr/>
        </p:nvSpPr>
        <p:spPr>
          <a:xfrm>
            <a:off x="366378" y="1793007"/>
            <a:ext cx="8555260" cy="10081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smtClean="0">
                <a:solidFill>
                  <a:srgbClr val="1F224E"/>
                </a:solidFill>
                <a:latin typeface="Myriad Pro" charset="0"/>
                <a:ea typeface="Myriad Pro" charset="0"/>
                <a:cs typeface="Myriad Pro" charset="0"/>
              </a:rPr>
              <a:t>This is a </a:t>
            </a:r>
            <a:r>
              <a:rPr lang="en-GB" sz="1200" dirty="0">
                <a:solidFill>
                  <a:srgbClr val="1F224E"/>
                </a:solidFill>
                <a:latin typeface="Myriad Pro" charset="0"/>
                <a:ea typeface="Myriad Pro" charset="0"/>
                <a:cs typeface="Myriad Pro" charset="0"/>
              </a:rPr>
              <a:t>6</a:t>
            </a:r>
            <a:r>
              <a:rPr lang="en-GB" sz="1200" dirty="0" smtClean="0">
                <a:solidFill>
                  <a:srgbClr val="1F224E"/>
                </a:solidFill>
                <a:latin typeface="Myriad Pro" charset="0"/>
                <a:ea typeface="Myriad Pro" charset="0"/>
                <a:cs typeface="Myriad Pro" charset="0"/>
              </a:rPr>
              <a:t> mark question where all marks are allocated to </a:t>
            </a:r>
            <a:r>
              <a:rPr lang="en-GB" sz="1200" dirty="0" smtClean="0">
                <a:solidFill>
                  <a:srgbClr val="FF0000"/>
                </a:solidFill>
                <a:latin typeface="Myriad Pro" charset="0"/>
                <a:ea typeface="Myriad Pro" charset="0"/>
                <a:cs typeface="Myriad Pro" charset="0"/>
              </a:rPr>
              <a:t>AO1 (knowledge and understanding)</a:t>
            </a:r>
            <a:r>
              <a:rPr lang="en-GB" sz="1200" dirty="0" smtClean="0">
                <a:solidFill>
                  <a:srgbClr val="1F224E"/>
                </a:solidFill>
                <a:latin typeface="Myriad Pro" charset="0"/>
                <a:ea typeface="Myriad Pro" charset="0"/>
                <a:cs typeface="Myriad Pro" charset="0"/>
              </a:rPr>
              <a:t>. </a:t>
            </a:r>
          </a:p>
          <a:p>
            <a:pPr marL="0" indent="0">
              <a:buNone/>
            </a:pPr>
            <a:endParaRPr lang="en-GB" sz="1200" dirty="0" smtClean="0">
              <a:solidFill>
                <a:srgbClr val="1F224E"/>
              </a:solidFill>
              <a:latin typeface="Myriad Pro" charset="0"/>
              <a:ea typeface="Myriad Pro" charset="0"/>
              <a:cs typeface="Myriad Pro" charset="0"/>
            </a:endParaRPr>
          </a:p>
          <a:p>
            <a:pPr marL="0" indent="0">
              <a:buNone/>
            </a:pPr>
            <a:r>
              <a:rPr lang="en-GB" sz="1200" dirty="0" smtClean="0">
                <a:solidFill>
                  <a:srgbClr val="FF0000"/>
                </a:solidFill>
                <a:latin typeface="Myriad Pro" charset="0"/>
                <a:ea typeface="Myriad Pro" charset="0"/>
                <a:cs typeface="Myriad Pro" charset="0"/>
              </a:rPr>
              <a:t>‘</a:t>
            </a:r>
            <a:r>
              <a:rPr lang="en-US" sz="1200" dirty="0">
                <a:solidFill>
                  <a:srgbClr val="FF0000"/>
                </a:solidFill>
                <a:latin typeface="Myriad Pro" charset="0"/>
                <a:ea typeface="Myriad Pro" charset="0"/>
                <a:cs typeface="Myriad Pro" charset="0"/>
              </a:rPr>
              <a:t>The physical conditions required for growing food including, air, climate, </a:t>
            </a:r>
            <a:r>
              <a:rPr lang="en-US" sz="1200" dirty="0" smtClean="0">
                <a:solidFill>
                  <a:srgbClr val="FF0000"/>
                </a:solidFill>
                <a:latin typeface="Myriad Pro" charset="0"/>
                <a:ea typeface="Myriad Pro" charset="0"/>
                <a:cs typeface="Myriad Pro" charset="0"/>
              </a:rPr>
              <a:t>soil and </a:t>
            </a:r>
            <a:r>
              <a:rPr lang="en-US" sz="1200" dirty="0">
                <a:solidFill>
                  <a:srgbClr val="FF0000"/>
                </a:solidFill>
                <a:latin typeface="Myriad Pro" charset="0"/>
                <a:ea typeface="Myriad Pro" charset="0"/>
                <a:cs typeface="Myriad Pro" charset="0"/>
              </a:rPr>
              <a:t>water’</a:t>
            </a:r>
            <a:r>
              <a:rPr lang="en-GB" sz="1200" dirty="0" smtClean="0">
                <a:solidFill>
                  <a:srgbClr val="1F224E"/>
                </a:solidFill>
                <a:latin typeface="Myriad Pro" charset="0"/>
                <a:ea typeface="Myriad Pro" charset="0"/>
                <a:cs typeface="Myriad Pro" charset="0"/>
              </a:rPr>
              <a:t> is stated in the specification (key idea 1.b of this topic).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As this is a level marked question, the answer is not point marked. Therefore the mark a student achieves depends on where they sit in the level mark scheme. Remember there is </a:t>
            </a:r>
            <a:r>
              <a:rPr lang="en-US" sz="1200" dirty="0" smtClean="0">
                <a:solidFill>
                  <a:srgbClr val="1F224E"/>
                </a:solidFill>
                <a:latin typeface="Myriad Pro" charset="0"/>
                <a:ea typeface="Myriad Pro" charset="0"/>
                <a:cs typeface="Myriad Pro" charset="0"/>
              </a:rPr>
              <a:t>level </a:t>
            </a:r>
            <a:r>
              <a:rPr lang="en-US" sz="1200" dirty="0">
                <a:solidFill>
                  <a:srgbClr val="1F224E"/>
                </a:solidFill>
                <a:latin typeface="Myriad Pro" charset="0"/>
                <a:ea typeface="Myriad Pro" charset="0"/>
                <a:cs typeface="Myriad Pro" charset="0"/>
              </a:rPr>
              <a:t>of </a:t>
            </a:r>
            <a:r>
              <a:rPr lang="en-US" sz="1200" dirty="0" smtClean="0">
                <a:solidFill>
                  <a:srgbClr val="1F224E"/>
                </a:solidFill>
                <a:latin typeface="Myriad Pro" charset="0"/>
                <a:ea typeface="Myriad Pro" charset="0"/>
                <a:cs typeface="Myriad Pro" charset="0"/>
              </a:rPr>
              <a:t>response questions marking guidance</a:t>
            </a:r>
            <a:r>
              <a:rPr lang="en-GB" sz="1200" dirty="0" smtClean="0">
                <a:solidFill>
                  <a:srgbClr val="1F224E"/>
                </a:solidFill>
                <a:latin typeface="Myriad Pro" charset="0"/>
                <a:ea typeface="Myriad Pro" charset="0"/>
                <a:cs typeface="Myriad Pro" charset="0"/>
              </a:rPr>
              <a:t> to indicate what ‘</a:t>
            </a:r>
            <a:r>
              <a:rPr lang="en-GB" sz="1200" b="1" dirty="0" smtClean="0">
                <a:solidFill>
                  <a:srgbClr val="1F224E"/>
                </a:solidFill>
                <a:latin typeface="Myriad Pro" charset="0"/>
                <a:ea typeface="Myriad Pro" charset="0"/>
                <a:cs typeface="Myriad Pro" charset="0"/>
              </a:rPr>
              <a:t>thorough</a:t>
            </a:r>
            <a:r>
              <a:rPr lang="en-GB" sz="1200" dirty="0" smtClean="0">
                <a:solidFill>
                  <a:srgbClr val="1F224E"/>
                </a:solidFill>
                <a:latin typeface="Myriad Pro" charset="0"/>
                <a:ea typeface="Myriad Pro" charset="0"/>
                <a:cs typeface="Myriad Pro" charset="0"/>
              </a:rPr>
              <a:t>’, ‘</a:t>
            </a:r>
            <a:r>
              <a:rPr lang="en-GB" sz="1200" b="1" dirty="0" smtClean="0">
                <a:solidFill>
                  <a:srgbClr val="1F224E"/>
                </a:solidFill>
                <a:latin typeface="Myriad Pro" charset="0"/>
                <a:ea typeface="Myriad Pro" charset="0"/>
                <a:cs typeface="Myriad Pro" charset="0"/>
              </a:rPr>
              <a:t>reasonable</a:t>
            </a:r>
            <a:r>
              <a:rPr lang="en-GB" sz="1200" dirty="0" smtClean="0">
                <a:solidFill>
                  <a:srgbClr val="1F224E"/>
                </a:solidFill>
                <a:latin typeface="Myriad Pro" charset="0"/>
                <a:ea typeface="Myriad Pro" charset="0"/>
                <a:cs typeface="Myriad Pro" charset="0"/>
              </a:rPr>
              <a:t>’ and ‘</a:t>
            </a:r>
            <a:r>
              <a:rPr lang="en-GB" sz="1200" b="1" dirty="0" smtClean="0">
                <a:solidFill>
                  <a:srgbClr val="1F224E"/>
                </a:solidFill>
                <a:latin typeface="Myriad Pro" charset="0"/>
                <a:ea typeface="Myriad Pro" charset="0"/>
                <a:cs typeface="Myriad Pro" charset="0"/>
              </a:rPr>
              <a:t>basic</a:t>
            </a:r>
            <a:r>
              <a:rPr lang="en-GB" sz="1200" dirty="0" smtClean="0">
                <a:solidFill>
                  <a:srgbClr val="1F224E"/>
                </a:solidFill>
                <a:latin typeface="Myriad Pro" charset="0"/>
                <a:ea typeface="Myriad Pro" charset="0"/>
                <a:cs typeface="Myriad Pro" charset="0"/>
              </a:rPr>
              <a:t>’ mean at the start of the mark schemes (and slide 10 of this presentation).</a:t>
            </a:r>
          </a:p>
          <a:p>
            <a:pPr marL="0" indent="0">
              <a:buNone/>
            </a:pPr>
            <a:endParaRPr lang="en-GB" sz="1200" dirty="0">
              <a:solidFill>
                <a:srgbClr val="1F224E"/>
              </a:solidFill>
              <a:latin typeface="Myriad Pro" charset="0"/>
              <a:ea typeface="Myriad Pro" charset="0"/>
              <a:cs typeface="Myriad Pro" charset="0"/>
            </a:endParaRPr>
          </a:p>
          <a:p>
            <a:pPr marL="0" indent="0">
              <a:buNone/>
            </a:pPr>
            <a:endParaRPr lang="en-GB" sz="1200" dirty="0" smtClean="0">
              <a:solidFill>
                <a:srgbClr val="1F224E"/>
              </a:solidFill>
              <a:latin typeface="Myriad Pro" charset="0"/>
              <a:ea typeface="Myriad Pro" charset="0"/>
              <a:cs typeface="Myriad Pro" charset="0"/>
            </a:endParaRPr>
          </a:p>
          <a:p>
            <a:pPr marL="0" indent="0">
              <a:buNone/>
            </a:pPr>
            <a:endParaRPr lang="en-GB" sz="1200" dirty="0" smtClean="0">
              <a:solidFill>
                <a:srgbClr val="1F224E"/>
              </a:solidFill>
              <a:latin typeface="Myriad Pro" charset="0"/>
              <a:ea typeface="Myriad Pro" charset="0"/>
              <a:cs typeface="Myriad Pro" charset="0"/>
            </a:endParaRPr>
          </a:p>
          <a:p>
            <a:pPr marL="0" indent="0">
              <a:buNone/>
            </a:pPr>
            <a:endParaRPr lang="en-GB" sz="1200" dirty="0" smtClean="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p:txBody>
      </p:sp>
      <p:sp>
        <p:nvSpPr>
          <p:cNvPr id="5" name="TextBox 4"/>
          <p:cNvSpPr txBox="1"/>
          <p:nvPr/>
        </p:nvSpPr>
        <p:spPr>
          <a:xfrm>
            <a:off x="395536" y="3530775"/>
            <a:ext cx="2592288" cy="1938992"/>
          </a:xfrm>
          <a:prstGeom prst="rect">
            <a:avLst/>
          </a:prstGeom>
          <a:solidFill>
            <a:srgbClr val="ECECEC"/>
          </a:solidFill>
          <a:ln>
            <a:solidFill>
              <a:schemeClr val="tx1"/>
            </a:solidFill>
          </a:ln>
        </p:spPr>
        <p:txBody>
          <a:bodyPr wrap="square" rtlCol="0">
            <a:spAutoFit/>
          </a:bodyPr>
          <a:lstStyle/>
          <a:p>
            <a:r>
              <a:rPr lang="en-US" sz="1200" b="1" dirty="0">
                <a:solidFill>
                  <a:srgbClr val="1F224E"/>
                </a:solidFill>
                <a:latin typeface="Myriad Pro" charset="0"/>
                <a:ea typeface="Myriad Pro" charset="0"/>
                <a:cs typeface="Myriad Pro" charset="0"/>
              </a:rPr>
              <a:t>Level 3 </a:t>
            </a:r>
            <a:r>
              <a:rPr lang="en-US" sz="1200" b="1" dirty="0" smtClean="0">
                <a:solidFill>
                  <a:srgbClr val="1F224E"/>
                </a:solidFill>
                <a:latin typeface="Myriad Pro" charset="0"/>
                <a:ea typeface="Myriad Pro" charset="0"/>
                <a:cs typeface="Myriad Pro" charset="0"/>
              </a:rPr>
              <a:t>(5–6 </a:t>
            </a:r>
            <a:r>
              <a:rPr lang="en-US" sz="1200" b="1" dirty="0">
                <a:solidFill>
                  <a:srgbClr val="1F224E"/>
                </a:solidFill>
                <a:latin typeface="Myriad Pro" charset="0"/>
                <a:ea typeface="Myriad Pro" charset="0"/>
                <a:cs typeface="Myriad Pro" charset="0"/>
              </a:rPr>
              <a:t>marks)</a:t>
            </a:r>
            <a:endParaRPr lang="en-GB" sz="1200" b="1"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thorough</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a:t>
            </a:r>
            <a:r>
              <a:rPr lang="en-US" sz="1200" dirty="0">
                <a:solidFill>
                  <a:srgbClr val="1F224E"/>
                </a:solidFill>
                <a:latin typeface="Myriad Pro" charset="0"/>
                <a:ea typeface="Myriad Pro" charset="0"/>
                <a:cs typeface="Myriad Pro" charset="0"/>
              </a:rPr>
              <a:t> of the physical conditions necessary for growing food</a:t>
            </a:r>
            <a:r>
              <a:rPr lang="en-US" sz="1200" dirty="0" smtClean="0">
                <a:solidFill>
                  <a:srgbClr val="1F224E"/>
                </a:solidFill>
                <a:latin typeface="Myriad Pro" charset="0"/>
                <a:ea typeface="Myriad Pro" charset="0"/>
                <a:cs typeface="Myriad Pro" charset="0"/>
              </a:rPr>
              <a:t> </a:t>
            </a:r>
            <a:r>
              <a:rPr lang="en-US" sz="1200" dirty="0" smtClean="0">
                <a:solidFill>
                  <a:srgbClr val="FF0000"/>
                </a:solidFill>
                <a:latin typeface="Myriad Pro" charset="0"/>
                <a:ea typeface="Myriad Pro" charset="0"/>
                <a:cs typeface="Myriad Pro" charset="0"/>
              </a:rPr>
              <a:t>(</a:t>
            </a:r>
            <a:r>
              <a:rPr lang="en-US" sz="1200" dirty="0">
                <a:solidFill>
                  <a:srgbClr val="FF0000"/>
                </a:solidFill>
                <a:latin typeface="Myriad Pro" charset="0"/>
                <a:ea typeface="Myriad Pro" charset="0"/>
                <a:cs typeface="Myriad Pro" charset="0"/>
              </a:rPr>
              <a:t>AO1)</a:t>
            </a:r>
            <a:r>
              <a:rPr lang="en-US" sz="1200" dirty="0">
                <a:solidFill>
                  <a:srgbClr val="1F224E"/>
                </a:solidFill>
                <a:latin typeface="Myriad Pro" charset="0"/>
                <a:ea typeface="Myriad Pro" charset="0"/>
                <a:cs typeface="Myriad Pro" charset="0"/>
              </a:rPr>
              <a:t>.</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 </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This will be shown by including </a:t>
            </a:r>
            <a:r>
              <a:rPr lang="en-US" sz="1200" b="1" dirty="0">
                <a:solidFill>
                  <a:srgbClr val="1F224E"/>
                </a:solidFill>
                <a:latin typeface="Myriad Pro" charset="0"/>
                <a:ea typeface="Myriad Pro" charset="0"/>
                <a:cs typeface="Myriad Pro" charset="0"/>
              </a:rPr>
              <a:t>well-developed</a:t>
            </a:r>
            <a:r>
              <a:rPr lang="en-US" sz="1200" dirty="0">
                <a:solidFill>
                  <a:srgbClr val="1F224E"/>
                </a:solidFill>
                <a:latin typeface="Myriad Pro" charset="0"/>
                <a:ea typeface="Myriad Pro" charset="0"/>
                <a:cs typeface="Myriad Pro" charset="0"/>
              </a:rPr>
              <a:t> </a:t>
            </a:r>
            <a:r>
              <a:rPr lang="en-US" sz="1200" dirty="0" smtClean="0">
                <a:solidFill>
                  <a:srgbClr val="1F224E"/>
                </a:solidFill>
                <a:latin typeface="Myriad Pro" charset="0"/>
                <a:ea typeface="Myriad Pro" charset="0"/>
                <a:cs typeface="Myriad Pro" charset="0"/>
              </a:rPr>
              <a:t>ideas about the </a:t>
            </a:r>
            <a:r>
              <a:rPr lang="en-US" sz="1200" dirty="0">
                <a:solidFill>
                  <a:srgbClr val="1F224E"/>
                </a:solidFill>
                <a:latin typeface="Myriad Pro" charset="0"/>
                <a:ea typeface="Myriad Pro" charset="0"/>
                <a:cs typeface="Myriad Pro" charset="0"/>
              </a:rPr>
              <a:t>physical conditions necessary for growing food</a:t>
            </a:r>
            <a:r>
              <a:rPr lang="en-US" sz="1200" dirty="0" smtClean="0">
                <a:solidFill>
                  <a:srgbClr val="1F224E"/>
                </a:solidFill>
                <a:latin typeface="Myriad Pro" charset="0"/>
                <a:ea typeface="Myriad Pro" charset="0"/>
                <a:cs typeface="Myriad Pro" charset="0"/>
              </a:rPr>
              <a:t>.</a:t>
            </a:r>
            <a:endParaRPr lang="en-GB" sz="1200" dirty="0">
              <a:solidFill>
                <a:srgbClr val="1F224E"/>
              </a:solidFill>
              <a:latin typeface="Myriad Pro" charset="0"/>
              <a:ea typeface="Myriad Pro" charset="0"/>
              <a:cs typeface="Myriad Pro" charset="0"/>
            </a:endParaRPr>
          </a:p>
        </p:txBody>
      </p:sp>
      <p:sp>
        <p:nvSpPr>
          <p:cNvPr id="6" name="TextBox 5"/>
          <p:cNvSpPr txBox="1"/>
          <p:nvPr/>
        </p:nvSpPr>
        <p:spPr>
          <a:xfrm>
            <a:off x="6156176" y="3540764"/>
            <a:ext cx="2664297" cy="1938992"/>
          </a:xfrm>
          <a:prstGeom prst="rect">
            <a:avLst/>
          </a:prstGeom>
          <a:solidFill>
            <a:srgbClr val="ECECEC"/>
          </a:solidFill>
          <a:ln>
            <a:solidFill>
              <a:schemeClr val="tx1"/>
            </a:solidFill>
          </a:ln>
        </p:spPr>
        <p:txBody>
          <a:bodyPr wrap="square" rtlCol="0">
            <a:spAutoFit/>
          </a:bodyPr>
          <a:lstStyle/>
          <a:p>
            <a:r>
              <a:rPr lang="en-US" sz="1200" b="1" dirty="0">
                <a:solidFill>
                  <a:srgbClr val="1F224E"/>
                </a:solidFill>
                <a:latin typeface="Myriad Pro" charset="0"/>
                <a:ea typeface="Myriad Pro" charset="0"/>
                <a:cs typeface="Myriad Pro" charset="0"/>
              </a:rPr>
              <a:t>Level 1 (1–2 marks)</a:t>
            </a:r>
            <a:endParaRPr lang="en-GB" sz="1200" b="1"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basic</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a:t>
            </a:r>
            <a:r>
              <a:rPr lang="en-US" sz="1200" dirty="0">
                <a:solidFill>
                  <a:srgbClr val="1F224E"/>
                </a:solidFill>
                <a:latin typeface="Myriad Pro" charset="0"/>
                <a:ea typeface="Myriad Pro" charset="0"/>
                <a:cs typeface="Myriad Pro" charset="0"/>
              </a:rPr>
              <a:t> of the physical conditions necessary for growing food </a:t>
            </a:r>
            <a:r>
              <a:rPr lang="en-US" sz="1200" dirty="0" smtClean="0">
                <a:solidFill>
                  <a:srgbClr val="FF0000"/>
                </a:solidFill>
                <a:latin typeface="Myriad Pro" charset="0"/>
                <a:ea typeface="Myriad Pro" charset="0"/>
                <a:cs typeface="Myriad Pro" charset="0"/>
              </a:rPr>
              <a:t>(</a:t>
            </a:r>
            <a:r>
              <a:rPr lang="en-US" sz="1200" dirty="0">
                <a:solidFill>
                  <a:srgbClr val="FF0000"/>
                </a:solidFill>
                <a:latin typeface="Myriad Pro" charset="0"/>
                <a:ea typeface="Myriad Pro" charset="0"/>
                <a:cs typeface="Myriad Pro" charset="0"/>
              </a:rPr>
              <a:t>AO1)</a:t>
            </a:r>
            <a:r>
              <a:rPr lang="en-US" sz="1200" dirty="0">
                <a:solidFill>
                  <a:srgbClr val="1F224E"/>
                </a:solidFill>
                <a:latin typeface="Myriad Pro" charset="0"/>
                <a:ea typeface="Myriad Pro" charset="0"/>
                <a:cs typeface="Myriad Pro" charset="0"/>
              </a:rPr>
              <a:t>.</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 </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This will be shown by including </a:t>
            </a:r>
            <a:r>
              <a:rPr lang="en-US" sz="1200" b="1" dirty="0">
                <a:solidFill>
                  <a:srgbClr val="1F224E"/>
                </a:solidFill>
                <a:latin typeface="Myriad Pro" charset="0"/>
                <a:ea typeface="Myriad Pro" charset="0"/>
                <a:cs typeface="Myriad Pro" charset="0"/>
              </a:rPr>
              <a:t>simple</a:t>
            </a:r>
            <a:r>
              <a:rPr lang="en-US" sz="1200" dirty="0">
                <a:solidFill>
                  <a:srgbClr val="1F224E"/>
                </a:solidFill>
                <a:latin typeface="Myriad Pro" charset="0"/>
                <a:ea typeface="Myriad Pro" charset="0"/>
                <a:cs typeface="Myriad Pro" charset="0"/>
              </a:rPr>
              <a:t> </a:t>
            </a:r>
            <a:r>
              <a:rPr lang="en-US" sz="1200" dirty="0" smtClean="0">
                <a:solidFill>
                  <a:srgbClr val="1F224E"/>
                </a:solidFill>
                <a:latin typeface="Myriad Pro" charset="0"/>
                <a:ea typeface="Myriad Pro" charset="0"/>
                <a:cs typeface="Myriad Pro" charset="0"/>
              </a:rPr>
              <a:t>ideas </a:t>
            </a:r>
            <a:r>
              <a:rPr lang="en-US" sz="1200" dirty="0">
                <a:solidFill>
                  <a:srgbClr val="1F224E"/>
                </a:solidFill>
                <a:latin typeface="Myriad Pro" charset="0"/>
                <a:ea typeface="Myriad Pro" charset="0"/>
                <a:cs typeface="Myriad Pro" charset="0"/>
              </a:rPr>
              <a:t>about the physical conditions necessary for growing food.</a:t>
            </a:r>
            <a:endParaRPr lang="en-US" sz="1200" dirty="0" smtClean="0">
              <a:solidFill>
                <a:srgbClr val="1F224E"/>
              </a:solidFill>
              <a:latin typeface="Myriad Pro" charset="0"/>
              <a:ea typeface="Myriad Pro" charset="0"/>
              <a:cs typeface="Myriad Pro" charset="0"/>
            </a:endParaRPr>
          </a:p>
        </p:txBody>
      </p:sp>
      <p:sp>
        <p:nvSpPr>
          <p:cNvPr id="8" name="TextBox 7"/>
          <p:cNvSpPr txBox="1"/>
          <p:nvPr/>
        </p:nvSpPr>
        <p:spPr>
          <a:xfrm>
            <a:off x="3216026" y="3546469"/>
            <a:ext cx="2736305" cy="1938992"/>
          </a:xfrm>
          <a:prstGeom prst="rect">
            <a:avLst/>
          </a:prstGeom>
          <a:solidFill>
            <a:srgbClr val="ECECEC"/>
          </a:solidFill>
          <a:ln>
            <a:solidFill>
              <a:schemeClr val="tx1"/>
            </a:solidFill>
          </a:ln>
        </p:spPr>
        <p:txBody>
          <a:bodyPr wrap="square" rtlCol="0">
            <a:spAutoFit/>
          </a:bodyPr>
          <a:lstStyle/>
          <a:p>
            <a:r>
              <a:rPr lang="en-US" sz="1200" b="1" dirty="0">
                <a:solidFill>
                  <a:srgbClr val="1F224E"/>
                </a:solidFill>
                <a:latin typeface="Myriad Pro" charset="0"/>
                <a:ea typeface="Myriad Pro" charset="0"/>
                <a:cs typeface="Myriad Pro" charset="0"/>
              </a:rPr>
              <a:t>Level 2 (</a:t>
            </a:r>
            <a:r>
              <a:rPr lang="en-US" sz="1200" b="1" dirty="0" smtClean="0">
                <a:solidFill>
                  <a:srgbClr val="1F224E"/>
                </a:solidFill>
                <a:latin typeface="Myriad Pro" charset="0"/>
                <a:ea typeface="Myriad Pro" charset="0"/>
                <a:cs typeface="Myriad Pro" charset="0"/>
              </a:rPr>
              <a:t>3–4 </a:t>
            </a:r>
            <a:r>
              <a:rPr lang="en-US" sz="1200" b="1" dirty="0">
                <a:solidFill>
                  <a:srgbClr val="1F224E"/>
                </a:solidFill>
                <a:latin typeface="Myriad Pro" charset="0"/>
                <a:ea typeface="Myriad Pro" charset="0"/>
                <a:cs typeface="Myriad Pro" charset="0"/>
              </a:rPr>
              <a:t>marks)</a:t>
            </a:r>
            <a:endParaRPr lang="en-GB" sz="1200" b="1"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reasonable</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 </a:t>
            </a:r>
            <a:r>
              <a:rPr lang="en-US" sz="1200" dirty="0">
                <a:solidFill>
                  <a:srgbClr val="1F224E"/>
                </a:solidFill>
                <a:latin typeface="Myriad Pro" charset="0"/>
                <a:ea typeface="Myriad Pro" charset="0"/>
                <a:cs typeface="Myriad Pro" charset="0"/>
              </a:rPr>
              <a:t>of the physical conditions necessary for growing food </a:t>
            </a:r>
            <a:r>
              <a:rPr lang="en-US" sz="1200" dirty="0" smtClean="0">
                <a:solidFill>
                  <a:srgbClr val="FF0000"/>
                </a:solidFill>
                <a:latin typeface="Myriad Pro" charset="0"/>
                <a:ea typeface="Myriad Pro" charset="0"/>
                <a:cs typeface="Myriad Pro" charset="0"/>
              </a:rPr>
              <a:t>(</a:t>
            </a:r>
            <a:r>
              <a:rPr lang="en-US" sz="1200" dirty="0">
                <a:solidFill>
                  <a:srgbClr val="FF0000"/>
                </a:solidFill>
                <a:latin typeface="Myriad Pro" charset="0"/>
                <a:ea typeface="Myriad Pro" charset="0"/>
                <a:cs typeface="Myriad Pro" charset="0"/>
              </a:rPr>
              <a:t>AO1)</a:t>
            </a:r>
            <a:r>
              <a:rPr lang="en-US" sz="1200" dirty="0">
                <a:solidFill>
                  <a:srgbClr val="1F224E"/>
                </a:solidFill>
                <a:latin typeface="Myriad Pro" charset="0"/>
                <a:ea typeface="Myriad Pro" charset="0"/>
                <a:cs typeface="Myriad Pro" charset="0"/>
              </a:rPr>
              <a:t>.</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 </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This will be shown by including </a:t>
            </a:r>
            <a:r>
              <a:rPr lang="en-US" sz="1200" b="1" dirty="0">
                <a:solidFill>
                  <a:srgbClr val="1F224E"/>
                </a:solidFill>
                <a:latin typeface="Myriad Pro" charset="0"/>
                <a:ea typeface="Myriad Pro" charset="0"/>
                <a:cs typeface="Myriad Pro" charset="0"/>
              </a:rPr>
              <a:t>developed</a:t>
            </a:r>
            <a:r>
              <a:rPr lang="en-US" sz="1200" dirty="0">
                <a:solidFill>
                  <a:srgbClr val="1F224E"/>
                </a:solidFill>
                <a:latin typeface="Myriad Pro" charset="0"/>
                <a:ea typeface="Myriad Pro" charset="0"/>
                <a:cs typeface="Myriad Pro" charset="0"/>
              </a:rPr>
              <a:t> </a:t>
            </a:r>
            <a:r>
              <a:rPr lang="en-US" sz="1200" dirty="0" smtClean="0">
                <a:solidFill>
                  <a:srgbClr val="1F224E"/>
                </a:solidFill>
                <a:latin typeface="Myriad Pro" charset="0"/>
                <a:ea typeface="Myriad Pro" charset="0"/>
                <a:cs typeface="Myriad Pro" charset="0"/>
              </a:rPr>
              <a:t>ideas </a:t>
            </a:r>
            <a:r>
              <a:rPr lang="en-US" sz="1200" dirty="0">
                <a:solidFill>
                  <a:srgbClr val="1F224E"/>
                </a:solidFill>
                <a:latin typeface="Myriad Pro" charset="0"/>
                <a:ea typeface="Myriad Pro" charset="0"/>
                <a:cs typeface="Myriad Pro" charset="0"/>
              </a:rPr>
              <a:t>about the physical conditions necessary for growing food.</a:t>
            </a:r>
            <a:endParaRPr lang="en-GB" sz="12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41899634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99392"/>
            <a:ext cx="8670118" cy="1143000"/>
          </a:xfrm>
        </p:spPr>
        <p:txBody>
          <a:bodyPr>
            <a:normAutofit fontScale="90000"/>
          </a:bodyPr>
          <a:lstStyle/>
          <a:p>
            <a:r>
              <a:rPr lang="en-GB" dirty="0"/>
              <a:t>Topic 3.4 – Question 4(b) – 6 marks</a:t>
            </a:r>
          </a:p>
        </p:txBody>
      </p:sp>
      <p:sp>
        <p:nvSpPr>
          <p:cNvPr id="7" name="TextBox 6"/>
          <p:cNvSpPr txBox="1"/>
          <p:nvPr/>
        </p:nvSpPr>
        <p:spPr>
          <a:xfrm>
            <a:off x="329444" y="836712"/>
            <a:ext cx="8496944" cy="461665"/>
          </a:xfrm>
          <a:prstGeom prst="rect">
            <a:avLst/>
          </a:prstGeom>
          <a:noFill/>
          <a:ln>
            <a:solidFill>
              <a:schemeClr val="tx1"/>
            </a:solidFill>
          </a:ln>
        </p:spPr>
        <p:txBody>
          <a:bodyPr wrap="square" rtlCol="0">
            <a:spAutoFit/>
          </a:bodyPr>
          <a:lstStyle/>
          <a:p>
            <a:pPr lvl="0"/>
            <a:r>
              <a:rPr lang="en-US" sz="2400" dirty="0">
                <a:solidFill>
                  <a:srgbClr val="FF0000"/>
                </a:solidFill>
                <a:latin typeface="Myriad Pro" charset="0"/>
                <a:ea typeface="Myriad Pro" charset="0"/>
                <a:cs typeface="Myriad Pro" charset="0"/>
              </a:rPr>
              <a:t>Explain the physical conditions necessary for growing food.</a:t>
            </a:r>
            <a:endParaRPr lang="en-US" sz="1600" dirty="0">
              <a:solidFill>
                <a:srgbClr val="FF0000"/>
              </a:solidFill>
              <a:latin typeface="Myriad Pro" charset="0"/>
              <a:ea typeface="Myriad Pro" charset="0"/>
              <a:cs typeface="Myriad Pro" charset="0"/>
            </a:endParaRPr>
          </a:p>
        </p:txBody>
      </p:sp>
      <p:sp>
        <p:nvSpPr>
          <p:cNvPr id="10" name="Content Placeholder 2"/>
          <p:cNvSpPr txBox="1">
            <a:spLocks/>
          </p:cNvSpPr>
          <p:nvPr/>
        </p:nvSpPr>
        <p:spPr>
          <a:xfrm>
            <a:off x="107504" y="1340769"/>
            <a:ext cx="8856984" cy="4608512"/>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smtClean="0">
                <a:solidFill>
                  <a:srgbClr val="1F224E"/>
                </a:solidFill>
                <a:latin typeface="Myriad Pro" charset="0"/>
                <a:ea typeface="Myriad Pro" charset="0"/>
                <a:cs typeface="Myriad Pro" charset="0"/>
              </a:rPr>
              <a:t>The ‘Indicative content’ column of the mark scheme gives a number of suggestions of </a:t>
            </a:r>
            <a:r>
              <a:rPr lang="en-GB" sz="1200" dirty="0" smtClean="0">
                <a:solidFill>
                  <a:srgbClr val="FF0000"/>
                </a:solidFill>
                <a:latin typeface="Myriad Pro" charset="0"/>
                <a:ea typeface="Myriad Pro" charset="0"/>
                <a:cs typeface="Myriad Pro" charset="0"/>
              </a:rPr>
              <a:t>knowledge and understanding</a:t>
            </a:r>
            <a:r>
              <a:rPr lang="en-GB" sz="1200" dirty="0" smtClean="0">
                <a:solidFill>
                  <a:srgbClr val="1F224E"/>
                </a:solidFill>
                <a:latin typeface="Myriad Pro" charset="0"/>
                <a:ea typeface="Myriad Pro" charset="0"/>
                <a:cs typeface="Myriad Pro" charset="0"/>
              </a:rPr>
              <a:t> which could be incorporated into answers for this question. The list is not exhaustive and students should be rewarded for any appropriate </a:t>
            </a:r>
            <a:r>
              <a:rPr lang="en-GB" sz="1200" dirty="0">
                <a:solidFill>
                  <a:srgbClr val="FF0000"/>
                </a:solidFill>
                <a:latin typeface="Myriad Pro" charset="0"/>
                <a:ea typeface="Myriad Pro" charset="0"/>
                <a:cs typeface="Myriad Pro" charset="0"/>
              </a:rPr>
              <a:t>knowledge and understanding </a:t>
            </a:r>
            <a:r>
              <a:rPr lang="en-GB" sz="1200" dirty="0" smtClean="0">
                <a:solidFill>
                  <a:srgbClr val="1F224E"/>
                </a:solidFill>
                <a:latin typeface="Myriad Pro" charset="0"/>
                <a:ea typeface="Myriad Pro" charset="0"/>
                <a:cs typeface="Myriad Pro" charset="0"/>
              </a:rPr>
              <a:t>shown.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US" sz="1200" dirty="0">
                <a:solidFill>
                  <a:srgbClr val="FF0000"/>
                </a:solidFill>
                <a:latin typeface="Myriad Pro" charset="0"/>
                <a:ea typeface="Myriad Pro" charset="0"/>
                <a:cs typeface="Myriad Pro" charset="0"/>
              </a:rPr>
              <a:t>Knowledge and understanding </a:t>
            </a:r>
            <a:r>
              <a:rPr lang="en-US" sz="1200" dirty="0">
                <a:solidFill>
                  <a:srgbClr val="1F224E"/>
                </a:solidFill>
                <a:latin typeface="Myriad Pro" charset="0"/>
                <a:ea typeface="Myriad Pro" charset="0"/>
                <a:cs typeface="Myriad Pro" charset="0"/>
              </a:rPr>
              <a:t>of the physical conditions necessary for growing food could potentially </a:t>
            </a:r>
            <a:r>
              <a:rPr lang="en-US" sz="1200" dirty="0" smtClean="0">
                <a:solidFill>
                  <a:srgbClr val="1F224E"/>
                </a:solidFill>
                <a:latin typeface="Myriad Pro" charset="0"/>
                <a:ea typeface="Myriad Pro" charset="0"/>
                <a:cs typeface="Myriad Pro" charset="0"/>
              </a:rPr>
              <a:t>include: </a:t>
            </a:r>
            <a:endParaRPr lang="en-GB" sz="1200" dirty="0">
              <a:solidFill>
                <a:srgbClr val="1F224E"/>
              </a:solidFill>
              <a:latin typeface="Myriad Pro" charset="0"/>
              <a:ea typeface="Myriad Pro" charset="0"/>
              <a:cs typeface="Myriad Pro" charset="0"/>
            </a:endParaRPr>
          </a:p>
          <a:p>
            <a:r>
              <a:rPr lang="en-US" sz="1200" dirty="0" smtClean="0">
                <a:solidFill>
                  <a:srgbClr val="1F224E"/>
                </a:solidFill>
                <a:latin typeface="Myriad Pro" charset="0"/>
                <a:ea typeface="Myriad Pro" charset="0"/>
                <a:cs typeface="Myriad Pro" charset="0"/>
              </a:rPr>
              <a:t>air </a:t>
            </a:r>
            <a:r>
              <a:rPr lang="en-US" sz="1200" dirty="0">
                <a:solidFill>
                  <a:srgbClr val="1F224E"/>
                </a:solidFill>
                <a:latin typeface="Myriad Pro" charset="0"/>
                <a:ea typeface="Myriad Pro" charset="0"/>
                <a:cs typeface="Myriad Pro" charset="0"/>
              </a:rPr>
              <a:t>– plants need carbon dioxide for growth. Part of the process of photosynthesis for plants to generate food </a:t>
            </a:r>
          </a:p>
          <a:p>
            <a:r>
              <a:rPr lang="en-US" sz="1200" dirty="0" smtClean="0">
                <a:solidFill>
                  <a:srgbClr val="1F224E"/>
                </a:solidFill>
                <a:latin typeface="Myriad Pro" charset="0"/>
                <a:ea typeface="Myriad Pro" charset="0"/>
                <a:cs typeface="Myriad Pro" charset="0"/>
              </a:rPr>
              <a:t>climate </a:t>
            </a:r>
            <a:r>
              <a:rPr lang="en-US" sz="1200" dirty="0">
                <a:solidFill>
                  <a:srgbClr val="1F224E"/>
                </a:solidFill>
                <a:latin typeface="Myriad Pro" charset="0"/>
                <a:ea typeface="Myriad Pro" charset="0"/>
                <a:cs typeface="Myriad Pro" charset="0"/>
              </a:rPr>
              <a:t>(temperature and rainfall) – temperate crops (cereals) grow between 15 and 20 degrees where-as tropical crops (rice) grow between 16 and 27 degrees. Outside of these temperatures (particularly frost conditions) could result in lower crop yields. Rainfall patterns in places such as Southern Africa and Southern Asia cause bursts of crop growth and planting is linked to seasonal variations whereas rainforest areas such as the Amazon crop growth is optimised in the drier season (June – Sept) as there is sufficient groundwater flow</a:t>
            </a:r>
          </a:p>
          <a:p>
            <a:r>
              <a:rPr lang="en-US" sz="1200" dirty="0" smtClean="0">
                <a:solidFill>
                  <a:srgbClr val="1F224E"/>
                </a:solidFill>
                <a:latin typeface="Myriad Pro" charset="0"/>
                <a:ea typeface="Myriad Pro" charset="0"/>
                <a:cs typeface="Myriad Pro" charset="0"/>
              </a:rPr>
              <a:t>soils </a:t>
            </a:r>
            <a:r>
              <a:rPr lang="en-US" sz="1200" dirty="0">
                <a:solidFill>
                  <a:srgbClr val="1F224E"/>
                </a:solidFill>
                <a:latin typeface="Myriad Pro" charset="0"/>
                <a:ea typeface="Myriad Pro" charset="0"/>
                <a:cs typeface="Myriad Pro" charset="0"/>
              </a:rPr>
              <a:t>have mineral and organic matter to support plant growth. They provide critical nutrients for plant growth, water and a structure for root systems to develop. Examples of essential nutrients for plant growth are: carbon, nitrogen, phosphorus, calcium and potassium; these are absorbed through plant root systems</a:t>
            </a:r>
          </a:p>
          <a:p>
            <a:r>
              <a:rPr lang="en-US" sz="1200" dirty="0" smtClean="0">
                <a:solidFill>
                  <a:srgbClr val="1F224E"/>
                </a:solidFill>
                <a:latin typeface="Myriad Pro" charset="0"/>
                <a:ea typeface="Myriad Pro" charset="0"/>
                <a:cs typeface="Myriad Pro" charset="0"/>
              </a:rPr>
              <a:t>water </a:t>
            </a:r>
            <a:r>
              <a:rPr lang="en-US" sz="1200" dirty="0">
                <a:solidFill>
                  <a:srgbClr val="1F224E"/>
                </a:solidFill>
                <a:latin typeface="Myriad Pro" charset="0"/>
                <a:ea typeface="Myriad Pro" charset="0"/>
                <a:cs typeface="Myriad Pro" charset="0"/>
              </a:rPr>
              <a:t>has dissolved nutrients which plants can absorb through root systems (root hairs). Plants require variations in water access depending on the stages of their development. Frequency and depth of irrigation affects yields. For example Maize yields are affected if there is a water deficit during the flowering period </a:t>
            </a:r>
          </a:p>
          <a:p>
            <a:r>
              <a:rPr lang="en-US" sz="1200" dirty="0" smtClean="0">
                <a:solidFill>
                  <a:srgbClr val="1F224E"/>
                </a:solidFill>
                <a:latin typeface="Myriad Pro" charset="0"/>
                <a:ea typeface="Myriad Pro" charset="0"/>
                <a:cs typeface="Myriad Pro" charset="0"/>
              </a:rPr>
              <a:t>water </a:t>
            </a:r>
            <a:r>
              <a:rPr lang="en-US" sz="1200" dirty="0">
                <a:solidFill>
                  <a:srgbClr val="1F224E"/>
                </a:solidFill>
                <a:latin typeface="Myriad Pro" charset="0"/>
                <a:ea typeface="Myriad Pro" charset="0"/>
                <a:cs typeface="Myriad Pro" charset="0"/>
              </a:rPr>
              <a:t>uptake by plants needs to be offset against transpiration levels to ensure that growing conditions are optimised. Plant root depth will impact on absorption rates for water. Alternatively waterlogged soils do not allow seeds to germinate</a:t>
            </a:r>
          </a:p>
          <a:p>
            <a:r>
              <a:rPr lang="en-US" sz="1200" dirty="0" smtClean="0">
                <a:solidFill>
                  <a:srgbClr val="1F224E"/>
                </a:solidFill>
                <a:latin typeface="Myriad Pro" charset="0"/>
                <a:ea typeface="Myriad Pro" charset="0"/>
                <a:cs typeface="Myriad Pro" charset="0"/>
              </a:rPr>
              <a:t>the </a:t>
            </a:r>
            <a:r>
              <a:rPr lang="en-US" sz="1200" dirty="0">
                <a:solidFill>
                  <a:srgbClr val="1F224E"/>
                </a:solidFill>
                <a:latin typeface="Myriad Pro" charset="0"/>
                <a:ea typeface="Myriad Pro" charset="0"/>
                <a:cs typeface="Myriad Pro" charset="0"/>
              </a:rPr>
              <a:t>permeability and porosity of soils can help or hinder water movement. If water is easily lost through soils then nutrients are leached affecting plant growth </a:t>
            </a:r>
          </a:p>
          <a:p>
            <a:r>
              <a:rPr lang="en-US" sz="1200" dirty="0" smtClean="0">
                <a:solidFill>
                  <a:srgbClr val="1F224E"/>
                </a:solidFill>
                <a:latin typeface="Myriad Pro" charset="0"/>
                <a:ea typeface="Myriad Pro" charset="0"/>
                <a:cs typeface="Myriad Pro" charset="0"/>
              </a:rPr>
              <a:t>other </a:t>
            </a:r>
            <a:r>
              <a:rPr lang="en-US" sz="1200" dirty="0">
                <a:solidFill>
                  <a:srgbClr val="1F224E"/>
                </a:solidFill>
                <a:latin typeface="Myriad Pro" charset="0"/>
                <a:ea typeface="Myriad Pro" charset="0"/>
                <a:cs typeface="Myriad Pro" charset="0"/>
              </a:rPr>
              <a:t>factors could be explained such as: elevation (impact on temperature, soil depth and acidity), light (day light hours), salinity (especially with high rates of evaporation), wind and humidity. </a:t>
            </a:r>
          </a:p>
          <a:p>
            <a:pPr marL="0" indent="0">
              <a:buNone/>
            </a:pPr>
            <a:endParaRPr lang="en-GB" sz="1200" dirty="0" smtClean="0">
              <a:solidFill>
                <a:srgbClr val="1F224E"/>
              </a:solidFill>
              <a:latin typeface="Myriad Pro" charset="0"/>
              <a:ea typeface="Myriad Pro" charset="0"/>
              <a:cs typeface="Myriad Pro" charset="0"/>
            </a:endParaRPr>
          </a:p>
          <a:p>
            <a:pPr marL="0" indent="0">
              <a:buNone/>
            </a:pPr>
            <a:endParaRPr lang="en-GB" sz="1200" dirty="0" smtClean="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28694830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957"/>
            <a:ext cx="9144000" cy="1143000"/>
          </a:xfrm>
        </p:spPr>
        <p:txBody>
          <a:bodyPr>
            <a:normAutofit/>
          </a:bodyPr>
          <a:lstStyle/>
          <a:p>
            <a:r>
              <a:rPr lang="en-GB" dirty="0"/>
              <a:t>Topic </a:t>
            </a:r>
            <a:r>
              <a:rPr lang="en-GB" dirty="0" smtClean="0"/>
              <a:t>3.5 </a:t>
            </a:r>
            <a:r>
              <a:rPr lang="en-GB" dirty="0"/>
              <a:t>– Question </a:t>
            </a:r>
            <a:r>
              <a:rPr lang="en-GB" dirty="0" smtClean="0"/>
              <a:t>5(a) </a:t>
            </a:r>
            <a:r>
              <a:rPr lang="en-GB" dirty="0"/>
              <a:t>– </a:t>
            </a:r>
            <a:r>
              <a:rPr lang="en-GB" dirty="0" smtClean="0"/>
              <a:t>3 </a:t>
            </a:r>
            <a:r>
              <a:rPr lang="en-GB" dirty="0"/>
              <a:t>marks</a:t>
            </a:r>
          </a:p>
        </p:txBody>
      </p:sp>
      <p:sp>
        <p:nvSpPr>
          <p:cNvPr id="3" name="Content Placeholder 2"/>
          <p:cNvSpPr>
            <a:spLocks noGrp="1"/>
          </p:cNvSpPr>
          <p:nvPr>
            <p:ph idx="1"/>
          </p:nvPr>
        </p:nvSpPr>
        <p:spPr>
          <a:xfrm>
            <a:off x="291183" y="1988840"/>
            <a:ext cx="4347889" cy="3816424"/>
          </a:xfrm>
        </p:spPr>
        <p:txBody>
          <a:bodyPr>
            <a:normAutofit lnSpcReduction="10000"/>
          </a:bodyPr>
          <a:lstStyle/>
          <a:p>
            <a:pPr marL="0" indent="0">
              <a:buNone/>
            </a:pPr>
            <a:r>
              <a:rPr lang="en-GB" sz="1800" dirty="0">
                <a:solidFill>
                  <a:srgbClr val="1F224E"/>
                </a:solidFill>
                <a:latin typeface="Myriad Pro" charset="0"/>
                <a:ea typeface="Myriad Pro" charset="0"/>
                <a:cs typeface="Myriad Pro" charset="0"/>
              </a:rPr>
              <a:t>This is a 3</a:t>
            </a:r>
            <a:r>
              <a:rPr lang="en-GB" sz="1800" dirty="0" smtClean="0">
                <a:solidFill>
                  <a:srgbClr val="1F224E"/>
                </a:solidFill>
                <a:latin typeface="Myriad Pro" charset="0"/>
                <a:ea typeface="Myriad Pro" charset="0"/>
                <a:cs typeface="Myriad Pro" charset="0"/>
              </a:rPr>
              <a:t> mark </a:t>
            </a:r>
            <a:r>
              <a:rPr lang="en-GB" sz="1800" dirty="0">
                <a:solidFill>
                  <a:srgbClr val="1F224E"/>
                </a:solidFill>
                <a:latin typeface="Myriad Pro" charset="0"/>
                <a:ea typeface="Myriad Pro" charset="0"/>
                <a:cs typeface="Myriad Pro" charset="0"/>
              </a:rPr>
              <a:t>question where all marks are allocated to </a:t>
            </a:r>
            <a:r>
              <a:rPr lang="en-GB" sz="1800" dirty="0">
                <a:solidFill>
                  <a:srgbClr val="00B050"/>
                </a:solidFill>
                <a:latin typeface="Myriad Pro" charset="0"/>
                <a:ea typeface="Myriad Pro" charset="0"/>
                <a:cs typeface="Myriad Pro" charset="0"/>
              </a:rPr>
              <a:t>AO3 (skills)</a:t>
            </a:r>
            <a:r>
              <a:rPr lang="en-GB" sz="1800" dirty="0">
                <a:solidFill>
                  <a:srgbClr val="1F224E"/>
                </a:solidFill>
                <a:latin typeface="Myriad Pro" charset="0"/>
                <a:ea typeface="Myriad Pro" charset="0"/>
                <a:cs typeface="Myriad Pro" charset="0"/>
              </a:rPr>
              <a:t>. </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a:solidFill>
                  <a:srgbClr val="00B050"/>
                </a:solidFill>
                <a:latin typeface="Myriad Pro" charset="0"/>
                <a:ea typeface="Myriad Pro" charset="0"/>
                <a:cs typeface="Myriad Pro" charset="0"/>
              </a:rPr>
              <a:t>‘</a:t>
            </a:r>
            <a:r>
              <a:rPr lang="en-US" sz="1800" dirty="0">
                <a:solidFill>
                  <a:srgbClr val="00B050"/>
                </a:solidFill>
                <a:latin typeface="Myriad Pro" charset="0"/>
                <a:ea typeface="Myriad Pro" charset="0"/>
                <a:cs typeface="Myriad Pro" charset="0"/>
              </a:rPr>
              <a:t>Undertake informed and critical questioning of data sources, analytical methodologies, data </a:t>
            </a:r>
            <a:r>
              <a:rPr lang="en-US" sz="1800" dirty="0" smtClean="0">
                <a:solidFill>
                  <a:srgbClr val="00B050"/>
                </a:solidFill>
                <a:latin typeface="Myriad Pro" charset="0"/>
                <a:ea typeface="Myriad Pro" charset="0"/>
                <a:cs typeface="Myriad Pro" charset="0"/>
              </a:rPr>
              <a:t>reporting and </a:t>
            </a:r>
            <a:r>
              <a:rPr lang="en-US" sz="1800" dirty="0">
                <a:solidFill>
                  <a:srgbClr val="00B050"/>
                </a:solidFill>
                <a:latin typeface="Myriad Pro" charset="0"/>
                <a:ea typeface="Myriad Pro" charset="0"/>
                <a:cs typeface="Myriad Pro" charset="0"/>
              </a:rPr>
              <a:t>presentation</a:t>
            </a:r>
            <a:r>
              <a:rPr lang="en-GB" sz="1800" dirty="0">
                <a:solidFill>
                  <a:srgbClr val="00B050"/>
                </a:solidFill>
                <a:latin typeface="Myriad Pro" charset="0"/>
                <a:ea typeface="Myriad Pro" charset="0"/>
                <a:cs typeface="Myriad Pro" charset="0"/>
              </a:rPr>
              <a:t>’ </a:t>
            </a:r>
            <a:r>
              <a:rPr lang="en-GB" sz="1800" dirty="0">
                <a:solidFill>
                  <a:srgbClr val="1F224E"/>
                </a:solidFill>
                <a:latin typeface="Myriad Pro" charset="0"/>
                <a:ea typeface="Myriad Pro" charset="0"/>
                <a:cs typeface="Myriad Pro" charset="0"/>
              </a:rPr>
              <a:t>is stated in the specification (section 4.1 of the geographical skills list in the specification) and this question is directly targeting this skill. </a:t>
            </a:r>
            <a:endParaRPr lang="en-GB" sz="1800" dirty="0" smtClean="0">
              <a:solidFill>
                <a:srgbClr val="1F224E"/>
              </a:solidFill>
              <a:latin typeface="Myriad Pro" charset="0"/>
              <a:ea typeface="Myriad Pro" charset="0"/>
              <a:cs typeface="Myriad Pro" charset="0"/>
            </a:endParaRP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smtClean="0">
                <a:solidFill>
                  <a:srgbClr val="1F224E"/>
                </a:solidFill>
                <a:latin typeface="Myriad Pro" charset="0"/>
                <a:ea typeface="Myriad Pro" charset="0"/>
                <a:cs typeface="Myriad Pro" charset="0"/>
              </a:rPr>
              <a:t>Fig. 5 shows a map of earthquakes of a magnitude 5.0 and greater in 2014.</a:t>
            </a:r>
            <a:endParaRPr lang="en-GB" sz="1800" dirty="0">
              <a:solidFill>
                <a:srgbClr val="1F224E"/>
              </a:solidFill>
              <a:latin typeface="Myriad Pro" charset="0"/>
              <a:ea typeface="Myriad Pro" charset="0"/>
              <a:cs typeface="Myriad Pro" charset="0"/>
            </a:endParaRPr>
          </a:p>
          <a:p>
            <a:pPr marL="0" indent="0">
              <a:buNone/>
            </a:pPr>
            <a:endParaRPr lang="en-GB" sz="1800" dirty="0">
              <a:solidFill>
                <a:srgbClr val="1F224E"/>
              </a:solidFill>
              <a:latin typeface="Myriad Pro" charset="0"/>
              <a:ea typeface="Myriad Pro" charset="0"/>
              <a:cs typeface="Myriad Pro" charset="0"/>
            </a:endParaRPr>
          </a:p>
          <a:p>
            <a:pPr marL="0" indent="0">
              <a:buNone/>
            </a:pPr>
            <a:endParaRPr lang="en-GB" sz="1800" dirty="0">
              <a:solidFill>
                <a:srgbClr val="1F224E"/>
              </a:solidFill>
              <a:latin typeface="Myriad Pro" charset="0"/>
              <a:ea typeface="Myriad Pro" charset="0"/>
              <a:cs typeface="Myriad Pro" charset="0"/>
            </a:endParaRPr>
          </a:p>
        </p:txBody>
      </p:sp>
      <p:sp>
        <p:nvSpPr>
          <p:cNvPr id="4" name="Rectangle 3"/>
          <p:cNvSpPr/>
          <p:nvPr/>
        </p:nvSpPr>
        <p:spPr>
          <a:xfrm>
            <a:off x="291183" y="1355576"/>
            <a:ext cx="8377286" cy="461665"/>
          </a:xfrm>
          <a:prstGeom prst="rect">
            <a:avLst/>
          </a:prstGeom>
        </p:spPr>
        <p:txBody>
          <a:bodyPr wrap="square">
            <a:spAutoFit/>
          </a:bodyPr>
          <a:lstStyle/>
          <a:p>
            <a:r>
              <a:rPr lang="en-US" sz="2400" dirty="0">
                <a:solidFill>
                  <a:srgbClr val="00B050"/>
                </a:solidFill>
                <a:latin typeface="Myriad Pro" charset="0"/>
                <a:ea typeface="Myriad Pro" charset="0"/>
                <a:cs typeface="Myriad Pro" charset="0"/>
              </a:rPr>
              <a:t>Identify three limitations with the data evidence in Fig. </a:t>
            </a:r>
            <a:r>
              <a:rPr lang="en-US" sz="2400" dirty="0" smtClean="0">
                <a:solidFill>
                  <a:srgbClr val="00B050"/>
                </a:solidFill>
                <a:latin typeface="Myriad Pro" charset="0"/>
                <a:ea typeface="Myriad Pro" charset="0"/>
                <a:cs typeface="Myriad Pro" charset="0"/>
              </a:rPr>
              <a:t>5.</a:t>
            </a:r>
            <a:endParaRPr lang="en-GB" sz="2400" dirty="0">
              <a:solidFill>
                <a:srgbClr val="1F224E"/>
              </a:solidFill>
              <a:latin typeface="Myriad Pro" charset="0"/>
              <a:ea typeface="Myriad Pro" charset="0"/>
              <a:cs typeface="Myriad Pro" charset="0"/>
            </a:endParaRPr>
          </a:p>
        </p:txBody>
      </p:sp>
      <p:pic>
        <p:nvPicPr>
          <p:cNvPr id="4098" name="Picture 2" title="Fig 5 Earthquakes of a magnitude 5.0 and greater in 20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2060848"/>
            <a:ext cx="3888432" cy="3457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93064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GB" dirty="0"/>
              <a:t>Topic </a:t>
            </a:r>
            <a:r>
              <a:rPr lang="en-GB" dirty="0" smtClean="0"/>
              <a:t>3.5 </a:t>
            </a:r>
            <a:r>
              <a:rPr lang="en-GB" dirty="0"/>
              <a:t>– Question </a:t>
            </a:r>
            <a:r>
              <a:rPr lang="en-GB" dirty="0" smtClean="0"/>
              <a:t>5(a) </a:t>
            </a:r>
            <a:r>
              <a:rPr lang="en-GB" dirty="0"/>
              <a:t>– </a:t>
            </a:r>
            <a:r>
              <a:rPr lang="en-GB" dirty="0" smtClean="0"/>
              <a:t>3 </a:t>
            </a:r>
            <a:r>
              <a:rPr lang="en-GB" dirty="0"/>
              <a:t>marks</a:t>
            </a:r>
          </a:p>
        </p:txBody>
      </p:sp>
      <p:sp>
        <p:nvSpPr>
          <p:cNvPr id="3" name="Content Placeholder 2"/>
          <p:cNvSpPr>
            <a:spLocks noGrp="1"/>
          </p:cNvSpPr>
          <p:nvPr>
            <p:ph idx="1"/>
          </p:nvPr>
        </p:nvSpPr>
        <p:spPr>
          <a:xfrm>
            <a:off x="323528" y="2132856"/>
            <a:ext cx="8136904" cy="3600400"/>
          </a:xfrm>
        </p:spPr>
        <p:txBody>
          <a:bodyPr>
            <a:normAutofit fontScale="92500" lnSpcReduction="20000"/>
          </a:bodyPr>
          <a:lstStyle/>
          <a:p>
            <a:pPr marL="0" indent="0">
              <a:buNone/>
            </a:pPr>
            <a:r>
              <a:rPr lang="en-GB" sz="1800" dirty="0">
                <a:solidFill>
                  <a:srgbClr val="1F224E"/>
                </a:solidFill>
                <a:latin typeface="Myriad Pro" charset="0"/>
                <a:ea typeface="Myriad Pro" charset="0"/>
                <a:cs typeface="Myriad Pro" charset="0"/>
              </a:rPr>
              <a:t>There are 3</a:t>
            </a:r>
            <a:r>
              <a:rPr lang="en-GB" sz="1800" dirty="0" smtClean="0">
                <a:solidFill>
                  <a:srgbClr val="1F224E"/>
                </a:solidFill>
                <a:latin typeface="Myriad Pro" charset="0"/>
                <a:ea typeface="Myriad Pro" charset="0"/>
                <a:cs typeface="Myriad Pro" charset="0"/>
              </a:rPr>
              <a:t> marks available – all for limitations of the data evidence identified through critical questioning of the resource </a:t>
            </a:r>
            <a:r>
              <a:rPr lang="en-GB" sz="1800" dirty="0">
                <a:solidFill>
                  <a:srgbClr val="1F224E"/>
                </a:solidFill>
                <a:latin typeface="Myriad Pro" charset="0"/>
                <a:ea typeface="Myriad Pro" charset="0"/>
                <a:cs typeface="Myriad Pro" charset="0"/>
              </a:rPr>
              <a:t>(</a:t>
            </a:r>
            <a:r>
              <a:rPr lang="en-GB" sz="1800" dirty="0">
                <a:solidFill>
                  <a:srgbClr val="1F224E"/>
                </a:solidFill>
                <a:latin typeface="Myriad Pro" charset="0"/>
                <a:ea typeface="Myriad Pro" charset="0"/>
                <a:cs typeface="Myriad Pro" charset="0"/>
                <a:sym typeface="Wingdings"/>
              </a:rPr>
              <a:t></a:t>
            </a:r>
            <a:r>
              <a:rPr lang="en-GB" sz="1800" dirty="0" smtClean="0">
                <a:solidFill>
                  <a:srgbClr val="1F224E"/>
                </a:solidFill>
                <a:latin typeface="Myriad Pro" charset="0"/>
                <a:ea typeface="Myriad Pro" charset="0"/>
                <a:cs typeface="Myriad Pro" charset="0"/>
              </a:rPr>
              <a:t>). </a:t>
            </a:r>
          </a:p>
          <a:p>
            <a:pPr marL="0" indent="0">
              <a:buNone/>
            </a:pPr>
            <a:endParaRPr lang="en-GB" sz="1800" dirty="0" smtClean="0">
              <a:solidFill>
                <a:srgbClr val="1F224E"/>
              </a:solidFill>
              <a:latin typeface="Myriad Pro" charset="0"/>
              <a:ea typeface="Myriad Pro" charset="0"/>
              <a:cs typeface="Myriad Pro" charset="0"/>
            </a:endParaRPr>
          </a:p>
          <a:p>
            <a:pPr marL="0" indent="0">
              <a:buNone/>
            </a:pPr>
            <a:r>
              <a:rPr lang="en-GB" sz="1800" dirty="0" smtClean="0">
                <a:solidFill>
                  <a:srgbClr val="1F224E"/>
                </a:solidFill>
                <a:latin typeface="Myriad Pro" charset="0"/>
                <a:ea typeface="Myriad Pro" charset="0"/>
                <a:cs typeface="Myriad Pro" charset="0"/>
              </a:rPr>
              <a:t>Examples of points suggested in the mark scheme include:</a:t>
            </a:r>
            <a:endParaRPr lang="en-GB" sz="1800" dirty="0">
              <a:solidFill>
                <a:srgbClr val="1F224E"/>
              </a:solidFill>
              <a:latin typeface="Myriad Pro" charset="0"/>
              <a:ea typeface="Myriad Pro" charset="0"/>
              <a:cs typeface="Myriad Pro" charset="0"/>
            </a:endParaRPr>
          </a:p>
          <a:p>
            <a:r>
              <a:rPr lang="en-US" sz="1800" dirty="0">
                <a:solidFill>
                  <a:srgbClr val="1F224E"/>
                </a:solidFill>
                <a:latin typeface="Myriad Pro" charset="0"/>
                <a:ea typeface="Myriad Pro" charset="0"/>
                <a:cs typeface="Myriad Pro" charset="0"/>
              </a:rPr>
              <a:t>Map projection doesn’t show the whole world map so earthquakes may have happened which were then not mapped </a:t>
            </a:r>
            <a:r>
              <a:rPr lang="en-US" sz="1800" dirty="0" smtClean="0">
                <a:solidFill>
                  <a:srgbClr val="1F224E"/>
                </a:solidFill>
                <a:latin typeface="Myriad Pro" charset="0"/>
                <a:ea typeface="Myriad Pro" charset="0"/>
                <a:cs typeface="Myriad Pro" charset="0"/>
              </a:rPr>
              <a:t>(</a:t>
            </a:r>
            <a:r>
              <a:rPr lang="en-GB" sz="1800" dirty="0">
                <a:solidFill>
                  <a:srgbClr val="1F224E"/>
                </a:solidFill>
                <a:latin typeface="Myriad Pro" charset="0"/>
                <a:ea typeface="Myriad Pro" charset="0"/>
                <a:cs typeface="Myriad Pro" charset="0"/>
                <a:sym typeface="Wingdings"/>
              </a:rPr>
              <a:t></a:t>
            </a:r>
            <a:r>
              <a:rPr lang="en-US" sz="1800" dirty="0" smtClean="0">
                <a:solidFill>
                  <a:srgbClr val="1F224E"/>
                </a:solidFill>
                <a:latin typeface="Myriad Pro" charset="0"/>
                <a:ea typeface="Myriad Pro" charset="0"/>
                <a:cs typeface="Myriad Pro" charset="0"/>
              </a:rPr>
              <a:t>).</a:t>
            </a:r>
            <a:endParaRPr lang="en-US" sz="1800" dirty="0">
              <a:solidFill>
                <a:srgbClr val="1F224E"/>
              </a:solidFill>
              <a:latin typeface="Myriad Pro" charset="0"/>
              <a:ea typeface="Myriad Pro" charset="0"/>
              <a:cs typeface="Myriad Pro" charset="0"/>
            </a:endParaRPr>
          </a:p>
          <a:p>
            <a:endParaRPr lang="en-US" sz="1800" dirty="0">
              <a:solidFill>
                <a:srgbClr val="1F224E"/>
              </a:solidFill>
              <a:latin typeface="Myriad Pro" charset="0"/>
              <a:ea typeface="Myriad Pro" charset="0"/>
              <a:cs typeface="Myriad Pro" charset="0"/>
            </a:endParaRPr>
          </a:p>
          <a:p>
            <a:r>
              <a:rPr lang="en-US" sz="1800" dirty="0">
                <a:solidFill>
                  <a:srgbClr val="1F224E"/>
                </a:solidFill>
                <a:latin typeface="Myriad Pro" charset="0"/>
                <a:ea typeface="Myriad Pro" charset="0"/>
                <a:cs typeface="Myriad Pro" charset="0"/>
              </a:rPr>
              <a:t>The clustering of earthquake activity in particular areas of the map such as north and east of Australia make it difficult to identify the range of earthquake magnitudes </a:t>
            </a:r>
            <a:r>
              <a:rPr lang="en-US" sz="1800" dirty="0" smtClean="0">
                <a:solidFill>
                  <a:srgbClr val="1F224E"/>
                </a:solidFill>
                <a:latin typeface="Myriad Pro" charset="0"/>
                <a:ea typeface="Myriad Pro" charset="0"/>
                <a:cs typeface="Myriad Pro" charset="0"/>
              </a:rPr>
              <a:t>(</a:t>
            </a:r>
            <a:r>
              <a:rPr lang="en-GB" sz="1800" dirty="0">
                <a:solidFill>
                  <a:srgbClr val="1F224E"/>
                </a:solidFill>
                <a:latin typeface="Myriad Pro" charset="0"/>
                <a:ea typeface="Myriad Pro" charset="0"/>
                <a:cs typeface="Myriad Pro" charset="0"/>
                <a:sym typeface="Wingdings"/>
              </a:rPr>
              <a:t></a:t>
            </a:r>
            <a:r>
              <a:rPr lang="en-US" sz="1800" dirty="0" smtClean="0">
                <a:solidFill>
                  <a:srgbClr val="1F224E"/>
                </a:solidFill>
                <a:latin typeface="Myriad Pro" charset="0"/>
                <a:ea typeface="Myriad Pro" charset="0"/>
                <a:cs typeface="Myriad Pro" charset="0"/>
              </a:rPr>
              <a:t>).</a:t>
            </a:r>
            <a:endParaRPr lang="en-US" sz="1800" dirty="0">
              <a:solidFill>
                <a:srgbClr val="1F224E"/>
              </a:solidFill>
              <a:latin typeface="Myriad Pro" charset="0"/>
              <a:ea typeface="Myriad Pro" charset="0"/>
              <a:cs typeface="Myriad Pro" charset="0"/>
            </a:endParaRPr>
          </a:p>
          <a:p>
            <a:endParaRPr lang="en-US" sz="1800" dirty="0">
              <a:solidFill>
                <a:srgbClr val="1F224E"/>
              </a:solidFill>
              <a:latin typeface="Myriad Pro" charset="0"/>
              <a:ea typeface="Myriad Pro" charset="0"/>
              <a:cs typeface="Myriad Pro" charset="0"/>
            </a:endParaRPr>
          </a:p>
          <a:p>
            <a:r>
              <a:rPr lang="en-US" sz="1800" dirty="0">
                <a:solidFill>
                  <a:srgbClr val="1F224E"/>
                </a:solidFill>
                <a:latin typeface="Myriad Pro" charset="0"/>
                <a:ea typeface="Myriad Pro" charset="0"/>
                <a:cs typeface="Myriad Pro" charset="0"/>
              </a:rPr>
              <a:t>The magnitude categories on the key; become narrower as the magnitude decreases. The difference between 6.6 and 8.2 is 1.6, at the bottom of the scale the difference between 5 and 5.29 is 0.29 </a:t>
            </a:r>
            <a:r>
              <a:rPr lang="en-US" sz="1800" dirty="0" smtClean="0">
                <a:solidFill>
                  <a:srgbClr val="1F224E"/>
                </a:solidFill>
                <a:latin typeface="Myriad Pro" charset="0"/>
                <a:ea typeface="Myriad Pro" charset="0"/>
                <a:cs typeface="Myriad Pro" charset="0"/>
              </a:rPr>
              <a:t>(</a:t>
            </a:r>
            <a:r>
              <a:rPr lang="en-GB" sz="1800" dirty="0">
                <a:solidFill>
                  <a:srgbClr val="1F224E"/>
                </a:solidFill>
                <a:latin typeface="Myriad Pro" charset="0"/>
                <a:ea typeface="Myriad Pro" charset="0"/>
                <a:cs typeface="Myriad Pro" charset="0"/>
                <a:sym typeface="Wingdings"/>
              </a:rPr>
              <a:t></a:t>
            </a:r>
            <a:r>
              <a:rPr lang="en-US" sz="1800" dirty="0" smtClean="0">
                <a:solidFill>
                  <a:srgbClr val="1F224E"/>
                </a:solidFill>
                <a:latin typeface="Myriad Pro" charset="0"/>
                <a:ea typeface="Myriad Pro" charset="0"/>
                <a:cs typeface="Myriad Pro" charset="0"/>
              </a:rPr>
              <a:t>).</a:t>
            </a:r>
            <a:endParaRPr lang="en-GB" sz="1800" dirty="0">
              <a:solidFill>
                <a:srgbClr val="1F224E"/>
              </a:solidFill>
              <a:latin typeface="Myriad Pro" charset="0"/>
              <a:ea typeface="Myriad Pro" charset="0"/>
              <a:cs typeface="Myriad Pro" charset="0"/>
            </a:endParaRPr>
          </a:p>
        </p:txBody>
      </p:sp>
      <p:sp>
        <p:nvSpPr>
          <p:cNvPr id="4" name="Rectangle 3"/>
          <p:cNvSpPr/>
          <p:nvPr/>
        </p:nvSpPr>
        <p:spPr>
          <a:xfrm>
            <a:off x="323528" y="1412776"/>
            <a:ext cx="8568952" cy="461665"/>
          </a:xfrm>
          <a:prstGeom prst="rect">
            <a:avLst/>
          </a:prstGeom>
        </p:spPr>
        <p:txBody>
          <a:bodyPr wrap="square">
            <a:spAutoFit/>
          </a:bodyPr>
          <a:lstStyle/>
          <a:p>
            <a:r>
              <a:rPr lang="en-US" sz="2400" dirty="0">
                <a:solidFill>
                  <a:srgbClr val="00B050"/>
                </a:solidFill>
                <a:latin typeface="Myriad Pro" charset="0"/>
                <a:ea typeface="Myriad Pro" charset="0"/>
                <a:cs typeface="Myriad Pro" charset="0"/>
              </a:rPr>
              <a:t>Identify three limitations with the data evidence in Fig. </a:t>
            </a:r>
            <a:r>
              <a:rPr lang="en-US" sz="2400" dirty="0" smtClean="0">
                <a:solidFill>
                  <a:srgbClr val="00B050"/>
                </a:solidFill>
                <a:latin typeface="Myriad Pro" charset="0"/>
                <a:ea typeface="Myriad Pro" charset="0"/>
                <a:cs typeface="Myriad Pro" charset="0"/>
              </a:rPr>
              <a:t>5.</a:t>
            </a:r>
            <a:endParaRPr lang="en-GB" sz="24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36313868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32048"/>
            <a:ext cx="8670118" cy="1143000"/>
          </a:xfrm>
        </p:spPr>
        <p:txBody>
          <a:bodyPr>
            <a:normAutofit fontScale="90000"/>
          </a:bodyPr>
          <a:lstStyle/>
          <a:p>
            <a:r>
              <a:rPr lang="en-GB" dirty="0"/>
              <a:t>Topic </a:t>
            </a:r>
            <a:r>
              <a:rPr lang="en-GB" dirty="0" smtClean="0"/>
              <a:t>3.5 </a:t>
            </a:r>
            <a:r>
              <a:rPr lang="en-GB" dirty="0"/>
              <a:t>– Question </a:t>
            </a:r>
            <a:r>
              <a:rPr lang="en-GB" dirty="0" smtClean="0"/>
              <a:t>5(b) </a:t>
            </a:r>
            <a:r>
              <a:rPr lang="en-GB" dirty="0"/>
              <a:t>– </a:t>
            </a:r>
            <a:r>
              <a:rPr lang="en-GB" dirty="0" smtClean="0"/>
              <a:t>6 </a:t>
            </a:r>
            <a:r>
              <a:rPr lang="en-GB" dirty="0"/>
              <a:t>marks</a:t>
            </a:r>
          </a:p>
        </p:txBody>
      </p:sp>
      <p:sp>
        <p:nvSpPr>
          <p:cNvPr id="7" name="TextBox 6"/>
          <p:cNvSpPr txBox="1"/>
          <p:nvPr/>
        </p:nvSpPr>
        <p:spPr>
          <a:xfrm>
            <a:off x="424694" y="1095127"/>
            <a:ext cx="8395779" cy="830997"/>
          </a:xfrm>
          <a:prstGeom prst="rect">
            <a:avLst/>
          </a:prstGeom>
          <a:noFill/>
          <a:ln>
            <a:solidFill>
              <a:schemeClr val="tx1"/>
            </a:solidFill>
          </a:ln>
        </p:spPr>
        <p:txBody>
          <a:bodyPr wrap="square" rtlCol="0">
            <a:spAutoFit/>
          </a:bodyPr>
          <a:lstStyle/>
          <a:p>
            <a:pPr lvl="0"/>
            <a:r>
              <a:rPr lang="en-US" sz="2400" dirty="0">
                <a:solidFill>
                  <a:srgbClr val="FF0000"/>
                </a:solidFill>
                <a:latin typeface="Myriad Pro" charset="0"/>
                <a:ea typeface="Myriad Pro" charset="0"/>
                <a:cs typeface="Myriad Pro" charset="0"/>
              </a:rPr>
              <a:t>Explain the features and processes at divergent plate boundaries.</a:t>
            </a:r>
            <a:endParaRPr lang="en-US" sz="1600" dirty="0">
              <a:solidFill>
                <a:srgbClr val="FF0000"/>
              </a:solidFill>
              <a:latin typeface="Myriad Pro" charset="0"/>
              <a:ea typeface="Myriad Pro" charset="0"/>
              <a:cs typeface="Myriad Pro" charset="0"/>
            </a:endParaRPr>
          </a:p>
        </p:txBody>
      </p:sp>
      <p:sp>
        <p:nvSpPr>
          <p:cNvPr id="10" name="Content Placeholder 2"/>
          <p:cNvSpPr txBox="1">
            <a:spLocks/>
          </p:cNvSpPr>
          <p:nvPr/>
        </p:nvSpPr>
        <p:spPr>
          <a:xfrm>
            <a:off x="366378" y="1954932"/>
            <a:ext cx="8555260" cy="10081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smtClean="0">
                <a:solidFill>
                  <a:srgbClr val="1F224E"/>
                </a:solidFill>
                <a:latin typeface="Myriad Pro" charset="0"/>
                <a:ea typeface="Myriad Pro" charset="0"/>
                <a:cs typeface="Myriad Pro" charset="0"/>
              </a:rPr>
              <a:t>This is a 6 mark question where all marks are allocated to </a:t>
            </a:r>
            <a:r>
              <a:rPr lang="en-GB" sz="1200" dirty="0" smtClean="0">
                <a:solidFill>
                  <a:srgbClr val="FF0000"/>
                </a:solidFill>
                <a:latin typeface="Myriad Pro" charset="0"/>
                <a:ea typeface="Myriad Pro" charset="0"/>
                <a:cs typeface="Myriad Pro" charset="0"/>
              </a:rPr>
              <a:t>AO1 (knowledge and understanding)</a:t>
            </a:r>
            <a:r>
              <a:rPr lang="en-GB" sz="1200" dirty="0" smtClean="0">
                <a:solidFill>
                  <a:srgbClr val="1F224E"/>
                </a:solidFill>
                <a:latin typeface="Myriad Pro" charset="0"/>
                <a:ea typeface="Myriad Pro" charset="0"/>
                <a:cs typeface="Myriad Pro" charset="0"/>
              </a:rPr>
              <a:t>. </a:t>
            </a:r>
          </a:p>
          <a:p>
            <a:pPr marL="0" indent="0">
              <a:buNone/>
            </a:pPr>
            <a:endParaRPr lang="en-GB" sz="1200" dirty="0" smtClean="0">
              <a:solidFill>
                <a:srgbClr val="1F224E"/>
              </a:solidFill>
              <a:latin typeface="Myriad Pro" charset="0"/>
              <a:ea typeface="Myriad Pro" charset="0"/>
              <a:cs typeface="Myriad Pro" charset="0"/>
            </a:endParaRPr>
          </a:p>
          <a:p>
            <a:pPr marL="0" indent="0">
              <a:buNone/>
            </a:pPr>
            <a:r>
              <a:rPr lang="en-GB" sz="1200" dirty="0" smtClean="0">
                <a:solidFill>
                  <a:srgbClr val="FF0000"/>
                </a:solidFill>
                <a:latin typeface="Myriad Pro" charset="0"/>
                <a:ea typeface="Myriad Pro" charset="0"/>
                <a:cs typeface="Myriad Pro" charset="0"/>
              </a:rPr>
              <a:t>‘</a:t>
            </a:r>
            <a:r>
              <a:rPr lang="en-US" sz="1200" dirty="0">
                <a:solidFill>
                  <a:srgbClr val="FF0000"/>
                </a:solidFill>
                <a:latin typeface="Myriad Pro" charset="0"/>
                <a:ea typeface="Myriad Pro" charset="0"/>
                <a:cs typeface="Myriad Pro" charset="0"/>
              </a:rPr>
              <a:t>Earth’s crustal features and processes, including…the features and processes associated with divergent (constructive)</a:t>
            </a:r>
          </a:p>
          <a:p>
            <a:pPr marL="0" indent="0">
              <a:buNone/>
            </a:pPr>
            <a:r>
              <a:rPr lang="en-US" sz="1200" dirty="0">
                <a:solidFill>
                  <a:srgbClr val="FF0000"/>
                </a:solidFill>
                <a:latin typeface="Myriad Pro" charset="0"/>
                <a:ea typeface="Myriad Pro" charset="0"/>
                <a:cs typeface="Myriad Pro" charset="0"/>
              </a:rPr>
              <a:t>plate boundaries’</a:t>
            </a:r>
            <a:r>
              <a:rPr lang="en-GB" sz="1200" dirty="0" smtClean="0">
                <a:solidFill>
                  <a:srgbClr val="1F224E"/>
                </a:solidFill>
                <a:latin typeface="Myriad Pro" charset="0"/>
                <a:ea typeface="Myriad Pro" charset="0"/>
                <a:cs typeface="Myriad Pro" charset="0"/>
              </a:rPr>
              <a:t> is stated in the specification (key idea 1.b of this topic).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As this is a level marked question, the answer is not point marked. Therefore the mark a student achieves depends on where they sit in the level mark scheme. Remember there is </a:t>
            </a:r>
            <a:r>
              <a:rPr lang="en-US" sz="1200" dirty="0" smtClean="0">
                <a:solidFill>
                  <a:srgbClr val="1F224E"/>
                </a:solidFill>
                <a:latin typeface="Myriad Pro" charset="0"/>
                <a:ea typeface="Myriad Pro" charset="0"/>
                <a:cs typeface="Myriad Pro" charset="0"/>
              </a:rPr>
              <a:t>level </a:t>
            </a:r>
            <a:r>
              <a:rPr lang="en-US" sz="1200" dirty="0">
                <a:solidFill>
                  <a:srgbClr val="1F224E"/>
                </a:solidFill>
                <a:latin typeface="Myriad Pro" charset="0"/>
                <a:ea typeface="Myriad Pro" charset="0"/>
                <a:cs typeface="Myriad Pro" charset="0"/>
              </a:rPr>
              <a:t>of </a:t>
            </a:r>
            <a:r>
              <a:rPr lang="en-US" sz="1200" dirty="0" smtClean="0">
                <a:solidFill>
                  <a:srgbClr val="1F224E"/>
                </a:solidFill>
                <a:latin typeface="Myriad Pro" charset="0"/>
                <a:ea typeface="Myriad Pro" charset="0"/>
                <a:cs typeface="Myriad Pro" charset="0"/>
              </a:rPr>
              <a:t>response questions marking guidance</a:t>
            </a:r>
            <a:r>
              <a:rPr lang="en-GB" sz="1200" dirty="0" smtClean="0">
                <a:solidFill>
                  <a:srgbClr val="1F224E"/>
                </a:solidFill>
                <a:latin typeface="Myriad Pro" charset="0"/>
                <a:ea typeface="Myriad Pro" charset="0"/>
                <a:cs typeface="Myriad Pro" charset="0"/>
              </a:rPr>
              <a:t> to indicate what ‘</a:t>
            </a:r>
            <a:r>
              <a:rPr lang="en-GB" sz="1200" b="1" dirty="0" smtClean="0">
                <a:solidFill>
                  <a:srgbClr val="1F224E"/>
                </a:solidFill>
                <a:latin typeface="Myriad Pro" charset="0"/>
                <a:ea typeface="Myriad Pro" charset="0"/>
                <a:cs typeface="Myriad Pro" charset="0"/>
              </a:rPr>
              <a:t>thorough</a:t>
            </a:r>
            <a:r>
              <a:rPr lang="en-GB" sz="1200" dirty="0" smtClean="0">
                <a:solidFill>
                  <a:srgbClr val="1F224E"/>
                </a:solidFill>
                <a:latin typeface="Myriad Pro" charset="0"/>
                <a:ea typeface="Myriad Pro" charset="0"/>
                <a:cs typeface="Myriad Pro" charset="0"/>
              </a:rPr>
              <a:t>’, ‘</a:t>
            </a:r>
            <a:r>
              <a:rPr lang="en-GB" sz="1200" b="1" dirty="0" smtClean="0">
                <a:solidFill>
                  <a:srgbClr val="1F224E"/>
                </a:solidFill>
                <a:latin typeface="Myriad Pro" charset="0"/>
                <a:ea typeface="Myriad Pro" charset="0"/>
                <a:cs typeface="Myriad Pro" charset="0"/>
              </a:rPr>
              <a:t>reasonable</a:t>
            </a:r>
            <a:r>
              <a:rPr lang="en-GB" sz="1200" dirty="0" smtClean="0">
                <a:solidFill>
                  <a:srgbClr val="1F224E"/>
                </a:solidFill>
                <a:latin typeface="Myriad Pro" charset="0"/>
                <a:ea typeface="Myriad Pro" charset="0"/>
                <a:cs typeface="Myriad Pro" charset="0"/>
              </a:rPr>
              <a:t>’ and ‘</a:t>
            </a:r>
            <a:r>
              <a:rPr lang="en-GB" sz="1200" b="1" dirty="0" smtClean="0">
                <a:solidFill>
                  <a:srgbClr val="1F224E"/>
                </a:solidFill>
                <a:latin typeface="Myriad Pro" charset="0"/>
                <a:ea typeface="Myriad Pro" charset="0"/>
                <a:cs typeface="Myriad Pro" charset="0"/>
              </a:rPr>
              <a:t>basic</a:t>
            </a:r>
            <a:r>
              <a:rPr lang="en-GB" sz="1200" dirty="0" smtClean="0">
                <a:solidFill>
                  <a:srgbClr val="1F224E"/>
                </a:solidFill>
                <a:latin typeface="Myriad Pro" charset="0"/>
                <a:ea typeface="Myriad Pro" charset="0"/>
                <a:cs typeface="Myriad Pro" charset="0"/>
              </a:rPr>
              <a:t>’ mean at the start of the mark schemes (and slide 10 of this presentation).</a:t>
            </a:r>
          </a:p>
          <a:p>
            <a:pPr marL="0" indent="0">
              <a:buNone/>
            </a:pPr>
            <a:endParaRPr lang="en-GB" sz="1200" dirty="0">
              <a:solidFill>
                <a:srgbClr val="1F224E"/>
              </a:solidFill>
              <a:latin typeface="Myriad Pro" charset="0"/>
              <a:ea typeface="Myriad Pro" charset="0"/>
              <a:cs typeface="Myriad Pro" charset="0"/>
            </a:endParaRPr>
          </a:p>
          <a:p>
            <a:pPr marL="0" indent="0">
              <a:buNone/>
            </a:pPr>
            <a:endParaRPr lang="en-GB" sz="1200" dirty="0" smtClean="0">
              <a:solidFill>
                <a:srgbClr val="1F224E"/>
              </a:solidFill>
              <a:latin typeface="Myriad Pro" charset="0"/>
              <a:ea typeface="Myriad Pro" charset="0"/>
              <a:cs typeface="Myriad Pro" charset="0"/>
            </a:endParaRPr>
          </a:p>
          <a:p>
            <a:pPr marL="0" indent="0">
              <a:buNone/>
            </a:pPr>
            <a:endParaRPr lang="en-GB" sz="1200" dirty="0" smtClean="0">
              <a:solidFill>
                <a:srgbClr val="1F224E"/>
              </a:solidFill>
              <a:latin typeface="Myriad Pro" charset="0"/>
              <a:ea typeface="Myriad Pro" charset="0"/>
              <a:cs typeface="Myriad Pro" charset="0"/>
            </a:endParaRPr>
          </a:p>
          <a:p>
            <a:pPr marL="0" indent="0">
              <a:buNone/>
            </a:pPr>
            <a:endParaRPr lang="en-GB" sz="1200" dirty="0" smtClean="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p:txBody>
      </p:sp>
      <p:sp>
        <p:nvSpPr>
          <p:cNvPr id="5" name="TextBox 4"/>
          <p:cNvSpPr txBox="1"/>
          <p:nvPr/>
        </p:nvSpPr>
        <p:spPr>
          <a:xfrm>
            <a:off x="395536" y="3692700"/>
            <a:ext cx="2592288" cy="1938992"/>
          </a:xfrm>
          <a:prstGeom prst="rect">
            <a:avLst/>
          </a:prstGeom>
          <a:solidFill>
            <a:srgbClr val="ECECEC"/>
          </a:solidFill>
          <a:ln>
            <a:solidFill>
              <a:schemeClr val="tx1"/>
            </a:solidFill>
          </a:ln>
        </p:spPr>
        <p:txBody>
          <a:bodyPr wrap="square" rtlCol="0">
            <a:spAutoFit/>
          </a:bodyPr>
          <a:lstStyle/>
          <a:p>
            <a:r>
              <a:rPr lang="en-US" sz="1200" b="1" dirty="0">
                <a:solidFill>
                  <a:srgbClr val="1F224E"/>
                </a:solidFill>
                <a:latin typeface="Myriad Pro" charset="0"/>
                <a:ea typeface="Myriad Pro" charset="0"/>
                <a:cs typeface="Myriad Pro" charset="0"/>
              </a:rPr>
              <a:t>Level 3 </a:t>
            </a:r>
            <a:r>
              <a:rPr lang="en-US" sz="1200" b="1" dirty="0" smtClean="0">
                <a:solidFill>
                  <a:srgbClr val="1F224E"/>
                </a:solidFill>
                <a:latin typeface="Myriad Pro" charset="0"/>
                <a:ea typeface="Myriad Pro" charset="0"/>
                <a:cs typeface="Myriad Pro" charset="0"/>
              </a:rPr>
              <a:t>(5–6 </a:t>
            </a:r>
            <a:r>
              <a:rPr lang="en-US" sz="1200" b="1" dirty="0">
                <a:solidFill>
                  <a:srgbClr val="1F224E"/>
                </a:solidFill>
                <a:latin typeface="Myriad Pro" charset="0"/>
                <a:ea typeface="Myriad Pro" charset="0"/>
                <a:cs typeface="Myriad Pro" charset="0"/>
              </a:rPr>
              <a:t>marks)</a:t>
            </a:r>
            <a:endParaRPr lang="en-GB" sz="1200" b="1"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thorough</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a:t>
            </a:r>
            <a:r>
              <a:rPr lang="en-US" sz="1200" dirty="0">
                <a:solidFill>
                  <a:srgbClr val="1F224E"/>
                </a:solidFill>
                <a:latin typeface="Myriad Pro" charset="0"/>
                <a:ea typeface="Myriad Pro" charset="0"/>
                <a:cs typeface="Myriad Pro" charset="0"/>
              </a:rPr>
              <a:t> of the features and processes at divergent plate boundaries </a:t>
            </a:r>
            <a:r>
              <a:rPr lang="en-US" sz="1200" dirty="0" smtClean="0">
                <a:solidFill>
                  <a:srgbClr val="FF0000"/>
                </a:solidFill>
                <a:latin typeface="Myriad Pro" charset="0"/>
                <a:ea typeface="Myriad Pro" charset="0"/>
                <a:cs typeface="Myriad Pro" charset="0"/>
              </a:rPr>
              <a:t>(</a:t>
            </a:r>
            <a:r>
              <a:rPr lang="en-US" sz="1200" dirty="0">
                <a:solidFill>
                  <a:srgbClr val="FF0000"/>
                </a:solidFill>
                <a:latin typeface="Myriad Pro" charset="0"/>
                <a:ea typeface="Myriad Pro" charset="0"/>
                <a:cs typeface="Myriad Pro" charset="0"/>
              </a:rPr>
              <a:t>AO1)</a:t>
            </a:r>
            <a:r>
              <a:rPr lang="en-US" sz="1200" dirty="0">
                <a:solidFill>
                  <a:srgbClr val="1F224E"/>
                </a:solidFill>
                <a:latin typeface="Myriad Pro" charset="0"/>
                <a:ea typeface="Myriad Pro" charset="0"/>
                <a:cs typeface="Myriad Pro" charset="0"/>
              </a:rPr>
              <a:t>.</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 </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This will be shown by including </a:t>
            </a:r>
            <a:r>
              <a:rPr lang="en-US" sz="1200" b="1" dirty="0">
                <a:solidFill>
                  <a:srgbClr val="1F224E"/>
                </a:solidFill>
                <a:latin typeface="Myriad Pro" charset="0"/>
                <a:ea typeface="Myriad Pro" charset="0"/>
                <a:cs typeface="Myriad Pro" charset="0"/>
              </a:rPr>
              <a:t>well-developed</a:t>
            </a:r>
            <a:r>
              <a:rPr lang="en-US" sz="1200" dirty="0">
                <a:solidFill>
                  <a:srgbClr val="1F224E"/>
                </a:solidFill>
                <a:latin typeface="Myriad Pro" charset="0"/>
                <a:ea typeface="Myriad Pro" charset="0"/>
                <a:cs typeface="Myriad Pro" charset="0"/>
              </a:rPr>
              <a:t> </a:t>
            </a:r>
            <a:r>
              <a:rPr lang="en-US" sz="1200" dirty="0" smtClean="0">
                <a:solidFill>
                  <a:srgbClr val="1F224E"/>
                </a:solidFill>
                <a:latin typeface="Myriad Pro" charset="0"/>
                <a:ea typeface="Myriad Pro" charset="0"/>
                <a:cs typeface="Myriad Pro" charset="0"/>
              </a:rPr>
              <a:t>ideas about the </a:t>
            </a:r>
            <a:r>
              <a:rPr lang="en-US" sz="1200" dirty="0">
                <a:solidFill>
                  <a:srgbClr val="1F224E"/>
                </a:solidFill>
                <a:latin typeface="Myriad Pro" charset="0"/>
                <a:ea typeface="Myriad Pro" charset="0"/>
                <a:cs typeface="Myriad Pro" charset="0"/>
              </a:rPr>
              <a:t>features and processes at divergent plate boundaries.</a:t>
            </a:r>
            <a:endParaRPr lang="en-GB" sz="1200" dirty="0">
              <a:solidFill>
                <a:srgbClr val="1F224E"/>
              </a:solidFill>
              <a:latin typeface="Myriad Pro" charset="0"/>
              <a:ea typeface="Myriad Pro" charset="0"/>
              <a:cs typeface="Myriad Pro" charset="0"/>
            </a:endParaRPr>
          </a:p>
        </p:txBody>
      </p:sp>
      <p:sp>
        <p:nvSpPr>
          <p:cNvPr id="6" name="TextBox 5"/>
          <p:cNvSpPr txBox="1"/>
          <p:nvPr/>
        </p:nvSpPr>
        <p:spPr>
          <a:xfrm>
            <a:off x="6156176" y="3702689"/>
            <a:ext cx="2664297" cy="1938992"/>
          </a:xfrm>
          <a:prstGeom prst="rect">
            <a:avLst/>
          </a:prstGeom>
          <a:solidFill>
            <a:srgbClr val="ECECEC"/>
          </a:solidFill>
          <a:ln>
            <a:solidFill>
              <a:schemeClr val="tx1"/>
            </a:solidFill>
          </a:ln>
        </p:spPr>
        <p:txBody>
          <a:bodyPr wrap="square" rtlCol="0">
            <a:spAutoFit/>
          </a:bodyPr>
          <a:lstStyle/>
          <a:p>
            <a:r>
              <a:rPr lang="en-US" sz="1200" b="1" dirty="0">
                <a:solidFill>
                  <a:srgbClr val="1F224E"/>
                </a:solidFill>
                <a:latin typeface="Myriad Pro" charset="0"/>
                <a:ea typeface="Myriad Pro" charset="0"/>
                <a:cs typeface="Myriad Pro" charset="0"/>
              </a:rPr>
              <a:t>Level 1 (1–2 marks)</a:t>
            </a:r>
            <a:endParaRPr lang="en-GB" sz="1200" b="1"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basic</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a:t>
            </a:r>
            <a:r>
              <a:rPr lang="en-US" sz="1200" dirty="0">
                <a:solidFill>
                  <a:srgbClr val="1F224E"/>
                </a:solidFill>
                <a:latin typeface="Myriad Pro" charset="0"/>
                <a:ea typeface="Myriad Pro" charset="0"/>
                <a:cs typeface="Myriad Pro" charset="0"/>
              </a:rPr>
              <a:t> of the features and processes at divergent plate boundaries </a:t>
            </a:r>
            <a:r>
              <a:rPr lang="en-US" sz="1200" dirty="0" smtClean="0">
                <a:solidFill>
                  <a:srgbClr val="FF0000"/>
                </a:solidFill>
                <a:latin typeface="Myriad Pro" charset="0"/>
                <a:ea typeface="Myriad Pro" charset="0"/>
                <a:cs typeface="Myriad Pro" charset="0"/>
              </a:rPr>
              <a:t>(</a:t>
            </a:r>
            <a:r>
              <a:rPr lang="en-US" sz="1200" dirty="0">
                <a:solidFill>
                  <a:srgbClr val="FF0000"/>
                </a:solidFill>
                <a:latin typeface="Myriad Pro" charset="0"/>
                <a:ea typeface="Myriad Pro" charset="0"/>
                <a:cs typeface="Myriad Pro" charset="0"/>
              </a:rPr>
              <a:t>AO1)</a:t>
            </a:r>
            <a:r>
              <a:rPr lang="en-US" sz="1200" dirty="0">
                <a:solidFill>
                  <a:srgbClr val="1F224E"/>
                </a:solidFill>
                <a:latin typeface="Myriad Pro" charset="0"/>
                <a:ea typeface="Myriad Pro" charset="0"/>
                <a:cs typeface="Myriad Pro" charset="0"/>
              </a:rPr>
              <a:t>.</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 </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This will be shown by including </a:t>
            </a:r>
            <a:r>
              <a:rPr lang="en-US" sz="1200" b="1" dirty="0">
                <a:solidFill>
                  <a:srgbClr val="1F224E"/>
                </a:solidFill>
                <a:latin typeface="Myriad Pro" charset="0"/>
                <a:ea typeface="Myriad Pro" charset="0"/>
                <a:cs typeface="Myriad Pro" charset="0"/>
              </a:rPr>
              <a:t>simple</a:t>
            </a:r>
            <a:r>
              <a:rPr lang="en-US" sz="1200" dirty="0">
                <a:solidFill>
                  <a:srgbClr val="1F224E"/>
                </a:solidFill>
                <a:latin typeface="Myriad Pro" charset="0"/>
                <a:ea typeface="Myriad Pro" charset="0"/>
                <a:cs typeface="Myriad Pro" charset="0"/>
              </a:rPr>
              <a:t> </a:t>
            </a:r>
            <a:r>
              <a:rPr lang="en-US" sz="1200" dirty="0" smtClean="0">
                <a:solidFill>
                  <a:srgbClr val="1F224E"/>
                </a:solidFill>
                <a:latin typeface="Myriad Pro" charset="0"/>
                <a:ea typeface="Myriad Pro" charset="0"/>
                <a:cs typeface="Myriad Pro" charset="0"/>
              </a:rPr>
              <a:t>ideas </a:t>
            </a:r>
            <a:r>
              <a:rPr lang="en-US" sz="1200" dirty="0">
                <a:solidFill>
                  <a:srgbClr val="1F224E"/>
                </a:solidFill>
                <a:latin typeface="Myriad Pro" charset="0"/>
                <a:ea typeface="Myriad Pro" charset="0"/>
                <a:cs typeface="Myriad Pro" charset="0"/>
              </a:rPr>
              <a:t>about the features and processes at divergent plate boundaries.</a:t>
            </a:r>
            <a:endParaRPr lang="en-US" sz="1200" dirty="0" smtClean="0">
              <a:solidFill>
                <a:srgbClr val="1F224E"/>
              </a:solidFill>
              <a:latin typeface="Myriad Pro" charset="0"/>
              <a:ea typeface="Myriad Pro" charset="0"/>
              <a:cs typeface="Myriad Pro" charset="0"/>
            </a:endParaRPr>
          </a:p>
        </p:txBody>
      </p:sp>
      <p:sp>
        <p:nvSpPr>
          <p:cNvPr id="8" name="TextBox 7"/>
          <p:cNvSpPr txBox="1"/>
          <p:nvPr/>
        </p:nvSpPr>
        <p:spPr>
          <a:xfrm>
            <a:off x="3216026" y="3708394"/>
            <a:ext cx="2736305" cy="1938992"/>
          </a:xfrm>
          <a:prstGeom prst="rect">
            <a:avLst/>
          </a:prstGeom>
          <a:solidFill>
            <a:srgbClr val="ECECEC"/>
          </a:solidFill>
          <a:ln>
            <a:solidFill>
              <a:schemeClr val="tx1"/>
            </a:solidFill>
          </a:ln>
        </p:spPr>
        <p:txBody>
          <a:bodyPr wrap="square" rtlCol="0">
            <a:spAutoFit/>
          </a:bodyPr>
          <a:lstStyle/>
          <a:p>
            <a:r>
              <a:rPr lang="en-US" sz="1200" b="1" dirty="0">
                <a:solidFill>
                  <a:srgbClr val="1F224E"/>
                </a:solidFill>
                <a:latin typeface="Myriad Pro" charset="0"/>
                <a:ea typeface="Myriad Pro" charset="0"/>
                <a:cs typeface="Myriad Pro" charset="0"/>
              </a:rPr>
              <a:t>Level 2 (</a:t>
            </a:r>
            <a:r>
              <a:rPr lang="en-US" sz="1200" b="1" dirty="0" smtClean="0">
                <a:solidFill>
                  <a:srgbClr val="1F224E"/>
                </a:solidFill>
                <a:latin typeface="Myriad Pro" charset="0"/>
                <a:ea typeface="Myriad Pro" charset="0"/>
                <a:cs typeface="Myriad Pro" charset="0"/>
              </a:rPr>
              <a:t>3–4 </a:t>
            </a:r>
            <a:r>
              <a:rPr lang="en-US" sz="1200" b="1" dirty="0">
                <a:solidFill>
                  <a:srgbClr val="1F224E"/>
                </a:solidFill>
                <a:latin typeface="Myriad Pro" charset="0"/>
                <a:ea typeface="Myriad Pro" charset="0"/>
                <a:cs typeface="Myriad Pro" charset="0"/>
              </a:rPr>
              <a:t>marks)</a:t>
            </a:r>
            <a:endParaRPr lang="en-GB" sz="1200" b="1"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reasonable</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 </a:t>
            </a:r>
            <a:r>
              <a:rPr lang="en-US" sz="1200" dirty="0">
                <a:solidFill>
                  <a:srgbClr val="1F224E"/>
                </a:solidFill>
                <a:latin typeface="Myriad Pro" charset="0"/>
                <a:ea typeface="Myriad Pro" charset="0"/>
                <a:cs typeface="Myriad Pro" charset="0"/>
              </a:rPr>
              <a:t>of the features and processes at divergent plate boundaries </a:t>
            </a:r>
            <a:r>
              <a:rPr lang="en-US" sz="1200" dirty="0" smtClean="0">
                <a:solidFill>
                  <a:srgbClr val="FF0000"/>
                </a:solidFill>
                <a:latin typeface="Myriad Pro" charset="0"/>
                <a:ea typeface="Myriad Pro" charset="0"/>
                <a:cs typeface="Myriad Pro" charset="0"/>
              </a:rPr>
              <a:t>(</a:t>
            </a:r>
            <a:r>
              <a:rPr lang="en-US" sz="1200" dirty="0">
                <a:solidFill>
                  <a:srgbClr val="FF0000"/>
                </a:solidFill>
                <a:latin typeface="Myriad Pro" charset="0"/>
                <a:ea typeface="Myriad Pro" charset="0"/>
                <a:cs typeface="Myriad Pro" charset="0"/>
              </a:rPr>
              <a:t>AO1)</a:t>
            </a:r>
            <a:r>
              <a:rPr lang="en-US" sz="1200" dirty="0">
                <a:solidFill>
                  <a:srgbClr val="1F224E"/>
                </a:solidFill>
                <a:latin typeface="Myriad Pro" charset="0"/>
                <a:ea typeface="Myriad Pro" charset="0"/>
                <a:cs typeface="Myriad Pro" charset="0"/>
              </a:rPr>
              <a:t>.</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 </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This will be shown by including </a:t>
            </a:r>
            <a:r>
              <a:rPr lang="en-US" sz="1200" b="1" dirty="0">
                <a:solidFill>
                  <a:srgbClr val="1F224E"/>
                </a:solidFill>
                <a:latin typeface="Myriad Pro" charset="0"/>
                <a:ea typeface="Myriad Pro" charset="0"/>
                <a:cs typeface="Myriad Pro" charset="0"/>
              </a:rPr>
              <a:t>developed</a:t>
            </a:r>
            <a:r>
              <a:rPr lang="en-US" sz="1200" dirty="0">
                <a:solidFill>
                  <a:srgbClr val="1F224E"/>
                </a:solidFill>
                <a:latin typeface="Myriad Pro" charset="0"/>
                <a:ea typeface="Myriad Pro" charset="0"/>
                <a:cs typeface="Myriad Pro" charset="0"/>
              </a:rPr>
              <a:t> </a:t>
            </a:r>
            <a:r>
              <a:rPr lang="en-US" sz="1200" dirty="0" smtClean="0">
                <a:solidFill>
                  <a:srgbClr val="1F224E"/>
                </a:solidFill>
                <a:latin typeface="Myriad Pro" charset="0"/>
                <a:ea typeface="Myriad Pro" charset="0"/>
                <a:cs typeface="Myriad Pro" charset="0"/>
              </a:rPr>
              <a:t>ideas </a:t>
            </a:r>
            <a:r>
              <a:rPr lang="en-US" sz="1200" dirty="0">
                <a:solidFill>
                  <a:srgbClr val="1F224E"/>
                </a:solidFill>
                <a:latin typeface="Myriad Pro" charset="0"/>
                <a:ea typeface="Myriad Pro" charset="0"/>
                <a:cs typeface="Myriad Pro" charset="0"/>
              </a:rPr>
              <a:t>about the features and processes at divergent plate boundaries.</a:t>
            </a:r>
            <a:endParaRPr lang="en-GB" sz="12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1876309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7938"/>
            <a:ext cx="8670118" cy="1143000"/>
          </a:xfrm>
        </p:spPr>
        <p:txBody>
          <a:bodyPr>
            <a:normAutofit fontScale="90000"/>
          </a:bodyPr>
          <a:lstStyle/>
          <a:p>
            <a:r>
              <a:rPr lang="en-GB" dirty="0"/>
              <a:t>Topic </a:t>
            </a:r>
            <a:r>
              <a:rPr lang="en-GB" dirty="0" smtClean="0"/>
              <a:t>3.5 </a:t>
            </a:r>
            <a:r>
              <a:rPr lang="en-GB" dirty="0"/>
              <a:t>– Question </a:t>
            </a:r>
            <a:r>
              <a:rPr lang="en-GB" dirty="0" smtClean="0"/>
              <a:t>5(b</a:t>
            </a:r>
            <a:r>
              <a:rPr lang="en-GB" dirty="0"/>
              <a:t>) – 6 marks</a:t>
            </a:r>
          </a:p>
        </p:txBody>
      </p:sp>
      <p:sp>
        <p:nvSpPr>
          <p:cNvPr id="7" name="TextBox 6"/>
          <p:cNvSpPr txBox="1"/>
          <p:nvPr/>
        </p:nvSpPr>
        <p:spPr>
          <a:xfrm>
            <a:off x="179512" y="908720"/>
            <a:ext cx="8856984" cy="400110"/>
          </a:xfrm>
          <a:prstGeom prst="rect">
            <a:avLst/>
          </a:prstGeom>
          <a:noFill/>
          <a:ln>
            <a:solidFill>
              <a:schemeClr val="tx1"/>
            </a:solidFill>
          </a:ln>
        </p:spPr>
        <p:txBody>
          <a:bodyPr wrap="square" rtlCol="0">
            <a:spAutoFit/>
          </a:bodyPr>
          <a:lstStyle/>
          <a:p>
            <a:pPr lvl="0"/>
            <a:r>
              <a:rPr lang="en-US" sz="2000" dirty="0">
                <a:solidFill>
                  <a:srgbClr val="FF0000"/>
                </a:solidFill>
                <a:latin typeface="Myriad Pro" charset="0"/>
                <a:ea typeface="Myriad Pro" charset="0"/>
                <a:cs typeface="Myriad Pro" charset="0"/>
              </a:rPr>
              <a:t>Explain the features and processes at divergent plate boundaries.</a:t>
            </a:r>
            <a:endParaRPr lang="en-US" sz="1400" dirty="0">
              <a:solidFill>
                <a:srgbClr val="FF0000"/>
              </a:solidFill>
              <a:latin typeface="Myriad Pro" charset="0"/>
              <a:ea typeface="Myriad Pro" charset="0"/>
              <a:cs typeface="Myriad Pro" charset="0"/>
            </a:endParaRPr>
          </a:p>
        </p:txBody>
      </p:sp>
      <p:sp>
        <p:nvSpPr>
          <p:cNvPr id="10" name="Content Placeholder 2"/>
          <p:cNvSpPr txBox="1">
            <a:spLocks/>
          </p:cNvSpPr>
          <p:nvPr/>
        </p:nvSpPr>
        <p:spPr>
          <a:xfrm>
            <a:off x="179512" y="1556792"/>
            <a:ext cx="8784976" cy="4464496"/>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smtClean="0">
                <a:solidFill>
                  <a:srgbClr val="1F224E"/>
                </a:solidFill>
                <a:latin typeface="Myriad Pro" charset="0"/>
                <a:ea typeface="Myriad Pro" charset="0"/>
                <a:cs typeface="Myriad Pro" charset="0"/>
              </a:rPr>
              <a:t>The ‘Indicative content’ column of the mark scheme gives a number of suggestions of </a:t>
            </a:r>
            <a:r>
              <a:rPr lang="en-GB" sz="1200" dirty="0" smtClean="0">
                <a:solidFill>
                  <a:srgbClr val="FF0000"/>
                </a:solidFill>
                <a:latin typeface="Myriad Pro" charset="0"/>
                <a:ea typeface="Myriad Pro" charset="0"/>
                <a:cs typeface="Myriad Pro" charset="0"/>
              </a:rPr>
              <a:t>knowledge and understanding</a:t>
            </a:r>
            <a:r>
              <a:rPr lang="en-GB" sz="1200" dirty="0" smtClean="0">
                <a:solidFill>
                  <a:srgbClr val="1F224E"/>
                </a:solidFill>
                <a:latin typeface="Myriad Pro" charset="0"/>
                <a:ea typeface="Myriad Pro" charset="0"/>
                <a:cs typeface="Myriad Pro" charset="0"/>
              </a:rPr>
              <a:t> which could be incorporated into answers for this question. The list is not exhaustive and students should be rewarded for any appropriate </a:t>
            </a:r>
            <a:r>
              <a:rPr lang="en-GB" sz="1200" dirty="0">
                <a:solidFill>
                  <a:srgbClr val="FF0000"/>
                </a:solidFill>
                <a:latin typeface="Myriad Pro" charset="0"/>
                <a:ea typeface="Myriad Pro" charset="0"/>
                <a:cs typeface="Myriad Pro" charset="0"/>
              </a:rPr>
              <a:t>knowledge and understanding </a:t>
            </a:r>
            <a:r>
              <a:rPr lang="en-GB" sz="1200" dirty="0" smtClean="0">
                <a:solidFill>
                  <a:srgbClr val="1F224E"/>
                </a:solidFill>
                <a:latin typeface="Myriad Pro" charset="0"/>
                <a:ea typeface="Myriad Pro" charset="0"/>
                <a:cs typeface="Myriad Pro" charset="0"/>
              </a:rPr>
              <a:t>shown.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US" sz="1200" dirty="0">
                <a:solidFill>
                  <a:srgbClr val="FF0000"/>
                </a:solidFill>
                <a:latin typeface="Myriad Pro" charset="0"/>
                <a:ea typeface="Myriad Pro" charset="0"/>
                <a:cs typeface="Myriad Pro" charset="0"/>
              </a:rPr>
              <a:t>Knowledge and understanding </a:t>
            </a:r>
            <a:r>
              <a:rPr lang="en-US" sz="1200" dirty="0">
                <a:solidFill>
                  <a:srgbClr val="1F224E"/>
                </a:solidFill>
                <a:latin typeface="Myriad Pro" charset="0"/>
                <a:ea typeface="Myriad Pro" charset="0"/>
                <a:cs typeface="Myriad Pro" charset="0"/>
              </a:rPr>
              <a:t>of the features and processes at divergent plate boundaries could potentially include: </a:t>
            </a:r>
            <a:endParaRPr lang="en-GB" sz="1200" dirty="0">
              <a:solidFill>
                <a:srgbClr val="1F224E"/>
              </a:solidFill>
              <a:latin typeface="Myriad Pro" charset="0"/>
              <a:ea typeface="Myriad Pro" charset="0"/>
              <a:cs typeface="Myriad Pro" charset="0"/>
            </a:endParaRPr>
          </a:p>
          <a:p>
            <a:r>
              <a:rPr lang="en-US" sz="1200" dirty="0" smtClean="0">
                <a:solidFill>
                  <a:srgbClr val="1F224E"/>
                </a:solidFill>
                <a:latin typeface="Myriad Pro" charset="0"/>
                <a:ea typeface="Myriad Pro" charset="0"/>
                <a:cs typeface="Myriad Pro" charset="0"/>
              </a:rPr>
              <a:t>divergent </a:t>
            </a:r>
            <a:r>
              <a:rPr lang="en-US" sz="1200" dirty="0">
                <a:solidFill>
                  <a:srgbClr val="1F224E"/>
                </a:solidFill>
                <a:latin typeface="Myriad Pro" charset="0"/>
                <a:ea typeface="Myriad Pro" charset="0"/>
                <a:cs typeface="Myriad Pro" charset="0"/>
              </a:rPr>
              <a:t>boundaries mark the divergence of two lithospheric plates. These plates move apart by convection currents which form in the asthenosphere below. These convection currents are believed to be driven by heat created by radioactive decay in the earth’s core</a:t>
            </a:r>
          </a:p>
          <a:p>
            <a:r>
              <a:rPr lang="en-US" sz="1200" dirty="0" smtClean="0">
                <a:solidFill>
                  <a:srgbClr val="1F224E"/>
                </a:solidFill>
                <a:latin typeface="Myriad Pro" charset="0"/>
                <a:ea typeface="Myriad Pro" charset="0"/>
                <a:cs typeface="Myriad Pro" charset="0"/>
              </a:rPr>
              <a:t>when </a:t>
            </a:r>
            <a:r>
              <a:rPr lang="en-US" sz="1200" dirty="0">
                <a:solidFill>
                  <a:srgbClr val="1F224E"/>
                </a:solidFill>
                <a:latin typeface="Myriad Pro" charset="0"/>
                <a:ea typeface="Myriad Pro" charset="0"/>
                <a:cs typeface="Myriad Pro" charset="0"/>
              </a:rPr>
              <a:t>two oceanic plates move apart by convection currents; melting of the upper mantle produces basaltic magma. Magma rises up to the sea bed forming a mid-ocean ridge, this process is known as sea floor spreading </a:t>
            </a:r>
          </a:p>
          <a:p>
            <a:r>
              <a:rPr lang="en-US" sz="1200" dirty="0" smtClean="0">
                <a:solidFill>
                  <a:srgbClr val="1F224E"/>
                </a:solidFill>
                <a:latin typeface="Myriad Pro" charset="0"/>
                <a:ea typeface="Myriad Pro" charset="0"/>
                <a:cs typeface="Myriad Pro" charset="0"/>
              </a:rPr>
              <a:t>in </a:t>
            </a:r>
            <a:r>
              <a:rPr lang="en-US" sz="1200" dirty="0">
                <a:solidFill>
                  <a:srgbClr val="1F224E"/>
                </a:solidFill>
                <a:latin typeface="Myriad Pro" charset="0"/>
                <a:ea typeface="Myriad Pro" charset="0"/>
                <a:cs typeface="Myriad Pro" charset="0"/>
              </a:rPr>
              <a:t>some areas along the Mid-Atlantic ridge (spreading at a rate of 2-3cm per year), notably Iceland, the ridge reaches above sea level. As magma rises at the ridge new lithosphere is created on the edges of the diverging plates and the new crust spreads laterally away from the ridge (sea floor spreading)</a:t>
            </a:r>
          </a:p>
          <a:p>
            <a:r>
              <a:rPr lang="en-US" sz="1200" dirty="0" smtClean="0">
                <a:solidFill>
                  <a:srgbClr val="1F224E"/>
                </a:solidFill>
                <a:latin typeface="Myriad Pro" charset="0"/>
                <a:ea typeface="Myriad Pro" charset="0"/>
                <a:cs typeface="Myriad Pro" charset="0"/>
              </a:rPr>
              <a:t>along </a:t>
            </a:r>
            <a:r>
              <a:rPr lang="en-US" sz="1200" dirty="0">
                <a:solidFill>
                  <a:srgbClr val="1F224E"/>
                </a:solidFill>
                <a:latin typeface="Myriad Pro" charset="0"/>
                <a:ea typeface="Myriad Pro" charset="0"/>
                <a:cs typeface="Myriad Pro" charset="0"/>
              </a:rPr>
              <a:t>the crest of the ridge there may be rift valleys found (as along the mid-Atlantic) due to tensional forces created as the two plates move apart, ridges have an irregular pattern and are offset by transform faults, large cracks at right angles to the plate boundaries </a:t>
            </a:r>
          </a:p>
          <a:p>
            <a:r>
              <a:rPr lang="en-US" sz="1200" dirty="0" smtClean="0">
                <a:solidFill>
                  <a:srgbClr val="1F224E"/>
                </a:solidFill>
                <a:latin typeface="Myriad Pro" charset="0"/>
                <a:ea typeface="Myriad Pro" charset="0"/>
                <a:cs typeface="Myriad Pro" charset="0"/>
              </a:rPr>
              <a:t>as </a:t>
            </a:r>
            <a:r>
              <a:rPr lang="en-US" sz="1200" dirty="0">
                <a:solidFill>
                  <a:srgbClr val="1F224E"/>
                </a:solidFill>
                <a:latin typeface="Myriad Pro" charset="0"/>
                <a:ea typeface="Myriad Pro" charset="0"/>
                <a:cs typeface="Myriad Pro" charset="0"/>
              </a:rPr>
              <a:t>well as volcanic activity, constructive activities are characterised by shallow focus earthquakes associated with the rising magma and the tensional stress between plates sliding past each other along transform faults</a:t>
            </a:r>
          </a:p>
          <a:p>
            <a:r>
              <a:rPr lang="en-US" sz="1200" dirty="0" smtClean="0">
                <a:solidFill>
                  <a:srgbClr val="1F224E"/>
                </a:solidFill>
                <a:latin typeface="Myriad Pro" charset="0"/>
                <a:ea typeface="Myriad Pro" charset="0"/>
                <a:cs typeface="Myriad Pro" charset="0"/>
              </a:rPr>
              <a:t>eruption </a:t>
            </a:r>
            <a:r>
              <a:rPr lang="en-US" sz="1200" dirty="0">
                <a:solidFill>
                  <a:srgbClr val="1F224E"/>
                </a:solidFill>
                <a:latin typeface="Myriad Pro" charset="0"/>
                <a:ea typeface="Myriad Pro" charset="0"/>
                <a:cs typeface="Myriad Pro" charset="0"/>
              </a:rPr>
              <a:t>of magma underwater creates pillow lava formed by rapid cooling of lava creating rounded mounds</a:t>
            </a:r>
          </a:p>
          <a:p>
            <a:r>
              <a:rPr lang="en-US" sz="1200" dirty="0" smtClean="0">
                <a:solidFill>
                  <a:srgbClr val="1F224E"/>
                </a:solidFill>
                <a:latin typeface="Myriad Pro" charset="0"/>
                <a:ea typeface="Myriad Pro" charset="0"/>
                <a:cs typeface="Myriad Pro" charset="0"/>
              </a:rPr>
              <a:t>where </a:t>
            </a:r>
            <a:r>
              <a:rPr lang="en-US" sz="1200" dirty="0">
                <a:solidFill>
                  <a:srgbClr val="1F224E"/>
                </a:solidFill>
                <a:latin typeface="Myriad Pro" charset="0"/>
                <a:ea typeface="Myriad Pro" charset="0"/>
                <a:cs typeface="Myriad Pro" charset="0"/>
              </a:rPr>
              <a:t>divergence occurs beneath a continental plate it can lead to the development of a rift valley. As the divergence occurs, fracturing of the plates creates a rift and as extensional forces continue, faults form on either side of the rift. The central block then gradually slides down creating a rift valley such as the East Africa Rift </a:t>
            </a:r>
            <a:r>
              <a:rPr lang="en-US" sz="1200" dirty="0" smtClean="0">
                <a:solidFill>
                  <a:srgbClr val="1F224E"/>
                </a:solidFill>
                <a:latin typeface="Myriad Pro" charset="0"/>
                <a:ea typeface="Myriad Pro" charset="0"/>
                <a:cs typeface="Myriad Pro" charset="0"/>
              </a:rPr>
              <a:t>Valley. </a:t>
            </a:r>
            <a:endParaRPr lang="en-US" sz="1200" dirty="0">
              <a:solidFill>
                <a:srgbClr val="1F224E"/>
              </a:solidFill>
              <a:latin typeface="Myriad Pro" charset="0"/>
              <a:ea typeface="Myriad Pro" charset="0"/>
              <a:cs typeface="Myriad Pro" charset="0"/>
            </a:endParaRPr>
          </a:p>
          <a:p>
            <a:pPr marL="0" indent="0">
              <a:buNone/>
            </a:pPr>
            <a:endParaRPr lang="en-GB" sz="1200" dirty="0" smtClean="0">
              <a:solidFill>
                <a:srgbClr val="1F224E"/>
              </a:solidFill>
              <a:latin typeface="Myriad Pro" charset="0"/>
              <a:ea typeface="Myriad Pro" charset="0"/>
              <a:cs typeface="Myriad Pro" charset="0"/>
            </a:endParaRPr>
          </a:p>
          <a:p>
            <a:pPr marL="0" indent="0">
              <a:buNone/>
            </a:pPr>
            <a:endParaRPr lang="en-GB" sz="1200" dirty="0" smtClean="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1008189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title="Component 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888" y="2324100"/>
            <a:ext cx="6372225"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idx="4294967295"/>
          </p:nvPr>
        </p:nvSpPr>
        <p:spPr>
          <a:xfrm>
            <a:off x="0" y="268288"/>
            <a:ext cx="9144000" cy="685800"/>
          </a:xfrm>
        </p:spPr>
        <p:txBody>
          <a:bodyPr>
            <a:noAutofit/>
          </a:bodyPr>
          <a:lstStyle/>
          <a:p>
            <a:r>
              <a:rPr lang="en-GB" sz="3200" dirty="0">
                <a:latin typeface="Myriad Pro"/>
              </a:rPr>
              <a:t>How will </a:t>
            </a:r>
            <a:r>
              <a:rPr lang="en-GB" sz="3200" dirty="0" smtClean="0">
                <a:latin typeface="Myriad Pro"/>
              </a:rPr>
              <a:t>Geographical debates be </a:t>
            </a:r>
            <a:r>
              <a:rPr lang="en-GB" sz="3200" dirty="0">
                <a:latin typeface="Myriad Pro"/>
              </a:rPr>
              <a:t>assessed?</a:t>
            </a:r>
          </a:p>
        </p:txBody>
      </p:sp>
      <p:sp>
        <p:nvSpPr>
          <p:cNvPr id="5" name="TextBox 4"/>
          <p:cNvSpPr txBox="1"/>
          <p:nvPr/>
        </p:nvSpPr>
        <p:spPr>
          <a:xfrm>
            <a:off x="107504" y="1373867"/>
            <a:ext cx="2880320" cy="584775"/>
          </a:xfrm>
          <a:prstGeom prst="rect">
            <a:avLst/>
          </a:prstGeom>
          <a:noFill/>
          <a:ln>
            <a:solidFill>
              <a:schemeClr val="tx1"/>
            </a:solidFill>
          </a:ln>
        </p:spPr>
        <p:txBody>
          <a:bodyPr wrap="square" rtlCol="0">
            <a:spAutoFit/>
          </a:bodyPr>
          <a:lstStyle/>
          <a:p>
            <a:pPr algn="ctr"/>
            <a:r>
              <a:rPr lang="en-GB" sz="1600" dirty="0" smtClean="0">
                <a:solidFill>
                  <a:srgbClr val="1F224E"/>
                </a:solidFill>
                <a:latin typeface="Myriad Pro" charset="0"/>
                <a:ea typeface="Myriad Pro" charset="0"/>
                <a:cs typeface="Myriad Pro" charset="0"/>
              </a:rPr>
              <a:t>150 minutes for 108 marks – more than a minute per mark</a:t>
            </a:r>
            <a:endParaRPr lang="en-GB" sz="1600" dirty="0">
              <a:solidFill>
                <a:srgbClr val="1F224E"/>
              </a:solidFill>
              <a:latin typeface="Myriad Pro" charset="0"/>
              <a:ea typeface="Myriad Pro" charset="0"/>
              <a:cs typeface="Myriad Pro" charset="0"/>
            </a:endParaRPr>
          </a:p>
        </p:txBody>
      </p:sp>
      <p:sp>
        <p:nvSpPr>
          <p:cNvPr id="7" name="TextBox 6"/>
          <p:cNvSpPr txBox="1"/>
          <p:nvPr/>
        </p:nvSpPr>
        <p:spPr>
          <a:xfrm>
            <a:off x="5925135" y="5026182"/>
            <a:ext cx="2767727" cy="338554"/>
          </a:xfrm>
          <a:prstGeom prst="rect">
            <a:avLst/>
          </a:prstGeom>
          <a:solidFill>
            <a:schemeClr val="bg1"/>
          </a:solidFill>
          <a:ln>
            <a:solidFill>
              <a:schemeClr val="tx1"/>
            </a:solidFill>
          </a:ln>
        </p:spPr>
        <p:txBody>
          <a:bodyPr wrap="square" rtlCol="0">
            <a:spAutoFit/>
          </a:bodyPr>
          <a:lstStyle/>
          <a:p>
            <a:pPr algn="ctr"/>
            <a:r>
              <a:rPr lang="en-GB" sz="1600" dirty="0" smtClean="0">
                <a:solidFill>
                  <a:srgbClr val="1F224E"/>
                </a:solidFill>
                <a:latin typeface="Myriad Pro" charset="0"/>
                <a:ea typeface="Myriad Pro" charset="0"/>
                <a:cs typeface="Myriad Pro" charset="0"/>
              </a:rPr>
              <a:t>6 </a:t>
            </a:r>
            <a:r>
              <a:rPr lang="en-GB" sz="1600" dirty="0">
                <a:solidFill>
                  <a:srgbClr val="1F224E"/>
                </a:solidFill>
                <a:latin typeface="Myriad Pro" charset="0"/>
                <a:ea typeface="Myriad Pro" charset="0"/>
                <a:cs typeface="Myriad Pro" charset="0"/>
              </a:rPr>
              <a:t>marks for </a:t>
            </a:r>
            <a:r>
              <a:rPr lang="en-GB" sz="1600" dirty="0" smtClean="0">
                <a:solidFill>
                  <a:srgbClr val="1F224E"/>
                </a:solidFill>
                <a:latin typeface="Myriad Pro" charset="0"/>
                <a:ea typeface="Myriad Pro" charset="0"/>
                <a:cs typeface="Myriad Pro" charset="0"/>
              </a:rPr>
              <a:t>AO3 </a:t>
            </a:r>
            <a:r>
              <a:rPr lang="en-GB" sz="1600" dirty="0">
                <a:solidFill>
                  <a:srgbClr val="1F224E"/>
                </a:solidFill>
                <a:latin typeface="Myriad Pro" charset="0"/>
                <a:ea typeface="Myriad Pro" charset="0"/>
                <a:cs typeface="Myriad Pro" charset="0"/>
              </a:rPr>
              <a:t>(skills</a:t>
            </a:r>
            <a:r>
              <a:rPr lang="en-GB" sz="1600" dirty="0" smtClean="0">
                <a:solidFill>
                  <a:srgbClr val="1F224E"/>
                </a:solidFill>
                <a:latin typeface="Myriad Pro" charset="0"/>
                <a:ea typeface="Myriad Pro" charset="0"/>
                <a:cs typeface="Myriad Pro" charset="0"/>
              </a:rPr>
              <a:t>)</a:t>
            </a:r>
            <a:endParaRPr lang="en-GB" sz="1600" dirty="0">
              <a:solidFill>
                <a:srgbClr val="1F224E"/>
              </a:solidFill>
              <a:latin typeface="Myriad Pro" charset="0"/>
              <a:ea typeface="Myriad Pro" charset="0"/>
              <a:cs typeface="Myriad Pro" charset="0"/>
            </a:endParaRPr>
          </a:p>
        </p:txBody>
      </p:sp>
      <p:sp>
        <p:nvSpPr>
          <p:cNvPr id="8" name="TextBox 7"/>
          <p:cNvSpPr txBox="1"/>
          <p:nvPr/>
        </p:nvSpPr>
        <p:spPr>
          <a:xfrm>
            <a:off x="1229232" y="4761840"/>
            <a:ext cx="3484434" cy="830997"/>
          </a:xfrm>
          <a:prstGeom prst="rect">
            <a:avLst/>
          </a:prstGeom>
          <a:noFill/>
          <a:ln>
            <a:solidFill>
              <a:schemeClr val="tx1"/>
            </a:solidFill>
          </a:ln>
        </p:spPr>
        <p:txBody>
          <a:bodyPr wrap="square" rtlCol="0">
            <a:spAutoFit/>
          </a:bodyPr>
          <a:lstStyle/>
          <a:p>
            <a:pPr algn="ctr"/>
            <a:r>
              <a:rPr lang="en-GB" sz="1600" dirty="0">
                <a:solidFill>
                  <a:srgbClr val="1F224E"/>
                </a:solidFill>
                <a:latin typeface="Myriad Pro" charset="0"/>
                <a:ea typeface="Myriad Pro" charset="0"/>
                <a:cs typeface="Myriad Pro" charset="0"/>
              </a:rPr>
              <a:t>A separate Resource Booklet so students can access resources easily when answering questions. </a:t>
            </a:r>
          </a:p>
        </p:txBody>
      </p:sp>
      <p:cxnSp>
        <p:nvCxnSpPr>
          <p:cNvPr id="9" name="Straight Arrow Connector 8"/>
          <p:cNvCxnSpPr/>
          <p:nvPr/>
        </p:nvCxnSpPr>
        <p:spPr>
          <a:xfrm flipH="1" flipV="1">
            <a:off x="5261680" y="4473942"/>
            <a:ext cx="1006622" cy="5522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525376" y="3930920"/>
            <a:ext cx="446073" cy="8309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135410" y="1952351"/>
            <a:ext cx="249784" cy="9370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499992" y="1366608"/>
            <a:ext cx="4464496" cy="830997"/>
          </a:xfrm>
          <a:prstGeom prst="rect">
            <a:avLst/>
          </a:prstGeom>
          <a:noFill/>
          <a:ln>
            <a:solidFill>
              <a:schemeClr val="tx1"/>
            </a:solidFill>
          </a:ln>
        </p:spPr>
        <p:txBody>
          <a:bodyPr wrap="square" rtlCol="0">
            <a:spAutoFit/>
          </a:bodyPr>
          <a:lstStyle/>
          <a:p>
            <a:pPr algn="ctr"/>
            <a:r>
              <a:rPr lang="en-US" sz="1600" dirty="0">
                <a:solidFill>
                  <a:srgbClr val="1F224E"/>
                </a:solidFill>
                <a:latin typeface="Myriad Pro" charset="0"/>
                <a:ea typeface="Myriad Pro" charset="0"/>
                <a:cs typeface="Myriad Pro" charset="0"/>
              </a:rPr>
              <a:t>Three sections to the question paper. Students answer questions in each section on their </a:t>
            </a:r>
            <a:r>
              <a:rPr lang="en-US" sz="1600" dirty="0" smtClean="0">
                <a:solidFill>
                  <a:srgbClr val="1F224E"/>
                </a:solidFill>
                <a:latin typeface="Myriad Pro" charset="0"/>
                <a:ea typeface="Myriad Pro" charset="0"/>
                <a:cs typeface="Myriad Pro" charset="0"/>
              </a:rPr>
              <a:t>two chosen </a:t>
            </a:r>
            <a:r>
              <a:rPr lang="en-US" sz="1600" dirty="0">
                <a:solidFill>
                  <a:srgbClr val="1F224E"/>
                </a:solidFill>
                <a:latin typeface="Myriad Pro" charset="0"/>
                <a:ea typeface="Myriad Pro" charset="0"/>
                <a:cs typeface="Myriad Pro" charset="0"/>
              </a:rPr>
              <a:t>geographical debate </a:t>
            </a:r>
            <a:r>
              <a:rPr lang="en-US" sz="1600" dirty="0" smtClean="0">
                <a:solidFill>
                  <a:srgbClr val="1F224E"/>
                </a:solidFill>
                <a:latin typeface="Myriad Pro" charset="0"/>
                <a:ea typeface="Myriad Pro" charset="0"/>
                <a:cs typeface="Myriad Pro" charset="0"/>
              </a:rPr>
              <a:t>topics</a:t>
            </a:r>
            <a:endParaRPr lang="en-GB" sz="1600" dirty="0">
              <a:solidFill>
                <a:srgbClr val="1F224E"/>
              </a:solidFill>
              <a:latin typeface="Myriad Pro" charset="0"/>
              <a:ea typeface="Myriad Pro" charset="0"/>
              <a:cs typeface="Myriad Pro" charset="0"/>
            </a:endParaRPr>
          </a:p>
        </p:txBody>
      </p:sp>
      <p:cxnSp>
        <p:nvCxnSpPr>
          <p:cNvPr id="18" name="Straight Arrow Connector 17"/>
          <p:cNvCxnSpPr/>
          <p:nvPr/>
        </p:nvCxnSpPr>
        <p:spPr>
          <a:xfrm flipH="1">
            <a:off x="5292080" y="2209639"/>
            <a:ext cx="1889449" cy="6480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30713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16632"/>
            <a:ext cx="9144000" cy="1143000"/>
          </a:xfrm>
        </p:spPr>
        <p:txBody>
          <a:bodyPr>
            <a:normAutofit/>
          </a:bodyPr>
          <a:lstStyle/>
          <a:p>
            <a:r>
              <a:rPr lang="en-GB" dirty="0" smtClean="0"/>
              <a:t>Section B</a:t>
            </a:r>
            <a:endParaRPr lang="en-GB" dirty="0"/>
          </a:p>
        </p:txBody>
      </p:sp>
      <p:sp>
        <p:nvSpPr>
          <p:cNvPr id="5" name="Content Placeholder 4"/>
          <p:cNvSpPr>
            <a:spLocks noGrp="1"/>
          </p:cNvSpPr>
          <p:nvPr>
            <p:ph idx="1"/>
          </p:nvPr>
        </p:nvSpPr>
        <p:spPr>
          <a:xfrm>
            <a:off x="395536" y="1196752"/>
            <a:ext cx="8229600" cy="4536504"/>
          </a:xfrm>
        </p:spPr>
        <p:txBody>
          <a:bodyPr>
            <a:normAutofit fontScale="92500" lnSpcReduction="20000"/>
          </a:bodyPr>
          <a:lstStyle/>
          <a:p>
            <a:r>
              <a:rPr lang="en-GB" sz="2400" dirty="0" smtClean="0">
                <a:solidFill>
                  <a:srgbClr val="1F224E"/>
                </a:solidFill>
                <a:latin typeface="Myriad Pro" charset="0"/>
                <a:ea typeface="Myriad Pro" charset="0"/>
                <a:cs typeface="Myriad Pro" charset="0"/>
              </a:rPr>
              <a:t>This section will always contain one synoptic question for each of the five options. Students must answer questions from two topics.</a:t>
            </a:r>
          </a:p>
          <a:p>
            <a:r>
              <a:rPr lang="en-GB" sz="2400" dirty="0" smtClean="0">
                <a:solidFill>
                  <a:srgbClr val="1F224E"/>
                </a:solidFill>
                <a:latin typeface="Myriad Pro" charset="0"/>
                <a:ea typeface="Myriad Pro" charset="0"/>
                <a:cs typeface="Myriad Pro" charset="0"/>
              </a:rPr>
              <a:t>The questions will always be 12 </a:t>
            </a:r>
            <a:r>
              <a:rPr lang="en-GB" sz="2400" dirty="0">
                <a:solidFill>
                  <a:srgbClr val="1F224E"/>
                </a:solidFill>
                <a:latin typeface="Myriad Pro" charset="0"/>
                <a:ea typeface="Myriad Pro" charset="0"/>
                <a:cs typeface="Myriad Pro" charset="0"/>
              </a:rPr>
              <a:t>mark </a:t>
            </a:r>
            <a:r>
              <a:rPr lang="en-GB" sz="2400" dirty="0" smtClean="0">
                <a:solidFill>
                  <a:srgbClr val="1F224E"/>
                </a:solidFill>
                <a:latin typeface="Myriad Pro" charset="0"/>
                <a:ea typeface="Myriad Pro" charset="0"/>
                <a:cs typeface="Myriad Pro" charset="0"/>
              </a:rPr>
              <a:t>questions which are split evenly between </a:t>
            </a:r>
            <a:r>
              <a:rPr lang="en-GB" sz="2400" dirty="0" smtClean="0">
                <a:solidFill>
                  <a:srgbClr val="FF0000"/>
                </a:solidFill>
                <a:latin typeface="Myriad Pro" charset="0"/>
                <a:ea typeface="Myriad Pro" charset="0"/>
                <a:cs typeface="Myriad Pro" charset="0"/>
              </a:rPr>
              <a:t>AO1</a:t>
            </a:r>
            <a:r>
              <a:rPr lang="en-GB" sz="2400" dirty="0" smtClean="0">
                <a:solidFill>
                  <a:srgbClr val="1F224E"/>
                </a:solidFill>
                <a:latin typeface="Myriad Pro" charset="0"/>
                <a:ea typeface="Myriad Pro" charset="0"/>
                <a:cs typeface="Myriad Pro" charset="0"/>
              </a:rPr>
              <a:t> </a:t>
            </a:r>
            <a:r>
              <a:rPr lang="en-GB" sz="2400" dirty="0">
                <a:solidFill>
                  <a:srgbClr val="1F224E"/>
                </a:solidFill>
                <a:latin typeface="Myriad Pro" charset="0"/>
                <a:ea typeface="Myriad Pro" charset="0"/>
                <a:cs typeface="Myriad Pro" charset="0"/>
              </a:rPr>
              <a:t>and </a:t>
            </a:r>
            <a:r>
              <a:rPr lang="en-GB" sz="2400" dirty="0">
                <a:solidFill>
                  <a:srgbClr val="00B0F0"/>
                </a:solidFill>
                <a:latin typeface="Myriad Pro" charset="0"/>
                <a:ea typeface="Myriad Pro" charset="0"/>
                <a:cs typeface="Myriad Pro" charset="0"/>
              </a:rPr>
              <a:t>AO2 – analyse</a:t>
            </a:r>
            <a:r>
              <a:rPr lang="en-GB" sz="2400" dirty="0" smtClean="0">
                <a:solidFill>
                  <a:srgbClr val="1F224E"/>
                </a:solidFill>
                <a:latin typeface="Myriad Pro" charset="0"/>
                <a:ea typeface="Myriad Pro" charset="0"/>
                <a:cs typeface="Myriad Pro" charset="0"/>
              </a:rPr>
              <a:t>. </a:t>
            </a:r>
          </a:p>
          <a:p>
            <a:r>
              <a:rPr lang="en-GB" sz="2400" dirty="0" smtClean="0">
                <a:solidFill>
                  <a:srgbClr val="1F224E"/>
                </a:solidFill>
                <a:latin typeface="Myriad Pro" charset="0"/>
                <a:ea typeface="Myriad Pro" charset="0"/>
                <a:cs typeface="Myriad Pro" charset="0"/>
              </a:rPr>
              <a:t>Synoptic questions </a:t>
            </a:r>
            <a:r>
              <a:rPr lang="en-US" sz="2400" dirty="0" smtClean="0">
                <a:solidFill>
                  <a:srgbClr val="1F224E"/>
                </a:solidFill>
                <a:latin typeface="Myriad Pro" charset="0"/>
                <a:ea typeface="Myriad Pro" charset="0"/>
                <a:cs typeface="Myriad Pro" charset="0"/>
              </a:rPr>
              <a:t>involve the explicit </a:t>
            </a:r>
            <a:r>
              <a:rPr lang="en-US" sz="2400" dirty="0">
                <a:solidFill>
                  <a:srgbClr val="1F224E"/>
                </a:solidFill>
                <a:latin typeface="Myriad Pro" charset="0"/>
                <a:ea typeface="Myriad Pro" charset="0"/>
                <a:cs typeface="Myriad Pro" charset="0"/>
              </a:rPr>
              <a:t>drawing together of knowledge, skills </a:t>
            </a:r>
            <a:r>
              <a:rPr lang="en-US" sz="2400" dirty="0" smtClean="0">
                <a:solidFill>
                  <a:srgbClr val="1F224E"/>
                </a:solidFill>
                <a:latin typeface="Myriad Pro" charset="0"/>
                <a:ea typeface="Myriad Pro" charset="0"/>
                <a:cs typeface="Myriad Pro" charset="0"/>
              </a:rPr>
              <a:t>and understanding </a:t>
            </a:r>
            <a:r>
              <a:rPr lang="en-US" sz="2400" dirty="0">
                <a:solidFill>
                  <a:srgbClr val="1F224E"/>
                </a:solidFill>
                <a:latin typeface="Myriad Pro" charset="0"/>
                <a:ea typeface="Myriad Pro" charset="0"/>
                <a:cs typeface="Myriad Pro" charset="0"/>
              </a:rPr>
              <a:t>within different parts of the </a:t>
            </a:r>
            <a:r>
              <a:rPr lang="en-US" sz="2400" dirty="0" smtClean="0">
                <a:solidFill>
                  <a:srgbClr val="1F224E"/>
                </a:solidFill>
                <a:latin typeface="Myriad Pro" charset="0"/>
                <a:ea typeface="Myriad Pro" charset="0"/>
                <a:cs typeface="Myriad Pro" charset="0"/>
              </a:rPr>
              <a:t>A Level course. The questions will draw together the topic from Geographical debates (02) with an area of content within Landscape and place (01) – with the initial focus of the question always being on the geographical debate.</a:t>
            </a:r>
          </a:p>
          <a:p>
            <a:r>
              <a:rPr lang="en-GB" sz="2400" dirty="0">
                <a:solidFill>
                  <a:srgbClr val="1F224E"/>
                </a:solidFill>
                <a:latin typeface="Myriad Pro" charset="0"/>
                <a:ea typeface="Myriad Pro" charset="0"/>
                <a:cs typeface="Myriad Pro" charset="0"/>
              </a:rPr>
              <a:t>Every option in Section B will always have an identical structure so that they are comparable. </a:t>
            </a:r>
            <a:endParaRPr lang="en-US" sz="2400" dirty="0" smtClean="0">
              <a:solidFill>
                <a:srgbClr val="1F224E"/>
              </a:solidFill>
              <a:latin typeface="Myriad Pro" charset="0"/>
              <a:ea typeface="Myriad Pro" charset="0"/>
              <a:cs typeface="Myriad Pro" charset="0"/>
            </a:endParaRPr>
          </a:p>
          <a:p>
            <a:r>
              <a:rPr lang="en-GB" sz="2400" dirty="0" smtClean="0">
                <a:solidFill>
                  <a:srgbClr val="1F224E"/>
                </a:solidFill>
                <a:latin typeface="Myriad Pro" charset="0"/>
                <a:ea typeface="Myriad Pro" charset="0"/>
                <a:cs typeface="Myriad Pro" charset="0"/>
              </a:rPr>
              <a:t>This structure will be the same structure which will be used in future examinations.</a:t>
            </a:r>
            <a:endParaRPr lang="en-GB" sz="24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685288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741" y="0"/>
            <a:ext cx="9144000" cy="1143000"/>
          </a:xfrm>
        </p:spPr>
        <p:txBody>
          <a:bodyPr>
            <a:normAutofit/>
          </a:bodyPr>
          <a:lstStyle/>
          <a:p>
            <a:r>
              <a:rPr lang="en-GB" dirty="0"/>
              <a:t>Topic </a:t>
            </a:r>
            <a:r>
              <a:rPr lang="en-GB" dirty="0" smtClean="0"/>
              <a:t>3.1 </a:t>
            </a:r>
            <a:r>
              <a:rPr lang="en-GB" dirty="0"/>
              <a:t>– Question </a:t>
            </a:r>
            <a:r>
              <a:rPr lang="en-GB" dirty="0" smtClean="0"/>
              <a:t>6 </a:t>
            </a:r>
            <a:r>
              <a:rPr lang="en-GB" dirty="0"/>
              <a:t>– </a:t>
            </a:r>
            <a:r>
              <a:rPr lang="en-GB" dirty="0" smtClean="0"/>
              <a:t>12 </a:t>
            </a:r>
            <a:r>
              <a:rPr lang="en-GB" dirty="0"/>
              <a:t>marks</a:t>
            </a:r>
          </a:p>
        </p:txBody>
      </p:sp>
      <p:sp>
        <p:nvSpPr>
          <p:cNvPr id="7" name="TextBox 6"/>
          <p:cNvSpPr txBox="1"/>
          <p:nvPr/>
        </p:nvSpPr>
        <p:spPr>
          <a:xfrm>
            <a:off x="348494" y="1177702"/>
            <a:ext cx="8496944" cy="646331"/>
          </a:xfrm>
          <a:prstGeom prst="rect">
            <a:avLst/>
          </a:prstGeom>
          <a:noFill/>
          <a:ln>
            <a:solidFill>
              <a:schemeClr val="tx1"/>
            </a:solidFill>
          </a:ln>
        </p:spPr>
        <p:txBody>
          <a:bodyPr wrap="square" rtlCol="0">
            <a:spAutoFit/>
          </a:bodyPr>
          <a:lstStyle/>
          <a:p>
            <a:r>
              <a:rPr lang="en-US" dirty="0">
                <a:solidFill>
                  <a:srgbClr val="00B0F0"/>
                </a:solidFill>
                <a:latin typeface="Myriad Pro" charset="0"/>
                <a:ea typeface="Myriad Pro" charset="0"/>
                <a:cs typeface="Myriad Pro" charset="0"/>
              </a:rPr>
              <a:t>Examine how </a:t>
            </a:r>
            <a:r>
              <a:rPr lang="en-US" dirty="0">
                <a:solidFill>
                  <a:srgbClr val="FF0000"/>
                </a:solidFill>
                <a:latin typeface="Myriad Pro" charset="0"/>
                <a:ea typeface="Myriad Pro" charset="0"/>
                <a:cs typeface="Myriad Pro" charset="0"/>
              </a:rPr>
              <a:t>climate change </a:t>
            </a:r>
            <a:r>
              <a:rPr lang="en-US" u="sng" dirty="0">
                <a:solidFill>
                  <a:srgbClr val="00B0F0"/>
                </a:solidFill>
                <a:latin typeface="Myriad Pro" charset="0"/>
                <a:ea typeface="Myriad Pro" charset="0"/>
                <a:cs typeface="Myriad Pro" charset="0"/>
              </a:rPr>
              <a:t>may be impacting</a:t>
            </a:r>
            <a:r>
              <a:rPr lang="en-US" dirty="0">
                <a:solidFill>
                  <a:srgbClr val="00B0F0"/>
                </a:solidFill>
                <a:latin typeface="Myriad Pro" charset="0"/>
                <a:ea typeface="Myriad Pro" charset="0"/>
                <a:cs typeface="Myriad Pro" charset="0"/>
              </a:rPr>
              <a:t> the </a:t>
            </a:r>
            <a:r>
              <a:rPr lang="en-US" dirty="0">
                <a:solidFill>
                  <a:srgbClr val="FF0000"/>
                </a:solidFill>
                <a:latin typeface="Myriad Pro" charset="0"/>
                <a:ea typeface="Myriad Pro" charset="0"/>
                <a:cs typeface="Myriad Pro" charset="0"/>
              </a:rPr>
              <a:t>carbon cycle in the Arctic tundra</a:t>
            </a:r>
            <a:r>
              <a:rPr lang="en-US" dirty="0">
                <a:solidFill>
                  <a:srgbClr val="00B0F0"/>
                </a:solidFill>
                <a:latin typeface="Myriad Pro" charset="0"/>
                <a:ea typeface="Myriad Pro" charset="0"/>
                <a:cs typeface="Myriad Pro" charset="0"/>
              </a:rPr>
              <a:t>.</a:t>
            </a:r>
            <a:endParaRPr lang="en-GB" dirty="0">
              <a:solidFill>
                <a:srgbClr val="FF0000"/>
              </a:solidFill>
              <a:latin typeface="Myriad Pro" charset="0"/>
              <a:ea typeface="Myriad Pro" charset="0"/>
              <a:cs typeface="Myriad Pro" charset="0"/>
            </a:endParaRPr>
          </a:p>
        </p:txBody>
      </p:sp>
      <p:sp>
        <p:nvSpPr>
          <p:cNvPr id="10" name="Content Placeholder 2"/>
          <p:cNvSpPr txBox="1">
            <a:spLocks/>
          </p:cNvSpPr>
          <p:nvPr/>
        </p:nvSpPr>
        <p:spPr>
          <a:xfrm>
            <a:off x="348493" y="1925214"/>
            <a:ext cx="8496125" cy="3504011"/>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smtClean="0">
                <a:solidFill>
                  <a:srgbClr val="1F224E"/>
                </a:solidFill>
                <a:latin typeface="Myriad Pro" charset="0"/>
                <a:ea typeface="Myriad Pro" charset="0"/>
                <a:cs typeface="Myriad Pro" charset="0"/>
              </a:rPr>
              <a:t>This is a 12 mark question which has marks allocated to both </a:t>
            </a:r>
            <a:r>
              <a:rPr lang="en-GB" sz="1200" dirty="0" smtClean="0">
                <a:solidFill>
                  <a:srgbClr val="FF0000"/>
                </a:solidFill>
                <a:latin typeface="Myriad Pro" charset="0"/>
                <a:ea typeface="Myriad Pro" charset="0"/>
                <a:cs typeface="Myriad Pro" charset="0"/>
              </a:rPr>
              <a:t>knowledge and understanding (AO1 – 6 marks)</a:t>
            </a:r>
            <a:r>
              <a:rPr lang="en-GB" sz="1200" dirty="0" smtClean="0">
                <a:solidFill>
                  <a:srgbClr val="1F224E"/>
                </a:solidFill>
                <a:latin typeface="Myriad Pro" charset="0"/>
                <a:ea typeface="Myriad Pro" charset="0"/>
                <a:cs typeface="Myriad Pro" charset="0"/>
              </a:rPr>
              <a:t> and </a:t>
            </a:r>
            <a:r>
              <a:rPr lang="en-GB" sz="1200" dirty="0" smtClean="0">
                <a:solidFill>
                  <a:srgbClr val="00B0F0"/>
                </a:solidFill>
                <a:latin typeface="Myriad Pro" charset="0"/>
                <a:ea typeface="Myriad Pro" charset="0"/>
                <a:cs typeface="Myriad Pro" charset="0"/>
              </a:rPr>
              <a:t>application of knowledge and understanding (AO2 – 6 marks)</a:t>
            </a:r>
            <a:r>
              <a:rPr lang="en-GB" sz="1200" dirty="0" smtClean="0">
                <a:solidFill>
                  <a:srgbClr val="1F224E"/>
                </a:solidFill>
                <a:latin typeface="Myriad Pro" charset="0"/>
                <a:ea typeface="Myriad Pro" charset="0"/>
                <a:cs typeface="Myriad Pro" charset="0"/>
              </a:rPr>
              <a:t>.</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This question requires </a:t>
            </a:r>
            <a:r>
              <a:rPr lang="en-GB" sz="1200" dirty="0">
                <a:solidFill>
                  <a:srgbClr val="FF0000"/>
                </a:solidFill>
                <a:latin typeface="Myriad Pro" charset="0"/>
                <a:ea typeface="Myriad Pro" charset="0"/>
                <a:cs typeface="Myriad Pro" charset="0"/>
              </a:rPr>
              <a:t>knowledge and understanding (</a:t>
            </a:r>
            <a:r>
              <a:rPr lang="en-GB" sz="1200" dirty="0" smtClean="0">
                <a:solidFill>
                  <a:srgbClr val="FF0000"/>
                </a:solidFill>
                <a:latin typeface="Myriad Pro" charset="0"/>
                <a:ea typeface="Myriad Pro" charset="0"/>
                <a:cs typeface="Myriad Pro" charset="0"/>
              </a:rPr>
              <a:t>AO1)</a:t>
            </a:r>
            <a:r>
              <a:rPr lang="en-GB" sz="1200" dirty="0" smtClean="0">
                <a:solidFill>
                  <a:srgbClr val="1F224E"/>
                </a:solidFill>
                <a:latin typeface="Myriad Pro" charset="0"/>
                <a:ea typeface="Myriad Pro" charset="0"/>
                <a:cs typeface="Myriad Pro" charset="0"/>
              </a:rPr>
              <a:t> of </a:t>
            </a:r>
            <a:r>
              <a:rPr lang="en-GB" sz="1200" dirty="0">
                <a:solidFill>
                  <a:srgbClr val="1F224E"/>
                </a:solidFill>
                <a:latin typeface="Myriad Pro" charset="0"/>
                <a:ea typeface="Myriad Pro" charset="0"/>
                <a:cs typeface="Myriad Pro" charset="0"/>
              </a:rPr>
              <a:t>both</a:t>
            </a:r>
            <a:r>
              <a:rPr lang="en-GB" sz="1200" dirty="0" smtClean="0">
                <a:solidFill>
                  <a:srgbClr val="FF0000"/>
                </a:solidFill>
                <a:latin typeface="Myriad Pro" charset="0"/>
                <a:ea typeface="Myriad Pro" charset="0"/>
                <a:cs typeface="Myriad Pro" charset="0"/>
              </a:rPr>
              <a:t> climate change </a:t>
            </a:r>
            <a:r>
              <a:rPr lang="en-GB" sz="1200" dirty="0">
                <a:solidFill>
                  <a:srgbClr val="1F224E"/>
                </a:solidFill>
                <a:latin typeface="Myriad Pro" charset="0"/>
                <a:ea typeface="Myriad Pro" charset="0"/>
                <a:cs typeface="Myriad Pro" charset="0"/>
              </a:rPr>
              <a:t>(topic </a:t>
            </a:r>
            <a:r>
              <a:rPr lang="en-GB" sz="1200" dirty="0" smtClean="0">
                <a:solidFill>
                  <a:srgbClr val="1F224E"/>
                </a:solidFill>
                <a:latin typeface="Myriad Pro" charset="0"/>
                <a:ea typeface="Myriad Pro" charset="0"/>
                <a:cs typeface="Myriad Pro" charset="0"/>
              </a:rPr>
              <a:t>3.1</a:t>
            </a:r>
            <a:r>
              <a:rPr lang="en-GB" sz="1200" dirty="0">
                <a:solidFill>
                  <a:srgbClr val="1F224E"/>
                </a:solidFill>
                <a:latin typeface="Myriad Pro" charset="0"/>
                <a:ea typeface="Myriad Pro" charset="0"/>
                <a:cs typeface="Myriad Pro" charset="0"/>
              </a:rPr>
              <a:t>) and</a:t>
            </a:r>
            <a:r>
              <a:rPr lang="en-GB" sz="1200" dirty="0" smtClean="0">
                <a:solidFill>
                  <a:srgbClr val="FF0000"/>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the carbon cycle in the Arctic tundra </a:t>
            </a:r>
            <a:r>
              <a:rPr lang="en-GB" sz="1200" dirty="0" smtClean="0">
                <a:solidFill>
                  <a:srgbClr val="1F224E"/>
                </a:solidFill>
                <a:latin typeface="Myriad Pro" charset="0"/>
                <a:ea typeface="Myriad Pro" charset="0"/>
                <a:cs typeface="Myriad Pro" charset="0"/>
              </a:rPr>
              <a:t>(topic 1.2). </a:t>
            </a:r>
            <a:br>
              <a:rPr lang="en-GB" sz="1200" dirty="0" smtClean="0">
                <a:solidFill>
                  <a:srgbClr val="1F224E"/>
                </a:solidFill>
                <a:latin typeface="Myriad Pro" charset="0"/>
                <a:ea typeface="Myriad Pro" charset="0"/>
                <a:cs typeface="Myriad Pro" charset="0"/>
              </a:rPr>
            </a:b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This question also requires </a:t>
            </a:r>
            <a:r>
              <a:rPr lang="en-GB" sz="1200" dirty="0" smtClean="0">
                <a:solidFill>
                  <a:srgbClr val="1F224E"/>
                </a:solidFill>
                <a:latin typeface="Myriad Pro" charset="0"/>
                <a:ea typeface="Myriad Pro" charset="0"/>
                <a:cs typeface="Myriad Pro" charset="0"/>
              </a:rPr>
              <a:t>students to </a:t>
            </a:r>
            <a:r>
              <a:rPr lang="en-GB" sz="1200" dirty="0" smtClean="0">
                <a:solidFill>
                  <a:srgbClr val="00B0F0"/>
                </a:solidFill>
                <a:latin typeface="Myriad Pro" charset="0"/>
                <a:ea typeface="Myriad Pro" charset="0"/>
                <a:cs typeface="Myriad Pro" charset="0"/>
              </a:rPr>
              <a:t>apply their knowledge and understanding (AO2)</a:t>
            </a:r>
            <a:r>
              <a:rPr lang="en-GB" sz="1200" dirty="0" smtClean="0">
                <a:solidFill>
                  <a:srgbClr val="1F224E"/>
                </a:solidFill>
                <a:latin typeface="Myriad Pro" charset="0"/>
                <a:ea typeface="Myriad Pro" charset="0"/>
                <a:cs typeface="Myriad Pro" charset="0"/>
              </a:rPr>
              <a:t> of the content learned to examine how climate change </a:t>
            </a:r>
            <a:r>
              <a:rPr lang="en-US" sz="1200" dirty="0">
                <a:solidFill>
                  <a:srgbClr val="1F224E"/>
                </a:solidFill>
                <a:latin typeface="Myriad Pro" charset="0"/>
                <a:ea typeface="Myriad Pro" charset="0"/>
                <a:cs typeface="Myriad Pro" charset="0"/>
              </a:rPr>
              <a:t>may be impacting the carbon cycle in the Arctic </a:t>
            </a:r>
            <a:r>
              <a:rPr lang="en-US" sz="1200" dirty="0" smtClean="0">
                <a:solidFill>
                  <a:srgbClr val="1F224E"/>
                </a:solidFill>
                <a:latin typeface="Myriad Pro" charset="0"/>
                <a:ea typeface="Myriad Pro" charset="0"/>
                <a:cs typeface="Myriad Pro" charset="0"/>
              </a:rPr>
              <a:t>tundra</a:t>
            </a:r>
            <a:r>
              <a:rPr lang="en-GB" sz="1200" dirty="0" smtClean="0">
                <a:solidFill>
                  <a:srgbClr val="1F224E"/>
                </a:solidFill>
                <a:latin typeface="Myriad Pro" charset="0"/>
                <a:ea typeface="Myriad Pro" charset="0"/>
                <a:cs typeface="Myriad Pro" charset="0"/>
              </a:rPr>
              <a:t>. </a:t>
            </a:r>
          </a:p>
          <a:p>
            <a:pPr marL="0" indent="0">
              <a:buNone/>
            </a:pPr>
            <a:endParaRPr lang="en-GB" sz="1200" dirty="0" smtClean="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This question </a:t>
            </a:r>
            <a:r>
              <a:rPr lang="en-GB" sz="1200" dirty="0" smtClean="0">
                <a:solidFill>
                  <a:srgbClr val="1F224E"/>
                </a:solidFill>
                <a:latin typeface="Myriad Pro" charset="0"/>
                <a:ea typeface="Myriad Pro" charset="0"/>
                <a:cs typeface="Myriad Pro" charset="0"/>
              </a:rPr>
              <a:t>requires </a:t>
            </a:r>
            <a:r>
              <a:rPr lang="en-GB" sz="1200" dirty="0">
                <a:solidFill>
                  <a:srgbClr val="1F224E"/>
                </a:solidFill>
                <a:latin typeface="Myriad Pro" charset="0"/>
                <a:ea typeface="Myriad Pro" charset="0"/>
                <a:cs typeface="Myriad Pro" charset="0"/>
              </a:rPr>
              <a:t>the </a:t>
            </a:r>
            <a:r>
              <a:rPr lang="en-GB" sz="1200" dirty="0">
                <a:solidFill>
                  <a:srgbClr val="00B0F0"/>
                </a:solidFill>
                <a:latin typeface="Myriad Pro" charset="0"/>
                <a:ea typeface="Myriad Pro" charset="0"/>
                <a:cs typeface="Myriad Pro" charset="0"/>
              </a:rPr>
              <a:t>application of knowledge and understanding (</a:t>
            </a:r>
            <a:r>
              <a:rPr lang="en-GB" sz="1200" dirty="0" smtClean="0">
                <a:solidFill>
                  <a:srgbClr val="00B0F0"/>
                </a:solidFill>
                <a:latin typeface="Myriad Pro" charset="0"/>
                <a:ea typeface="Myriad Pro" charset="0"/>
                <a:cs typeface="Myriad Pro" charset="0"/>
              </a:rPr>
              <a:t>AO2)</a:t>
            </a:r>
            <a:r>
              <a:rPr lang="en-GB" sz="1200" dirty="0" smtClean="0">
                <a:solidFill>
                  <a:srgbClr val="1F224E"/>
                </a:solidFill>
                <a:latin typeface="Myriad Pro" charset="0"/>
                <a:ea typeface="Myriad Pro" charset="0"/>
                <a:cs typeface="Myriad Pro" charset="0"/>
              </a:rPr>
              <a:t> </a:t>
            </a:r>
            <a:r>
              <a:rPr lang="en-GB" sz="1200" dirty="0">
                <a:solidFill>
                  <a:srgbClr val="1F224E"/>
                </a:solidFill>
                <a:latin typeface="Myriad Pro" charset="0"/>
                <a:ea typeface="Myriad Pro" charset="0"/>
                <a:cs typeface="Myriad Pro" charset="0"/>
              </a:rPr>
              <a:t>in order to </a:t>
            </a:r>
            <a:r>
              <a:rPr lang="en-US" sz="1200" u="sng" dirty="0" smtClean="0">
                <a:solidFill>
                  <a:srgbClr val="00B0F0"/>
                </a:solidFill>
                <a:latin typeface="Myriad Pro" charset="0"/>
                <a:ea typeface="Myriad Pro" charset="0"/>
                <a:cs typeface="Myriad Pro" charset="0"/>
              </a:rPr>
              <a:t>make </a:t>
            </a:r>
            <a:r>
              <a:rPr lang="en-US" sz="1200" u="sng" dirty="0">
                <a:solidFill>
                  <a:srgbClr val="00B0F0"/>
                </a:solidFill>
                <a:latin typeface="Myriad Pro" charset="0"/>
                <a:ea typeface="Myriad Pro" charset="0"/>
                <a:cs typeface="Myriad Pro" charset="0"/>
              </a:rPr>
              <a:t>links between such types of material which are not </a:t>
            </a:r>
            <a:r>
              <a:rPr lang="en-GB" sz="1200" u="sng" dirty="0" smtClean="0">
                <a:solidFill>
                  <a:srgbClr val="00B0F0"/>
                </a:solidFill>
                <a:latin typeface="Myriad Pro" charset="0"/>
                <a:ea typeface="Myriad Pro" charset="0"/>
                <a:cs typeface="Myriad Pro" charset="0"/>
              </a:rPr>
              <a:t>signalled</a:t>
            </a:r>
            <a:r>
              <a:rPr lang="en-US" sz="1200" u="sng" dirty="0" smtClean="0">
                <a:solidFill>
                  <a:srgbClr val="00B0F0"/>
                </a:solidFill>
                <a:latin typeface="Myriad Pro" charset="0"/>
                <a:ea typeface="Myriad Pro" charset="0"/>
                <a:cs typeface="Myriad Pro" charset="0"/>
              </a:rPr>
              <a:t> </a:t>
            </a:r>
            <a:r>
              <a:rPr lang="en-US" sz="1200" u="sng" dirty="0">
                <a:solidFill>
                  <a:srgbClr val="00B0F0"/>
                </a:solidFill>
                <a:latin typeface="Myriad Pro" charset="0"/>
                <a:ea typeface="Myriad Pro" charset="0"/>
                <a:cs typeface="Myriad Pro" charset="0"/>
              </a:rPr>
              <a:t>in the specification</a:t>
            </a:r>
            <a:r>
              <a:rPr lang="en-GB" sz="1200" dirty="0" smtClean="0">
                <a:solidFill>
                  <a:srgbClr val="1F224E"/>
                </a:solidFill>
                <a:latin typeface="Myriad Pro" charset="0"/>
                <a:ea typeface="Myriad Pro" charset="0"/>
                <a:cs typeface="Myriad Pro" charset="0"/>
              </a:rPr>
              <a:t> </a:t>
            </a:r>
            <a:r>
              <a:rPr lang="en-GB" sz="1200" dirty="0">
                <a:solidFill>
                  <a:srgbClr val="1F224E"/>
                </a:solidFill>
                <a:latin typeface="Myriad Pro" charset="0"/>
                <a:ea typeface="Myriad Pro" charset="0"/>
                <a:cs typeface="Myriad Pro" charset="0"/>
              </a:rPr>
              <a:t>– </a:t>
            </a:r>
            <a:r>
              <a:rPr lang="en-GB" sz="1200" dirty="0" smtClean="0">
                <a:solidFill>
                  <a:srgbClr val="1F224E"/>
                </a:solidFill>
                <a:latin typeface="Myriad Pro" charset="0"/>
                <a:ea typeface="Myriad Pro" charset="0"/>
                <a:cs typeface="Myriad Pro" charset="0"/>
              </a:rPr>
              <a:t>one of the three ways we </a:t>
            </a:r>
            <a:r>
              <a:rPr lang="en-GB" sz="1200" dirty="0">
                <a:solidFill>
                  <a:srgbClr val="1F224E"/>
                </a:solidFill>
                <a:latin typeface="Myriad Pro" charset="0"/>
                <a:ea typeface="Myriad Pro" charset="0"/>
                <a:cs typeface="Myriad Pro" charset="0"/>
              </a:rPr>
              <a:t>must assess </a:t>
            </a:r>
            <a:r>
              <a:rPr lang="en-GB" sz="1200" dirty="0">
                <a:solidFill>
                  <a:srgbClr val="00B0F0"/>
                </a:solidFill>
                <a:latin typeface="Myriad Pro" charset="0"/>
                <a:ea typeface="Myriad Pro" charset="0"/>
                <a:cs typeface="Myriad Pro" charset="0"/>
              </a:rPr>
              <a:t>application of knowledge and understanding</a:t>
            </a:r>
            <a:r>
              <a:rPr lang="en-GB" sz="1200" dirty="0" smtClean="0">
                <a:solidFill>
                  <a:srgbClr val="1F224E"/>
                </a:solidFill>
                <a:latin typeface="Myriad Pro" charset="0"/>
                <a:ea typeface="Myriad Pro" charset="0"/>
                <a:cs typeface="Myriad Pro" charset="0"/>
              </a:rPr>
              <a:t>.</a:t>
            </a: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As </a:t>
            </a:r>
            <a:r>
              <a:rPr lang="en-GB" sz="1200" dirty="0">
                <a:solidFill>
                  <a:srgbClr val="1F224E"/>
                </a:solidFill>
                <a:latin typeface="Myriad Pro" charset="0"/>
                <a:ea typeface="Myriad Pro" charset="0"/>
                <a:cs typeface="Myriad Pro" charset="0"/>
              </a:rPr>
              <a:t>this is a level marked question, the answer is not point marked. Therefore the mark a student achieves depends on where they sit in the level mark scheme. Remember there is </a:t>
            </a:r>
            <a:r>
              <a:rPr lang="en-US" sz="1200" dirty="0">
                <a:solidFill>
                  <a:srgbClr val="1F224E"/>
                </a:solidFill>
                <a:latin typeface="Myriad Pro" charset="0"/>
                <a:ea typeface="Myriad Pro" charset="0"/>
                <a:cs typeface="Myriad Pro" charset="0"/>
              </a:rPr>
              <a:t>level of response questions marking guidance</a:t>
            </a:r>
            <a:r>
              <a:rPr lang="en-GB" sz="1200" dirty="0">
                <a:solidFill>
                  <a:srgbClr val="1F224E"/>
                </a:solidFill>
                <a:latin typeface="Myriad Pro" charset="0"/>
                <a:ea typeface="Myriad Pro" charset="0"/>
                <a:cs typeface="Myriad Pro" charset="0"/>
              </a:rPr>
              <a:t> to indicate what ‘</a:t>
            </a:r>
            <a:r>
              <a:rPr lang="en-GB" sz="1200" b="1" dirty="0">
                <a:solidFill>
                  <a:srgbClr val="1F224E"/>
                </a:solidFill>
                <a:latin typeface="Myriad Pro" charset="0"/>
                <a:ea typeface="Myriad Pro" charset="0"/>
                <a:cs typeface="Myriad Pro" charset="0"/>
              </a:rPr>
              <a:t>thorough</a:t>
            </a:r>
            <a:r>
              <a:rPr lang="en-GB" sz="1200" dirty="0">
                <a:solidFill>
                  <a:srgbClr val="1F224E"/>
                </a:solidFill>
                <a:latin typeface="Myriad Pro" charset="0"/>
                <a:ea typeface="Myriad Pro" charset="0"/>
                <a:cs typeface="Myriad Pro" charset="0"/>
              </a:rPr>
              <a:t>’, ‘</a:t>
            </a:r>
            <a:r>
              <a:rPr lang="en-GB" sz="1200" b="1" dirty="0">
                <a:solidFill>
                  <a:srgbClr val="1F224E"/>
                </a:solidFill>
                <a:latin typeface="Myriad Pro" charset="0"/>
                <a:ea typeface="Myriad Pro" charset="0"/>
                <a:cs typeface="Myriad Pro" charset="0"/>
              </a:rPr>
              <a:t>reasonable</a:t>
            </a:r>
            <a:r>
              <a:rPr lang="en-GB" sz="1200" dirty="0">
                <a:solidFill>
                  <a:srgbClr val="1F224E"/>
                </a:solidFill>
                <a:latin typeface="Myriad Pro" charset="0"/>
                <a:ea typeface="Myriad Pro" charset="0"/>
                <a:cs typeface="Myriad Pro" charset="0"/>
              </a:rPr>
              <a:t>’ and ‘</a:t>
            </a:r>
            <a:r>
              <a:rPr lang="en-GB" sz="1200" b="1" dirty="0">
                <a:solidFill>
                  <a:srgbClr val="1F224E"/>
                </a:solidFill>
                <a:latin typeface="Myriad Pro" charset="0"/>
                <a:ea typeface="Myriad Pro" charset="0"/>
                <a:cs typeface="Myriad Pro" charset="0"/>
              </a:rPr>
              <a:t>basic</a:t>
            </a:r>
            <a:r>
              <a:rPr lang="en-GB" sz="1200" dirty="0">
                <a:solidFill>
                  <a:srgbClr val="1F224E"/>
                </a:solidFill>
                <a:latin typeface="Myriad Pro" charset="0"/>
                <a:ea typeface="Myriad Pro" charset="0"/>
                <a:cs typeface="Myriad Pro" charset="0"/>
              </a:rPr>
              <a:t>’ mean at the start of the mark schemes (and slide </a:t>
            </a:r>
            <a:r>
              <a:rPr lang="en-GB" sz="1200" dirty="0" smtClean="0">
                <a:solidFill>
                  <a:srgbClr val="1F224E"/>
                </a:solidFill>
                <a:latin typeface="Myriad Pro" charset="0"/>
                <a:ea typeface="Myriad Pro" charset="0"/>
                <a:cs typeface="Myriad Pro" charset="0"/>
              </a:rPr>
              <a:t>10 </a:t>
            </a:r>
            <a:r>
              <a:rPr lang="en-GB" sz="1200" dirty="0">
                <a:solidFill>
                  <a:srgbClr val="1F224E"/>
                </a:solidFill>
                <a:latin typeface="Myriad Pro" charset="0"/>
                <a:ea typeface="Myriad Pro" charset="0"/>
                <a:cs typeface="Myriad Pro" charset="0"/>
              </a:rPr>
              <a:t>of this presentation).</a:t>
            </a:r>
          </a:p>
        </p:txBody>
      </p:sp>
    </p:spTree>
    <p:extLst>
      <p:ext uri="{BB962C8B-B14F-4D97-AF65-F5344CB8AC3E}">
        <p14:creationId xmlns:p14="http://schemas.microsoft.com/office/powerpoint/2010/main" val="2582100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767" y="3473"/>
            <a:ext cx="9144000" cy="905247"/>
          </a:xfrm>
        </p:spPr>
        <p:txBody>
          <a:bodyPr>
            <a:normAutofit/>
          </a:bodyPr>
          <a:lstStyle/>
          <a:p>
            <a:r>
              <a:rPr lang="en-GB" sz="4000" dirty="0"/>
              <a:t>Topic 3.1 – Question 6 – 12 marks</a:t>
            </a:r>
          </a:p>
        </p:txBody>
      </p:sp>
      <p:sp>
        <p:nvSpPr>
          <p:cNvPr id="7" name="TextBox 6"/>
          <p:cNvSpPr txBox="1"/>
          <p:nvPr/>
        </p:nvSpPr>
        <p:spPr>
          <a:xfrm>
            <a:off x="268263" y="908720"/>
            <a:ext cx="8620608" cy="646331"/>
          </a:xfrm>
          <a:prstGeom prst="rect">
            <a:avLst/>
          </a:prstGeom>
          <a:noFill/>
          <a:ln>
            <a:solidFill>
              <a:schemeClr val="tx1"/>
            </a:solidFill>
          </a:ln>
        </p:spPr>
        <p:txBody>
          <a:bodyPr wrap="square" rtlCol="0">
            <a:spAutoFit/>
          </a:bodyPr>
          <a:lstStyle/>
          <a:p>
            <a:r>
              <a:rPr lang="en-US" dirty="0">
                <a:solidFill>
                  <a:srgbClr val="00B0F0"/>
                </a:solidFill>
                <a:latin typeface="Myriad Pro" charset="0"/>
                <a:ea typeface="Myriad Pro" charset="0"/>
                <a:cs typeface="Myriad Pro" charset="0"/>
              </a:rPr>
              <a:t>Examine how </a:t>
            </a:r>
            <a:r>
              <a:rPr lang="en-US" dirty="0">
                <a:solidFill>
                  <a:srgbClr val="FF0000"/>
                </a:solidFill>
                <a:latin typeface="Myriad Pro" charset="0"/>
                <a:ea typeface="Myriad Pro" charset="0"/>
                <a:cs typeface="Myriad Pro" charset="0"/>
              </a:rPr>
              <a:t>climate change </a:t>
            </a:r>
            <a:r>
              <a:rPr lang="en-US" dirty="0">
                <a:solidFill>
                  <a:srgbClr val="00B0F0"/>
                </a:solidFill>
                <a:latin typeface="Myriad Pro" charset="0"/>
                <a:ea typeface="Myriad Pro" charset="0"/>
                <a:cs typeface="Myriad Pro" charset="0"/>
              </a:rPr>
              <a:t>may be impacting the </a:t>
            </a:r>
            <a:r>
              <a:rPr lang="en-US" dirty="0">
                <a:solidFill>
                  <a:srgbClr val="FF0000"/>
                </a:solidFill>
                <a:latin typeface="Myriad Pro" charset="0"/>
                <a:ea typeface="Myriad Pro" charset="0"/>
                <a:cs typeface="Myriad Pro" charset="0"/>
              </a:rPr>
              <a:t>carbon cycle in the Arctic tundra</a:t>
            </a:r>
            <a:r>
              <a:rPr lang="en-US" dirty="0">
                <a:solidFill>
                  <a:srgbClr val="00B0F0"/>
                </a:solidFill>
                <a:latin typeface="Myriad Pro" charset="0"/>
                <a:ea typeface="Myriad Pro" charset="0"/>
                <a:cs typeface="Myriad Pro" charset="0"/>
              </a:rPr>
              <a:t>.</a:t>
            </a:r>
            <a:endParaRPr lang="en-GB" dirty="0">
              <a:solidFill>
                <a:srgbClr val="FF0000"/>
              </a:solidFill>
              <a:latin typeface="Myriad Pro" charset="0"/>
              <a:ea typeface="Myriad Pro" charset="0"/>
              <a:cs typeface="Myriad Pro" charset="0"/>
            </a:endParaRPr>
          </a:p>
        </p:txBody>
      </p:sp>
      <p:sp>
        <p:nvSpPr>
          <p:cNvPr id="5" name="TextBox 4"/>
          <p:cNvSpPr txBox="1"/>
          <p:nvPr/>
        </p:nvSpPr>
        <p:spPr>
          <a:xfrm>
            <a:off x="183704" y="1615084"/>
            <a:ext cx="2071490" cy="4832092"/>
          </a:xfrm>
          <a:prstGeom prst="rect">
            <a:avLst/>
          </a:prstGeom>
          <a:solidFill>
            <a:srgbClr val="ECECEC"/>
          </a:solidFill>
          <a:ln>
            <a:solidFill>
              <a:schemeClr val="tx1"/>
            </a:solidFill>
          </a:ln>
        </p:spPr>
        <p:txBody>
          <a:bodyPr wrap="square" rtlCol="0">
            <a:spAutoFit/>
          </a:bodyPr>
          <a:lstStyle/>
          <a:p>
            <a:r>
              <a:rPr lang="en-US" sz="1100" b="1" dirty="0">
                <a:solidFill>
                  <a:srgbClr val="1F224E"/>
                </a:solidFill>
                <a:latin typeface="Myriad Pro" charset="0"/>
                <a:ea typeface="Myriad Pro" charset="0"/>
                <a:cs typeface="Myriad Pro" charset="0"/>
              </a:rPr>
              <a:t>Level 4 (10–12 marks)</a:t>
            </a:r>
          </a:p>
          <a:p>
            <a:r>
              <a:rPr lang="en-US" sz="1100" dirty="0">
                <a:solidFill>
                  <a:srgbClr val="1F224E"/>
                </a:solidFill>
                <a:latin typeface="Myriad Pro" charset="0"/>
                <a:ea typeface="Myriad Pro" charset="0"/>
                <a:cs typeface="Myriad Pro" charset="0"/>
              </a:rPr>
              <a:t>Demonstrates </a:t>
            </a:r>
            <a:r>
              <a:rPr lang="en-US" sz="1100" b="1" dirty="0">
                <a:solidFill>
                  <a:srgbClr val="1F224E"/>
                </a:solidFill>
                <a:latin typeface="Myriad Pro" charset="0"/>
                <a:ea typeface="Myriad Pro" charset="0"/>
                <a:cs typeface="Myriad Pro" charset="0"/>
              </a:rPr>
              <a:t>comprehensive</a:t>
            </a:r>
            <a:r>
              <a:rPr lang="en-US" sz="1100" dirty="0">
                <a:solidFill>
                  <a:srgbClr val="1F224E"/>
                </a:solidFill>
                <a:latin typeface="Myriad Pro" charset="0"/>
                <a:ea typeface="Myriad Pro" charset="0"/>
                <a:cs typeface="Myriad Pro" charset="0"/>
              </a:rPr>
              <a:t> </a:t>
            </a:r>
            <a:r>
              <a:rPr lang="en-US" sz="1100" dirty="0">
                <a:solidFill>
                  <a:srgbClr val="FF0000"/>
                </a:solidFill>
                <a:latin typeface="Myriad Pro" charset="0"/>
                <a:ea typeface="Myriad Pro" charset="0"/>
                <a:cs typeface="Myriad Pro" charset="0"/>
              </a:rPr>
              <a:t>knowledge and understanding </a:t>
            </a:r>
            <a:r>
              <a:rPr lang="en-US" sz="1100" dirty="0">
                <a:solidFill>
                  <a:srgbClr val="1F224E"/>
                </a:solidFill>
                <a:latin typeface="Myriad Pro" charset="0"/>
                <a:ea typeface="Myriad Pro" charset="0"/>
                <a:cs typeface="Myriad Pro" charset="0"/>
              </a:rPr>
              <a:t>of climate change and the carbon cycle in the Arctic tundra </a:t>
            </a:r>
            <a:r>
              <a:rPr lang="en-US" sz="1100" dirty="0" smtClean="0">
                <a:solidFill>
                  <a:srgbClr val="FF0000"/>
                </a:solidFill>
                <a:latin typeface="Myriad Pro" charset="0"/>
                <a:ea typeface="Myriad Pro" charset="0"/>
                <a:cs typeface="Myriad Pro" charset="0"/>
              </a:rPr>
              <a:t>(</a:t>
            </a:r>
            <a:r>
              <a:rPr lang="en-US" sz="1100" dirty="0">
                <a:solidFill>
                  <a:srgbClr val="FF0000"/>
                </a:solidFill>
                <a:latin typeface="Myriad Pro" charset="0"/>
                <a:ea typeface="Myriad Pro" charset="0"/>
                <a:cs typeface="Myriad Pro" charset="0"/>
              </a:rPr>
              <a:t>AO1)</a:t>
            </a:r>
            <a:r>
              <a:rPr lang="en-US" sz="1100" dirty="0">
                <a:solidFill>
                  <a:srgbClr val="1F224E"/>
                </a:solidFill>
                <a:latin typeface="Myriad Pro" charset="0"/>
                <a:ea typeface="Myriad Pro" charset="0"/>
                <a:cs typeface="Myriad Pro" charset="0"/>
              </a:rPr>
              <a:t>. </a:t>
            </a:r>
          </a:p>
          <a:p>
            <a:endParaRPr lang="en-US"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Demonstrates </a:t>
            </a:r>
            <a:r>
              <a:rPr lang="en-US" sz="1100" b="1" dirty="0">
                <a:solidFill>
                  <a:srgbClr val="1F224E"/>
                </a:solidFill>
                <a:latin typeface="Myriad Pro" charset="0"/>
                <a:ea typeface="Myriad Pro" charset="0"/>
                <a:cs typeface="Myriad Pro" charset="0"/>
              </a:rPr>
              <a:t>comprehensive</a:t>
            </a:r>
            <a:r>
              <a:rPr lang="en-US" sz="1100" dirty="0">
                <a:solidFill>
                  <a:srgbClr val="1F224E"/>
                </a:solidFill>
                <a:latin typeface="Myriad Pro" charset="0"/>
                <a:ea typeface="Myriad Pro" charset="0"/>
                <a:cs typeface="Myriad Pro" charset="0"/>
              </a:rPr>
              <a:t> </a:t>
            </a:r>
            <a:r>
              <a:rPr lang="en-US" sz="1100" dirty="0">
                <a:solidFill>
                  <a:srgbClr val="00B0F0"/>
                </a:solidFill>
                <a:latin typeface="Myriad Pro" charset="0"/>
                <a:ea typeface="Myriad Pro" charset="0"/>
                <a:cs typeface="Myriad Pro" charset="0"/>
              </a:rPr>
              <a:t>application of knowledge and understanding </a:t>
            </a:r>
            <a:r>
              <a:rPr lang="en-US" sz="1100" dirty="0">
                <a:solidFill>
                  <a:srgbClr val="1F224E"/>
                </a:solidFill>
                <a:latin typeface="Myriad Pro" charset="0"/>
                <a:ea typeface="Myriad Pro" charset="0"/>
                <a:cs typeface="Myriad Pro" charset="0"/>
              </a:rPr>
              <a:t>to provide clear, developed and convincing </a:t>
            </a:r>
            <a:r>
              <a:rPr lang="en-US" sz="1100" dirty="0">
                <a:solidFill>
                  <a:srgbClr val="00B0F0"/>
                </a:solidFill>
                <a:latin typeface="Myriad Pro" charset="0"/>
                <a:ea typeface="Myriad Pro" charset="0"/>
                <a:cs typeface="Myriad Pro" charset="0"/>
              </a:rPr>
              <a:t>analysis</a:t>
            </a:r>
            <a:r>
              <a:rPr lang="en-US" sz="1100" dirty="0">
                <a:solidFill>
                  <a:srgbClr val="1F224E"/>
                </a:solidFill>
                <a:latin typeface="Myriad Pro" charset="0"/>
                <a:ea typeface="Myriad Pro" charset="0"/>
                <a:cs typeface="Myriad Pro" charset="0"/>
              </a:rPr>
              <a:t> that is fully accurate of how climate change may be impacting the carbon cycle in the Arctic tundra </a:t>
            </a:r>
            <a:r>
              <a:rPr lang="en-US" sz="1100" dirty="0" smtClean="0">
                <a:solidFill>
                  <a:srgbClr val="00B0F0"/>
                </a:solidFill>
                <a:latin typeface="Myriad Pro" charset="0"/>
                <a:ea typeface="Myriad Pro" charset="0"/>
                <a:cs typeface="Myriad Pro" charset="0"/>
              </a:rPr>
              <a:t>(</a:t>
            </a:r>
            <a:r>
              <a:rPr lang="en-US" sz="1100" dirty="0">
                <a:solidFill>
                  <a:srgbClr val="00B0F0"/>
                </a:solidFill>
                <a:latin typeface="Myriad Pro" charset="0"/>
                <a:ea typeface="Myriad Pro" charset="0"/>
                <a:cs typeface="Myriad Pro" charset="0"/>
              </a:rPr>
              <a:t>AO2)</a:t>
            </a:r>
            <a:r>
              <a:rPr lang="en-US" sz="1100" dirty="0">
                <a:solidFill>
                  <a:srgbClr val="1F224E"/>
                </a:solidFill>
                <a:latin typeface="Myriad Pro" charset="0"/>
                <a:ea typeface="Myriad Pro" charset="0"/>
                <a:cs typeface="Myriad Pro" charset="0"/>
              </a:rPr>
              <a:t>. </a:t>
            </a:r>
          </a:p>
          <a:p>
            <a:endParaRPr lang="en-US"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This will be shown by including </a:t>
            </a:r>
            <a:r>
              <a:rPr lang="en-US" sz="1100" b="1" dirty="0">
                <a:solidFill>
                  <a:srgbClr val="1F224E"/>
                </a:solidFill>
                <a:latin typeface="Myriad Pro" charset="0"/>
                <a:ea typeface="Myriad Pro" charset="0"/>
                <a:cs typeface="Myriad Pro" charset="0"/>
              </a:rPr>
              <a:t>well-developed</a:t>
            </a:r>
            <a:r>
              <a:rPr lang="en-US" sz="1100" dirty="0">
                <a:solidFill>
                  <a:srgbClr val="1F224E"/>
                </a:solidFill>
                <a:latin typeface="Myriad Pro" charset="0"/>
                <a:ea typeface="Myriad Pro" charset="0"/>
                <a:cs typeface="Myriad Pro" charset="0"/>
              </a:rPr>
              <a:t> ideas about climate change and the carbon cycle in the Arctic tundra</a:t>
            </a:r>
            <a:r>
              <a:rPr lang="en-US" sz="1100" dirty="0" smtClean="0">
                <a:solidFill>
                  <a:srgbClr val="1F224E"/>
                </a:solidFill>
                <a:latin typeface="Myriad Pro" charset="0"/>
                <a:ea typeface="Myriad Pro" charset="0"/>
                <a:cs typeface="Myriad Pro" charset="0"/>
              </a:rPr>
              <a:t>.</a:t>
            </a:r>
          </a:p>
          <a:p>
            <a:endParaRPr lang="en-US"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There are clear and explicit attempts to make appropriate synoptic links between content from different parts of the course of study</a:t>
            </a:r>
            <a:r>
              <a:rPr lang="en-US" sz="1100" dirty="0" smtClean="0">
                <a:solidFill>
                  <a:srgbClr val="1F224E"/>
                </a:solidFill>
                <a:latin typeface="Myriad Pro" charset="0"/>
                <a:ea typeface="Myriad Pro" charset="0"/>
                <a:cs typeface="Myriad Pro" charset="0"/>
              </a:rPr>
              <a:t>.</a:t>
            </a:r>
            <a:endParaRPr lang="en-GB" sz="1100" dirty="0">
              <a:solidFill>
                <a:srgbClr val="1F224E"/>
              </a:solidFill>
              <a:latin typeface="Myriad Pro" charset="0"/>
              <a:ea typeface="Myriad Pro" charset="0"/>
              <a:cs typeface="Myriad Pro" charset="0"/>
            </a:endParaRPr>
          </a:p>
        </p:txBody>
      </p:sp>
      <p:sp>
        <p:nvSpPr>
          <p:cNvPr id="6" name="TextBox 5"/>
          <p:cNvSpPr txBox="1"/>
          <p:nvPr/>
        </p:nvSpPr>
        <p:spPr>
          <a:xfrm>
            <a:off x="7007720" y="1615084"/>
            <a:ext cx="1944216" cy="4832092"/>
          </a:xfrm>
          <a:prstGeom prst="rect">
            <a:avLst/>
          </a:prstGeom>
          <a:solidFill>
            <a:srgbClr val="ECECEC"/>
          </a:solidFill>
          <a:ln>
            <a:solidFill>
              <a:schemeClr val="tx1"/>
            </a:solidFill>
          </a:ln>
        </p:spPr>
        <p:txBody>
          <a:bodyPr wrap="square" rtlCol="0">
            <a:spAutoFit/>
          </a:bodyPr>
          <a:lstStyle/>
          <a:p>
            <a:r>
              <a:rPr lang="en-US" sz="1100" b="1" dirty="0">
                <a:solidFill>
                  <a:srgbClr val="1F224E"/>
                </a:solidFill>
                <a:latin typeface="Myriad Pro" charset="0"/>
                <a:ea typeface="Myriad Pro" charset="0"/>
                <a:cs typeface="Myriad Pro" charset="0"/>
              </a:rPr>
              <a:t>Level 1 (1–3 marks)</a:t>
            </a:r>
          </a:p>
          <a:p>
            <a:r>
              <a:rPr lang="en-US" sz="1100" dirty="0">
                <a:solidFill>
                  <a:srgbClr val="1F224E"/>
                </a:solidFill>
                <a:latin typeface="Myriad Pro" charset="0"/>
                <a:ea typeface="Myriad Pro" charset="0"/>
                <a:cs typeface="Myriad Pro" charset="0"/>
              </a:rPr>
              <a:t>Demonstrates </a:t>
            </a:r>
            <a:r>
              <a:rPr lang="en-US" sz="1100" b="1" dirty="0">
                <a:solidFill>
                  <a:srgbClr val="1F224E"/>
                </a:solidFill>
                <a:latin typeface="Myriad Pro" charset="0"/>
                <a:ea typeface="Myriad Pro" charset="0"/>
                <a:cs typeface="Myriad Pro" charset="0"/>
              </a:rPr>
              <a:t>basic</a:t>
            </a:r>
            <a:r>
              <a:rPr lang="en-US" sz="1100" dirty="0">
                <a:solidFill>
                  <a:srgbClr val="1F224E"/>
                </a:solidFill>
                <a:latin typeface="Myriad Pro" charset="0"/>
                <a:ea typeface="Myriad Pro" charset="0"/>
                <a:cs typeface="Myriad Pro" charset="0"/>
              </a:rPr>
              <a:t> </a:t>
            </a:r>
            <a:r>
              <a:rPr lang="en-US" sz="1100" dirty="0">
                <a:solidFill>
                  <a:srgbClr val="FF0000"/>
                </a:solidFill>
                <a:latin typeface="Myriad Pro" charset="0"/>
                <a:ea typeface="Myriad Pro" charset="0"/>
                <a:cs typeface="Myriad Pro" charset="0"/>
              </a:rPr>
              <a:t>knowledge and understanding </a:t>
            </a:r>
            <a:r>
              <a:rPr lang="en-US" sz="1100" dirty="0">
                <a:solidFill>
                  <a:srgbClr val="1F224E"/>
                </a:solidFill>
                <a:latin typeface="Myriad Pro" charset="0"/>
                <a:ea typeface="Myriad Pro" charset="0"/>
                <a:cs typeface="Myriad Pro" charset="0"/>
              </a:rPr>
              <a:t>of climate change and the carbon cycle in the Arctic tundra </a:t>
            </a:r>
            <a:r>
              <a:rPr lang="en-US" sz="1100" dirty="0" smtClean="0">
                <a:solidFill>
                  <a:srgbClr val="FF0000"/>
                </a:solidFill>
                <a:latin typeface="Myriad Pro" charset="0"/>
                <a:ea typeface="Myriad Pro" charset="0"/>
                <a:cs typeface="Myriad Pro" charset="0"/>
              </a:rPr>
              <a:t>(</a:t>
            </a:r>
            <a:r>
              <a:rPr lang="en-US" sz="1100" dirty="0">
                <a:solidFill>
                  <a:srgbClr val="FF0000"/>
                </a:solidFill>
                <a:latin typeface="Myriad Pro" charset="0"/>
                <a:ea typeface="Myriad Pro" charset="0"/>
                <a:cs typeface="Myriad Pro" charset="0"/>
              </a:rPr>
              <a:t>AO1)</a:t>
            </a:r>
            <a:r>
              <a:rPr lang="en-US" sz="1100" dirty="0">
                <a:solidFill>
                  <a:srgbClr val="1F224E"/>
                </a:solidFill>
                <a:latin typeface="Myriad Pro" charset="0"/>
                <a:ea typeface="Myriad Pro" charset="0"/>
                <a:cs typeface="Myriad Pro" charset="0"/>
              </a:rPr>
              <a:t>. </a:t>
            </a:r>
          </a:p>
          <a:p>
            <a:endParaRPr lang="en-US"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Demonstrates </a:t>
            </a:r>
            <a:r>
              <a:rPr lang="en-US" sz="1100" b="1" dirty="0">
                <a:solidFill>
                  <a:srgbClr val="1F224E"/>
                </a:solidFill>
                <a:latin typeface="Myriad Pro" charset="0"/>
                <a:ea typeface="Myriad Pro" charset="0"/>
                <a:cs typeface="Myriad Pro" charset="0"/>
              </a:rPr>
              <a:t>basic</a:t>
            </a:r>
            <a:r>
              <a:rPr lang="en-US" sz="1100" dirty="0">
                <a:solidFill>
                  <a:srgbClr val="1F224E"/>
                </a:solidFill>
                <a:latin typeface="Myriad Pro" charset="0"/>
                <a:ea typeface="Myriad Pro" charset="0"/>
                <a:cs typeface="Myriad Pro" charset="0"/>
              </a:rPr>
              <a:t> </a:t>
            </a:r>
            <a:r>
              <a:rPr lang="en-US" sz="1100" dirty="0">
                <a:solidFill>
                  <a:srgbClr val="00B0F0"/>
                </a:solidFill>
                <a:latin typeface="Myriad Pro" charset="0"/>
                <a:ea typeface="Myriad Pro" charset="0"/>
                <a:cs typeface="Myriad Pro" charset="0"/>
              </a:rPr>
              <a:t>application of knowledge and understanding </a:t>
            </a:r>
            <a:r>
              <a:rPr lang="en-US" sz="1100" dirty="0">
                <a:solidFill>
                  <a:srgbClr val="1F224E"/>
                </a:solidFill>
                <a:latin typeface="Myriad Pro" charset="0"/>
                <a:ea typeface="Myriad Pro" charset="0"/>
                <a:cs typeface="Myriad Pro" charset="0"/>
              </a:rPr>
              <a:t>to provide simple </a:t>
            </a:r>
            <a:r>
              <a:rPr lang="en-US" sz="1100" dirty="0">
                <a:solidFill>
                  <a:srgbClr val="00B0F0"/>
                </a:solidFill>
                <a:latin typeface="Myriad Pro" charset="0"/>
                <a:ea typeface="Myriad Pro" charset="0"/>
                <a:cs typeface="Myriad Pro" charset="0"/>
              </a:rPr>
              <a:t>analysis</a:t>
            </a:r>
            <a:r>
              <a:rPr lang="en-US" sz="1100" dirty="0">
                <a:solidFill>
                  <a:srgbClr val="1F224E"/>
                </a:solidFill>
                <a:latin typeface="Myriad Pro" charset="0"/>
                <a:ea typeface="Myriad Pro" charset="0"/>
                <a:cs typeface="Myriad Pro" charset="0"/>
              </a:rPr>
              <a:t> that shows limited accuracy of how climate change may be impacting the carbon cycle in the Arctic tundra </a:t>
            </a:r>
            <a:r>
              <a:rPr lang="en-US" sz="1100" dirty="0" smtClean="0">
                <a:solidFill>
                  <a:srgbClr val="00B0F0"/>
                </a:solidFill>
                <a:latin typeface="Myriad Pro" charset="0"/>
                <a:ea typeface="Myriad Pro" charset="0"/>
                <a:cs typeface="Myriad Pro" charset="0"/>
              </a:rPr>
              <a:t>(</a:t>
            </a:r>
            <a:r>
              <a:rPr lang="en-US" sz="1100" dirty="0">
                <a:solidFill>
                  <a:srgbClr val="00B0F0"/>
                </a:solidFill>
                <a:latin typeface="Myriad Pro" charset="0"/>
                <a:ea typeface="Myriad Pro" charset="0"/>
                <a:cs typeface="Myriad Pro" charset="0"/>
              </a:rPr>
              <a:t>AO2)</a:t>
            </a:r>
            <a:r>
              <a:rPr lang="en-US" sz="1100" dirty="0">
                <a:solidFill>
                  <a:srgbClr val="1F224E"/>
                </a:solidFill>
                <a:latin typeface="Myriad Pro" charset="0"/>
                <a:ea typeface="Myriad Pro" charset="0"/>
                <a:cs typeface="Myriad Pro" charset="0"/>
              </a:rPr>
              <a:t>.</a:t>
            </a:r>
          </a:p>
          <a:p>
            <a:endParaRPr lang="en-US"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This will be shown by including </a:t>
            </a:r>
            <a:r>
              <a:rPr lang="en-US" sz="1100" b="1" dirty="0">
                <a:solidFill>
                  <a:srgbClr val="1F224E"/>
                </a:solidFill>
                <a:latin typeface="Myriad Pro" charset="0"/>
                <a:ea typeface="Myriad Pro" charset="0"/>
                <a:cs typeface="Myriad Pro" charset="0"/>
              </a:rPr>
              <a:t>simple</a:t>
            </a:r>
            <a:r>
              <a:rPr lang="en-US" sz="1100" dirty="0">
                <a:solidFill>
                  <a:srgbClr val="1F224E"/>
                </a:solidFill>
                <a:latin typeface="Myriad Pro" charset="0"/>
                <a:ea typeface="Myriad Pro" charset="0"/>
                <a:cs typeface="Myriad Pro" charset="0"/>
              </a:rPr>
              <a:t> ideas about climate change and the carbon cycle in the Arctic tundra.</a:t>
            </a:r>
          </a:p>
          <a:p>
            <a:endParaRPr lang="en-US"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There are limited attempts to make synoptic links between content from different parts of the course of study</a:t>
            </a:r>
            <a:r>
              <a:rPr lang="en-US" sz="1100" dirty="0" smtClean="0">
                <a:solidFill>
                  <a:srgbClr val="1F224E"/>
                </a:solidFill>
                <a:latin typeface="Myriad Pro" charset="0"/>
                <a:ea typeface="Myriad Pro" charset="0"/>
                <a:cs typeface="Myriad Pro" charset="0"/>
              </a:rPr>
              <a:t>.</a:t>
            </a:r>
            <a:endParaRPr lang="en-US" sz="1100" dirty="0">
              <a:solidFill>
                <a:srgbClr val="1F224E"/>
              </a:solidFill>
              <a:latin typeface="Myriad Pro" charset="0"/>
              <a:ea typeface="Myriad Pro" charset="0"/>
              <a:cs typeface="Myriad Pro" charset="0"/>
            </a:endParaRPr>
          </a:p>
        </p:txBody>
      </p:sp>
      <p:sp>
        <p:nvSpPr>
          <p:cNvPr id="8" name="TextBox 7"/>
          <p:cNvSpPr txBox="1"/>
          <p:nvPr/>
        </p:nvSpPr>
        <p:spPr>
          <a:xfrm>
            <a:off x="4722488" y="1614443"/>
            <a:ext cx="2165573" cy="4832092"/>
          </a:xfrm>
          <a:prstGeom prst="rect">
            <a:avLst/>
          </a:prstGeom>
          <a:solidFill>
            <a:srgbClr val="ECECEC"/>
          </a:solidFill>
          <a:ln>
            <a:solidFill>
              <a:schemeClr val="tx1"/>
            </a:solidFill>
          </a:ln>
        </p:spPr>
        <p:txBody>
          <a:bodyPr wrap="square" rtlCol="0">
            <a:spAutoFit/>
          </a:bodyPr>
          <a:lstStyle/>
          <a:p>
            <a:r>
              <a:rPr lang="en-US" sz="1100" b="1" dirty="0">
                <a:solidFill>
                  <a:srgbClr val="1F224E"/>
                </a:solidFill>
                <a:latin typeface="Myriad Pro" charset="0"/>
                <a:ea typeface="Myriad Pro" charset="0"/>
                <a:cs typeface="Myriad Pro" charset="0"/>
              </a:rPr>
              <a:t>Level 2 (4–6 marks)</a:t>
            </a:r>
          </a:p>
          <a:p>
            <a:r>
              <a:rPr lang="en-US" sz="1100" dirty="0">
                <a:solidFill>
                  <a:srgbClr val="1F224E"/>
                </a:solidFill>
                <a:latin typeface="Myriad Pro" charset="0"/>
                <a:ea typeface="Myriad Pro" charset="0"/>
                <a:cs typeface="Myriad Pro" charset="0"/>
              </a:rPr>
              <a:t>Demonstrates </a:t>
            </a:r>
            <a:r>
              <a:rPr lang="en-US" sz="1100" b="1" dirty="0">
                <a:solidFill>
                  <a:srgbClr val="1F224E"/>
                </a:solidFill>
                <a:latin typeface="Myriad Pro" charset="0"/>
                <a:ea typeface="Myriad Pro" charset="0"/>
                <a:cs typeface="Myriad Pro" charset="0"/>
              </a:rPr>
              <a:t>reasonable</a:t>
            </a:r>
            <a:r>
              <a:rPr lang="en-US" sz="1100" dirty="0">
                <a:solidFill>
                  <a:srgbClr val="1F224E"/>
                </a:solidFill>
                <a:latin typeface="Myriad Pro" charset="0"/>
                <a:ea typeface="Myriad Pro" charset="0"/>
                <a:cs typeface="Myriad Pro" charset="0"/>
              </a:rPr>
              <a:t> </a:t>
            </a:r>
            <a:r>
              <a:rPr lang="en-US" sz="1100" dirty="0">
                <a:solidFill>
                  <a:srgbClr val="FF0000"/>
                </a:solidFill>
                <a:latin typeface="Myriad Pro" charset="0"/>
                <a:ea typeface="Myriad Pro" charset="0"/>
                <a:cs typeface="Myriad Pro" charset="0"/>
              </a:rPr>
              <a:t>knowledge and understanding </a:t>
            </a:r>
            <a:r>
              <a:rPr lang="en-US" sz="1100" dirty="0">
                <a:solidFill>
                  <a:srgbClr val="1F224E"/>
                </a:solidFill>
                <a:latin typeface="Myriad Pro" charset="0"/>
                <a:ea typeface="Myriad Pro" charset="0"/>
                <a:cs typeface="Myriad Pro" charset="0"/>
              </a:rPr>
              <a:t>of climate change and the carbon cycle in the Arctic tundra </a:t>
            </a:r>
            <a:r>
              <a:rPr lang="en-US" sz="1100" dirty="0" smtClean="0">
                <a:solidFill>
                  <a:srgbClr val="FF0000"/>
                </a:solidFill>
                <a:latin typeface="Myriad Pro" charset="0"/>
                <a:ea typeface="Myriad Pro" charset="0"/>
                <a:cs typeface="Myriad Pro" charset="0"/>
              </a:rPr>
              <a:t>(AO1</a:t>
            </a:r>
            <a:r>
              <a:rPr lang="en-US" sz="1100" dirty="0">
                <a:solidFill>
                  <a:srgbClr val="FF0000"/>
                </a:solidFill>
                <a:latin typeface="Myriad Pro" charset="0"/>
                <a:ea typeface="Myriad Pro" charset="0"/>
                <a:cs typeface="Myriad Pro" charset="0"/>
              </a:rPr>
              <a:t>)</a:t>
            </a:r>
            <a:r>
              <a:rPr lang="en-US" sz="1100" dirty="0">
                <a:solidFill>
                  <a:srgbClr val="1F224E"/>
                </a:solidFill>
                <a:latin typeface="Myriad Pro" charset="0"/>
                <a:ea typeface="Myriad Pro" charset="0"/>
                <a:cs typeface="Myriad Pro" charset="0"/>
              </a:rPr>
              <a:t>. </a:t>
            </a:r>
          </a:p>
          <a:p>
            <a:endParaRPr lang="en-US"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Demonstrates </a:t>
            </a:r>
            <a:r>
              <a:rPr lang="en-US" sz="1100" b="1" dirty="0">
                <a:solidFill>
                  <a:srgbClr val="1F224E"/>
                </a:solidFill>
                <a:latin typeface="Myriad Pro" charset="0"/>
                <a:ea typeface="Myriad Pro" charset="0"/>
                <a:cs typeface="Myriad Pro" charset="0"/>
              </a:rPr>
              <a:t>reasonable</a:t>
            </a:r>
            <a:r>
              <a:rPr lang="en-US" sz="1100" dirty="0">
                <a:solidFill>
                  <a:srgbClr val="1F224E"/>
                </a:solidFill>
                <a:latin typeface="Myriad Pro" charset="0"/>
                <a:ea typeface="Myriad Pro" charset="0"/>
                <a:cs typeface="Myriad Pro" charset="0"/>
              </a:rPr>
              <a:t> </a:t>
            </a:r>
            <a:r>
              <a:rPr lang="en-US" sz="1100" dirty="0">
                <a:solidFill>
                  <a:srgbClr val="00B0F0"/>
                </a:solidFill>
                <a:latin typeface="Myriad Pro" charset="0"/>
                <a:ea typeface="Myriad Pro" charset="0"/>
                <a:cs typeface="Myriad Pro" charset="0"/>
              </a:rPr>
              <a:t>application of knowledge and understanding </a:t>
            </a:r>
            <a:r>
              <a:rPr lang="en-US" sz="1100" dirty="0">
                <a:solidFill>
                  <a:srgbClr val="1F224E"/>
                </a:solidFill>
                <a:latin typeface="Myriad Pro" charset="0"/>
                <a:ea typeface="Myriad Pro" charset="0"/>
                <a:cs typeface="Myriad Pro" charset="0"/>
              </a:rPr>
              <a:t>to provide sound </a:t>
            </a:r>
            <a:r>
              <a:rPr lang="en-US" sz="1100" dirty="0">
                <a:solidFill>
                  <a:srgbClr val="00B0F0"/>
                </a:solidFill>
                <a:latin typeface="Myriad Pro" charset="0"/>
                <a:ea typeface="Myriad Pro" charset="0"/>
                <a:cs typeface="Myriad Pro" charset="0"/>
              </a:rPr>
              <a:t>analysis</a:t>
            </a:r>
            <a:r>
              <a:rPr lang="en-US" sz="1100" dirty="0">
                <a:solidFill>
                  <a:srgbClr val="1F224E"/>
                </a:solidFill>
                <a:latin typeface="Myriad Pro" charset="0"/>
                <a:ea typeface="Myriad Pro" charset="0"/>
                <a:cs typeface="Myriad Pro" charset="0"/>
              </a:rPr>
              <a:t> that shows some accuracy of how climate change may be impacting the carbon cycle in the Arctic tundra </a:t>
            </a:r>
            <a:r>
              <a:rPr lang="en-US" sz="1100" dirty="0" smtClean="0">
                <a:solidFill>
                  <a:srgbClr val="00B0F0"/>
                </a:solidFill>
                <a:latin typeface="Myriad Pro" charset="0"/>
                <a:ea typeface="Myriad Pro" charset="0"/>
                <a:cs typeface="Myriad Pro" charset="0"/>
              </a:rPr>
              <a:t>(AO2</a:t>
            </a:r>
            <a:r>
              <a:rPr lang="en-US" sz="1100" dirty="0">
                <a:solidFill>
                  <a:srgbClr val="00B0F0"/>
                </a:solidFill>
                <a:latin typeface="Myriad Pro" charset="0"/>
                <a:ea typeface="Myriad Pro" charset="0"/>
                <a:cs typeface="Myriad Pro" charset="0"/>
              </a:rPr>
              <a:t>)</a:t>
            </a:r>
            <a:r>
              <a:rPr lang="en-US" sz="1100" dirty="0">
                <a:solidFill>
                  <a:srgbClr val="1F224E"/>
                </a:solidFill>
                <a:latin typeface="Myriad Pro" charset="0"/>
                <a:ea typeface="Myriad Pro" charset="0"/>
                <a:cs typeface="Myriad Pro" charset="0"/>
              </a:rPr>
              <a:t>.</a:t>
            </a:r>
          </a:p>
          <a:p>
            <a:endParaRPr lang="en-US"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This will be shown by including </a:t>
            </a:r>
            <a:r>
              <a:rPr lang="en-US" sz="1100" b="1" dirty="0">
                <a:solidFill>
                  <a:srgbClr val="1F224E"/>
                </a:solidFill>
                <a:latin typeface="Myriad Pro" charset="0"/>
                <a:ea typeface="Myriad Pro" charset="0"/>
                <a:cs typeface="Myriad Pro" charset="0"/>
              </a:rPr>
              <a:t>developed</a:t>
            </a:r>
            <a:r>
              <a:rPr lang="en-US" sz="1100" dirty="0">
                <a:solidFill>
                  <a:srgbClr val="1F224E"/>
                </a:solidFill>
                <a:latin typeface="Myriad Pro" charset="0"/>
                <a:ea typeface="Myriad Pro" charset="0"/>
                <a:cs typeface="Myriad Pro" charset="0"/>
              </a:rPr>
              <a:t> ideas about </a:t>
            </a:r>
            <a:r>
              <a:rPr lang="en-US" sz="1100" b="1" dirty="0">
                <a:solidFill>
                  <a:srgbClr val="1F224E"/>
                </a:solidFill>
                <a:latin typeface="Myriad Pro" charset="0"/>
                <a:ea typeface="Myriad Pro" charset="0"/>
                <a:cs typeface="Myriad Pro" charset="0"/>
              </a:rPr>
              <a:t>either</a:t>
            </a:r>
            <a:r>
              <a:rPr lang="en-US" sz="1100" dirty="0">
                <a:solidFill>
                  <a:srgbClr val="1F224E"/>
                </a:solidFill>
                <a:latin typeface="Myriad Pro" charset="0"/>
                <a:ea typeface="Myriad Pro" charset="0"/>
                <a:cs typeface="Myriad Pro" charset="0"/>
              </a:rPr>
              <a:t> climate change </a:t>
            </a:r>
            <a:r>
              <a:rPr lang="en-US" sz="1100" b="1" dirty="0">
                <a:solidFill>
                  <a:srgbClr val="1F224E"/>
                </a:solidFill>
                <a:latin typeface="Myriad Pro" charset="0"/>
                <a:ea typeface="Myriad Pro" charset="0"/>
                <a:cs typeface="Myriad Pro" charset="0"/>
              </a:rPr>
              <a:t>or</a:t>
            </a:r>
            <a:r>
              <a:rPr lang="en-US" sz="1100" dirty="0">
                <a:solidFill>
                  <a:srgbClr val="1F224E"/>
                </a:solidFill>
                <a:latin typeface="Myriad Pro" charset="0"/>
                <a:ea typeface="Myriad Pro" charset="0"/>
                <a:cs typeface="Myriad Pro" charset="0"/>
              </a:rPr>
              <a:t> the carbon cycle in the Arctic tundra and </a:t>
            </a:r>
            <a:r>
              <a:rPr lang="en-US" sz="1100" b="1" dirty="0">
                <a:solidFill>
                  <a:srgbClr val="1F224E"/>
                </a:solidFill>
                <a:latin typeface="Myriad Pro" charset="0"/>
                <a:ea typeface="Myriad Pro" charset="0"/>
                <a:cs typeface="Myriad Pro" charset="0"/>
              </a:rPr>
              <a:t>simple</a:t>
            </a:r>
            <a:r>
              <a:rPr lang="en-US" sz="1100" dirty="0">
                <a:solidFill>
                  <a:srgbClr val="1F224E"/>
                </a:solidFill>
                <a:latin typeface="Myriad Pro" charset="0"/>
                <a:ea typeface="Myriad Pro" charset="0"/>
                <a:cs typeface="Myriad Pro" charset="0"/>
              </a:rPr>
              <a:t> ideas for the other focus</a:t>
            </a:r>
            <a:r>
              <a:rPr lang="en-US" sz="1100" dirty="0" smtClean="0">
                <a:solidFill>
                  <a:srgbClr val="1F224E"/>
                </a:solidFill>
                <a:latin typeface="Myriad Pro" charset="0"/>
                <a:ea typeface="Myriad Pro" charset="0"/>
                <a:cs typeface="Myriad Pro" charset="0"/>
              </a:rPr>
              <a:t>.</a:t>
            </a:r>
          </a:p>
          <a:p>
            <a:endParaRPr lang="en-US"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There are some attempts to make synoptic links between content from different parts of the course of study but these are not always relevant.</a:t>
            </a:r>
            <a:endParaRPr lang="en-US" sz="1100" dirty="0" smtClean="0">
              <a:solidFill>
                <a:srgbClr val="1F224E"/>
              </a:solidFill>
              <a:latin typeface="Myriad Pro" charset="0"/>
              <a:ea typeface="Myriad Pro" charset="0"/>
              <a:cs typeface="Myriad Pro" charset="0"/>
            </a:endParaRPr>
          </a:p>
        </p:txBody>
      </p:sp>
      <p:sp>
        <p:nvSpPr>
          <p:cNvPr id="11" name="TextBox 10"/>
          <p:cNvSpPr txBox="1"/>
          <p:nvPr/>
        </p:nvSpPr>
        <p:spPr>
          <a:xfrm>
            <a:off x="2423591" y="1620582"/>
            <a:ext cx="2160241" cy="4832092"/>
          </a:xfrm>
          <a:prstGeom prst="rect">
            <a:avLst/>
          </a:prstGeom>
          <a:solidFill>
            <a:srgbClr val="ECECEC"/>
          </a:solidFill>
          <a:ln>
            <a:solidFill>
              <a:schemeClr val="tx1"/>
            </a:solidFill>
          </a:ln>
        </p:spPr>
        <p:txBody>
          <a:bodyPr wrap="square" rtlCol="0">
            <a:spAutoFit/>
          </a:bodyPr>
          <a:lstStyle/>
          <a:p>
            <a:r>
              <a:rPr lang="en-US" sz="1100" b="1" dirty="0">
                <a:solidFill>
                  <a:srgbClr val="1F224E"/>
                </a:solidFill>
                <a:latin typeface="Myriad Pro" charset="0"/>
                <a:ea typeface="Myriad Pro" charset="0"/>
                <a:cs typeface="Myriad Pro" charset="0"/>
              </a:rPr>
              <a:t>Level 3 (7–9 marks)</a:t>
            </a:r>
            <a:endParaRPr lang="en-GB" sz="1100" b="1"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Demonstrates </a:t>
            </a:r>
            <a:r>
              <a:rPr lang="en-US" sz="1100" b="1" dirty="0">
                <a:solidFill>
                  <a:srgbClr val="1F224E"/>
                </a:solidFill>
                <a:latin typeface="Myriad Pro" charset="0"/>
                <a:ea typeface="Myriad Pro" charset="0"/>
                <a:cs typeface="Myriad Pro" charset="0"/>
              </a:rPr>
              <a:t>thorough</a:t>
            </a:r>
            <a:r>
              <a:rPr lang="en-US" sz="1100" dirty="0">
                <a:solidFill>
                  <a:srgbClr val="1F224E"/>
                </a:solidFill>
                <a:latin typeface="Myriad Pro" charset="0"/>
                <a:ea typeface="Myriad Pro" charset="0"/>
                <a:cs typeface="Myriad Pro" charset="0"/>
              </a:rPr>
              <a:t> </a:t>
            </a:r>
            <a:r>
              <a:rPr lang="en-US" sz="1100" dirty="0">
                <a:solidFill>
                  <a:srgbClr val="FF0000"/>
                </a:solidFill>
                <a:latin typeface="Myriad Pro" charset="0"/>
                <a:ea typeface="Myriad Pro" charset="0"/>
                <a:cs typeface="Myriad Pro" charset="0"/>
              </a:rPr>
              <a:t>knowledge and understanding </a:t>
            </a:r>
            <a:r>
              <a:rPr lang="en-US" sz="1100" dirty="0">
                <a:solidFill>
                  <a:srgbClr val="1F224E"/>
                </a:solidFill>
                <a:latin typeface="Myriad Pro" charset="0"/>
                <a:ea typeface="Myriad Pro" charset="0"/>
                <a:cs typeface="Myriad Pro" charset="0"/>
              </a:rPr>
              <a:t>of climate change and the carbon cycle in the Arctic tundra </a:t>
            </a:r>
            <a:r>
              <a:rPr lang="en-US" sz="1100" dirty="0" smtClean="0">
                <a:solidFill>
                  <a:srgbClr val="FF0000"/>
                </a:solidFill>
                <a:latin typeface="Myriad Pro" charset="0"/>
                <a:ea typeface="Myriad Pro" charset="0"/>
                <a:cs typeface="Myriad Pro" charset="0"/>
              </a:rPr>
              <a:t>(AO1</a:t>
            </a:r>
            <a:r>
              <a:rPr lang="en-US" sz="1100" dirty="0">
                <a:solidFill>
                  <a:srgbClr val="FF0000"/>
                </a:solidFill>
                <a:latin typeface="Myriad Pro" charset="0"/>
                <a:ea typeface="Myriad Pro" charset="0"/>
                <a:cs typeface="Myriad Pro" charset="0"/>
              </a:rPr>
              <a:t>)</a:t>
            </a:r>
            <a:r>
              <a:rPr lang="en-US" sz="1100" dirty="0">
                <a:solidFill>
                  <a:srgbClr val="1F224E"/>
                </a:solidFill>
                <a:latin typeface="Myriad Pro" charset="0"/>
                <a:ea typeface="Myriad Pro" charset="0"/>
                <a:cs typeface="Myriad Pro" charset="0"/>
              </a:rPr>
              <a:t>. </a:t>
            </a:r>
          </a:p>
          <a:p>
            <a:endParaRPr lang="en-US"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Demonstrates </a:t>
            </a:r>
            <a:r>
              <a:rPr lang="en-US" sz="1100" b="1" dirty="0">
                <a:solidFill>
                  <a:srgbClr val="1F224E"/>
                </a:solidFill>
                <a:latin typeface="Myriad Pro" charset="0"/>
                <a:ea typeface="Myriad Pro" charset="0"/>
                <a:cs typeface="Myriad Pro" charset="0"/>
              </a:rPr>
              <a:t>thorough</a:t>
            </a:r>
            <a:r>
              <a:rPr lang="en-US" sz="1100" dirty="0">
                <a:solidFill>
                  <a:srgbClr val="1F224E"/>
                </a:solidFill>
                <a:latin typeface="Myriad Pro" charset="0"/>
                <a:ea typeface="Myriad Pro" charset="0"/>
                <a:cs typeface="Myriad Pro" charset="0"/>
              </a:rPr>
              <a:t> </a:t>
            </a:r>
            <a:r>
              <a:rPr lang="en-US" sz="1100" dirty="0">
                <a:solidFill>
                  <a:srgbClr val="00B0F0"/>
                </a:solidFill>
                <a:latin typeface="Myriad Pro" charset="0"/>
                <a:ea typeface="Myriad Pro" charset="0"/>
                <a:cs typeface="Myriad Pro" charset="0"/>
              </a:rPr>
              <a:t>application of knowledge and understanding</a:t>
            </a:r>
            <a:r>
              <a:rPr lang="en-US" sz="1100" dirty="0">
                <a:solidFill>
                  <a:srgbClr val="1F224E"/>
                </a:solidFill>
                <a:latin typeface="Myriad Pro" charset="0"/>
                <a:ea typeface="Myriad Pro" charset="0"/>
                <a:cs typeface="Myriad Pro" charset="0"/>
              </a:rPr>
              <a:t> to provide clear and developed </a:t>
            </a:r>
            <a:r>
              <a:rPr lang="en-US" sz="1100" dirty="0">
                <a:solidFill>
                  <a:srgbClr val="00B0F0"/>
                </a:solidFill>
                <a:latin typeface="Myriad Pro" charset="0"/>
                <a:ea typeface="Myriad Pro" charset="0"/>
                <a:cs typeface="Myriad Pro" charset="0"/>
              </a:rPr>
              <a:t>analysis</a:t>
            </a:r>
            <a:r>
              <a:rPr lang="en-US" sz="1100" dirty="0">
                <a:solidFill>
                  <a:srgbClr val="1F224E"/>
                </a:solidFill>
                <a:latin typeface="Myriad Pro" charset="0"/>
                <a:ea typeface="Myriad Pro" charset="0"/>
                <a:cs typeface="Myriad Pro" charset="0"/>
              </a:rPr>
              <a:t> that shows accuracy of how climate change may be impacting the carbon cycle in the Arctic tundra </a:t>
            </a:r>
            <a:r>
              <a:rPr lang="en-US" sz="1100" dirty="0" smtClean="0">
                <a:solidFill>
                  <a:srgbClr val="00B0F0"/>
                </a:solidFill>
                <a:latin typeface="Myriad Pro" charset="0"/>
                <a:ea typeface="Myriad Pro" charset="0"/>
                <a:cs typeface="Myriad Pro" charset="0"/>
              </a:rPr>
              <a:t>(</a:t>
            </a:r>
            <a:r>
              <a:rPr lang="en-US" sz="1100" dirty="0">
                <a:solidFill>
                  <a:srgbClr val="00B0F0"/>
                </a:solidFill>
                <a:latin typeface="Myriad Pro" charset="0"/>
                <a:ea typeface="Myriad Pro" charset="0"/>
                <a:cs typeface="Myriad Pro" charset="0"/>
              </a:rPr>
              <a:t>AO2)</a:t>
            </a:r>
            <a:r>
              <a:rPr lang="en-US" sz="1100" dirty="0">
                <a:solidFill>
                  <a:srgbClr val="1F224E"/>
                </a:solidFill>
                <a:latin typeface="Myriad Pro" charset="0"/>
                <a:ea typeface="Myriad Pro" charset="0"/>
                <a:cs typeface="Myriad Pro" charset="0"/>
              </a:rPr>
              <a:t>.</a:t>
            </a:r>
          </a:p>
          <a:p>
            <a:r>
              <a:rPr lang="en-US" sz="1100" dirty="0">
                <a:solidFill>
                  <a:srgbClr val="1F224E"/>
                </a:solidFill>
                <a:latin typeface="Myriad Pro" charset="0"/>
                <a:ea typeface="Myriad Pro" charset="0"/>
                <a:cs typeface="Myriad Pro" charset="0"/>
              </a:rPr>
              <a:t> </a:t>
            </a:r>
          </a:p>
          <a:p>
            <a:r>
              <a:rPr lang="en-US" sz="1100" dirty="0">
                <a:solidFill>
                  <a:srgbClr val="1F224E"/>
                </a:solidFill>
                <a:latin typeface="Myriad Pro" charset="0"/>
                <a:ea typeface="Myriad Pro" charset="0"/>
                <a:cs typeface="Myriad Pro" charset="0"/>
              </a:rPr>
              <a:t>This will be shown by including </a:t>
            </a:r>
            <a:r>
              <a:rPr lang="en-US" sz="1100" b="1" dirty="0">
                <a:solidFill>
                  <a:srgbClr val="1F224E"/>
                </a:solidFill>
                <a:latin typeface="Myriad Pro" charset="0"/>
                <a:ea typeface="Myriad Pro" charset="0"/>
                <a:cs typeface="Myriad Pro" charset="0"/>
              </a:rPr>
              <a:t>well-developed</a:t>
            </a:r>
            <a:r>
              <a:rPr lang="en-US" sz="1100" dirty="0">
                <a:solidFill>
                  <a:srgbClr val="1F224E"/>
                </a:solidFill>
                <a:latin typeface="Myriad Pro" charset="0"/>
                <a:ea typeface="Myriad Pro" charset="0"/>
                <a:cs typeface="Myriad Pro" charset="0"/>
              </a:rPr>
              <a:t> ideas about </a:t>
            </a:r>
            <a:r>
              <a:rPr lang="en-US" sz="1100" b="1" dirty="0">
                <a:solidFill>
                  <a:srgbClr val="1F224E"/>
                </a:solidFill>
                <a:latin typeface="Myriad Pro" charset="0"/>
                <a:ea typeface="Myriad Pro" charset="0"/>
                <a:cs typeface="Myriad Pro" charset="0"/>
              </a:rPr>
              <a:t>either</a:t>
            </a:r>
            <a:r>
              <a:rPr lang="en-US" sz="1100" dirty="0">
                <a:solidFill>
                  <a:srgbClr val="1F224E"/>
                </a:solidFill>
                <a:latin typeface="Myriad Pro" charset="0"/>
                <a:ea typeface="Myriad Pro" charset="0"/>
                <a:cs typeface="Myriad Pro" charset="0"/>
              </a:rPr>
              <a:t> climate change </a:t>
            </a:r>
            <a:r>
              <a:rPr lang="en-US" sz="1100" b="1" dirty="0">
                <a:solidFill>
                  <a:srgbClr val="1F224E"/>
                </a:solidFill>
                <a:latin typeface="Myriad Pro" charset="0"/>
                <a:ea typeface="Myriad Pro" charset="0"/>
                <a:cs typeface="Myriad Pro" charset="0"/>
              </a:rPr>
              <a:t>or</a:t>
            </a:r>
            <a:r>
              <a:rPr lang="en-US" sz="1100" dirty="0">
                <a:solidFill>
                  <a:srgbClr val="1F224E"/>
                </a:solidFill>
                <a:latin typeface="Myriad Pro" charset="0"/>
                <a:ea typeface="Myriad Pro" charset="0"/>
                <a:cs typeface="Myriad Pro" charset="0"/>
              </a:rPr>
              <a:t> the carbon cycle in the Arctic tundra and </a:t>
            </a:r>
            <a:r>
              <a:rPr lang="en-US" sz="1100" b="1" dirty="0">
                <a:solidFill>
                  <a:srgbClr val="1F224E"/>
                </a:solidFill>
                <a:latin typeface="Myriad Pro" charset="0"/>
                <a:ea typeface="Myriad Pro" charset="0"/>
                <a:cs typeface="Myriad Pro" charset="0"/>
              </a:rPr>
              <a:t>developed</a:t>
            </a:r>
            <a:r>
              <a:rPr lang="en-US" sz="1100" dirty="0">
                <a:solidFill>
                  <a:srgbClr val="1F224E"/>
                </a:solidFill>
                <a:latin typeface="Myriad Pro" charset="0"/>
                <a:ea typeface="Myriad Pro" charset="0"/>
                <a:cs typeface="Myriad Pro" charset="0"/>
              </a:rPr>
              <a:t> ideas for the other focus</a:t>
            </a:r>
            <a:r>
              <a:rPr lang="en-US" sz="1100" dirty="0" smtClean="0">
                <a:solidFill>
                  <a:srgbClr val="1F224E"/>
                </a:solidFill>
                <a:latin typeface="Myriad Pro" charset="0"/>
                <a:ea typeface="Myriad Pro" charset="0"/>
                <a:cs typeface="Myriad Pro" charset="0"/>
              </a:rPr>
              <a:t>.</a:t>
            </a:r>
          </a:p>
          <a:p>
            <a:endParaRPr lang="en-US"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There are clear attempts to make synoptic links between content from different parts of the course of study but these are not always appropriate. </a:t>
            </a:r>
            <a:endParaRPr lang="en-US" sz="1100" dirty="0" smtClean="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12517103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36104"/>
          </a:xfrm>
        </p:spPr>
        <p:txBody>
          <a:bodyPr>
            <a:noAutofit/>
          </a:bodyPr>
          <a:lstStyle/>
          <a:p>
            <a:r>
              <a:rPr lang="en-GB" dirty="0"/>
              <a:t>Topic </a:t>
            </a:r>
            <a:r>
              <a:rPr lang="en-GB" dirty="0" smtClean="0"/>
              <a:t>3.1 </a:t>
            </a:r>
            <a:r>
              <a:rPr lang="en-GB" dirty="0"/>
              <a:t>– Question </a:t>
            </a:r>
            <a:r>
              <a:rPr lang="en-GB" dirty="0" smtClean="0"/>
              <a:t>6 </a:t>
            </a:r>
            <a:r>
              <a:rPr lang="en-GB" dirty="0"/>
              <a:t>– </a:t>
            </a:r>
            <a:r>
              <a:rPr lang="en-GB" dirty="0" smtClean="0"/>
              <a:t>12 </a:t>
            </a:r>
            <a:r>
              <a:rPr lang="en-GB" dirty="0"/>
              <a:t>marks</a:t>
            </a:r>
          </a:p>
        </p:txBody>
      </p:sp>
      <p:sp>
        <p:nvSpPr>
          <p:cNvPr id="7" name="Content Placeholder 2"/>
          <p:cNvSpPr txBox="1">
            <a:spLocks/>
          </p:cNvSpPr>
          <p:nvPr/>
        </p:nvSpPr>
        <p:spPr>
          <a:xfrm>
            <a:off x="123503" y="1846939"/>
            <a:ext cx="3872434" cy="25931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200" b="1" dirty="0" smtClean="0">
                <a:solidFill>
                  <a:srgbClr val="FF0000"/>
                </a:solidFill>
                <a:latin typeface="Myriad Pro" charset="0"/>
                <a:ea typeface="Myriad Pro" charset="0"/>
                <a:cs typeface="Myriad Pro" charset="0"/>
              </a:rPr>
              <a:t>AO1 </a:t>
            </a:r>
            <a:r>
              <a:rPr lang="en-US" sz="1200" b="1" dirty="0">
                <a:solidFill>
                  <a:srgbClr val="FF0000"/>
                </a:solidFill>
                <a:latin typeface="Myriad Pro" charset="0"/>
                <a:ea typeface="Myriad Pro" charset="0"/>
                <a:cs typeface="Myriad Pro" charset="0"/>
              </a:rPr>
              <a:t>– </a:t>
            </a:r>
            <a:r>
              <a:rPr lang="en-US" sz="1200" b="1" dirty="0" smtClean="0">
                <a:solidFill>
                  <a:srgbClr val="FF0000"/>
                </a:solidFill>
                <a:latin typeface="Myriad Pro" charset="0"/>
                <a:ea typeface="Myriad Pro" charset="0"/>
                <a:cs typeface="Myriad Pro" charset="0"/>
              </a:rPr>
              <a:t>6 </a:t>
            </a:r>
            <a:r>
              <a:rPr lang="en-US" sz="1200" b="1" dirty="0">
                <a:solidFill>
                  <a:srgbClr val="FF0000"/>
                </a:solidFill>
                <a:latin typeface="Myriad Pro" charset="0"/>
                <a:ea typeface="Myriad Pro" charset="0"/>
                <a:cs typeface="Myriad Pro" charset="0"/>
              </a:rPr>
              <a:t>marks</a:t>
            </a:r>
            <a:endParaRPr lang="en-GB" sz="1200" b="1" dirty="0">
              <a:solidFill>
                <a:srgbClr val="FF0000"/>
              </a:solidFill>
              <a:latin typeface="Myriad Pro" charset="0"/>
              <a:ea typeface="Myriad Pro" charset="0"/>
              <a:cs typeface="Myriad Pro" charset="0"/>
            </a:endParaRPr>
          </a:p>
          <a:p>
            <a:pPr marL="0" indent="0">
              <a:buNone/>
            </a:pPr>
            <a:r>
              <a:rPr lang="en-US" sz="1200" dirty="0">
                <a:solidFill>
                  <a:srgbClr val="FF0000"/>
                </a:solidFill>
                <a:latin typeface="Myriad Pro" charset="0"/>
                <a:ea typeface="Myriad Pro" charset="0"/>
                <a:cs typeface="Myriad Pro" charset="0"/>
              </a:rPr>
              <a:t>Knowledge and understanding </a:t>
            </a:r>
            <a:r>
              <a:rPr lang="en-US" sz="1200" dirty="0">
                <a:solidFill>
                  <a:srgbClr val="1F224E"/>
                </a:solidFill>
                <a:latin typeface="Myriad Pro" charset="0"/>
                <a:ea typeface="Myriad Pro" charset="0"/>
                <a:cs typeface="Myriad Pro" charset="0"/>
              </a:rPr>
              <a:t>of climate change and the carbon cycle in the Arctic tundra could potentially include:</a:t>
            </a:r>
            <a:endParaRPr lang="en-GB" sz="1200" dirty="0">
              <a:solidFill>
                <a:srgbClr val="1F224E"/>
              </a:solidFill>
              <a:latin typeface="Myriad Pro" charset="0"/>
              <a:ea typeface="Myriad Pro" charset="0"/>
              <a:cs typeface="Myriad Pro" charset="0"/>
            </a:endParaRPr>
          </a:p>
          <a:p>
            <a:pPr lvl="0"/>
            <a:r>
              <a:rPr lang="en-US" sz="1200" dirty="0" smtClean="0">
                <a:solidFill>
                  <a:srgbClr val="1F224E"/>
                </a:solidFill>
                <a:latin typeface="Myriad Pro" charset="0"/>
                <a:ea typeface="Myriad Pro" charset="0"/>
                <a:cs typeface="Myriad Pro" charset="0"/>
              </a:rPr>
              <a:t>increase </a:t>
            </a:r>
            <a:r>
              <a:rPr lang="en-US" sz="1200" dirty="0">
                <a:solidFill>
                  <a:srgbClr val="1F224E"/>
                </a:solidFill>
                <a:latin typeface="Myriad Pro" charset="0"/>
                <a:ea typeface="Myriad Pro" charset="0"/>
                <a:cs typeface="Myriad Pro" charset="0"/>
              </a:rPr>
              <a:t>in surface and atmospheric temperatures</a:t>
            </a:r>
          </a:p>
          <a:p>
            <a:pPr lvl="0"/>
            <a:r>
              <a:rPr lang="en-US" sz="1200" dirty="0" smtClean="0">
                <a:solidFill>
                  <a:srgbClr val="1F224E"/>
                </a:solidFill>
                <a:latin typeface="Myriad Pro" charset="0"/>
                <a:ea typeface="Myriad Pro" charset="0"/>
                <a:cs typeface="Myriad Pro" charset="0"/>
              </a:rPr>
              <a:t>increasing </a:t>
            </a:r>
            <a:r>
              <a:rPr lang="en-US" sz="1200" dirty="0">
                <a:solidFill>
                  <a:srgbClr val="1F224E"/>
                </a:solidFill>
                <a:latin typeface="Myriad Pro" charset="0"/>
                <a:ea typeface="Myriad Pro" charset="0"/>
                <a:cs typeface="Myriad Pro" charset="0"/>
              </a:rPr>
              <a:t>atmospheric water vapour</a:t>
            </a:r>
          </a:p>
          <a:p>
            <a:pPr lvl="0"/>
            <a:r>
              <a:rPr lang="en-US" sz="1200" dirty="0" smtClean="0">
                <a:solidFill>
                  <a:srgbClr val="1F224E"/>
                </a:solidFill>
                <a:latin typeface="Myriad Pro" charset="0"/>
                <a:ea typeface="Myriad Pro" charset="0"/>
                <a:cs typeface="Myriad Pro" charset="0"/>
              </a:rPr>
              <a:t>climate </a:t>
            </a:r>
            <a:r>
              <a:rPr lang="en-US" sz="1200" dirty="0">
                <a:solidFill>
                  <a:srgbClr val="1F224E"/>
                </a:solidFill>
                <a:latin typeface="Myriad Pro" charset="0"/>
                <a:ea typeface="Myriad Pro" charset="0"/>
                <a:cs typeface="Myriad Pro" charset="0"/>
              </a:rPr>
              <a:t>modelling to show the importance of the carbon cycle </a:t>
            </a:r>
          </a:p>
          <a:p>
            <a:pPr lvl="0"/>
            <a:r>
              <a:rPr lang="en-US" sz="1200" dirty="0" smtClean="0">
                <a:solidFill>
                  <a:srgbClr val="1F224E"/>
                </a:solidFill>
                <a:latin typeface="Myriad Pro" charset="0"/>
                <a:ea typeface="Myriad Pro" charset="0"/>
                <a:cs typeface="Myriad Pro" charset="0"/>
              </a:rPr>
              <a:t>carbon </a:t>
            </a:r>
            <a:r>
              <a:rPr lang="en-US" sz="1200" dirty="0">
                <a:solidFill>
                  <a:srgbClr val="1F224E"/>
                </a:solidFill>
                <a:latin typeface="Myriad Pro" charset="0"/>
                <a:ea typeface="Myriad Pro" charset="0"/>
                <a:cs typeface="Myriad Pro" charset="0"/>
              </a:rPr>
              <a:t>cycles have inputs, outputs and stores, refer to Arctic tundra</a:t>
            </a:r>
          </a:p>
          <a:p>
            <a:pPr lvl="0"/>
            <a:r>
              <a:rPr lang="en-US" sz="1200" dirty="0" smtClean="0">
                <a:solidFill>
                  <a:srgbClr val="1F224E"/>
                </a:solidFill>
                <a:latin typeface="Myriad Pro" charset="0"/>
                <a:ea typeface="Myriad Pro" charset="0"/>
                <a:cs typeface="Myriad Pro" charset="0"/>
              </a:rPr>
              <a:t>physical </a:t>
            </a:r>
            <a:r>
              <a:rPr lang="en-US" sz="1200" dirty="0">
                <a:solidFill>
                  <a:srgbClr val="1F224E"/>
                </a:solidFill>
                <a:latin typeface="Myriad Pro" charset="0"/>
                <a:ea typeface="Myriad Pro" charset="0"/>
                <a:cs typeface="Myriad Pro" charset="0"/>
              </a:rPr>
              <a:t>factors affecting rates of flow and stores e.g. temperature, vegetation, organic matter in soil and mineral composition of rocks</a:t>
            </a:r>
          </a:p>
          <a:p>
            <a:pPr lvl="0"/>
            <a:r>
              <a:rPr lang="en-US" sz="1200" dirty="0" smtClean="0">
                <a:solidFill>
                  <a:srgbClr val="1F224E"/>
                </a:solidFill>
                <a:latin typeface="Myriad Pro" charset="0"/>
                <a:ea typeface="Myriad Pro" charset="0"/>
                <a:cs typeface="Myriad Pro" charset="0"/>
              </a:rPr>
              <a:t>short </a:t>
            </a:r>
            <a:r>
              <a:rPr lang="en-US" sz="1200" dirty="0">
                <a:solidFill>
                  <a:srgbClr val="1F224E"/>
                </a:solidFill>
                <a:latin typeface="Myriad Pro" charset="0"/>
                <a:ea typeface="Myriad Pro" charset="0"/>
                <a:cs typeface="Myriad Pro" charset="0"/>
              </a:rPr>
              <a:t>term and long term changes in the carbon cycle (including seasonality)</a:t>
            </a:r>
          </a:p>
          <a:p>
            <a:pPr lvl="0"/>
            <a:r>
              <a:rPr lang="en-US" sz="1200" dirty="0" smtClean="0">
                <a:solidFill>
                  <a:srgbClr val="1F224E"/>
                </a:solidFill>
                <a:latin typeface="Myriad Pro" charset="0"/>
                <a:ea typeface="Myriad Pro" charset="0"/>
                <a:cs typeface="Myriad Pro" charset="0"/>
              </a:rPr>
              <a:t>dynamic </a:t>
            </a:r>
            <a:r>
              <a:rPr lang="en-US" sz="1200" dirty="0">
                <a:solidFill>
                  <a:srgbClr val="1F224E"/>
                </a:solidFill>
                <a:latin typeface="Myriad Pro" charset="0"/>
                <a:ea typeface="Myriad Pro" charset="0"/>
                <a:cs typeface="Myriad Pro" charset="0"/>
              </a:rPr>
              <a:t>equilibrium in the cycle (balance between stores and flows</a:t>
            </a:r>
            <a:r>
              <a:rPr lang="en-US" sz="1200" dirty="0" smtClean="0">
                <a:solidFill>
                  <a:srgbClr val="1F224E"/>
                </a:solidFill>
                <a:latin typeface="Myriad Pro" charset="0"/>
                <a:ea typeface="Myriad Pro" charset="0"/>
                <a:cs typeface="Myriad Pro" charset="0"/>
              </a:rPr>
              <a:t>).</a:t>
            </a:r>
            <a:endParaRPr lang="en-US" sz="1200" dirty="0">
              <a:solidFill>
                <a:srgbClr val="1F224E"/>
              </a:solidFill>
              <a:latin typeface="Myriad Pro" charset="0"/>
              <a:ea typeface="Myriad Pro" charset="0"/>
              <a:cs typeface="Myriad Pro" charset="0"/>
            </a:endParaRPr>
          </a:p>
        </p:txBody>
      </p:sp>
      <p:sp>
        <p:nvSpPr>
          <p:cNvPr id="3" name="Rectangle 2"/>
          <p:cNvSpPr/>
          <p:nvPr/>
        </p:nvSpPr>
        <p:spPr>
          <a:xfrm>
            <a:off x="3995937" y="1847790"/>
            <a:ext cx="4997101" cy="4154984"/>
          </a:xfrm>
          <a:prstGeom prst="rect">
            <a:avLst/>
          </a:prstGeom>
          <a:solidFill>
            <a:schemeClr val="bg1"/>
          </a:solidFill>
        </p:spPr>
        <p:txBody>
          <a:bodyPr wrap="square">
            <a:spAutoFit/>
          </a:bodyPr>
          <a:lstStyle/>
          <a:p>
            <a:r>
              <a:rPr lang="en-US" sz="1200" b="1" dirty="0">
                <a:solidFill>
                  <a:srgbClr val="00B0F0"/>
                </a:solidFill>
                <a:latin typeface="Myriad Pro" charset="0"/>
                <a:ea typeface="Myriad Pro" charset="0"/>
                <a:cs typeface="Myriad Pro" charset="0"/>
              </a:rPr>
              <a:t>AO2 – </a:t>
            </a:r>
            <a:r>
              <a:rPr lang="en-US" sz="1200" b="1" dirty="0" smtClean="0">
                <a:solidFill>
                  <a:srgbClr val="00B0F0"/>
                </a:solidFill>
                <a:latin typeface="Myriad Pro" charset="0"/>
                <a:ea typeface="Myriad Pro" charset="0"/>
                <a:cs typeface="Myriad Pro" charset="0"/>
              </a:rPr>
              <a:t>6 </a:t>
            </a:r>
            <a:r>
              <a:rPr lang="en-US" sz="1200" b="1" dirty="0">
                <a:solidFill>
                  <a:srgbClr val="00B0F0"/>
                </a:solidFill>
                <a:latin typeface="Myriad Pro" charset="0"/>
                <a:ea typeface="Myriad Pro" charset="0"/>
                <a:cs typeface="Myriad Pro" charset="0"/>
              </a:rPr>
              <a:t>marks </a:t>
            </a:r>
            <a:endParaRPr lang="en-GB" sz="1200" b="1" dirty="0">
              <a:solidFill>
                <a:srgbClr val="00B0F0"/>
              </a:solidFill>
              <a:latin typeface="Myriad Pro" charset="0"/>
              <a:ea typeface="Myriad Pro" charset="0"/>
              <a:cs typeface="Myriad Pro" charset="0"/>
            </a:endParaRPr>
          </a:p>
          <a:p>
            <a:r>
              <a:rPr lang="en-US" sz="1200" dirty="0">
                <a:solidFill>
                  <a:srgbClr val="00B0F0"/>
                </a:solidFill>
                <a:latin typeface="Myriad Pro" charset="0"/>
                <a:ea typeface="Myriad Pro" charset="0"/>
                <a:cs typeface="Myriad Pro" charset="0"/>
              </a:rPr>
              <a:t>Application of knowledge and understanding to </a:t>
            </a:r>
            <a:r>
              <a:rPr lang="en-US" sz="1200" dirty="0" smtClean="0">
                <a:solidFill>
                  <a:srgbClr val="00B0F0"/>
                </a:solidFill>
                <a:latin typeface="Myriad Pro" charset="0"/>
                <a:ea typeface="Myriad Pro" charset="0"/>
                <a:cs typeface="Myriad Pro" charset="0"/>
              </a:rPr>
              <a:t>analyse </a:t>
            </a:r>
            <a:r>
              <a:rPr lang="en-US" sz="1200" dirty="0">
                <a:solidFill>
                  <a:srgbClr val="1F224E"/>
                </a:solidFill>
                <a:latin typeface="Myriad Pro" charset="0"/>
                <a:ea typeface="Myriad Pro" charset="0"/>
                <a:cs typeface="Myriad Pro" charset="0"/>
              </a:rPr>
              <a:t>how climate change may be impacting the carbon cycle in the Arctic tundra could potentially include:</a:t>
            </a:r>
            <a:endParaRPr lang="en-US" sz="1200" dirty="0" smtClean="0">
              <a:solidFill>
                <a:srgbClr val="1F224E"/>
              </a:solidFill>
              <a:latin typeface="Myriad Pro" charset="0"/>
              <a:ea typeface="Myriad Pro" charset="0"/>
              <a:cs typeface="Myriad Pro" charset="0"/>
            </a:endParaRPr>
          </a:p>
          <a:p>
            <a:pPr marL="171450" indent="-171450">
              <a:buFont typeface="Arial" panose="020B0604020202020204" pitchFamily="34" charset="0"/>
              <a:buChar char="•"/>
            </a:pPr>
            <a:r>
              <a:rPr lang="en-US" sz="1200" dirty="0" smtClean="0">
                <a:solidFill>
                  <a:srgbClr val="1F224E"/>
                </a:solidFill>
                <a:latin typeface="Myriad Pro" charset="0"/>
                <a:ea typeface="Myriad Pro" charset="0"/>
                <a:cs typeface="Myriad Pro" charset="0"/>
              </a:rPr>
              <a:t>permafrost </a:t>
            </a:r>
            <a:r>
              <a:rPr lang="en-US" sz="1200" dirty="0">
                <a:solidFill>
                  <a:srgbClr val="1F224E"/>
                </a:solidFill>
                <a:latin typeface="Myriad Pro" charset="0"/>
                <a:ea typeface="Myriad Pro" charset="0"/>
                <a:cs typeface="Myriad Pro" charset="0"/>
              </a:rPr>
              <a:t>is a vast carbon sink, rising Arctic temperatures (above 0 degrees for part of the year) causes a decline in permafrost (decomposition). Processes that move permafrost carbon from frozen to thawed releases the stored carbon, increasing the carbon pool. This carbon can then be released into the </a:t>
            </a:r>
            <a:r>
              <a:rPr lang="en-US" sz="1200" dirty="0" smtClean="0">
                <a:solidFill>
                  <a:srgbClr val="1F224E"/>
                </a:solidFill>
                <a:latin typeface="Myriad Pro" charset="0"/>
                <a:ea typeface="Myriad Pro" charset="0"/>
                <a:cs typeface="Myriad Pro" charset="0"/>
              </a:rPr>
              <a:t>atmosphere</a:t>
            </a:r>
          </a:p>
          <a:p>
            <a:pPr marL="171450" indent="-171450">
              <a:buFont typeface="Arial" panose="020B0604020202020204" pitchFamily="34" charset="0"/>
              <a:buChar char="•"/>
            </a:pPr>
            <a:r>
              <a:rPr lang="en-US" sz="1200" dirty="0" smtClean="0">
                <a:solidFill>
                  <a:srgbClr val="1F224E"/>
                </a:solidFill>
                <a:latin typeface="Myriad Pro" charset="0"/>
                <a:ea typeface="Myriad Pro" charset="0"/>
                <a:cs typeface="Myriad Pro" charset="0"/>
              </a:rPr>
              <a:t>in </a:t>
            </a:r>
            <a:r>
              <a:rPr lang="en-US" sz="1200" dirty="0">
                <a:solidFill>
                  <a:srgbClr val="1F224E"/>
                </a:solidFill>
                <a:latin typeface="Myriad Pro" charset="0"/>
                <a:ea typeface="Myriad Pro" charset="0"/>
                <a:cs typeface="Myriad Pro" charset="0"/>
              </a:rPr>
              <a:t>the Arctic the rate of decomposition is usually slow and limited mainly to the summer months, a warming climate encourages faster decomposition and the release of nutrients for plant </a:t>
            </a:r>
            <a:r>
              <a:rPr lang="en-US" sz="1200" dirty="0" smtClean="0">
                <a:solidFill>
                  <a:srgbClr val="1F224E"/>
                </a:solidFill>
                <a:latin typeface="Myriad Pro" charset="0"/>
                <a:ea typeface="Myriad Pro" charset="0"/>
                <a:cs typeface="Myriad Pro" charset="0"/>
              </a:rPr>
              <a:t>growth</a:t>
            </a:r>
          </a:p>
          <a:p>
            <a:pPr marL="171450" indent="-171450">
              <a:buFont typeface="Arial" panose="020B0604020202020204" pitchFamily="34" charset="0"/>
              <a:buChar char="•"/>
            </a:pPr>
            <a:r>
              <a:rPr lang="en-US" sz="1200" dirty="0" smtClean="0">
                <a:solidFill>
                  <a:srgbClr val="1F224E"/>
                </a:solidFill>
                <a:latin typeface="Myriad Pro" charset="0"/>
                <a:ea typeface="Myriad Pro" charset="0"/>
                <a:cs typeface="Myriad Pro" charset="0"/>
              </a:rPr>
              <a:t>rising </a:t>
            </a:r>
            <a:r>
              <a:rPr lang="en-US" sz="1200" dirty="0">
                <a:solidFill>
                  <a:srgbClr val="1F224E"/>
                </a:solidFill>
                <a:latin typeface="Myriad Pro" charset="0"/>
                <a:ea typeface="Myriad Pro" charset="0"/>
                <a:cs typeface="Myriad Pro" charset="0"/>
              </a:rPr>
              <a:t>temperatures increases the length of the growing season. There is increased </a:t>
            </a:r>
            <a:r>
              <a:rPr lang="en-US" sz="1200" dirty="0" smtClean="0">
                <a:solidFill>
                  <a:srgbClr val="1F224E"/>
                </a:solidFill>
                <a:latin typeface="Myriad Pro" charset="0"/>
                <a:ea typeface="Myriad Pro" charset="0"/>
                <a:cs typeface="Myriad Pro" charset="0"/>
              </a:rPr>
              <a:t>photosynthesis </a:t>
            </a:r>
            <a:r>
              <a:rPr lang="en-US" sz="1200" dirty="0">
                <a:solidFill>
                  <a:srgbClr val="1F224E"/>
                </a:solidFill>
                <a:latin typeface="Myriad Pro" charset="0"/>
                <a:ea typeface="Myriad Pro" charset="0"/>
                <a:cs typeface="Myriad Pro" charset="0"/>
              </a:rPr>
              <a:t>so more atmospheric carbon dioxide is </a:t>
            </a:r>
            <a:r>
              <a:rPr lang="en-US" sz="1200" dirty="0" smtClean="0">
                <a:solidFill>
                  <a:srgbClr val="1F224E"/>
                </a:solidFill>
                <a:latin typeface="Myriad Pro" charset="0"/>
                <a:ea typeface="Myriad Pro" charset="0"/>
                <a:cs typeface="Myriad Pro" charset="0"/>
              </a:rPr>
              <a:t>absorbed</a:t>
            </a:r>
          </a:p>
          <a:p>
            <a:pPr marL="171450" indent="-171450">
              <a:buFont typeface="Arial" panose="020B0604020202020204" pitchFamily="34" charset="0"/>
              <a:buChar char="•"/>
            </a:pPr>
            <a:r>
              <a:rPr lang="en-US" sz="1200" dirty="0" smtClean="0">
                <a:solidFill>
                  <a:srgbClr val="1F224E"/>
                </a:solidFill>
                <a:latin typeface="Myriad Pro" charset="0"/>
                <a:ea typeface="Myriad Pro" charset="0"/>
                <a:cs typeface="Myriad Pro" charset="0"/>
              </a:rPr>
              <a:t>forest </a:t>
            </a:r>
            <a:r>
              <a:rPr lang="en-US" sz="1200" dirty="0">
                <a:solidFill>
                  <a:srgbClr val="1F224E"/>
                </a:solidFill>
                <a:latin typeface="Myriad Pro" charset="0"/>
                <a:ea typeface="Myriad Pro" charset="0"/>
                <a:cs typeface="Myriad Pro" charset="0"/>
              </a:rPr>
              <a:t>fires due to periods of drought can release a significant amount of carbon into the atmosphere. The forest fire destroys plants which can absorb carbon from the </a:t>
            </a:r>
            <a:r>
              <a:rPr lang="en-US" sz="1200" dirty="0" smtClean="0">
                <a:solidFill>
                  <a:srgbClr val="1F224E"/>
                </a:solidFill>
                <a:latin typeface="Myriad Pro" charset="0"/>
                <a:ea typeface="Myriad Pro" charset="0"/>
                <a:cs typeface="Myriad Pro" charset="0"/>
              </a:rPr>
              <a:t>atmosphere</a:t>
            </a:r>
          </a:p>
          <a:p>
            <a:pPr marL="171450" indent="-171450">
              <a:buFont typeface="Arial" panose="020B0604020202020204" pitchFamily="34" charset="0"/>
              <a:buChar char="•"/>
            </a:pPr>
            <a:r>
              <a:rPr lang="en-US" sz="1200" dirty="0" smtClean="0">
                <a:solidFill>
                  <a:srgbClr val="1F224E"/>
                </a:solidFill>
                <a:latin typeface="Myriad Pro" charset="0"/>
                <a:ea typeface="Myriad Pro" charset="0"/>
                <a:cs typeface="Myriad Pro" charset="0"/>
              </a:rPr>
              <a:t>ecosystems </a:t>
            </a:r>
            <a:r>
              <a:rPr lang="en-US" sz="1200" dirty="0">
                <a:solidFill>
                  <a:srgbClr val="1F224E"/>
                </a:solidFill>
                <a:latin typeface="Myriad Pro" charset="0"/>
                <a:ea typeface="Myriad Pro" charset="0"/>
                <a:cs typeface="Myriad Pro" charset="0"/>
              </a:rPr>
              <a:t>in the Arctic tundra are changing and potentially adapting to climate changes such as plant growing seasons, growth rates and species composition however this cannot compensate for the thawing permafrost.</a:t>
            </a:r>
          </a:p>
        </p:txBody>
      </p:sp>
      <p:sp>
        <p:nvSpPr>
          <p:cNvPr id="8" name="Rectangle 7"/>
          <p:cNvSpPr/>
          <p:nvPr/>
        </p:nvSpPr>
        <p:spPr>
          <a:xfrm>
            <a:off x="276722" y="1014636"/>
            <a:ext cx="8568952" cy="830997"/>
          </a:xfrm>
          <a:prstGeom prst="rect">
            <a:avLst/>
          </a:prstGeom>
          <a:ln>
            <a:solidFill>
              <a:schemeClr val="bg1"/>
            </a:solidFill>
          </a:ln>
        </p:spPr>
        <p:txBody>
          <a:bodyPr wrap="square">
            <a:spAutoFit/>
          </a:bodyPr>
          <a:lstStyle/>
          <a:p>
            <a:r>
              <a:rPr lang="en-GB" sz="1200" dirty="0">
                <a:solidFill>
                  <a:srgbClr val="1F224E"/>
                </a:solidFill>
                <a:latin typeface="Myriad Pro" charset="0"/>
                <a:ea typeface="Myriad Pro" charset="0"/>
                <a:cs typeface="Myriad Pro" charset="0"/>
              </a:rPr>
              <a:t>The ‘Indicative content’ column of the mark scheme gives a number of suggestions of ‘</a:t>
            </a:r>
            <a:r>
              <a:rPr lang="en-GB" sz="1200" dirty="0">
                <a:solidFill>
                  <a:srgbClr val="FF0000"/>
                </a:solidFill>
                <a:latin typeface="Myriad Pro" charset="0"/>
                <a:ea typeface="Myriad Pro" charset="0"/>
                <a:cs typeface="Myriad Pro" charset="0"/>
              </a:rPr>
              <a:t>knowledge and understanding</a:t>
            </a:r>
            <a:r>
              <a:rPr lang="en-GB" sz="1200" dirty="0">
                <a:solidFill>
                  <a:srgbClr val="1F224E"/>
                </a:solidFill>
                <a:latin typeface="Myriad Pro" charset="0"/>
                <a:ea typeface="Myriad Pro" charset="0"/>
                <a:cs typeface="Myriad Pro" charset="0"/>
              </a:rPr>
              <a:t>’ and ‘</a:t>
            </a:r>
            <a:r>
              <a:rPr lang="en-GB" sz="1200" dirty="0">
                <a:solidFill>
                  <a:srgbClr val="00B0F0"/>
                </a:solidFill>
                <a:latin typeface="Myriad Pro" charset="0"/>
                <a:ea typeface="Myriad Pro" charset="0"/>
                <a:cs typeface="Myriad Pro" charset="0"/>
              </a:rPr>
              <a:t>application of knowledge and understanding</a:t>
            </a:r>
            <a:r>
              <a:rPr lang="en-GB" sz="1200" dirty="0">
                <a:solidFill>
                  <a:srgbClr val="1F224E"/>
                </a:solidFill>
                <a:latin typeface="Myriad Pro" charset="0"/>
                <a:ea typeface="Myriad Pro" charset="0"/>
                <a:cs typeface="Myriad Pro" charset="0"/>
              </a:rPr>
              <a:t>’ which could be incorporated into answers for this question. The list is not exhaustive and students should be rewarded for any appropriate ‘</a:t>
            </a:r>
            <a:r>
              <a:rPr lang="en-GB" sz="1200" dirty="0">
                <a:solidFill>
                  <a:srgbClr val="FF0000"/>
                </a:solidFill>
                <a:latin typeface="Myriad Pro" charset="0"/>
                <a:ea typeface="Myriad Pro" charset="0"/>
                <a:cs typeface="Myriad Pro" charset="0"/>
              </a:rPr>
              <a:t>knowledge and understanding</a:t>
            </a:r>
            <a:r>
              <a:rPr lang="en-GB" sz="1200" dirty="0">
                <a:solidFill>
                  <a:srgbClr val="1F224E"/>
                </a:solidFill>
                <a:latin typeface="Myriad Pro" charset="0"/>
                <a:ea typeface="Myriad Pro" charset="0"/>
                <a:cs typeface="Myriad Pro" charset="0"/>
              </a:rPr>
              <a:t>’ or ‘</a:t>
            </a:r>
            <a:r>
              <a:rPr lang="en-GB" sz="1200" dirty="0">
                <a:solidFill>
                  <a:srgbClr val="00B0F0"/>
                </a:solidFill>
                <a:latin typeface="Myriad Pro" charset="0"/>
                <a:ea typeface="Myriad Pro" charset="0"/>
                <a:cs typeface="Myriad Pro" charset="0"/>
              </a:rPr>
              <a:t>application of knowledge and understanding</a:t>
            </a:r>
            <a:r>
              <a:rPr lang="en-GB" sz="1200" dirty="0">
                <a:solidFill>
                  <a:srgbClr val="1F224E"/>
                </a:solidFill>
                <a:latin typeface="Myriad Pro" charset="0"/>
                <a:ea typeface="Myriad Pro" charset="0"/>
                <a:cs typeface="Myriad Pro" charset="0"/>
              </a:rPr>
              <a:t>’ </a:t>
            </a:r>
            <a:r>
              <a:rPr lang="en-GB" sz="1200" dirty="0" smtClean="0">
                <a:solidFill>
                  <a:srgbClr val="1F224E"/>
                </a:solidFill>
                <a:latin typeface="Myriad Pro" charset="0"/>
                <a:ea typeface="Myriad Pro" charset="0"/>
                <a:cs typeface="Myriad Pro" charset="0"/>
              </a:rPr>
              <a:t>shown</a:t>
            </a:r>
            <a:r>
              <a:rPr lang="en-GB" sz="1200" dirty="0">
                <a:solidFill>
                  <a:srgbClr val="1F224E"/>
                </a:solidFill>
                <a:latin typeface="Myriad Pro" charset="0"/>
                <a:ea typeface="Myriad Pro" charset="0"/>
                <a:cs typeface="Myriad Pro" charset="0"/>
              </a:rPr>
              <a:t>. </a:t>
            </a:r>
          </a:p>
        </p:txBody>
      </p:sp>
    </p:spTree>
    <p:extLst>
      <p:ext uri="{BB962C8B-B14F-4D97-AF65-F5344CB8AC3E}">
        <p14:creationId xmlns:p14="http://schemas.microsoft.com/office/powerpoint/2010/main" val="22366872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741" y="0"/>
            <a:ext cx="9144000" cy="1143000"/>
          </a:xfrm>
        </p:spPr>
        <p:txBody>
          <a:bodyPr>
            <a:normAutofit/>
          </a:bodyPr>
          <a:lstStyle/>
          <a:p>
            <a:r>
              <a:rPr lang="en-GB" dirty="0"/>
              <a:t>Topic </a:t>
            </a:r>
            <a:r>
              <a:rPr lang="en-GB" dirty="0" smtClean="0"/>
              <a:t>3.2 </a:t>
            </a:r>
            <a:r>
              <a:rPr lang="en-GB" dirty="0"/>
              <a:t>– Question </a:t>
            </a:r>
            <a:r>
              <a:rPr lang="en-GB" dirty="0" smtClean="0"/>
              <a:t>7 </a:t>
            </a:r>
            <a:r>
              <a:rPr lang="en-GB" dirty="0"/>
              <a:t>– </a:t>
            </a:r>
            <a:r>
              <a:rPr lang="en-GB" dirty="0" smtClean="0"/>
              <a:t>12 </a:t>
            </a:r>
            <a:r>
              <a:rPr lang="en-GB" dirty="0"/>
              <a:t>marks</a:t>
            </a:r>
          </a:p>
        </p:txBody>
      </p:sp>
      <p:sp>
        <p:nvSpPr>
          <p:cNvPr id="7" name="TextBox 6"/>
          <p:cNvSpPr txBox="1"/>
          <p:nvPr/>
        </p:nvSpPr>
        <p:spPr>
          <a:xfrm>
            <a:off x="348494" y="1177702"/>
            <a:ext cx="8496944" cy="1477328"/>
          </a:xfrm>
          <a:prstGeom prst="rect">
            <a:avLst/>
          </a:prstGeom>
          <a:noFill/>
          <a:ln>
            <a:solidFill>
              <a:schemeClr val="tx1"/>
            </a:solidFill>
          </a:ln>
        </p:spPr>
        <p:txBody>
          <a:bodyPr wrap="square" rtlCol="0">
            <a:spAutoFit/>
          </a:bodyPr>
          <a:lstStyle/>
          <a:p>
            <a:r>
              <a:rPr lang="en-US" dirty="0">
                <a:solidFill>
                  <a:srgbClr val="00B0F0"/>
                </a:solidFill>
                <a:latin typeface="Myriad Pro" charset="0"/>
                <a:ea typeface="Myriad Pro" charset="0"/>
                <a:cs typeface="Myriad Pro" charset="0"/>
              </a:rPr>
              <a:t>‘It is </a:t>
            </a:r>
            <a:r>
              <a:rPr lang="en-US" u="sng" dirty="0">
                <a:solidFill>
                  <a:srgbClr val="00B0F0"/>
                </a:solidFill>
                <a:latin typeface="Myriad Pro" charset="0"/>
                <a:ea typeface="Myriad Pro" charset="0"/>
                <a:cs typeface="Myriad Pro" charset="0"/>
              </a:rPr>
              <a:t>more challenging</a:t>
            </a:r>
            <a:r>
              <a:rPr lang="en-US" dirty="0">
                <a:solidFill>
                  <a:srgbClr val="00B0F0"/>
                </a:solidFill>
                <a:latin typeface="Myriad Pro" charset="0"/>
                <a:ea typeface="Myriad Pro" charset="0"/>
                <a:cs typeface="Myriad Pro" charset="0"/>
              </a:rPr>
              <a:t> to </a:t>
            </a:r>
            <a:r>
              <a:rPr lang="en-US" dirty="0">
                <a:solidFill>
                  <a:srgbClr val="FF0000"/>
                </a:solidFill>
                <a:latin typeface="Myriad Pro" charset="0"/>
                <a:ea typeface="Myriad Pro" charset="0"/>
                <a:cs typeface="Myriad Pro" charset="0"/>
              </a:rPr>
              <a:t>mitigate against communicable diseases in areas with human rights or territorial integrity conflicts</a:t>
            </a:r>
            <a:r>
              <a:rPr lang="en-US" dirty="0">
                <a:solidFill>
                  <a:srgbClr val="00B0F0"/>
                </a:solidFill>
                <a:latin typeface="Myriad Pro" charset="0"/>
                <a:ea typeface="Myriad Pro" charset="0"/>
                <a:cs typeface="Myriad Pro" charset="0"/>
              </a:rPr>
              <a:t>’ </a:t>
            </a:r>
          </a:p>
          <a:p>
            <a:endParaRPr lang="en-US" dirty="0">
              <a:solidFill>
                <a:srgbClr val="00B0F0"/>
              </a:solidFill>
              <a:latin typeface="Myriad Pro" charset="0"/>
              <a:ea typeface="Myriad Pro" charset="0"/>
              <a:cs typeface="Myriad Pro" charset="0"/>
            </a:endParaRPr>
          </a:p>
          <a:p>
            <a:r>
              <a:rPr lang="en-US" dirty="0">
                <a:solidFill>
                  <a:srgbClr val="FF0000"/>
                </a:solidFill>
                <a:latin typeface="Myriad Pro" charset="0"/>
                <a:ea typeface="Myriad Pro" charset="0"/>
                <a:cs typeface="Myriad Pro" charset="0"/>
              </a:rPr>
              <a:t>For either human rights conflicts or territorial integrity conflicts,</a:t>
            </a:r>
            <a:r>
              <a:rPr lang="en-US" dirty="0">
                <a:solidFill>
                  <a:srgbClr val="00B0F0"/>
                </a:solidFill>
                <a:latin typeface="Myriad Pro" charset="0"/>
                <a:ea typeface="Myriad Pro" charset="0"/>
                <a:cs typeface="Myriad Pro" charset="0"/>
              </a:rPr>
              <a:t> how far do you agree with the statement?</a:t>
            </a:r>
          </a:p>
        </p:txBody>
      </p:sp>
      <p:sp>
        <p:nvSpPr>
          <p:cNvPr id="10" name="Content Placeholder 2"/>
          <p:cNvSpPr txBox="1">
            <a:spLocks/>
          </p:cNvSpPr>
          <p:nvPr/>
        </p:nvSpPr>
        <p:spPr>
          <a:xfrm>
            <a:off x="251520" y="2701305"/>
            <a:ext cx="8712968" cy="3247975"/>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smtClean="0">
                <a:solidFill>
                  <a:srgbClr val="1F224E"/>
                </a:solidFill>
                <a:latin typeface="Myriad Pro" charset="0"/>
                <a:ea typeface="Myriad Pro" charset="0"/>
                <a:cs typeface="Myriad Pro" charset="0"/>
              </a:rPr>
              <a:t>This is a 12 mark question which has marks allocated to both </a:t>
            </a:r>
            <a:r>
              <a:rPr lang="en-GB" sz="1200" dirty="0" smtClean="0">
                <a:solidFill>
                  <a:srgbClr val="FF0000"/>
                </a:solidFill>
                <a:latin typeface="Myriad Pro" charset="0"/>
                <a:ea typeface="Myriad Pro" charset="0"/>
                <a:cs typeface="Myriad Pro" charset="0"/>
              </a:rPr>
              <a:t>knowledge and understanding (AO1 – 6 marks)</a:t>
            </a:r>
            <a:r>
              <a:rPr lang="en-GB" sz="1200" dirty="0" smtClean="0">
                <a:solidFill>
                  <a:srgbClr val="1F224E"/>
                </a:solidFill>
                <a:latin typeface="Myriad Pro" charset="0"/>
                <a:ea typeface="Myriad Pro" charset="0"/>
                <a:cs typeface="Myriad Pro" charset="0"/>
              </a:rPr>
              <a:t> and </a:t>
            </a:r>
            <a:r>
              <a:rPr lang="en-GB" sz="1200" dirty="0" smtClean="0">
                <a:solidFill>
                  <a:srgbClr val="00B0F0"/>
                </a:solidFill>
                <a:latin typeface="Myriad Pro" charset="0"/>
                <a:ea typeface="Myriad Pro" charset="0"/>
                <a:cs typeface="Myriad Pro" charset="0"/>
              </a:rPr>
              <a:t>application of knowledge and understanding (AO2 – 6 marks)</a:t>
            </a:r>
            <a:r>
              <a:rPr lang="en-GB" sz="1200" dirty="0" smtClean="0">
                <a:solidFill>
                  <a:srgbClr val="1F224E"/>
                </a:solidFill>
                <a:latin typeface="Myriad Pro" charset="0"/>
                <a:ea typeface="Myriad Pro" charset="0"/>
                <a:cs typeface="Myriad Pro" charset="0"/>
              </a:rPr>
              <a:t>.</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This question requires </a:t>
            </a:r>
            <a:r>
              <a:rPr lang="en-GB" sz="1200" dirty="0">
                <a:solidFill>
                  <a:srgbClr val="FF0000"/>
                </a:solidFill>
                <a:latin typeface="Myriad Pro" charset="0"/>
                <a:ea typeface="Myriad Pro" charset="0"/>
                <a:cs typeface="Myriad Pro" charset="0"/>
              </a:rPr>
              <a:t>knowledge and understanding (</a:t>
            </a:r>
            <a:r>
              <a:rPr lang="en-GB" sz="1200" dirty="0" smtClean="0">
                <a:solidFill>
                  <a:srgbClr val="FF0000"/>
                </a:solidFill>
                <a:latin typeface="Myriad Pro" charset="0"/>
                <a:ea typeface="Myriad Pro" charset="0"/>
                <a:cs typeface="Myriad Pro" charset="0"/>
              </a:rPr>
              <a:t>AO1)</a:t>
            </a:r>
            <a:r>
              <a:rPr lang="en-GB" sz="1200" dirty="0" smtClean="0">
                <a:solidFill>
                  <a:srgbClr val="1F224E"/>
                </a:solidFill>
                <a:latin typeface="Myriad Pro" charset="0"/>
                <a:ea typeface="Myriad Pro" charset="0"/>
                <a:cs typeface="Myriad Pro" charset="0"/>
              </a:rPr>
              <a:t> of </a:t>
            </a:r>
            <a:r>
              <a:rPr lang="en-GB" sz="1200" dirty="0">
                <a:solidFill>
                  <a:srgbClr val="1F224E"/>
                </a:solidFill>
                <a:latin typeface="Myriad Pro" charset="0"/>
                <a:ea typeface="Myriad Pro" charset="0"/>
                <a:cs typeface="Myriad Pro" charset="0"/>
              </a:rPr>
              <a:t>both</a:t>
            </a:r>
            <a:r>
              <a:rPr lang="en-GB" sz="1200" dirty="0" smtClean="0">
                <a:solidFill>
                  <a:srgbClr val="FF0000"/>
                </a:solidFill>
                <a:latin typeface="Myriad Pro" charset="0"/>
                <a:ea typeface="Myriad Pro" charset="0"/>
                <a:cs typeface="Myriad Pro" charset="0"/>
              </a:rPr>
              <a:t> </a:t>
            </a:r>
            <a:r>
              <a:rPr lang="en-GB" sz="1200" dirty="0">
                <a:solidFill>
                  <a:srgbClr val="FF0000"/>
                </a:solidFill>
                <a:latin typeface="Myriad Pro" charset="0"/>
                <a:ea typeface="Myriad Pro" charset="0"/>
                <a:cs typeface="Myriad Pro" charset="0"/>
              </a:rPr>
              <a:t>communicable disease mitigation </a:t>
            </a:r>
            <a:r>
              <a:rPr lang="en-GB" sz="1200" dirty="0" smtClean="0">
                <a:solidFill>
                  <a:srgbClr val="1F224E"/>
                </a:solidFill>
                <a:latin typeface="Myriad Pro" charset="0"/>
                <a:ea typeface="Myriad Pro" charset="0"/>
                <a:cs typeface="Myriad Pro" charset="0"/>
              </a:rPr>
              <a:t>(</a:t>
            </a:r>
            <a:r>
              <a:rPr lang="en-GB" sz="1200" dirty="0">
                <a:solidFill>
                  <a:srgbClr val="1F224E"/>
                </a:solidFill>
                <a:latin typeface="Myriad Pro" charset="0"/>
                <a:ea typeface="Myriad Pro" charset="0"/>
                <a:cs typeface="Myriad Pro" charset="0"/>
              </a:rPr>
              <a:t>topic </a:t>
            </a:r>
            <a:r>
              <a:rPr lang="en-GB" sz="1200" dirty="0" smtClean="0">
                <a:solidFill>
                  <a:srgbClr val="1F224E"/>
                </a:solidFill>
                <a:latin typeface="Myriad Pro" charset="0"/>
                <a:ea typeface="Myriad Pro" charset="0"/>
                <a:cs typeface="Myriad Pro" charset="0"/>
              </a:rPr>
              <a:t>3.2) </a:t>
            </a:r>
            <a:r>
              <a:rPr lang="en-GB" sz="1200" dirty="0">
                <a:solidFill>
                  <a:srgbClr val="1F224E"/>
                </a:solidFill>
                <a:latin typeface="Myriad Pro" charset="0"/>
                <a:ea typeface="Myriad Pro" charset="0"/>
                <a:cs typeface="Myriad Pro" charset="0"/>
              </a:rPr>
              <a:t>and</a:t>
            </a:r>
            <a:r>
              <a:rPr lang="en-GB" sz="1200" dirty="0" smtClean="0">
                <a:solidFill>
                  <a:srgbClr val="FF0000"/>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areas of either human rights or territorial integrity conflicts </a:t>
            </a:r>
            <a:r>
              <a:rPr lang="en-GB" sz="1200" dirty="0" smtClean="0">
                <a:solidFill>
                  <a:srgbClr val="1F224E"/>
                </a:solidFill>
                <a:latin typeface="Myriad Pro" charset="0"/>
                <a:ea typeface="Myriad Pro" charset="0"/>
                <a:cs typeface="Myriad Pro" charset="0"/>
              </a:rPr>
              <a:t>(either topic 2.2.3 or 2.2.4). </a:t>
            </a:r>
            <a:br>
              <a:rPr lang="en-GB" sz="1200" dirty="0" smtClean="0">
                <a:solidFill>
                  <a:srgbClr val="1F224E"/>
                </a:solidFill>
                <a:latin typeface="Myriad Pro" charset="0"/>
                <a:ea typeface="Myriad Pro" charset="0"/>
                <a:cs typeface="Myriad Pro" charset="0"/>
              </a:rPr>
            </a:b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This question also requires </a:t>
            </a:r>
            <a:r>
              <a:rPr lang="en-GB" sz="1200" dirty="0" smtClean="0">
                <a:solidFill>
                  <a:srgbClr val="1F224E"/>
                </a:solidFill>
                <a:latin typeface="Myriad Pro" charset="0"/>
                <a:ea typeface="Myriad Pro" charset="0"/>
                <a:cs typeface="Myriad Pro" charset="0"/>
              </a:rPr>
              <a:t>students to </a:t>
            </a:r>
            <a:r>
              <a:rPr lang="en-GB" sz="1200" dirty="0" smtClean="0">
                <a:solidFill>
                  <a:srgbClr val="00B0F0"/>
                </a:solidFill>
                <a:latin typeface="Myriad Pro" charset="0"/>
                <a:ea typeface="Myriad Pro" charset="0"/>
                <a:cs typeface="Myriad Pro" charset="0"/>
              </a:rPr>
              <a:t>apply their knowledge and understanding (AO2)</a:t>
            </a:r>
            <a:r>
              <a:rPr lang="en-GB" sz="1200" dirty="0" smtClean="0">
                <a:solidFill>
                  <a:srgbClr val="1F224E"/>
                </a:solidFill>
                <a:latin typeface="Myriad Pro" charset="0"/>
                <a:ea typeface="Myriad Pro" charset="0"/>
                <a:cs typeface="Myriad Pro" charset="0"/>
              </a:rPr>
              <a:t> of the content learned to determine how far they agree with the statement. </a:t>
            </a:r>
          </a:p>
          <a:p>
            <a:pPr marL="0" indent="0">
              <a:buNone/>
            </a:pPr>
            <a:endParaRPr lang="en-GB" sz="1200" dirty="0" smtClean="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This question </a:t>
            </a:r>
            <a:r>
              <a:rPr lang="en-GB" sz="1200" dirty="0" smtClean="0">
                <a:solidFill>
                  <a:srgbClr val="1F224E"/>
                </a:solidFill>
                <a:latin typeface="Myriad Pro" charset="0"/>
                <a:ea typeface="Myriad Pro" charset="0"/>
                <a:cs typeface="Myriad Pro" charset="0"/>
              </a:rPr>
              <a:t>requires </a:t>
            </a:r>
            <a:r>
              <a:rPr lang="en-GB" sz="1200" dirty="0">
                <a:solidFill>
                  <a:srgbClr val="1F224E"/>
                </a:solidFill>
                <a:latin typeface="Myriad Pro" charset="0"/>
                <a:ea typeface="Myriad Pro" charset="0"/>
                <a:cs typeface="Myriad Pro" charset="0"/>
              </a:rPr>
              <a:t>the </a:t>
            </a:r>
            <a:r>
              <a:rPr lang="en-GB" sz="1200" dirty="0">
                <a:solidFill>
                  <a:srgbClr val="00B0F0"/>
                </a:solidFill>
                <a:latin typeface="Myriad Pro" charset="0"/>
                <a:ea typeface="Myriad Pro" charset="0"/>
                <a:cs typeface="Myriad Pro" charset="0"/>
              </a:rPr>
              <a:t>application of knowledge and understanding (</a:t>
            </a:r>
            <a:r>
              <a:rPr lang="en-GB" sz="1200" dirty="0" smtClean="0">
                <a:solidFill>
                  <a:srgbClr val="00B0F0"/>
                </a:solidFill>
                <a:latin typeface="Myriad Pro" charset="0"/>
                <a:ea typeface="Myriad Pro" charset="0"/>
                <a:cs typeface="Myriad Pro" charset="0"/>
              </a:rPr>
              <a:t>AO2)</a:t>
            </a:r>
            <a:r>
              <a:rPr lang="en-GB" sz="1200" dirty="0" smtClean="0">
                <a:solidFill>
                  <a:srgbClr val="1F224E"/>
                </a:solidFill>
                <a:latin typeface="Myriad Pro" charset="0"/>
                <a:ea typeface="Myriad Pro" charset="0"/>
                <a:cs typeface="Myriad Pro" charset="0"/>
              </a:rPr>
              <a:t> </a:t>
            </a:r>
            <a:r>
              <a:rPr lang="en-GB" sz="1200" dirty="0">
                <a:solidFill>
                  <a:srgbClr val="1F224E"/>
                </a:solidFill>
                <a:latin typeface="Myriad Pro" charset="0"/>
                <a:ea typeface="Myriad Pro" charset="0"/>
                <a:cs typeface="Myriad Pro" charset="0"/>
              </a:rPr>
              <a:t>in order to </a:t>
            </a:r>
            <a:r>
              <a:rPr lang="en-US" sz="1200" u="sng" dirty="0" smtClean="0">
                <a:solidFill>
                  <a:srgbClr val="00B0F0"/>
                </a:solidFill>
                <a:latin typeface="Myriad Pro" charset="0"/>
                <a:ea typeface="Myriad Pro" charset="0"/>
                <a:cs typeface="Myriad Pro" charset="0"/>
              </a:rPr>
              <a:t>make </a:t>
            </a:r>
            <a:r>
              <a:rPr lang="en-US" sz="1200" u="sng" dirty="0">
                <a:solidFill>
                  <a:srgbClr val="00B0F0"/>
                </a:solidFill>
                <a:latin typeface="Myriad Pro" charset="0"/>
                <a:ea typeface="Myriad Pro" charset="0"/>
                <a:cs typeface="Myriad Pro" charset="0"/>
              </a:rPr>
              <a:t>links between such types of material which are not </a:t>
            </a:r>
            <a:r>
              <a:rPr lang="en-GB" sz="1200" u="sng" dirty="0" smtClean="0">
                <a:solidFill>
                  <a:srgbClr val="00B0F0"/>
                </a:solidFill>
                <a:latin typeface="Myriad Pro" charset="0"/>
                <a:ea typeface="Myriad Pro" charset="0"/>
                <a:cs typeface="Myriad Pro" charset="0"/>
              </a:rPr>
              <a:t>signalled</a:t>
            </a:r>
            <a:r>
              <a:rPr lang="en-US" sz="1200" u="sng" dirty="0" smtClean="0">
                <a:solidFill>
                  <a:srgbClr val="00B0F0"/>
                </a:solidFill>
                <a:latin typeface="Myriad Pro" charset="0"/>
                <a:ea typeface="Myriad Pro" charset="0"/>
                <a:cs typeface="Myriad Pro" charset="0"/>
              </a:rPr>
              <a:t> </a:t>
            </a:r>
            <a:r>
              <a:rPr lang="en-US" sz="1200" u="sng" dirty="0">
                <a:solidFill>
                  <a:srgbClr val="00B0F0"/>
                </a:solidFill>
                <a:latin typeface="Myriad Pro" charset="0"/>
                <a:ea typeface="Myriad Pro" charset="0"/>
                <a:cs typeface="Myriad Pro" charset="0"/>
              </a:rPr>
              <a:t>in the specification</a:t>
            </a:r>
            <a:r>
              <a:rPr lang="en-GB" sz="1200" dirty="0" smtClean="0">
                <a:solidFill>
                  <a:srgbClr val="1F224E"/>
                </a:solidFill>
                <a:latin typeface="Myriad Pro" charset="0"/>
                <a:ea typeface="Myriad Pro" charset="0"/>
                <a:cs typeface="Myriad Pro" charset="0"/>
              </a:rPr>
              <a:t> </a:t>
            </a:r>
            <a:r>
              <a:rPr lang="en-GB" sz="1200" dirty="0">
                <a:solidFill>
                  <a:srgbClr val="1F224E"/>
                </a:solidFill>
                <a:latin typeface="Myriad Pro" charset="0"/>
                <a:ea typeface="Myriad Pro" charset="0"/>
                <a:cs typeface="Myriad Pro" charset="0"/>
              </a:rPr>
              <a:t>– </a:t>
            </a:r>
            <a:r>
              <a:rPr lang="en-GB" sz="1200" dirty="0" smtClean="0">
                <a:solidFill>
                  <a:srgbClr val="1F224E"/>
                </a:solidFill>
                <a:latin typeface="Myriad Pro" charset="0"/>
                <a:ea typeface="Myriad Pro" charset="0"/>
                <a:cs typeface="Myriad Pro" charset="0"/>
              </a:rPr>
              <a:t>one of the three ways we </a:t>
            </a:r>
            <a:r>
              <a:rPr lang="en-GB" sz="1200" dirty="0">
                <a:solidFill>
                  <a:srgbClr val="1F224E"/>
                </a:solidFill>
                <a:latin typeface="Myriad Pro" charset="0"/>
                <a:ea typeface="Myriad Pro" charset="0"/>
                <a:cs typeface="Myriad Pro" charset="0"/>
              </a:rPr>
              <a:t>must assess </a:t>
            </a:r>
            <a:r>
              <a:rPr lang="en-GB" sz="1200" dirty="0">
                <a:solidFill>
                  <a:srgbClr val="00B0F0"/>
                </a:solidFill>
                <a:latin typeface="Myriad Pro" charset="0"/>
                <a:ea typeface="Myriad Pro" charset="0"/>
                <a:cs typeface="Myriad Pro" charset="0"/>
              </a:rPr>
              <a:t>application of knowledge and understanding</a:t>
            </a:r>
            <a:r>
              <a:rPr lang="en-GB" sz="1200" dirty="0" smtClean="0">
                <a:solidFill>
                  <a:srgbClr val="1F224E"/>
                </a:solidFill>
                <a:latin typeface="Myriad Pro" charset="0"/>
                <a:ea typeface="Myriad Pro" charset="0"/>
                <a:cs typeface="Myriad Pro" charset="0"/>
              </a:rPr>
              <a:t>.</a:t>
            </a: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As </a:t>
            </a:r>
            <a:r>
              <a:rPr lang="en-GB" sz="1200" dirty="0">
                <a:solidFill>
                  <a:srgbClr val="1F224E"/>
                </a:solidFill>
                <a:latin typeface="Myriad Pro" charset="0"/>
                <a:ea typeface="Myriad Pro" charset="0"/>
                <a:cs typeface="Myriad Pro" charset="0"/>
              </a:rPr>
              <a:t>this is a level marked question, the answer is not point marked. Therefore the mark a student achieves depends on where they sit in the level mark scheme. Remember there is </a:t>
            </a:r>
            <a:r>
              <a:rPr lang="en-US" sz="1200" dirty="0">
                <a:solidFill>
                  <a:srgbClr val="1F224E"/>
                </a:solidFill>
                <a:latin typeface="Myriad Pro" charset="0"/>
                <a:ea typeface="Myriad Pro" charset="0"/>
                <a:cs typeface="Myriad Pro" charset="0"/>
              </a:rPr>
              <a:t>level of response questions marking guidance</a:t>
            </a:r>
            <a:r>
              <a:rPr lang="en-GB" sz="1200" dirty="0">
                <a:solidFill>
                  <a:srgbClr val="1F224E"/>
                </a:solidFill>
                <a:latin typeface="Myriad Pro" charset="0"/>
                <a:ea typeface="Myriad Pro" charset="0"/>
                <a:cs typeface="Myriad Pro" charset="0"/>
              </a:rPr>
              <a:t> to indicate what ‘</a:t>
            </a:r>
            <a:r>
              <a:rPr lang="en-GB" sz="1200" b="1" dirty="0">
                <a:solidFill>
                  <a:srgbClr val="1F224E"/>
                </a:solidFill>
                <a:latin typeface="Myriad Pro" charset="0"/>
                <a:ea typeface="Myriad Pro" charset="0"/>
                <a:cs typeface="Myriad Pro" charset="0"/>
              </a:rPr>
              <a:t>thorough</a:t>
            </a:r>
            <a:r>
              <a:rPr lang="en-GB" sz="1200" dirty="0">
                <a:solidFill>
                  <a:srgbClr val="1F224E"/>
                </a:solidFill>
                <a:latin typeface="Myriad Pro" charset="0"/>
                <a:ea typeface="Myriad Pro" charset="0"/>
                <a:cs typeface="Myriad Pro" charset="0"/>
              </a:rPr>
              <a:t>’, ‘</a:t>
            </a:r>
            <a:r>
              <a:rPr lang="en-GB" sz="1200" b="1" dirty="0">
                <a:solidFill>
                  <a:srgbClr val="1F224E"/>
                </a:solidFill>
                <a:latin typeface="Myriad Pro" charset="0"/>
                <a:ea typeface="Myriad Pro" charset="0"/>
                <a:cs typeface="Myriad Pro" charset="0"/>
              </a:rPr>
              <a:t>reasonable</a:t>
            </a:r>
            <a:r>
              <a:rPr lang="en-GB" sz="1200" dirty="0">
                <a:solidFill>
                  <a:srgbClr val="1F224E"/>
                </a:solidFill>
                <a:latin typeface="Myriad Pro" charset="0"/>
                <a:ea typeface="Myriad Pro" charset="0"/>
                <a:cs typeface="Myriad Pro" charset="0"/>
              </a:rPr>
              <a:t>’ and ‘</a:t>
            </a:r>
            <a:r>
              <a:rPr lang="en-GB" sz="1200" b="1" dirty="0">
                <a:solidFill>
                  <a:srgbClr val="1F224E"/>
                </a:solidFill>
                <a:latin typeface="Myriad Pro" charset="0"/>
                <a:ea typeface="Myriad Pro" charset="0"/>
                <a:cs typeface="Myriad Pro" charset="0"/>
              </a:rPr>
              <a:t>basic</a:t>
            </a:r>
            <a:r>
              <a:rPr lang="en-GB" sz="1200" dirty="0">
                <a:solidFill>
                  <a:srgbClr val="1F224E"/>
                </a:solidFill>
                <a:latin typeface="Myriad Pro" charset="0"/>
                <a:ea typeface="Myriad Pro" charset="0"/>
                <a:cs typeface="Myriad Pro" charset="0"/>
              </a:rPr>
              <a:t>’ mean at the start of the mark schemes (and slide </a:t>
            </a:r>
            <a:r>
              <a:rPr lang="en-GB" sz="1200" dirty="0" smtClean="0">
                <a:solidFill>
                  <a:srgbClr val="1F224E"/>
                </a:solidFill>
                <a:latin typeface="Myriad Pro" charset="0"/>
                <a:ea typeface="Myriad Pro" charset="0"/>
                <a:cs typeface="Myriad Pro" charset="0"/>
              </a:rPr>
              <a:t>10 </a:t>
            </a:r>
            <a:r>
              <a:rPr lang="en-GB" sz="1200" dirty="0">
                <a:solidFill>
                  <a:srgbClr val="1F224E"/>
                </a:solidFill>
                <a:latin typeface="Myriad Pro" charset="0"/>
                <a:ea typeface="Myriad Pro" charset="0"/>
                <a:cs typeface="Myriad Pro" charset="0"/>
              </a:rPr>
              <a:t>of this presentation).</a:t>
            </a:r>
          </a:p>
        </p:txBody>
      </p:sp>
    </p:spTree>
    <p:extLst>
      <p:ext uri="{BB962C8B-B14F-4D97-AF65-F5344CB8AC3E}">
        <p14:creationId xmlns:p14="http://schemas.microsoft.com/office/powerpoint/2010/main" val="13478815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767" y="3473"/>
            <a:ext cx="9144000" cy="905247"/>
          </a:xfrm>
        </p:spPr>
        <p:txBody>
          <a:bodyPr>
            <a:normAutofit/>
          </a:bodyPr>
          <a:lstStyle/>
          <a:p>
            <a:r>
              <a:rPr lang="en-GB" sz="4000" dirty="0"/>
              <a:t>Topic </a:t>
            </a:r>
            <a:r>
              <a:rPr lang="en-GB" sz="4000" dirty="0" smtClean="0"/>
              <a:t>3.2 </a:t>
            </a:r>
            <a:r>
              <a:rPr lang="en-GB" sz="4000" dirty="0"/>
              <a:t>– Question </a:t>
            </a:r>
            <a:r>
              <a:rPr lang="en-GB" sz="4000" dirty="0" smtClean="0"/>
              <a:t>7 </a:t>
            </a:r>
            <a:r>
              <a:rPr lang="en-GB" sz="4000" dirty="0"/>
              <a:t>– 12 marks</a:t>
            </a:r>
          </a:p>
        </p:txBody>
      </p:sp>
      <p:sp>
        <p:nvSpPr>
          <p:cNvPr id="7" name="TextBox 6"/>
          <p:cNvSpPr txBox="1"/>
          <p:nvPr/>
        </p:nvSpPr>
        <p:spPr>
          <a:xfrm>
            <a:off x="268263" y="908720"/>
            <a:ext cx="8620608" cy="1323439"/>
          </a:xfrm>
          <a:prstGeom prst="rect">
            <a:avLst/>
          </a:prstGeom>
          <a:noFill/>
          <a:ln>
            <a:solidFill>
              <a:schemeClr val="tx1"/>
            </a:solidFill>
          </a:ln>
        </p:spPr>
        <p:txBody>
          <a:bodyPr wrap="square" rtlCol="0">
            <a:spAutoFit/>
          </a:bodyPr>
          <a:lstStyle/>
          <a:p>
            <a:r>
              <a:rPr lang="en-US" sz="1600" dirty="0">
                <a:solidFill>
                  <a:srgbClr val="00B0F0"/>
                </a:solidFill>
                <a:latin typeface="Myriad Pro" charset="0"/>
                <a:ea typeface="Myriad Pro" charset="0"/>
                <a:cs typeface="Myriad Pro" charset="0"/>
              </a:rPr>
              <a:t>‘It is </a:t>
            </a:r>
            <a:r>
              <a:rPr lang="en-US" sz="1600" u="sng" dirty="0">
                <a:solidFill>
                  <a:srgbClr val="00B0F0"/>
                </a:solidFill>
                <a:latin typeface="Myriad Pro" charset="0"/>
                <a:ea typeface="Myriad Pro" charset="0"/>
                <a:cs typeface="Myriad Pro" charset="0"/>
              </a:rPr>
              <a:t>more challenging</a:t>
            </a:r>
            <a:r>
              <a:rPr lang="en-US" sz="1600" dirty="0">
                <a:solidFill>
                  <a:srgbClr val="00B0F0"/>
                </a:solidFill>
                <a:latin typeface="Myriad Pro" charset="0"/>
                <a:ea typeface="Myriad Pro" charset="0"/>
                <a:cs typeface="Myriad Pro" charset="0"/>
              </a:rPr>
              <a:t> to </a:t>
            </a:r>
            <a:r>
              <a:rPr lang="en-US" sz="1600" dirty="0">
                <a:solidFill>
                  <a:srgbClr val="FF0000"/>
                </a:solidFill>
                <a:latin typeface="Myriad Pro" charset="0"/>
                <a:ea typeface="Myriad Pro" charset="0"/>
                <a:cs typeface="Myriad Pro" charset="0"/>
              </a:rPr>
              <a:t>mitigate against communicable diseases in areas with human rights or territorial integrity conflicts</a:t>
            </a:r>
            <a:r>
              <a:rPr lang="en-US" sz="1600" dirty="0">
                <a:solidFill>
                  <a:srgbClr val="00B0F0"/>
                </a:solidFill>
                <a:latin typeface="Myriad Pro" charset="0"/>
                <a:ea typeface="Myriad Pro" charset="0"/>
                <a:cs typeface="Myriad Pro" charset="0"/>
              </a:rPr>
              <a:t>’ </a:t>
            </a:r>
          </a:p>
          <a:p>
            <a:endParaRPr lang="en-US" sz="1600" dirty="0">
              <a:solidFill>
                <a:srgbClr val="00B0F0"/>
              </a:solidFill>
              <a:latin typeface="Myriad Pro" charset="0"/>
              <a:ea typeface="Myriad Pro" charset="0"/>
              <a:cs typeface="Myriad Pro" charset="0"/>
            </a:endParaRPr>
          </a:p>
          <a:p>
            <a:r>
              <a:rPr lang="en-US" sz="1600" dirty="0">
                <a:solidFill>
                  <a:srgbClr val="FF0000"/>
                </a:solidFill>
                <a:latin typeface="Myriad Pro" charset="0"/>
                <a:ea typeface="Myriad Pro" charset="0"/>
                <a:cs typeface="Myriad Pro" charset="0"/>
              </a:rPr>
              <a:t>For either human rights conflicts or territorial integrity conflicts,</a:t>
            </a:r>
            <a:r>
              <a:rPr lang="en-US" sz="1600" dirty="0">
                <a:solidFill>
                  <a:srgbClr val="00B0F0"/>
                </a:solidFill>
                <a:latin typeface="Myriad Pro" charset="0"/>
                <a:ea typeface="Myriad Pro" charset="0"/>
                <a:cs typeface="Myriad Pro" charset="0"/>
              </a:rPr>
              <a:t> how far do you agree with the statement?</a:t>
            </a:r>
          </a:p>
        </p:txBody>
      </p:sp>
      <p:sp>
        <p:nvSpPr>
          <p:cNvPr id="5" name="TextBox 4"/>
          <p:cNvSpPr txBox="1"/>
          <p:nvPr/>
        </p:nvSpPr>
        <p:spPr>
          <a:xfrm>
            <a:off x="144438" y="2269768"/>
            <a:ext cx="2071490" cy="4555093"/>
          </a:xfrm>
          <a:prstGeom prst="rect">
            <a:avLst/>
          </a:prstGeom>
          <a:solidFill>
            <a:srgbClr val="ECECEC"/>
          </a:solidFill>
          <a:ln>
            <a:solidFill>
              <a:schemeClr val="tx1"/>
            </a:solidFill>
          </a:ln>
        </p:spPr>
        <p:txBody>
          <a:bodyPr wrap="square" rtlCol="0">
            <a:spAutoFit/>
          </a:bodyPr>
          <a:lstStyle/>
          <a:p>
            <a:r>
              <a:rPr lang="en-US" sz="1000" b="1" dirty="0">
                <a:solidFill>
                  <a:srgbClr val="1F224E"/>
                </a:solidFill>
                <a:latin typeface="Myriad Pro" charset="0"/>
                <a:ea typeface="Myriad Pro" charset="0"/>
                <a:cs typeface="Myriad Pro" charset="0"/>
              </a:rPr>
              <a:t>Level 4 (10–12 marks)</a:t>
            </a:r>
          </a:p>
          <a:p>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comprehensive</a:t>
            </a:r>
            <a:r>
              <a:rPr lang="en-US" sz="1000" dirty="0">
                <a:solidFill>
                  <a:srgbClr val="1F224E"/>
                </a:solidFill>
                <a:latin typeface="Myriad Pro" charset="0"/>
                <a:ea typeface="Myriad Pro" charset="0"/>
                <a:cs typeface="Myriad Pro" charset="0"/>
              </a:rPr>
              <a:t> </a:t>
            </a:r>
            <a:r>
              <a:rPr lang="en-US" sz="1000" dirty="0">
                <a:solidFill>
                  <a:srgbClr val="FF0000"/>
                </a:solidFill>
                <a:latin typeface="Myriad Pro" charset="0"/>
                <a:ea typeface="Myriad Pro" charset="0"/>
                <a:cs typeface="Myriad Pro" charset="0"/>
              </a:rPr>
              <a:t>knowledge and understanding </a:t>
            </a:r>
            <a:r>
              <a:rPr lang="en-US" sz="1000" dirty="0">
                <a:solidFill>
                  <a:srgbClr val="1F224E"/>
                </a:solidFill>
                <a:latin typeface="Myriad Pro" charset="0"/>
                <a:ea typeface="Myriad Pro" charset="0"/>
                <a:cs typeface="Myriad Pro" charset="0"/>
              </a:rPr>
              <a:t>of communicable disease mitigation and areas of either human rights or territorial integrity conflicts </a:t>
            </a:r>
            <a:r>
              <a:rPr lang="en-US" sz="1000" dirty="0" smtClean="0">
                <a:solidFill>
                  <a:srgbClr val="FF0000"/>
                </a:solidFill>
                <a:latin typeface="Myriad Pro" charset="0"/>
                <a:ea typeface="Myriad Pro" charset="0"/>
                <a:cs typeface="Myriad Pro" charset="0"/>
              </a:rPr>
              <a:t>(</a:t>
            </a:r>
            <a:r>
              <a:rPr lang="en-US" sz="1000" dirty="0">
                <a:solidFill>
                  <a:srgbClr val="FF0000"/>
                </a:solidFill>
                <a:latin typeface="Myriad Pro" charset="0"/>
                <a:ea typeface="Myriad Pro" charset="0"/>
                <a:cs typeface="Myriad Pro" charset="0"/>
              </a:rPr>
              <a:t>AO1)</a:t>
            </a:r>
            <a:r>
              <a:rPr lang="en-US" sz="1000" dirty="0">
                <a:solidFill>
                  <a:srgbClr val="1F224E"/>
                </a:solidFill>
                <a:latin typeface="Myriad Pro" charset="0"/>
                <a:ea typeface="Myriad Pro" charset="0"/>
                <a:cs typeface="Myriad Pro" charset="0"/>
              </a:rPr>
              <a:t>. </a:t>
            </a:r>
          </a:p>
          <a:p>
            <a:endParaRPr lang="en-US" sz="1000" dirty="0">
              <a:solidFill>
                <a:srgbClr val="1F224E"/>
              </a:solidFill>
              <a:latin typeface="Myriad Pro" charset="0"/>
              <a:ea typeface="Myriad Pro" charset="0"/>
              <a:cs typeface="Myriad Pro" charset="0"/>
            </a:endParaRPr>
          </a:p>
          <a:p>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comprehensive</a:t>
            </a:r>
            <a:r>
              <a:rPr lang="en-US" sz="1000" dirty="0">
                <a:solidFill>
                  <a:srgbClr val="1F224E"/>
                </a:solidFill>
                <a:latin typeface="Myriad Pro" charset="0"/>
                <a:ea typeface="Myriad Pro" charset="0"/>
                <a:cs typeface="Myriad Pro" charset="0"/>
              </a:rPr>
              <a:t> </a:t>
            </a:r>
            <a:r>
              <a:rPr lang="en-US" sz="1000" dirty="0">
                <a:solidFill>
                  <a:srgbClr val="00B0F0"/>
                </a:solidFill>
                <a:latin typeface="Myriad Pro" charset="0"/>
                <a:ea typeface="Myriad Pro" charset="0"/>
                <a:cs typeface="Myriad Pro" charset="0"/>
              </a:rPr>
              <a:t>application of knowledge and understanding </a:t>
            </a:r>
            <a:r>
              <a:rPr lang="en-US" sz="1000" dirty="0">
                <a:solidFill>
                  <a:srgbClr val="1F224E"/>
                </a:solidFill>
                <a:latin typeface="Myriad Pro" charset="0"/>
                <a:ea typeface="Myriad Pro" charset="0"/>
                <a:cs typeface="Myriad Pro" charset="0"/>
              </a:rPr>
              <a:t>to provide clear, developed and convincing </a:t>
            </a:r>
            <a:r>
              <a:rPr lang="en-US" sz="1000" dirty="0">
                <a:solidFill>
                  <a:srgbClr val="00B0F0"/>
                </a:solidFill>
                <a:latin typeface="Myriad Pro" charset="0"/>
                <a:ea typeface="Myriad Pro" charset="0"/>
                <a:cs typeface="Myriad Pro" charset="0"/>
              </a:rPr>
              <a:t>analysis</a:t>
            </a:r>
            <a:r>
              <a:rPr lang="en-US" sz="1000" dirty="0">
                <a:solidFill>
                  <a:srgbClr val="1F224E"/>
                </a:solidFill>
                <a:latin typeface="Myriad Pro" charset="0"/>
                <a:ea typeface="Myriad Pro" charset="0"/>
                <a:cs typeface="Myriad Pro" charset="0"/>
              </a:rPr>
              <a:t> that is fully accurate of the challenges to mitigating against communicable diseases in areas of human rights or territorial integrity conflicts </a:t>
            </a:r>
            <a:r>
              <a:rPr lang="en-US" sz="1000" dirty="0" smtClean="0">
                <a:solidFill>
                  <a:srgbClr val="00B0F0"/>
                </a:solidFill>
                <a:latin typeface="Myriad Pro" charset="0"/>
                <a:ea typeface="Myriad Pro" charset="0"/>
                <a:cs typeface="Myriad Pro" charset="0"/>
              </a:rPr>
              <a:t>(</a:t>
            </a:r>
            <a:r>
              <a:rPr lang="en-US" sz="1000" dirty="0">
                <a:solidFill>
                  <a:srgbClr val="00B0F0"/>
                </a:solidFill>
                <a:latin typeface="Myriad Pro" charset="0"/>
                <a:ea typeface="Myriad Pro" charset="0"/>
                <a:cs typeface="Myriad Pro" charset="0"/>
              </a:rPr>
              <a:t>AO2)</a:t>
            </a:r>
            <a:r>
              <a:rPr lang="en-US" sz="1000" dirty="0">
                <a:solidFill>
                  <a:srgbClr val="1F224E"/>
                </a:solidFill>
                <a:latin typeface="Myriad Pro" charset="0"/>
                <a:ea typeface="Myriad Pro" charset="0"/>
                <a:cs typeface="Myriad Pro" charset="0"/>
              </a:rPr>
              <a:t>. </a:t>
            </a:r>
          </a:p>
          <a:p>
            <a:endParaRPr lang="en-US" sz="1000" dirty="0">
              <a:solidFill>
                <a:srgbClr val="1F224E"/>
              </a:solidFill>
              <a:latin typeface="Myriad Pro" charset="0"/>
              <a:ea typeface="Myriad Pro" charset="0"/>
              <a:cs typeface="Myriad Pro" charset="0"/>
            </a:endParaRPr>
          </a:p>
          <a:p>
            <a:r>
              <a:rPr lang="en-US" sz="1000" dirty="0">
                <a:solidFill>
                  <a:srgbClr val="1F224E"/>
                </a:solidFill>
                <a:latin typeface="Myriad Pro" charset="0"/>
                <a:ea typeface="Myriad Pro" charset="0"/>
                <a:cs typeface="Myriad Pro" charset="0"/>
              </a:rPr>
              <a:t>This will be shown by including </a:t>
            </a:r>
            <a:r>
              <a:rPr lang="en-US" sz="1000" b="1" dirty="0">
                <a:solidFill>
                  <a:srgbClr val="1F224E"/>
                </a:solidFill>
                <a:latin typeface="Myriad Pro" charset="0"/>
                <a:ea typeface="Myriad Pro" charset="0"/>
                <a:cs typeface="Myriad Pro" charset="0"/>
              </a:rPr>
              <a:t>well-developed</a:t>
            </a:r>
            <a:r>
              <a:rPr lang="en-US" sz="1000" dirty="0">
                <a:solidFill>
                  <a:srgbClr val="1F224E"/>
                </a:solidFill>
                <a:latin typeface="Myriad Pro" charset="0"/>
                <a:ea typeface="Myriad Pro" charset="0"/>
                <a:cs typeface="Myriad Pro" charset="0"/>
              </a:rPr>
              <a:t> ideas about communicable disease mitigation and areas of either human rights or territorial integrity conflicts.</a:t>
            </a:r>
            <a:endParaRPr lang="en-US" sz="1000" dirty="0" smtClean="0">
              <a:solidFill>
                <a:srgbClr val="1F224E"/>
              </a:solidFill>
              <a:latin typeface="Myriad Pro" charset="0"/>
              <a:ea typeface="Myriad Pro" charset="0"/>
              <a:cs typeface="Myriad Pro" charset="0"/>
            </a:endParaRPr>
          </a:p>
          <a:p>
            <a:endParaRPr lang="en-US" sz="1000" dirty="0">
              <a:solidFill>
                <a:srgbClr val="1F224E"/>
              </a:solidFill>
              <a:latin typeface="Myriad Pro" charset="0"/>
              <a:ea typeface="Myriad Pro" charset="0"/>
              <a:cs typeface="Myriad Pro" charset="0"/>
            </a:endParaRPr>
          </a:p>
          <a:p>
            <a:r>
              <a:rPr lang="en-US" sz="1000" dirty="0">
                <a:solidFill>
                  <a:srgbClr val="1F224E"/>
                </a:solidFill>
                <a:latin typeface="Myriad Pro" charset="0"/>
                <a:ea typeface="Myriad Pro" charset="0"/>
                <a:cs typeface="Myriad Pro" charset="0"/>
              </a:rPr>
              <a:t>There are clear and explicit attempts to make appropriate synoptic links between content from different parts of the course of study</a:t>
            </a:r>
            <a:r>
              <a:rPr lang="en-US" sz="1000" dirty="0" smtClean="0">
                <a:solidFill>
                  <a:srgbClr val="1F224E"/>
                </a:solidFill>
                <a:latin typeface="Myriad Pro" charset="0"/>
                <a:ea typeface="Myriad Pro" charset="0"/>
                <a:cs typeface="Myriad Pro" charset="0"/>
              </a:rPr>
              <a:t>.</a:t>
            </a:r>
            <a:endParaRPr lang="en-GB" sz="1000" dirty="0">
              <a:solidFill>
                <a:srgbClr val="1F224E"/>
              </a:solidFill>
              <a:latin typeface="Myriad Pro" charset="0"/>
              <a:ea typeface="Myriad Pro" charset="0"/>
              <a:cs typeface="Myriad Pro" charset="0"/>
            </a:endParaRPr>
          </a:p>
        </p:txBody>
      </p:sp>
      <p:sp>
        <p:nvSpPr>
          <p:cNvPr id="6" name="TextBox 5"/>
          <p:cNvSpPr txBox="1"/>
          <p:nvPr/>
        </p:nvSpPr>
        <p:spPr>
          <a:xfrm>
            <a:off x="7020272" y="2281834"/>
            <a:ext cx="2016223" cy="4555093"/>
          </a:xfrm>
          <a:prstGeom prst="rect">
            <a:avLst/>
          </a:prstGeom>
          <a:solidFill>
            <a:srgbClr val="ECECEC"/>
          </a:solidFill>
          <a:ln>
            <a:solidFill>
              <a:schemeClr val="tx1"/>
            </a:solidFill>
          </a:ln>
        </p:spPr>
        <p:txBody>
          <a:bodyPr wrap="square" rtlCol="0">
            <a:spAutoFit/>
          </a:bodyPr>
          <a:lstStyle/>
          <a:p>
            <a:r>
              <a:rPr lang="en-US" sz="1000" b="1" dirty="0">
                <a:solidFill>
                  <a:srgbClr val="1F224E"/>
                </a:solidFill>
                <a:latin typeface="Myriad Pro" charset="0"/>
                <a:ea typeface="Myriad Pro" charset="0"/>
                <a:cs typeface="Myriad Pro" charset="0"/>
              </a:rPr>
              <a:t>Level 1 (1–3 marks)</a:t>
            </a:r>
          </a:p>
          <a:p>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basic</a:t>
            </a:r>
            <a:r>
              <a:rPr lang="en-US" sz="1000" dirty="0">
                <a:solidFill>
                  <a:srgbClr val="1F224E"/>
                </a:solidFill>
                <a:latin typeface="Myriad Pro" charset="0"/>
                <a:ea typeface="Myriad Pro" charset="0"/>
                <a:cs typeface="Myriad Pro" charset="0"/>
              </a:rPr>
              <a:t> </a:t>
            </a:r>
            <a:r>
              <a:rPr lang="en-US" sz="1000" dirty="0">
                <a:solidFill>
                  <a:srgbClr val="FF0000"/>
                </a:solidFill>
                <a:latin typeface="Myriad Pro" charset="0"/>
                <a:ea typeface="Myriad Pro" charset="0"/>
                <a:cs typeface="Myriad Pro" charset="0"/>
              </a:rPr>
              <a:t>knowledge and understanding </a:t>
            </a:r>
            <a:r>
              <a:rPr lang="en-US" sz="1000" dirty="0">
                <a:solidFill>
                  <a:srgbClr val="1F224E"/>
                </a:solidFill>
                <a:latin typeface="Myriad Pro" charset="0"/>
                <a:ea typeface="Myriad Pro" charset="0"/>
                <a:cs typeface="Myriad Pro" charset="0"/>
              </a:rPr>
              <a:t>of communicable disease mitigation and areas of either human rights or territorial integrity conflicts </a:t>
            </a:r>
            <a:r>
              <a:rPr lang="en-US" sz="1000" dirty="0" smtClean="0">
                <a:solidFill>
                  <a:srgbClr val="FF0000"/>
                </a:solidFill>
                <a:latin typeface="Myriad Pro" charset="0"/>
                <a:ea typeface="Myriad Pro" charset="0"/>
                <a:cs typeface="Myriad Pro" charset="0"/>
              </a:rPr>
              <a:t>(</a:t>
            </a:r>
            <a:r>
              <a:rPr lang="en-US" sz="1000" dirty="0">
                <a:solidFill>
                  <a:srgbClr val="FF0000"/>
                </a:solidFill>
                <a:latin typeface="Myriad Pro" charset="0"/>
                <a:ea typeface="Myriad Pro" charset="0"/>
                <a:cs typeface="Myriad Pro" charset="0"/>
              </a:rPr>
              <a:t>AO1)</a:t>
            </a:r>
            <a:r>
              <a:rPr lang="en-US" sz="1000" dirty="0">
                <a:solidFill>
                  <a:srgbClr val="1F224E"/>
                </a:solidFill>
                <a:latin typeface="Myriad Pro" charset="0"/>
                <a:ea typeface="Myriad Pro" charset="0"/>
                <a:cs typeface="Myriad Pro" charset="0"/>
              </a:rPr>
              <a:t>. </a:t>
            </a:r>
          </a:p>
          <a:p>
            <a:endParaRPr lang="en-US" sz="1000" dirty="0">
              <a:solidFill>
                <a:srgbClr val="1F224E"/>
              </a:solidFill>
              <a:latin typeface="Myriad Pro" charset="0"/>
              <a:ea typeface="Myriad Pro" charset="0"/>
              <a:cs typeface="Myriad Pro" charset="0"/>
            </a:endParaRPr>
          </a:p>
          <a:p>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basic</a:t>
            </a:r>
            <a:r>
              <a:rPr lang="en-US" sz="1000" dirty="0">
                <a:solidFill>
                  <a:srgbClr val="1F224E"/>
                </a:solidFill>
                <a:latin typeface="Myriad Pro" charset="0"/>
                <a:ea typeface="Myriad Pro" charset="0"/>
                <a:cs typeface="Myriad Pro" charset="0"/>
              </a:rPr>
              <a:t> </a:t>
            </a:r>
            <a:r>
              <a:rPr lang="en-US" sz="1000" dirty="0">
                <a:solidFill>
                  <a:srgbClr val="00B0F0"/>
                </a:solidFill>
                <a:latin typeface="Myriad Pro" charset="0"/>
                <a:ea typeface="Myriad Pro" charset="0"/>
                <a:cs typeface="Myriad Pro" charset="0"/>
              </a:rPr>
              <a:t>application of knowledge and understanding </a:t>
            </a:r>
            <a:r>
              <a:rPr lang="en-US" sz="1000" dirty="0">
                <a:solidFill>
                  <a:srgbClr val="1F224E"/>
                </a:solidFill>
                <a:latin typeface="Myriad Pro" charset="0"/>
                <a:ea typeface="Myriad Pro" charset="0"/>
                <a:cs typeface="Myriad Pro" charset="0"/>
              </a:rPr>
              <a:t>to provide simple </a:t>
            </a:r>
            <a:r>
              <a:rPr lang="en-US" sz="1000" dirty="0">
                <a:solidFill>
                  <a:srgbClr val="00B0F0"/>
                </a:solidFill>
                <a:latin typeface="Myriad Pro" charset="0"/>
                <a:ea typeface="Myriad Pro" charset="0"/>
                <a:cs typeface="Myriad Pro" charset="0"/>
              </a:rPr>
              <a:t>analysis</a:t>
            </a:r>
            <a:r>
              <a:rPr lang="en-US" sz="1000" dirty="0">
                <a:solidFill>
                  <a:srgbClr val="1F224E"/>
                </a:solidFill>
                <a:latin typeface="Myriad Pro" charset="0"/>
                <a:ea typeface="Myriad Pro" charset="0"/>
                <a:cs typeface="Myriad Pro" charset="0"/>
              </a:rPr>
              <a:t> that shows limited accuracy of the challenges to mitigating against communicable diseases in areas of human rights or territorial integrity conflicts </a:t>
            </a:r>
            <a:r>
              <a:rPr lang="en-US" sz="1000" dirty="0" smtClean="0">
                <a:solidFill>
                  <a:srgbClr val="00B0F0"/>
                </a:solidFill>
                <a:latin typeface="Myriad Pro" charset="0"/>
                <a:ea typeface="Myriad Pro" charset="0"/>
                <a:cs typeface="Myriad Pro" charset="0"/>
              </a:rPr>
              <a:t>(</a:t>
            </a:r>
            <a:r>
              <a:rPr lang="en-US" sz="1000" dirty="0">
                <a:solidFill>
                  <a:srgbClr val="00B0F0"/>
                </a:solidFill>
                <a:latin typeface="Myriad Pro" charset="0"/>
                <a:ea typeface="Myriad Pro" charset="0"/>
                <a:cs typeface="Myriad Pro" charset="0"/>
              </a:rPr>
              <a:t>AO2)</a:t>
            </a:r>
            <a:r>
              <a:rPr lang="en-US" sz="1000" dirty="0">
                <a:solidFill>
                  <a:srgbClr val="1F224E"/>
                </a:solidFill>
                <a:latin typeface="Myriad Pro" charset="0"/>
                <a:ea typeface="Myriad Pro" charset="0"/>
                <a:cs typeface="Myriad Pro" charset="0"/>
              </a:rPr>
              <a:t>.</a:t>
            </a:r>
          </a:p>
          <a:p>
            <a:endParaRPr lang="en-US" sz="1000" dirty="0">
              <a:solidFill>
                <a:srgbClr val="1F224E"/>
              </a:solidFill>
              <a:latin typeface="Myriad Pro" charset="0"/>
              <a:ea typeface="Myriad Pro" charset="0"/>
              <a:cs typeface="Myriad Pro" charset="0"/>
            </a:endParaRPr>
          </a:p>
          <a:p>
            <a:r>
              <a:rPr lang="en-US" sz="1000" dirty="0">
                <a:solidFill>
                  <a:srgbClr val="1F224E"/>
                </a:solidFill>
                <a:latin typeface="Myriad Pro" charset="0"/>
                <a:ea typeface="Myriad Pro" charset="0"/>
                <a:cs typeface="Myriad Pro" charset="0"/>
              </a:rPr>
              <a:t>This will be shown by including </a:t>
            </a:r>
            <a:r>
              <a:rPr lang="en-US" sz="1000" b="1" dirty="0">
                <a:solidFill>
                  <a:srgbClr val="1F224E"/>
                </a:solidFill>
                <a:latin typeface="Myriad Pro" charset="0"/>
                <a:ea typeface="Myriad Pro" charset="0"/>
                <a:cs typeface="Myriad Pro" charset="0"/>
              </a:rPr>
              <a:t>simple</a:t>
            </a:r>
            <a:r>
              <a:rPr lang="en-US" sz="1000" dirty="0">
                <a:solidFill>
                  <a:srgbClr val="1F224E"/>
                </a:solidFill>
                <a:latin typeface="Myriad Pro" charset="0"/>
                <a:ea typeface="Myriad Pro" charset="0"/>
                <a:cs typeface="Myriad Pro" charset="0"/>
              </a:rPr>
              <a:t> ideas about communicable disease mitigation and areas of either human rights or territorial integrity conflicts.</a:t>
            </a:r>
          </a:p>
          <a:p>
            <a:endParaRPr lang="en-US" sz="1000" dirty="0">
              <a:solidFill>
                <a:srgbClr val="1F224E"/>
              </a:solidFill>
              <a:latin typeface="Myriad Pro" charset="0"/>
              <a:ea typeface="Myriad Pro" charset="0"/>
              <a:cs typeface="Myriad Pro" charset="0"/>
            </a:endParaRPr>
          </a:p>
          <a:p>
            <a:r>
              <a:rPr lang="en-US" sz="1000" dirty="0">
                <a:solidFill>
                  <a:srgbClr val="1F224E"/>
                </a:solidFill>
                <a:latin typeface="Myriad Pro" charset="0"/>
                <a:ea typeface="Myriad Pro" charset="0"/>
                <a:cs typeface="Myriad Pro" charset="0"/>
              </a:rPr>
              <a:t>There are limited attempts to make synoptic links between content from different parts of the course of study</a:t>
            </a:r>
            <a:r>
              <a:rPr lang="en-US" sz="1000" dirty="0" smtClean="0">
                <a:solidFill>
                  <a:srgbClr val="1F224E"/>
                </a:solidFill>
                <a:latin typeface="Myriad Pro" charset="0"/>
                <a:ea typeface="Myriad Pro" charset="0"/>
                <a:cs typeface="Myriad Pro" charset="0"/>
              </a:rPr>
              <a:t>.</a:t>
            </a:r>
            <a:endParaRPr lang="en-US" sz="1000" dirty="0">
              <a:solidFill>
                <a:srgbClr val="1F224E"/>
              </a:solidFill>
              <a:latin typeface="Myriad Pro" charset="0"/>
              <a:ea typeface="Myriad Pro" charset="0"/>
              <a:cs typeface="Myriad Pro" charset="0"/>
            </a:endParaRPr>
          </a:p>
        </p:txBody>
      </p:sp>
      <p:sp>
        <p:nvSpPr>
          <p:cNvPr id="8" name="TextBox 7"/>
          <p:cNvSpPr txBox="1"/>
          <p:nvPr/>
        </p:nvSpPr>
        <p:spPr>
          <a:xfrm>
            <a:off x="4711824" y="2281193"/>
            <a:ext cx="2160240" cy="4555093"/>
          </a:xfrm>
          <a:prstGeom prst="rect">
            <a:avLst/>
          </a:prstGeom>
          <a:solidFill>
            <a:srgbClr val="ECECEC"/>
          </a:solidFill>
          <a:ln>
            <a:solidFill>
              <a:schemeClr val="tx1"/>
            </a:solidFill>
          </a:ln>
        </p:spPr>
        <p:txBody>
          <a:bodyPr wrap="square" rtlCol="0">
            <a:spAutoFit/>
          </a:bodyPr>
          <a:lstStyle/>
          <a:p>
            <a:r>
              <a:rPr lang="en-US" sz="1000" b="1" dirty="0">
                <a:solidFill>
                  <a:srgbClr val="1F224E"/>
                </a:solidFill>
                <a:latin typeface="Myriad Pro" charset="0"/>
                <a:ea typeface="Myriad Pro" charset="0"/>
                <a:cs typeface="Myriad Pro" charset="0"/>
              </a:rPr>
              <a:t>Level 2 (4–6 marks)</a:t>
            </a:r>
          </a:p>
          <a:p>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reasonable</a:t>
            </a:r>
            <a:r>
              <a:rPr lang="en-US" sz="1000" dirty="0">
                <a:solidFill>
                  <a:srgbClr val="1F224E"/>
                </a:solidFill>
                <a:latin typeface="Myriad Pro" charset="0"/>
                <a:ea typeface="Myriad Pro" charset="0"/>
                <a:cs typeface="Myriad Pro" charset="0"/>
              </a:rPr>
              <a:t> </a:t>
            </a:r>
            <a:r>
              <a:rPr lang="en-US" sz="1000" dirty="0">
                <a:solidFill>
                  <a:srgbClr val="FF0000"/>
                </a:solidFill>
                <a:latin typeface="Myriad Pro" charset="0"/>
                <a:ea typeface="Myriad Pro" charset="0"/>
                <a:cs typeface="Myriad Pro" charset="0"/>
              </a:rPr>
              <a:t>knowledge and understanding </a:t>
            </a:r>
            <a:r>
              <a:rPr lang="en-US" sz="1000" dirty="0">
                <a:solidFill>
                  <a:srgbClr val="1F224E"/>
                </a:solidFill>
                <a:latin typeface="Myriad Pro" charset="0"/>
                <a:ea typeface="Myriad Pro" charset="0"/>
                <a:cs typeface="Myriad Pro" charset="0"/>
              </a:rPr>
              <a:t>of </a:t>
            </a:r>
            <a:r>
              <a:rPr lang="en-US" sz="1000" dirty="0" smtClean="0">
                <a:solidFill>
                  <a:srgbClr val="1F224E"/>
                </a:solidFill>
                <a:latin typeface="Myriad Pro" charset="0"/>
                <a:ea typeface="Myriad Pro" charset="0"/>
                <a:cs typeface="Myriad Pro" charset="0"/>
              </a:rPr>
              <a:t>communicable </a:t>
            </a:r>
            <a:r>
              <a:rPr lang="en-US" sz="1000" dirty="0">
                <a:solidFill>
                  <a:srgbClr val="1F224E"/>
                </a:solidFill>
                <a:latin typeface="Myriad Pro" charset="0"/>
                <a:ea typeface="Myriad Pro" charset="0"/>
                <a:cs typeface="Myriad Pro" charset="0"/>
              </a:rPr>
              <a:t>disease mitigation and areas of either human rights or territorial integrity conflicts </a:t>
            </a:r>
            <a:r>
              <a:rPr lang="en-US" sz="1000" dirty="0" smtClean="0">
                <a:solidFill>
                  <a:srgbClr val="FF0000"/>
                </a:solidFill>
                <a:latin typeface="Myriad Pro" charset="0"/>
                <a:ea typeface="Myriad Pro" charset="0"/>
                <a:cs typeface="Myriad Pro" charset="0"/>
              </a:rPr>
              <a:t>(AO1</a:t>
            </a:r>
            <a:r>
              <a:rPr lang="en-US" sz="1000" dirty="0">
                <a:solidFill>
                  <a:srgbClr val="FF0000"/>
                </a:solidFill>
                <a:latin typeface="Myriad Pro" charset="0"/>
                <a:ea typeface="Myriad Pro" charset="0"/>
                <a:cs typeface="Myriad Pro" charset="0"/>
              </a:rPr>
              <a:t>)</a:t>
            </a:r>
            <a:r>
              <a:rPr lang="en-US" sz="1000" dirty="0">
                <a:solidFill>
                  <a:srgbClr val="1F224E"/>
                </a:solidFill>
                <a:latin typeface="Myriad Pro" charset="0"/>
                <a:ea typeface="Myriad Pro" charset="0"/>
                <a:cs typeface="Myriad Pro" charset="0"/>
              </a:rPr>
              <a:t>. </a:t>
            </a:r>
          </a:p>
          <a:p>
            <a:endParaRPr lang="en-US" sz="1000" dirty="0">
              <a:solidFill>
                <a:srgbClr val="1F224E"/>
              </a:solidFill>
              <a:latin typeface="Myriad Pro" charset="0"/>
              <a:ea typeface="Myriad Pro" charset="0"/>
              <a:cs typeface="Myriad Pro" charset="0"/>
            </a:endParaRPr>
          </a:p>
          <a:p>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reasonable</a:t>
            </a:r>
            <a:r>
              <a:rPr lang="en-US" sz="1000" dirty="0">
                <a:solidFill>
                  <a:srgbClr val="1F224E"/>
                </a:solidFill>
                <a:latin typeface="Myriad Pro" charset="0"/>
                <a:ea typeface="Myriad Pro" charset="0"/>
                <a:cs typeface="Myriad Pro" charset="0"/>
              </a:rPr>
              <a:t> </a:t>
            </a:r>
            <a:r>
              <a:rPr lang="en-US" sz="1000" dirty="0">
                <a:solidFill>
                  <a:srgbClr val="00B0F0"/>
                </a:solidFill>
                <a:latin typeface="Myriad Pro" charset="0"/>
                <a:ea typeface="Myriad Pro" charset="0"/>
                <a:cs typeface="Myriad Pro" charset="0"/>
              </a:rPr>
              <a:t>application of knowledge and understanding </a:t>
            </a:r>
            <a:r>
              <a:rPr lang="en-US" sz="1000" dirty="0">
                <a:solidFill>
                  <a:srgbClr val="1F224E"/>
                </a:solidFill>
                <a:latin typeface="Myriad Pro" charset="0"/>
                <a:ea typeface="Myriad Pro" charset="0"/>
                <a:cs typeface="Myriad Pro" charset="0"/>
              </a:rPr>
              <a:t>to provide sound </a:t>
            </a:r>
            <a:r>
              <a:rPr lang="en-US" sz="1000" dirty="0">
                <a:solidFill>
                  <a:srgbClr val="00B0F0"/>
                </a:solidFill>
                <a:latin typeface="Myriad Pro" charset="0"/>
                <a:ea typeface="Myriad Pro" charset="0"/>
                <a:cs typeface="Myriad Pro" charset="0"/>
              </a:rPr>
              <a:t>analysis</a:t>
            </a:r>
            <a:r>
              <a:rPr lang="en-US" sz="1000" dirty="0">
                <a:solidFill>
                  <a:srgbClr val="1F224E"/>
                </a:solidFill>
                <a:latin typeface="Myriad Pro" charset="0"/>
                <a:ea typeface="Myriad Pro" charset="0"/>
                <a:cs typeface="Myriad Pro" charset="0"/>
              </a:rPr>
              <a:t> that shows some accuracy of the challenges to mitigating against communicable diseases in areas of human rights or territorial integrity conflicts </a:t>
            </a:r>
            <a:r>
              <a:rPr lang="en-US" sz="1000" dirty="0" smtClean="0">
                <a:solidFill>
                  <a:srgbClr val="00B0F0"/>
                </a:solidFill>
                <a:latin typeface="Myriad Pro" charset="0"/>
                <a:ea typeface="Myriad Pro" charset="0"/>
                <a:cs typeface="Myriad Pro" charset="0"/>
              </a:rPr>
              <a:t>(AO2</a:t>
            </a:r>
            <a:r>
              <a:rPr lang="en-US" sz="1000" dirty="0">
                <a:solidFill>
                  <a:srgbClr val="00B0F0"/>
                </a:solidFill>
                <a:latin typeface="Myriad Pro" charset="0"/>
                <a:ea typeface="Myriad Pro" charset="0"/>
                <a:cs typeface="Myriad Pro" charset="0"/>
              </a:rPr>
              <a:t>)</a:t>
            </a:r>
            <a:r>
              <a:rPr lang="en-US" sz="1000" dirty="0">
                <a:solidFill>
                  <a:srgbClr val="1F224E"/>
                </a:solidFill>
                <a:latin typeface="Myriad Pro" charset="0"/>
                <a:ea typeface="Myriad Pro" charset="0"/>
                <a:cs typeface="Myriad Pro" charset="0"/>
              </a:rPr>
              <a:t>.</a:t>
            </a:r>
          </a:p>
          <a:p>
            <a:endParaRPr lang="en-US" sz="1000" dirty="0">
              <a:solidFill>
                <a:srgbClr val="1F224E"/>
              </a:solidFill>
              <a:latin typeface="Myriad Pro" charset="0"/>
              <a:ea typeface="Myriad Pro" charset="0"/>
              <a:cs typeface="Myriad Pro" charset="0"/>
            </a:endParaRPr>
          </a:p>
          <a:p>
            <a:r>
              <a:rPr lang="en-US" sz="1000" dirty="0">
                <a:solidFill>
                  <a:srgbClr val="1F224E"/>
                </a:solidFill>
                <a:latin typeface="Myriad Pro" charset="0"/>
                <a:ea typeface="Myriad Pro" charset="0"/>
                <a:cs typeface="Myriad Pro" charset="0"/>
              </a:rPr>
              <a:t>This will be shown by including </a:t>
            </a:r>
            <a:r>
              <a:rPr lang="en-US" sz="1000" b="1" dirty="0">
                <a:solidFill>
                  <a:srgbClr val="1F224E"/>
                </a:solidFill>
                <a:latin typeface="Myriad Pro" charset="0"/>
                <a:ea typeface="Myriad Pro" charset="0"/>
                <a:cs typeface="Myriad Pro" charset="0"/>
              </a:rPr>
              <a:t>developed</a:t>
            </a:r>
            <a:r>
              <a:rPr lang="en-US" sz="1000" dirty="0">
                <a:solidFill>
                  <a:srgbClr val="1F224E"/>
                </a:solidFill>
                <a:latin typeface="Myriad Pro" charset="0"/>
                <a:ea typeface="Myriad Pro" charset="0"/>
                <a:cs typeface="Myriad Pro" charset="0"/>
              </a:rPr>
              <a:t> ideas about </a:t>
            </a:r>
            <a:r>
              <a:rPr lang="en-US" sz="1000" b="1" dirty="0">
                <a:solidFill>
                  <a:srgbClr val="1F224E"/>
                </a:solidFill>
                <a:latin typeface="Myriad Pro" charset="0"/>
                <a:ea typeface="Myriad Pro" charset="0"/>
                <a:cs typeface="Myriad Pro" charset="0"/>
              </a:rPr>
              <a:t>either</a:t>
            </a:r>
            <a:r>
              <a:rPr lang="en-US" sz="1000" dirty="0">
                <a:solidFill>
                  <a:srgbClr val="1F224E"/>
                </a:solidFill>
                <a:latin typeface="Myriad Pro" charset="0"/>
                <a:ea typeface="Myriad Pro" charset="0"/>
                <a:cs typeface="Myriad Pro" charset="0"/>
              </a:rPr>
              <a:t> </a:t>
            </a:r>
            <a:r>
              <a:rPr lang="en-US" sz="1000" dirty="0" smtClean="0">
                <a:solidFill>
                  <a:srgbClr val="1F224E"/>
                </a:solidFill>
                <a:latin typeface="Myriad Pro" charset="0"/>
                <a:ea typeface="Myriad Pro" charset="0"/>
                <a:cs typeface="Myriad Pro" charset="0"/>
              </a:rPr>
              <a:t>communicable </a:t>
            </a:r>
            <a:r>
              <a:rPr lang="en-US" sz="1000" dirty="0">
                <a:solidFill>
                  <a:srgbClr val="1F224E"/>
                </a:solidFill>
                <a:latin typeface="Myriad Pro" charset="0"/>
                <a:ea typeface="Myriad Pro" charset="0"/>
                <a:cs typeface="Myriad Pro" charset="0"/>
              </a:rPr>
              <a:t>disease mitigation or areas of either human rights or territorial integrity and </a:t>
            </a:r>
            <a:r>
              <a:rPr lang="en-US" sz="1000" b="1" dirty="0" smtClean="0">
                <a:solidFill>
                  <a:srgbClr val="1F224E"/>
                </a:solidFill>
                <a:latin typeface="Myriad Pro" charset="0"/>
                <a:ea typeface="Myriad Pro" charset="0"/>
                <a:cs typeface="Myriad Pro" charset="0"/>
              </a:rPr>
              <a:t>simple</a:t>
            </a:r>
            <a:r>
              <a:rPr lang="en-US" sz="1000" dirty="0" smtClean="0">
                <a:solidFill>
                  <a:srgbClr val="1F224E"/>
                </a:solidFill>
                <a:latin typeface="Myriad Pro" charset="0"/>
                <a:ea typeface="Myriad Pro" charset="0"/>
                <a:cs typeface="Myriad Pro" charset="0"/>
              </a:rPr>
              <a:t> </a:t>
            </a:r>
            <a:r>
              <a:rPr lang="en-US" sz="1000" dirty="0">
                <a:solidFill>
                  <a:srgbClr val="1F224E"/>
                </a:solidFill>
                <a:latin typeface="Myriad Pro" charset="0"/>
                <a:ea typeface="Myriad Pro" charset="0"/>
                <a:cs typeface="Myriad Pro" charset="0"/>
              </a:rPr>
              <a:t>ideas for the other focus</a:t>
            </a:r>
            <a:r>
              <a:rPr lang="en-US" sz="1000" dirty="0" smtClean="0">
                <a:solidFill>
                  <a:srgbClr val="1F224E"/>
                </a:solidFill>
                <a:latin typeface="Myriad Pro" charset="0"/>
                <a:ea typeface="Myriad Pro" charset="0"/>
                <a:cs typeface="Myriad Pro" charset="0"/>
              </a:rPr>
              <a:t>.</a:t>
            </a:r>
          </a:p>
          <a:p>
            <a:endParaRPr lang="en-US" sz="1000" dirty="0">
              <a:solidFill>
                <a:srgbClr val="1F224E"/>
              </a:solidFill>
              <a:latin typeface="Myriad Pro" charset="0"/>
              <a:ea typeface="Myriad Pro" charset="0"/>
              <a:cs typeface="Myriad Pro" charset="0"/>
            </a:endParaRPr>
          </a:p>
          <a:p>
            <a:r>
              <a:rPr lang="en-US" sz="1000" dirty="0">
                <a:solidFill>
                  <a:srgbClr val="1F224E"/>
                </a:solidFill>
                <a:latin typeface="Myriad Pro" charset="0"/>
                <a:ea typeface="Myriad Pro" charset="0"/>
                <a:cs typeface="Myriad Pro" charset="0"/>
              </a:rPr>
              <a:t>There are some attempts to make synoptic links between content from different parts of the course of study but these are not always relevant.</a:t>
            </a:r>
            <a:endParaRPr lang="en-US" sz="1000" dirty="0" smtClean="0">
              <a:solidFill>
                <a:srgbClr val="1F224E"/>
              </a:solidFill>
              <a:latin typeface="Myriad Pro" charset="0"/>
              <a:ea typeface="Myriad Pro" charset="0"/>
              <a:cs typeface="Myriad Pro" charset="0"/>
            </a:endParaRPr>
          </a:p>
        </p:txBody>
      </p:sp>
      <p:sp>
        <p:nvSpPr>
          <p:cNvPr id="11" name="TextBox 10"/>
          <p:cNvSpPr txBox="1"/>
          <p:nvPr/>
        </p:nvSpPr>
        <p:spPr>
          <a:xfrm>
            <a:off x="2412900" y="2269767"/>
            <a:ext cx="2160241" cy="4555093"/>
          </a:xfrm>
          <a:prstGeom prst="rect">
            <a:avLst/>
          </a:prstGeom>
          <a:solidFill>
            <a:srgbClr val="ECECEC"/>
          </a:solidFill>
          <a:ln>
            <a:solidFill>
              <a:schemeClr val="tx1"/>
            </a:solidFill>
          </a:ln>
        </p:spPr>
        <p:txBody>
          <a:bodyPr wrap="square" rtlCol="0">
            <a:spAutoFit/>
          </a:bodyPr>
          <a:lstStyle/>
          <a:p>
            <a:r>
              <a:rPr lang="en-US" sz="1000" b="1" dirty="0">
                <a:solidFill>
                  <a:srgbClr val="1F224E"/>
                </a:solidFill>
                <a:latin typeface="Myriad Pro" charset="0"/>
                <a:ea typeface="Myriad Pro" charset="0"/>
                <a:cs typeface="Myriad Pro" charset="0"/>
              </a:rPr>
              <a:t>Level 3 (7–9 marks)</a:t>
            </a:r>
            <a:endParaRPr lang="en-GB" sz="1000" b="1" dirty="0">
              <a:solidFill>
                <a:srgbClr val="1F224E"/>
              </a:solidFill>
              <a:latin typeface="Myriad Pro" charset="0"/>
              <a:ea typeface="Myriad Pro" charset="0"/>
              <a:cs typeface="Myriad Pro" charset="0"/>
            </a:endParaRPr>
          </a:p>
          <a:p>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thorough</a:t>
            </a:r>
            <a:r>
              <a:rPr lang="en-US" sz="1000" dirty="0">
                <a:solidFill>
                  <a:srgbClr val="1F224E"/>
                </a:solidFill>
                <a:latin typeface="Myriad Pro" charset="0"/>
                <a:ea typeface="Myriad Pro" charset="0"/>
                <a:cs typeface="Myriad Pro" charset="0"/>
              </a:rPr>
              <a:t> </a:t>
            </a:r>
            <a:r>
              <a:rPr lang="en-US" sz="1000" dirty="0">
                <a:solidFill>
                  <a:srgbClr val="FF0000"/>
                </a:solidFill>
                <a:latin typeface="Myriad Pro" charset="0"/>
                <a:ea typeface="Myriad Pro" charset="0"/>
                <a:cs typeface="Myriad Pro" charset="0"/>
              </a:rPr>
              <a:t>knowledge and understanding </a:t>
            </a:r>
            <a:r>
              <a:rPr lang="en-US" sz="1000" dirty="0">
                <a:solidFill>
                  <a:srgbClr val="1F224E"/>
                </a:solidFill>
                <a:latin typeface="Myriad Pro" charset="0"/>
                <a:ea typeface="Myriad Pro" charset="0"/>
                <a:cs typeface="Myriad Pro" charset="0"/>
              </a:rPr>
              <a:t>of communicable disease mitigation and areas of either human rights or territorial integrity conflicts </a:t>
            </a:r>
            <a:r>
              <a:rPr lang="en-US" sz="1000" dirty="0" smtClean="0">
                <a:solidFill>
                  <a:srgbClr val="FF0000"/>
                </a:solidFill>
                <a:latin typeface="Myriad Pro" charset="0"/>
                <a:ea typeface="Myriad Pro" charset="0"/>
                <a:cs typeface="Myriad Pro" charset="0"/>
              </a:rPr>
              <a:t>(AO1</a:t>
            </a:r>
            <a:r>
              <a:rPr lang="en-US" sz="1000" dirty="0">
                <a:solidFill>
                  <a:srgbClr val="FF0000"/>
                </a:solidFill>
                <a:latin typeface="Myriad Pro" charset="0"/>
                <a:ea typeface="Myriad Pro" charset="0"/>
                <a:cs typeface="Myriad Pro" charset="0"/>
              </a:rPr>
              <a:t>)</a:t>
            </a:r>
            <a:r>
              <a:rPr lang="en-US" sz="1000" dirty="0">
                <a:solidFill>
                  <a:srgbClr val="1F224E"/>
                </a:solidFill>
                <a:latin typeface="Myriad Pro" charset="0"/>
                <a:ea typeface="Myriad Pro" charset="0"/>
                <a:cs typeface="Myriad Pro" charset="0"/>
              </a:rPr>
              <a:t>. </a:t>
            </a:r>
          </a:p>
          <a:p>
            <a:endParaRPr lang="en-US" sz="1000" dirty="0">
              <a:solidFill>
                <a:srgbClr val="1F224E"/>
              </a:solidFill>
              <a:latin typeface="Myriad Pro" charset="0"/>
              <a:ea typeface="Myriad Pro" charset="0"/>
              <a:cs typeface="Myriad Pro" charset="0"/>
            </a:endParaRPr>
          </a:p>
          <a:p>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thorough</a:t>
            </a:r>
            <a:r>
              <a:rPr lang="en-US" sz="1000" dirty="0">
                <a:solidFill>
                  <a:srgbClr val="1F224E"/>
                </a:solidFill>
                <a:latin typeface="Myriad Pro" charset="0"/>
                <a:ea typeface="Myriad Pro" charset="0"/>
                <a:cs typeface="Myriad Pro" charset="0"/>
              </a:rPr>
              <a:t> </a:t>
            </a:r>
            <a:r>
              <a:rPr lang="en-US" sz="1000" dirty="0">
                <a:solidFill>
                  <a:srgbClr val="00B0F0"/>
                </a:solidFill>
                <a:latin typeface="Myriad Pro" charset="0"/>
                <a:ea typeface="Myriad Pro" charset="0"/>
                <a:cs typeface="Myriad Pro" charset="0"/>
              </a:rPr>
              <a:t>application of knowledge and understanding</a:t>
            </a:r>
            <a:r>
              <a:rPr lang="en-US" sz="1000" dirty="0">
                <a:solidFill>
                  <a:srgbClr val="1F224E"/>
                </a:solidFill>
                <a:latin typeface="Myriad Pro" charset="0"/>
                <a:ea typeface="Myriad Pro" charset="0"/>
                <a:cs typeface="Myriad Pro" charset="0"/>
              </a:rPr>
              <a:t> to provide clear and developed </a:t>
            </a:r>
            <a:r>
              <a:rPr lang="en-US" sz="1000" dirty="0">
                <a:solidFill>
                  <a:srgbClr val="00B0F0"/>
                </a:solidFill>
                <a:latin typeface="Myriad Pro" charset="0"/>
                <a:ea typeface="Myriad Pro" charset="0"/>
                <a:cs typeface="Myriad Pro" charset="0"/>
              </a:rPr>
              <a:t>analysis</a:t>
            </a:r>
            <a:r>
              <a:rPr lang="en-US" sz="1000" dirty="0">
                <a:solidFill>
                  <a:srgbClr val="1F224E"/>
                </a:solidFill>
                <a:latin typeface="Myriad Pro" charset="0"/>
                <a:ea typeface="Myriad Pro" charset="0"/>
                <a:cs typeface="Myriad Pro" charset="0"/>
              </a:rPr>
              <a:t> that shows accuracy of the challenges to mitigating against communicable diseases in areas of human rights or territorial integrity conflicts </a:t>
            </a:r>
            <a:r>
              <a:rPr lang="en-US" sz="1000" dirty="0" smtClean="0">
                <a:solidFill>
                  <a:srgbClr val="00B0F0"/>
                </a:solidFill>
                <a:latin typeface="Myriad Pro" charset="0"/>
                <a:ea typeface="Myriad Pro" charset="0"/>
                <a:cs typeface="Myriad Pro" charset="0"/>
              </a:rPr>
              <a:t>(</a:t>
            </a:r>
            <a:r>
              <a:rPr lang="en-US" sz="1000" dirty="0">
                <a:solidFill>
                  <a:srgbClr val="00B0F0"/>
                </a:solidFill>
                <a:latin typeface="Myriad Pro" charset="0"/>
                <a:ea typeface="Myriad Pro" charset="0"/>
                <a:cs typeface="Myriad Pro" charset="0"/>
              </a:rPr>
              <a:t>AO2)</a:t>
            </a:r>
            <a:r>
              <a:rPr lang="en-US" sz="1000" dirty="0">
                <a:solidFill>
                  <a:srgbClr val="1F224E"/>
                </a:solidFill>
                <a:latin typeface="Myriad Pro" charset="0"/>
                <a:ea typeface="Myriad Pro" charset="0"/>
                <a:cs typeface="Myriad Pro" charset="0"/>
              </a:rPr>
              <a:t>.</a:t>
            </a:r>
          </a:p>
          <a:p>
            <a:r>
              <a:rPr lang="en-US" sz="1000" dirty="0">
                <a:solidFill>
                  <a:srgbClr val="1F224E"/>
                </a:solidFill>
                <a:latin typeface="Myriad Pro" charset="0"/>
                <a:ea typeface="Myriad Pro" charset="0"/>
                <a:cs typeface="Myriad Pro" charset="0"/>
              </a:rPr>
              <a:t> </a:t>
            </a:r>
          </a:p>
          <a:p>
            <a:r>
              <a:rPr lang="en-US" sz="1000" dirty="0">
                <a:solidFill>
                  <a:srgbClr val="1F224E"/>
                </a:solidFill>
                <a:latin typeface="Myriad Pro" charset="0"/>
                <a:ea typeface="Myriad Pro" charset="0"/>
                <a:cs typeface="Myriad Pro" charset="0"/>
              </a:rPr>
              <a:t>This will be shown by including </a:t>
            </a:r>
            <a:r>
              <a:rPr lang="en-US" sz="1000" b="1" dirty="0">
                <a:solidFill>
                  <a:srgbClr val="1F224E"/>
                </a:solidFill>
                <a:latin typeface="Myriad Pro" charset="0"/>
                <a:ea typeface="Myriad Pro" charset="0"/>
                <a:cs typeface="Myriad Pro" charset="0"/>
              </a:rPr>
              <a:t>well-developed</a:t>
            </a:r>
            <a:r>
              <a:rPr lang="en-US" sz="1000" dirty="0">
                <a:solidFill>
                  <a:srgbClr val="1F224E"/>
                </a:solidFill>
                <a:latin typeface="Myriad Pro" charset="0"/>
                <a:ea typeface="Myriad Pro" charset="0"/>
                <a:cs typeface="Myriad Pro" charset="0"/>
              </a:rPr>
              <a:t> ideas about </a:t>
            </a:r>
            <a:r>
              <a:rPr lang="en-US" sz="1000" b="1" dirty="0">
                <a:solidFill>
                  <a:srgbClr val="1F224E"/>
                </a:solidFill>
                <a:latin typeface="Myriad Pro" charset="0"/>
                <a:ea typeface="Myriad Pro" charset="0"/>
                <a:cs typeface="Myriad Pro" charset="0"/>
              </a:rPr>
              <a:t>either</a:t>
            </a:r>
            <a:r>
              <a:rPr lang="en-US" sz="1000" dirty="0">
                <a:solidFill>
                  <a:srgbClr val="1F224E"/>
                </a:solidFill>
                <a:latin typeface="Myriad Pro" charset="0"/>
                <a:ea typeface="Myriad Pro" charset="0"/>
                <a:cs typeface="Myriad Pro" charset="0"/>
              </a:rPr>
              <a:t> </a:t>
            </a:r>
            <a:r>
              <a:rPr lang="en-US" sz="1000" dirty="0" smtClean="0">
                <a:solidFill>
                  <a:srgbClr val="1F224E"/>
                </a:solidFill>
                <a:latin typeface="Myriad Pro" charset="0"/>
                <a:ea typeface="Myriad Pro" charset="0"/>
                <a:cs typeface="Myriad Pro" charset="0"/>
              </a:rPr>
              <a:t>communicable</a:t>
            </a:r>
            <a:r>
              <a:rPr lang="en-US" sz="1000" dirty="0" smtClean="0"/>
              <a:t> </a:t>
            </a:r>
            <a:r>
              <a:rPr lang="en-US" sz="1000" dirty="0" smtClean="0">
                <a:solidFill>
                  <a:srgbClr val="1F224E"/>
                </a:solidFill>
                <a:latin typeface="Myriad Pro" charset="0"/>
                <a:ea typeface="Myriad Pro" charset="0"/>
                <a:cs typeface="Myriad Pro" charset="0"/>
              </a:rPr>
              <a:t>disease </a:t>
            </a:r>
            <a:r>
              <a:rPr lang="en-US" sz="1000" dirty="0">
                <a:solidFill>
                  <a:srgbClr val="1F224E"/>
                </a:solidFill>
                <a:latin typeface="Myriad Pro" charset="0"/>
                <a:ea typeface="Myriad Pro" charset="0"/>
                <a:cs typeface="Myriad Pro" charset="0"/>
              </a:rPr>
              <a:t>mitigation </a:t>
            </a:r>
            <a:r>
              <a:rPr lang="en-US" sz="1000" b="1" dirty="0" smtClean="0">
                <a:solidFill>
                  <a:srgbClr val="1F224E"/>
                </a:solidFill>
                <a:latin typeface="Myriad Pro" charset="0"/>
                <a:ea typeface="Myriad Pro" charset="0"/>
                <a:cs typeface="Myriad Pro" charset="0"/>
              </a:rPr>
              <a:t>or</a:t>
            </a:r>
            <a:r>
              <a:rPr lang="en-US" sz="1000" dirty="0">
                <a:solidFill>
                  <a:srgbClr val="1F224E"/>
                </a:solidFill>
                <a:latin typeface="Myriad Pro" charset="0"/>
                <a:ea typeface="Myriad Pro" charset="0"/>
                <a:cs typeface="Myriad Pro" charset="0"/>
              </a:rPr>
              <a:t> areas of either human rights or territorial integrity and </a:t>
            </a:r>
            <a:r>
              <a:rPr lang="en-US" sz="1000" b="1" dirty="0" smtClean="0">
                <a:solidFill>
                  <a:srgbClr val="1F224E"/>
                </a:solidFill>
                <a:latin typeface="Myriad Pro" charset="0"/>
                <a:ea typeface="Myriad Pro" charset="0"/>
                <a:cs typeface="Myriad Pro" charset="0"/>
              </a:rPr>
              <a:t>developed</a:t>
            </a:r>
            <a:r>
              <a:rPr lang="en-US" sz="1000" dirty="0" smtClean="0">
                <a:solidFill>
                  <a:srgbClr val="1F224E"/>
                </a:solidFill>
                <a:latin typeface="Myriad Pro" charset="0"/>
                <a:ea typeface="Myriad Pro" charset="0"/>
                <a:cs typeface="Myriad Pro" charset="0"/>
              </a:rPr>
              <a:t> </a:t>
            </a:r>
            <a:r>
              <a:rPr lang="en-US" sz="1000" dirty="0">
                <a:solidFill>
                  <a:srgbClr val="1F224E"/>
                </a:solidFill>
                <a:latin typeface="Myriad Pro" charset="0"/>
                <a:ea typeface="Myriad Pro" charset="0"/>
                <a:cs typeface="Myriad Pro" charset="0"/>
              </a:rPr>
              <a:t>ideas for the other focus</a:t>
            </a:r>
            <a:r>
              <a:rPr lang="en-US" sz="1000" dirty="0" smtClean="0">
                <a:solidFill>
                  <a:srgbClr val="1F224E"/>
                </a:solidFill>
                <a:latin typeface="Myriad Pro" charset="0"/>
                <a:ea typeface="Myriad Pro" charset="0"/>
                <a:cs typeface="Myriad Pro" charset="0"/>
              </a:rPr>
              <a:t>.</a:t>
            </a:r>
          </a:p>
          <a:p>
            <a:endParaRPr lang="en-US" sz="1000" dirty="0">
              <a:solidFill>
                <a:srgbClr val="1F224E"/>
              </a:solidFill>
              <a:latin typeface="Myriad Pro" charset="0"/>
              <a:ea typeface="Myriad Pro" charset="0"/>
              <a:cs typeface="Myriad Pro" charset="0"/>
            </a:endParaRPr>
          </a:p>
          <a:p>
            <a:r>
              <a:rPr lang="en-US" sz="1000" dirty="0">
                <a:solidFill>
                  <a:srgbClr val="1F224E"/>
                </a:solidFill>
                <a:latin typeface="Myriad Pro" charset="0"/>
                <a:ea typeface="Myriad Pro" charset="0"/>
                <a:cs typeface="Myriad Pro" charset="0"/>
              </a:rPr>
              <a:t>There are clear attempts to make synoptic links between content from different parts of the course of study but these are not always appropriate. </a:t>
            </a:r>
            <a:endParaRPr lang="en-US" sz="1000" dirty="0" smtClean="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5376121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36104"/>
          </a:xfrm>
        </p:spPr>
        <p:txBody>
          <a:bodyPr>
            <a:noAutofit/>
          </a:bodyPr>
          <a:lstStyle/>
          <a:p>
            <a:r>
              <a:rPr lang="en-GB" dirty="0"/>
              <a:t>Topic </a:t>
            </a:r>
            <a:r>
              <a:rPr lang="en-GB" dirty="0" smtClean="0"/>
              <a:t>3.2 </a:t>
            </a:r>
            <a:r>
              <a:rPr lang="en-GB" dirty="0"/>
              <a:t>– Question </a:t>
            </a:r>
            <a:r>
              <a:rPr lang="en-GB" dirty="0" smtClean="0"/>
              <a:t>7 </a:t>
            </a:r>
            <a:r>
              <a:rPr lang="en-GB" dirty="0"/>
              <a:t>– </a:t>
            </a:r>
            <a:r>
              <a:rPr lang="en-GB" dirty="0" smtClean="0"/>
              <a:t>12 </a:t>
            </a:r>
            <a:r>
              <a:rPr lang="en-GB" dirty="0"/>
              <a:t>marks</a:t>
            </a:r>
          </a:p>
        </p:txBody>
      </p:sp>
      <p:sp>
        <p:nvSpPr>
          <p:cNvPr id="7" name="Content Placeholder 2"/>
          <p:cNvSpPr txBox="1">
            <a:spLocks/>
          </p:cNvSpPr>
          <p:nvPr/>
        </p:nvSpPr>
        <p:spPr>
          <a:xfrm>
            <a:off x="131116" y="1653215"/>
            <a:ext cx="4944940" cy="5204785"/>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100" b="1" dirty="0" smtClean="0">
                <a:solidFill>
                  <a:srgbClr val="FF0000"/>
                </a:solidFill>
                <a:latin typeface="Myriad Pro" charset="0"/>
                <a:ea typeface="Myriad Pro" charset="0"/>
                <a:cs typeface="Myriad Pro" charset="0"/>
              </a:rPr>
              <a:t>AO1 </a:t>
            </a:r>
            <a:r>
              <a:rPr lang="en-US" sz="1100" b="1" dirty="0">
                <a:solidFill>
                  <a:srgbClr val="FF0000"/>
                </a:solidFill>
                <a:latin typeface="Myriad Pro" charset="0"/>
                <a:ea typeface="Myriad Pro" charset="0"/>
                <a:cs typeface="Myriad Pro" charset="0"/>
              </a:rPr>
              <a:t>– </a:t>
            </a:r>
            <a:r>
              <a:rPr lang="en-US" sz="1100" b="1" dirty="0" smtClean="0">
                <a:solidFill>
                  <a:srgbClr val="FF0000"/>
                </a:solidFill>
                <a:latin typeface="Myriad Pro" charset="0"/>
                <a:ea typeface="Myriad Pro" charset="0"/>
                <a:cs typeface="Myriad Pro" charset="0"/>
              </a:rPr>
              <a:t>6 </a:t>
            </a:r>
            <a:r>
              <a:rPr lang="en-US" sz="1100" b="1" dirty="0">
                <a:solidFill>
                  <a:srgbClr val="FF0000"/>
                </a:solidFill>
                <a:latin typeface="Myriad Pro" charset="0"/>
                <a:ea typeface="Myriad Pro" charset="0"/>
                <a:cs typeface="Myriad Pro" charset="0"/>
              </a:rPr>
              <a:t>marks</a:t>
            </a:r>
            <a:endParaRPr lang="en-GB" sz="1100" b="1" dirty="0">
              <a:solidFill>
                <a:srgbClr val="FF0000"/>
              </a:solidFill>
              <a:latin typeface="Myriad Pro" charset="0"/>
              <a:ea typeface="Myriad Pro" charset="0"/>
              <a:cs typeface="Myriad Pro" charset="0"/>
            </a:endParaRPr>
          </a:p>
          <a:p>
            <a:pPr marL="0" indent="0">
              <a:buNone/>
            </a:pPr>
            <a:r>
              <a:rPr lang="en-US" sz="1100" dirty="0">
                <a:solidFill>
                  <a:srgbClr val="FF0000"/>
                </a:solidFill>
                <a:latin typeface="Myriad Pro" charset="0"/>
                <a:ea typeface="Myriad Pro" charset="0"/>
                <a:cs typeface="Myriad Pro" charset="0"/>
              </a:rPr>
              <a:t>Knowledge and understanding </a:t>
            </a:r>
            <a:r>
              <a:rPr lang="en-US" sz="1100" dirty="0">
                <a:solidFill>
                  <a:srgbClr val="1F224E"/>
                </a:solidFill>
                <a:latin typeface="Myriad Pro" charset="0"/>
                <a:ea typeface="Myriad Pro" charset="0"/>
                <a:cs typeface="Myriad Pro" charset="0"/>
              </a:rPr>
              <a:t>of mitigation against communicable diseases and human rights conflicts or territorial integrity conflicts could potentially include:</a:t>
            </a:r>
            <a:endParaRPr lang="en-GB" sz="1100" dirty="0">
              <a:solidFill>
                <a:srgbClr val="1F224E"/>
              </a:solidFill>
              <a:latin typeface="Myriad Pro" charset="0"/>
              <a:ea typeface="Myriad Pro" charset="0"/>
              <a:cs typeface="Myriad Pro" charset="0"/>
            </a:endParaRPr>
          </a:p>
          <a:p>
            <a:pPr lvl="0">
              <a:spcBef>
                <a:spcPts val="0"/>
              </a:spcBef>
            </a:pPr>
            <a:r>
              <a:rPr lang="en-US" sz="1100" dirty="0" smtClean="0">
                <a:solidFill>
                  <a:srgbClr val="1F224E"/>
                </a:solidFill>
                <a:latin typeface="Myriad Pro" charset="0"/>
                <a:ea typeface="Myriad Pro" charset="0"/>
                <a:cs typeface="Myriad Pro" charset="0"/>
              </a:rPr>
              <a:t>direct </a:t>
            </a:r>
            <a:r>
              <a:rPr lang="en-US" sz="1100" dirty="0">
                <a:solidFill>
                  <a:srgbClr val="1F224E"/>
                </a:solidFill>
                <a:latin typeface="Myriad Pro" charset="0"/>
                <a:ea typeface="Myriad Pro" charset="0"/>
                <a:cs typeface="Myriad Pro" charset="0"/>
              </a:rPr>
              <a:t>strategies used by governments and international agencies </a:t>
            </a:r>
          </a:p>
          <a:p>
            <a:pPr lvl="0">
              <a:spcBef>
                <a:spcPts val="0"/>
              </a:spcBef>
            </a:pPr>
            <a:r>
              <a:rPr lang="en-US" sz="1100" dirty="0" smtClean="0">
                <a:solidFill>
                  <a:srgbClr val="1F224E"/>
                </a:solidFill>
                <a:latin typeface="Myriad Pro" charset="0"/>
                <a:ea typeface="Myriad Pro" charset="0"/>
                <a:cs typeface="Myriad Pro" charset="0"/>
              </a:rPr>
              <a:t>indirect </a:t>
            </a:r>
            <a:r>
              <a:rPr lang="en-US" sz="1100" dirty="0">
                <a:solidFill>
                  <a:srgbClr val="1F224E"/>
                </a:solidFill>
                <a:latin typeface="Myriad Pro" charset="0"/>
                <a:ea typeface="Myriad Pro" charset="0"/>
                <a:cs typeface="Myriad Pro" charset="0"/>
              </a:rPr>
              <a:t>strategies used by governments and international agencies</a:t>
            </a:r>
          </a:p>
          <a:p>
            <a:pPr lvl="0">
              <a:spcBef>
                <a:spcPts val="0"/>
              </a:spcBef>
            </a:pPr>
            <a:r>
              <a:rPr lang="en-US" sz="1100" dirty="0" smtClean="0">
                <a:solidFill>
                  <a:srgbClr val="1F224E"/>
                </a:solidFill>
                <a:latin typeface="Myriad Pro" charset="0"/>
                <a:ea typeface="Myriad Pro" charset="0"/>
                <a:cs typeface="Myriad Pro" charset="0"/>
              </a:rPr>
              <a:t>response </a:t>
            </a:r>
            <a:r>
              <a:rPr lang="en-US" sz="1100" dirty="0">
                <a:solidFill>
                  <a:srgbClr val="1F224E"/>
                </a:solidFill>
                <a:latin typeface="Myriad Pro" charset="0"/>
                <a:ea typeface="Myriad Pro" charset="0"/>
                <a:cs typeface="Myriad Pro" charset="0"/>
              </a:rPr>
              <a:t>to outbreaks at national and international scales </a:t>
            </a:r>
          </a:p>
          <a:p>
            <a:pPr lvl="0">
              <a:spcBef>
                <a:spcPts val="0"/>
              </a:spcBef>
            </a:pPr>
            <a:r>
              <a:rPr lang="en-US" sz="1100" dirty="0" smtClean="0">
                <a:solidFill>
                  <a:srgbClr val="1F224E"/>
                </a:solidFill>
                <a:latin typeface="Myriad Pro" charset="0"/>
                <a:ea typeface="Myriad Pro" charset="0"/>
                <a:cs typeface="Myriad Pro" charset="0"/>
              </a:rPr>
              <a:t>prediction </a:t>
            </a:r>
            <a:r>
              <a:rPr lang="en-US" sz="1100" dirty="0">
                <a:solidFill>
                  <a:srgbClr val="1F224E"/>
                </a:solidFill>
                <a:latin typeface="Myriad Pro" charset="0"/>
                <a:ea typeface="Myriad Pro" charset="0"/>
                <a:cs typeface="Myriad Pro" charset="0"/>
              </a:rPr>
              <a:t>of diseases by international organisations such as the World Health </a:t>
            </a:r>
            <a:r>
              <a:rPr lang="en-US" sz="1100" dirty="0" smtClean="0">
                <a:solidFill>
                  <a:srgbClr val="1F224E"/>
                </a:solidFill>
                <a:latin typeface="Myriad Pro" charset="0"/>
                <a:ea typeface="Myriad Pro" charset="0"/>
                <a:cs typeface="Myriad Pro" charset="0"/>
              </a:rPr>
              <a:t>Organization</a:t>
            </a:r>
            <a:endParaRPr lang="en-US" sz="1100" dirty="0">
              <a:solidFill>
                <a:srgbClr val="1F224E"/>
              </a:solidFill>
              <a:latin typeface="Myriad Pro" charset="0"/>
              <a:ea typeface="Myriad Pro" charset="0"/>
              <a:cs typeface="Myriad Pro" charset="0"/>
            </a:endParaRPr>
          </a:p>
          <a:p>
            <a:pPr lvl="0">
              <a:spcBef>
                <a:spcPts val="0"/>
              </a:spcBef>
            </a:pPr>
            <a:r>
              <a:rPr lang="en-US" sz="1100" dirty="0" smtClean="0">
                <a:solidFill>
                  <a:srgbClr val="1F224E"/>
                </a:solidFill>
                <a:latin typeface="Myriad Pro" charset="0"/>
                <a:ea typeface="Myriad Pro" charset="0"/>
                <a:cs typeface="Myriad Pro" charset="0"/>
              </a:rPr>
              <a:t>role </a:t>
            </a:r>
            <a:r>
              <a:rPr lang="en-US" sz="1100" dirty="0">
                <a:solidFill>
                  <a:srgbClr val="1F224E"/>
                </a:solidFill>
                <a:latin typeface="Myriad Pro" charset="0"/>
                <a:ea typeface="Myriad Pro" charset="0"/>
                <a:cs typeface="Myriad Pro" charset="0"/>
              </a:rPr>
              <a:t>of an NGO in dealing with a disease outbreak at national and local level </a:t>
            </a:r>
          </a:p>
          <a:p>
            <a:pPr lvl="0">
              <a:spcBef>
                <a:spcPts val="0"/>
              </a:spcBef>
            </a:pPr>
            <a:r>
              <a:rPr lang="en-US" sz="1100" dirty="0" smtClean="0">
                <a:solidFill>
                  <a:srgbClr val="1F224E"/>
                </a:solidFill>
                <a:latin typeface="Myriad Pro" charset="0"/>
                <a:ea typeface="Myriad Pro" charset="0"/>
                <a:cs typeface="Myriad Pro" charset="0"/>
              </a:rPr>
              <a:t>global </a:t>
            </a:r>
            <a:r>
              <a:rPr lang="en-US" sz="1100" dirty="0">
                <a:solidFill>
                  <a:srgbClr val="1F224E"/>
                </a:solidFill>
                <a:latin typeface="Myriad Pro" charset="0"/>
                <a:ea typeface="Myriad Pro" charset="0"/>
                <a:cs typeface="Myriad Pro" charset="0"/>
              </a:rPr>
              <a:t>and national campaigns for disease eradication </a:t>
            </a:r>
            <a:endParaRPr lang="en-US" sz="1100" dirty="0" smtClean="0">
              <a:solidFill>
                <a:srgbClr val="1F224E"/>
              </a:solidFill>
              <a:latin typeface="Myriad Pro" charset="0"/>
              <a:ea typeface="Myriad Pro" charset="0"/>
              <a:cs typeface="Myriad Pro" charset="0"/>
            </a:endParaRPr>
          </a:p>
          <a:p>
            <a:pPr lvl="0"/>
            <a:endParaRPr lang="en-US" sz="1100" dirty="0">
              <a:solidFill>
                <a:srgbClr val="1F224E"/>
              </a:solidFill>
              <a:latin typeface="Myriad Pro" charset="0"/>
              <a:ea typeface="Myriad Pro" charset="0"/>
              <a:cs typeface="Myriad Pro" charset="0"/>
            </a:endParaRPr>
          </a:p>
          <a:p>
            <a:pPr marL="0" lvl="0" indent="0">
              <a:buNone/>
            </a:pPr>
            <a:r>
              <a:rPr lang="en-US" sz="1100" dirty="0">
                <a:solidFill>
                  <a:srgbClr val="1F224E"/>
                </a:solidFill>
                <a:latin typeface="Myriad Pro" charset="0"/>
                <a:ea typeface="Myriad Pro" charset="0"/>
                <a:cs typeface="Myriad Pro" charset="0"/>
              </a:rPr>
              <a:t>Human rights conflicts </a:t>
            </a:r>
          </a:p>
          <a:p>
            <a:pPr>
              <a:spcBef>
                <a:spcPts val="0"/>
              </a:spcBef>
            </a:pPr>
            <a:r>
              <a:rPr lang="en-US" sz="1100" dirty="0" smtClean="0">
                <a:solidFill>
                  <a:srgbClr val="1F224E"/>
                </a:solidFill>
                <a:latin typeface="Myriad Pro" charset="0"/>
                <a:ea typeface="Myriad Pro" charset="0"/>
                <a:cs typeface="Myriad Pro" charset="0"/>
              </a:rPr>
              <a:t>spatial </a:t>
            </a:r>
            <a:r>
              <a:rPr lang="en-US" sz="1100" dirty="0">
                <a:solidFill>
                  <a:srgbClr val="1F224E"/>
                </a:solidFill>
                <a:latin typeface="Myriad Pro" charset="0"/>
                <a:ea typeface="Myriad Pro" charset="0"/>
                <a:cs typeface="Myriad Pro" charset="0"/>
              </a:rPr>
              <a:t>patterns of human rights such as forced labour or maternal mortality </a:t>
            </a:r>
            <a:r>
              <a:rPr lang="en-US" sz="1100" dirty="0" smtClean="0">
                <a:solidFill>
                  <a:srgbClr val="1F224E"/>
                </a:solidFill>
                <a:latin typeface="Myriad Pro" charset="0"/>
                <a:ea typeface="Myriad Pro" charset="0"/>
                <a:cs typeface="Myriad Pro" charset="0"/>
              </a:rPr>
              <a:t>rates</a:t>
            </a:r>
          </a:p>
          <a:p>
            <a:pPr>
              <a:spcBef>
                <a:spcPts val="0"/>
              </a:spcBef>
            </a:pPr>
            <a:r>
              <a:rPr lang="en-US" sz="1100" dirty="0" smtClean="0">
                <a:solidFill>
                  <a:srgbClr val="1F224E"/>
                </a:solidFill>
                <a:latin typeface="Myriad Pro" charset="0"/>
                <a:ea typeface="Myriad Pro" charset="0"/>
                <a:cs typeface="Myriad Pro" charset="0"/>
              </a:rPr>
              <a:t>patterns </a:t>
            </a:r>
            <a:r>
              <a:rPr lang="en-US" sz="1100" dirty="0">
                <a:solidFill>
                  <a:srgbClr val="1F224E"/>
                </a:solidFill>
                <a:latin typeface="Myriad Pro" charset="0"/>
                <a:ea typeface="Myriad Pro" charset="0"/>
                <a:cs typeface="Myriad Pro" charset="0"/>
              </a:rPr>
              <a:t>of gender inequalities such as access to reproductive health </a:t>
            </a:r>
            <a:r>
              <a:rPr lang="en-US" sz="1100" dirty="0" smtClean="0">
                <a:solidFill>
                  <a:srgbClr val="1F224E"/>
                </a:solidFill>
                <a:latin typeface="Myriad Pro" charset="0"/>
                <a:ea typeface="Myriad Pro" charset="0"/>
                <a:cs typeface="Myriad Pro" charset="0"/>
              </a:rPr>
              <a:t>services</a:t>
            </a:r>
          </a:p>
          <a:p>
            <a:pPr>
              <a:spcBef>
                <a:spcPts val="0"/>
              </a:spcBef>
            </a:pPr>
            <a:r>
              <a:rPr lang="en-US" sz="1100" dirty="0" smtClean="0">
                <a:solidFill>
                  <a:srgbClr val="1F224E"/>
                </a:solidFill>
                <a:latin typeface="Myriad Pro" charset="0"/>
                <a:ea typeface="Myriad Pro" charset="0"/>
                <a:cs typeface="Myriad Pro" charset="0"/>
              </a:rPr>
              <a:t>violation </a:t>
            </a:r>
            <a:r>
              <a:rPr lang="en-US" sz="1100" dirty="0">
                <a:solidFill>
                  <a:srgbClr val="1F224E"/>
                </a:solidFill>
                <a:latin typeface="Myriad Pro" charset="0"/>
                <a:ea typeface="Myriad Pro" charset="0"/>
                <a:cs typeface="Myriad Pro" charset="0"/>
              </a:rPr>
              <a:t>of human rights can be a consequence of conflict such as inhospitable living conditions or lack of access to medical care</a:t>
            </a:r>
          </a:p>
          <a:p>
            <a:pPr marL="0" lvl="0" indent="0">
              <a:buNone/>
            </a:pPr>
            <a:endParaRPr lang="en-US" sz="1100" dirty="0">
              <a:solidFill>
                <a:srgbClr val="1F224E"/>
              </a:solidFill>
              <a:latin typeface="Myriad Pro" charset="0"/>
              <a:ea typeface="Myriad Pro" charset="0"/>
              <a:cs typeface="Myriad Pro" charset="0"/>
            </a:endParaRPr>
          </a:p>
          <a:p>
            <a:pPr marL="0" lvl="0" indent="0">
              <a:buNone/>
            </a:pPr>
            <a:r>
              <a:rPr lang="en-US" sz="1100" dirty="0">
                <a:solidFill>
                  <a:srgbClr val="1F224E"/>
                </a:solidFill>
                <a:latin typeface="Myriad Pro" charset="0"/>
                <a:ea typeface="Myriad Pro" charset="0"/>
                <a:cs typeface="Myriad Pro" charset="0"/>
              </a:rPr>
              <a:t>OR - Territorial integrity </a:t>
            </a:r>
            <a:r>
              <a:rPr lang="en-US" sz="1100" dirty="0" smtClean="0">
                <a:solidFill>
                  <a:srgbClr val="1F224E"/>
                </a:solidFill>
                <a:latin typeface="Myriad Pro" charset="0"/>
                <a:ea typeface="Myriad Pro" charset="0"/>
                <a:cs typeface="Myriad Pro" charset="0"/>
              </a:rPr>
              <a:t>conflicts: </a:t>
            </a:r>
            <a:endParaRPr lang="en-US" sz="1100" dirty="0">
              <a:solidFill>
                <a:srgbClr val="1F224E"/>
              </a:solidFill>
              <a:latin typeface="Myriad Pro" charset="0"/>
              <a:ea typeface="Myriad Pro" charset="0"/>
              <a:cs typeface="Myriad Pro" charset="0"/>
            </a:endParaRPr>
          </a:p>
          <a:p>
            <a:pPr>
              <a:spcBef>
                <a:spcPts val="0"/>
              </a:spcBef>
            </a:pPr>
            <a:r>
              <a:rPr lang="en-US" sz="1100" dirty="0" smtClean="0">
                <a:solidFill>
                  <a:srgbClr val="1F224E"/>
                </a:solidFill>
                <a:latin typeface="Myriad Pro" charset="0"/>
                <a:ea typeface="Myriad Pro" charset="0"/>
                <a:cs typeface="Myriad Pro" charset="0"/>
              </a:rPr>
              <a:t>loss </a:t>
            </a:r>
            <a:r>
              <a:rPr lang="en-US" sz="1100" dirty="0">
                <a:solidFill>
                  <a:srgbClr val="1F224E"/>
                </a:solidFill>
                <a:latin typeface="Myriad Pro" charset="0"/>
                <a:ea typeface="Myriad Pro" charset="0"/>
                <a:cs typeface="Myriad Pro" charset="0"/>
              </a:rPr>
              <a:t>of territorial integrity through political boundaries, transnational corporations or dominance of ethnic groups </a:t>
            </a:r>
            <a:endParaRPr lang="en-US" sz="1100" dirty="0" smtClean="0">
              <a:solidFill>
                <a:srgbClr val="1F224E"/>
              </a:solidFill>
              <a:latin typeface="Myriad Pro" charset="0"/>
              <a:ea typeface="Myriad Pro" charset="0"/>
              <a:cs typeface="Myriad Pro" charset="0"/>
            </a:endParaRPr>
          </a:p>
          <a:p>
            <a:pPr>
              <a:spcBef>
                <a:spcPts val="0"/>
              </a:spcBef>
            </a:pPr>
            <a:r>
              <a:rPr lang="en-US" sz="1100" dirty="0" smtClean="0">
                <a:solidFill>
                  <a:srgbClr val="1F224E"/>
                </a:solidFill>
                <a:latin typeface="Myriad Pro" charset="0"/>
                <a:ea typeface="Myriad Pro" charset="0"/>
                <a:cs typeface="Myriad Pro" charset="0"/>
              </a:rPr>
              <a:t>challenges </a:t>
            </a:r>
            <a:r>
              <a:rPr lang="en-US" sz="1100" dirty="0">
                <a:solidFill>
                  <a:srgbClr val="1F224E"/>
                </a:solidFill>
                <a:latin typeface="Myriad Pro" charset="0"/>
                <a:ea typeface="Myriad Pro" charset="0"/>
                <a:cs typeface="Myriad Pro" charset="0"/>
              </a:rPr>
              <a:t>to territorial integrity can cause conflicts such as access to natural </a:t>
            </a:r>
            <a:r>
              <a:rPr lang="en-US" sz="1100" dirty="0" smtClean="0">
                <a:solidFill>
                  <a:srgbClr val="1F224E"/>
                </a:solidFill>
                <a:latin typeface="Myriad Pro" charset="0"/>
                <a:ea typeface="Myriad Pro" charset="0"/>
                <a:cs typeface="Myriad Pro" charset="0"/>
              </a:rPr>
              <a:t>resources</a:t>
            </a:r>
          </a:p>
          <a:p>
            <a:pPr>
              <a:spcBef>
                <a:spcPts val="0"/>
              </a:spcBef>
            </a:pPr>
            <a:r>
              <a:rPr lang="en-US" sz="1100" dirty="0" smtClean="0">
                <a:solidFill>
                  <a:srgbClr val="1F224E"/>
                </a:solidFill>
                <a:latin typeface="Myriad Pro" charset="0"/>
                <a:ea typeface="Myriad Pro" charset="0"/>
                <a:cs typeface="Myriad Pro" charset="0"/>
              </a:rPr>
              <a:t>strategies </a:t>
            </a:r>
            <a:r>
              <a:rPr lang="en-US" sz="1100" dirty="0">
                <a:solidFill>
                  <a:srgbClr val="1F224E"/>
                </a:solidFill>
                <a:latin typeface="Myriad Pro" charset="0"/>
                <a:ea typeface="Myriad Pro" charset="0"/>
                <a:cs typeface="Myriad Pro" charset="0"/>
              </a:rPr>
              <a:t>for global governance in one area of conflict</a:t>
            </a:r>
          </a:p>
          <a:p>
            <a:pPr marL="0" lvl="0" indent="0">
              <a:buNone/>
            </a:pPr>
            <a:endParaRPr lang="en-US" sz="1100" dirty="0">
              <a:solidFill>
                <a:srgbClr val="1F224E"/>
              </a:solidFill>
              <a:latin typeface="Myriad Pro" charset="0"/>
              <a:ea typeface="Myriad Pro" charset="0"/>
              <a:cs typeface="Myriad Pro" charset="0"/>
            </a:endParaRPr>
          </a:p>
        </p:txBody>
      </p:sp>
      <p:sp>
        <p:nvSpPr>
          <p:cNvPr id="3" name="Rectangle 2"/>
          <p:cNvSpPr/>
          <p:nvPr/>
        </p:nvSpPr>
        <p:spPr>
          <a:xfrm>
            <a:off x="5076056" y="1654066"/>
            <a:ext cx="3924596" cy="3985706"/>
          </a:xfrm>
          <a:prstGeom prst="rect">
            <a:avLst/>
          </a:prstGeom>
          <a:solidFill>
            <a:schemeClr val="bg1"/>
          </a:solidFill>
        </p:spPr>
        <p:txBody>
          <a:bodyPr wrap="square">
            <a:spAutoFit/>
          </a:bodyPr>
          <a:lstStyle/>
          <a:p>
            <a:r>
              <a:rPr lang="en-US" sz="1100" b="1" dirty="0">
                <a:solidFill>
                  <a:srgbClr val="00B0F0"/>
                </a:solidFill>
                <a:latin typeface="Myriad Pro" charset="0"/>
                <a:ea typeface="Myriad Pro" charset="0"/>
                <a:cs typeface="Myriad Pro" charset="0"/>
              </a:rPr>
              <a:t>AO2 – </a:t>
            </a:r>
            <a:r>
              <a:rPr lang="en-US" sz="1100" b="1" dirty="0" smtClean="0">
                <a:solidFill>
                  <a:srgbClr val="00B0F0"/>
                </a:solidFill>
                <a:latin typeface="Myriad Pro" charset="0"/>
                <a:ea typeface="Myriad Pro" charset="0"/>
                <a:cs typeface="Myriad Pro" charset="0"/>
              </a:rPr>
              <a:t>6 </a:t>
            </a:r>
            <a:r>
              <a:rPr lang="en-US" sz="1100" b="1" dirty="0">
                <a:solidFill>
                  <a:srgbClr val="00B0F0"/>
                </a:solidFill>
                <a:latin typeface="Myriad Pro" charset="0"/>
                <a:ea typeface="Myriad Pro" charset="0"/>
                <a:cs typeface="Myriad Pro" charset="0"/>
              </a:rPr>
              <a:t>marks </a:t>
            </a:r>
            <a:endParaRPr lang="en-GB" sz="1100" b="1" dirty="0">
              <a:solidFill>
                <a:srgbClr val="00B0F0"/>
              </a:solidFill>
              <a:latin typeface="Myriad Pro" charset="0"/>
              <a:ea typeface="Myriad Pro" charset="0"/>
              <a:cs typeface="Myriad Pro" charset="0"/>
            </a:endParaRPr>
          </a:p>
          <a:p>
            <a:r>
              <a:rPr lang="en-US" sz="1100" dirty="0">
                <a:solidFill>
                  <a:srgbClr val="00B0F0"/>
                </a:solidFill>
                <a:latin typeface="Myriad Pro" charset="0"/>
                <a:ea typeface="Myriad Pro" charset="0"/>
                <a:cs typeface="Myriad Pro" charset="0"/>
              </a:rPr>
              <a:t>Application of knowledge and understanding to </a:t>
            </a:r>
            <a:r>
              <a:rPr lang="en-US" sz="1100" dirty="0" smtClean="0">
                <a:solidFill>
                  <a:srgbClr val="00B0F0"/>
                </a:solidFill>
                <a:latin typeface="Myriad Pro" charset="0"/>
                <a:ea typeface="Myriad Pro" charset="0"/>
                <a:cs typeface="Myriad Pro" charset="0"/>
              </a:rPr>
              <a:t>analyse </a:t>
            </a:r>
            <a:r>
              <a:rPr lang="en-US" sz="1100" dirty="0">
                <a:solidFill>
                  <a:srgbClr val="1F224E"/>
                </a:solidFill>
                <a:latin typeface="Myriad Pro" charset="0"/>
                <a:ea typeface="Myriad Pro" charset="0"/>
                <a:cs typeface="Myriad Pro" charset="0"/>
              </a:rPr>
              <a:t>the challenges to mitigate against communicable diseases in areas with human rights or territorial integrity conflicts could potentially include:</a:t>
            </a:r>
            <a:endParaRPr lang="en-US" sz="1100" dirty="0" smtClean="0">
              <a:solidFill>
                <a:srgbClr val="1F224E"/>
              </a:solidFill>
              <a:latin typeface="Myriad Pro" charset="0"/>
              <a:ea typeface="Myriad Pro" charset="0"/>
              <a:cs typeface="Myriad Pro" charset="0"/>
            </a:endParaRPr>
          </a:p>
          <a:p>
            <a:pPr marL="171450" indent="-171450">
              <a:buFont typeface="Arial" panose="020B0604020202020204" pitchFamily="34" charset="0"/>
              <a:buChar char="•"/>
            </a:pPr>
            <a:r>
              <a:rPr lang="en-US" sz="1100" dirty="0" smtClean="0">
                <a:solidFill>
                  <a:srgbClr val="1F224E"/>
                </a:solidFill>
                <a:latin typeface="Myriad Pro" charset="0"/>
                <a:ea typeface="Myriad Pro" charset="0"/>
                <a:cs typeface="Myriad Pro" charset="0"/>
              </a:rPr>
              <a:t>population </a:t>
            </a:r>
            <a:r>
              <a:rPr lang="en-US" sz="1100" dirty="0">
                <a:solidFill>
                  <a:srgbClr val="1F224E"/>
                </a:solidFill>
                <a:latin typeface="Myriad Pro" charset="0"/>
                <a:ea typeface="Myriad Pro" charset="0"/>
                <a:cs typeface="Myriad Pro" charset="0"/>
              </a:rPr>
              <a:t>movements due to conflict making vaccination and treatment programs difficult to coordinate</a:t>
            </a:r>
          </a:p>
          <a:p>
            <a:pPr marL="171450" indent="-171450">
              <a:buFont typeface="Arial" panose="020B0604020202020204" pitchFamily="34" charset="0"/>
              <a:buChar char="•"/>
            </a:pPr>
            <a:r>
              <a:rPr lang="en-US" sz="1100" dirty="0" smtClean="0">
                <a:solidFill>
                  <a:srgbClr val="1F224E"/>
                </a:solidFill>
                <a:latin typeface="Myriad Pro" charset="0"/>
                <a:ea typeface="Myriad Pro" charset="0"/>
                <a:cs typeface="Myriad Pro" charset="0"/>
              </a:rPr>
              <a:t>population </a:t>
            </a:r>
            <a:r>
              <a:rPr lang="en-US" sz="1100" dirty="0">
                <a:solidFill>
                  <a:srgbClr val="1F224E"/>
                </a:solidFill>
                <a:latin typeface="Myriad Pro" charset="0"/>
                <a:ea typeface="Myriad Pro" charset="0"/>
                <a:cs typeface="Myriad Pro" charset="0"/>
              </a:rPr>
              <a:t>density variations (refugee camps or informal settlements in LIDCs) and the impact this has on the rate of disease spread</a:t>
            </a:r>
          </a:p>
          <a:p>
            <a:pPr marL="171450" indent="-171450">
              <a:buFont typeface="Arial" panose="020B0604020202020204" pitchFamily="34" charset="0"/>
              <a:buChar char="•"/>
            </a:pPr>
            <a:r>
              <a:rPr lang="en-US" sz="1100" dirty="0" smtClean="0">
                <a:solidFill>
                  <a:srgbClr val="1F224E"/>
                </a:solidFill>
                <a:latin typeface="Myriad Pro" charset="0"/>
                <a:ea typeface="Myriad Pro" charset="0"/>
                <a:cs typeface="Myriad Pro" charset="0"/>
              </a:rPr>
              <a:t>role </a:t>
            </a:r>
            <a:r>
              <a:rPr lang="en-US" sz="1100" dirty="0">
                <a:solidFill>
                  <a:srgbClr val="1F224E"/>
                </a:solidFill>
                <a:latin typeface="Myriad Pro" charset="0"/>
                <a:ea typeface="Myriad Pro" charset="0"/>
                <a:cs typeface="Myriad Pro" charset="0"/>
              </a:rPr>
              <a:t>of international organisations such as the UN or NGOs e.g. Médecins Sans Frontières / Doctors Without Borders in coordinating relief and medical supplies in conflicts. The scale of a disease outbreak not always treatable with limited supplies</a:t>
            </a:r>
          </a:p>
          <a:p>
            <a:pPr marL="171450" indent="-171450">
              <a:buFont typeface="Arial" panose="020B0604020202020204" pitchFamily="34" charset="0"/>
              <a:buChar char="•"/>
            </a:pPr>
            <a:r>
              <a:rPr lang="en-US" sz="1100" dirty="0" smtClean="0">
                <a:solidFill>
                  <a:srgbClr val="1F224E"/>
                </a:solidFill>
                <a:latin typeface="Myriad Pro" charset="0"/>
                <a:ea typeface="Myriad Pro" charset="0"/>
                <a:cs typeface="Myriad Pro" charset="0"/>
              </a:rPr>
              <a:t>physical </a:t>
            </a:r>
            <a:r>
              <a:rPr lang="en-US" sz="1100" dirty="0">
                <a:solidFill>
                  <a:srgbClr val="1F224E"/>
                </a:solidFill>
                <a:latin typeface="Myriad Pro" charset="0"/>
                <a:ea typeface="Myriad Pro" charset="0"/>
                <a:cs typeface="Myriad Pro" charset="0"/>
              </a:rPr>
              <a:t>and geographical barriers such as mountains, lack of water, deserts leave some communities and groups (such as women) isolated and lack of accessibility impacts access to medical treatments</a:t>
            </a:r>
          </a:p>
          <a:p>
            <a:pPr marL="171450" indent="-171450">
              <a:buFont typeface="Arial" panose="020B0604020202020204" pitchFamily="34" charset="0"/>
              <a:buChar char="•"/>
            </a:pPr>
            <a:r>
              <a:rPr lang="en-US" sz="1100" dirty="0" smtClean="0">
                <a:solidFill>
                  <a:srgbClr val="1F224E"/>
                </a:solidFill>
                <a:latin typeface="Myriad Pro" charset="0"/>
                <a:ea typeface="Myriad Pro" charset="0"/>
                <a:cs typeface="Myriad Pro" charset="0"/>
              </a:rPr>
              <a:t>many </a:t>
            </a:r>
            <a:r>
              <a:rPr lang="en-US" sz="1100" dirty="0">
                <a:solidFill>
                  <a:srgbClr val="1F224E"/>
                </a:solidFill>
                <a:latin typeface="Myriad Pro" charset="0"/>
                <a:ea typeface="Myriad Pro" charset="0"/>
                <a:cs typeface="Myriad Pro" charset="0"/>
              </a:rPr>
              <a:t>communicable diseases are preventable through national and international strategies but lack of access to food and clean water or poor living conditions and poor sanitation creates a greater risk.</a:t>
            </a:r>
          </a:p>
        </p:txBody>
      </p:sp>
      <p:sp>
        <p:nvSpPr>
          <p:cNvPr id="8" name="Rectangle 7"/>
          <p:cNvSpPr/>
          <p:nvPr/>
        </p:nvSpPr>
        <p:spPr>
          <a:xfrm>
            <a:off x="276722" y="1014636"/>
            <a:ext cx="8568952" cy="600164"/>
          </a:xfrm>
          <a:prstGeom prst="rect">
            <a:avLst/>
          </a:prstGeom>
          <a:ln>
            <a:solidFill>
              <a:schemeClr val="bg1"/>
            </a:solidFill>
          </a:ln>
        </p:spPr>
        <p:txBody>
          <a:bodyPr wrap="square">
            <a:spAutoFit/>
          </a:bodyPr>
          <a:lstStyle/>
          <a:p>
            <a:r>
              <a:rPr lang="en-GB" sz="1100" dirty="0">
                <a:solidFill>
                  <a:srgbClr val="1F224E"/>
                </a:solidFill>
                <a:latin typeface="Myriad Pro" charset="0"/>
                <a:ea typeface="Myriad Pro" charset="0"/>
                <a:cs typeface="Myriad Pro" charset="0"/>
              </a:rPr>
              <a:t>The ‘Indicative content’ column of the mark scheme gives a number of suggestions of ‘</a:t>
            </a:r>
            <a:r>
              <a:rPr lang="en-GB" sz="1100" dirty="0">
                <a:solidFill>
                  <a:srgbClr val="FF0000"/>
                </a:solidFill>
                <a:latin typeface="Myriad Pro" charset="0"/>
                <a:ea typeface="Myriad Pro" charset="0"/>
                <a:cs typeface="Myriad Pro" charset="0"/>
              </a:rPr>
              <a:t>knowledge and understanding</a:t>
            </a:r>
            <a:r>
              <a:rPr lang="en-GB" sz="1100" dirty="0">
                <a:solidFill>
                  <a:srgbClr val="1F224E"/>
                </a:solidFill>
                <a:latin typeface="Myriad Pro" charset="0"/>
                <a:ea typeface="Myriad Pro" charset="0"/>
                <a:cs typeface="Myriad Pro" charset="0"/>
              </a:rPr>
              <a:t>’ and ‘</a:t>
            </a:r>
            <a:r>
              <a:rPr lang="en-GB" sz="1100" dirty="0">
                <a:solidFill>
                  <a:srgbClr val="00B0F0"/>
                </a:solidFill>
                <a:latin typeface="Myriad Pro" charset="0"/>
                <a:ea typeface="Myriad Pro" charset="0"/>
                <a:cs typeface="Myriad Pro" charset="0"/>
              </a:rPr>
              <a:t>application of knowledge and understanding</a:t>
            </a:r>
            <a:r>
              <a:rPr lang="en-GB" sz="1100" dirty="0">
                <a:solidFill>
                  <a:srgbClr val="1F224E"/>
                </a:solidFill>
                <a:latin typeface="Myriad Pro" charset="0"/>
                <a:ea typeface="Myriad Pro" charset="0"/>
                <a:cs typeface="Myriad Pro" charset="0"/>
              </a:rPr>
              <a:t>’ which could be incorporated into answers for this question. The list is not exhaustive and students should be rewarded for any appropriate ‘</a:t>
            </a:r>
            <a:r>
              <a:rPr lang="en-GB" sz="1100" dirty="0">
                <a:solidFill>
                  <a:srgbClr val="FF0000"/>
                </a:solidFill>
                <a:latin typeface="Myriad Pro" charset="0"/>
                <a:ea typeface="Myriad Pro" charset="0"/>
                <a:cs typeface="Myriad Pro" charset="0"/>
              </a:rPr>
              <a:t>knowledge and understanding</a:t>
            </a:r>
            <a:r>
              <a:rPr lang="en-GB" sz="1100" dirty="0">
                <a:solidFill>
                  <a:srgbClr val="1F224E"/>
                </a:solidFill>
                <a:latin typeface="Myriad Pro" charset="0"/>
                <a:ea typeface="Myriad Pro" charset="0"/>
                <a:cs typeface="Myriad Pro" charset="0"/>
              </a:rPr>
              <a:t>’ or ‘</a:t>
            </a:r>
            <a:r>
              <a:rPr lang="en-GB" sz="1100" dirty="0">
                <a:solidFill>
                  <a:srgbClr val="00B0F0"/>
                </a:solidFill>
                <a:latin typeface="Myriad Pro" charset="0"/>
                <a:ea typeface="Myriad Pro" charset="0"/>
                <a:cs typeface="Myriad Pro" charset="0"/>
              </a:rPr>
              <a:t>application of knowledge and understanding</a:t>
            </a:r>
            <a:r>
              <a:rPr lang="en-GB" sz="1100" dirty="0">
                <a:solidFill>
                  <a:srgbClr val="1F224E"/>
                </a:solidFill>
                <a:latin typeface="Myriad Pro" charset="0"/>
                <a:ea typeface="Myriad Pro" charset="0"/>
                <a:cs typeface="Myriad Pro" charset="0"/>
              </a:rPr>
              <a:t>’ </a:t>
            </a:r>
            <a:r>
              <a:rPr lang="en-GB" sz="1100" dirty="0" smtClean="0">
                <a:solidFill>
                  <a:srgbClr val="1F224E"/>
                </a:solidFill>
                <a:latin typeface="Myriad Pro" charset="0"/>
                <a:ea typeface="Myriad Pro" charset="0"/>
                <a:cs typeface="Myriad Pro" charset="0"/>
              </a:rPr>
              <a:t>shown</a:t>
            </a:r>
            <a:r>
              <a:rPr lang="en-GB" sz="1100" dirty="0">
                <a:solidFill>
                  <a:srgbClr val="1F224E"/>
                </a:solidFill>
                <a:latin typeface="Myriad Pro" charset="0"/>
                <a:ea typeface="Myriad Pro" charset="0"/>
                <a:cs typeface="Myriad Pro" charset="0"/>
              </a:rPr>
              <a:t>. </a:t>
            </a:r>
          </a:p>
        </p:txBody>
      </p:sp>
    </p:spTree>
    <p:extLst>
      <p:ext uri="{BB962C8B-B14F-4D97-AF65-F5344CB8AC3E}">
        <p14:creationId xmlns:p14="http://schemas.microsoft.com/office/powerpoint/2010/main" val="33651169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741" y="0"/>
            <a:ext cx="9144000" cy="1143000"/>
          </a:xfrm>
        </p:spPr>
        <p:txBody>
          <a:bodyPr>
            <a:normAutofit/>
          </a:bodyPr>
          <a:lstStyle/>
          <a:p>
            <a:r>
              <a:rPr lang="en-GB" dirty="0"/>
              <a:t>Topic </a:t>
            </a:r>
            <a:r>
              <a:rPr lang="en-GB" dirty="0" smtClean="0"/>
              <a:t>3.3 </a:t>
            </a:r>
            <a:r>
              <a:rPr lang="en-GB" dirty="0"/>
              <a:t>– Question </a:t>
            </a:r>
            <a:r>
              <a:rPr lang="en-GB" dirty="0" smtClean="0"/>
              <a:t>8 </a:t>
            </a:r>
            <a:r>
              <a:rPr lang="en-GB" dirty="0"/>
              <a:t>– </a:t>
            </a:r>
            <a:r>
              <a:rPr lang="en-GB" dirty="0" smtClean="0"/>
              <a:t>12 </a:t>
            </a:r>
            <a:r>
              <a:rPr lang="en-GB" dirty="0"/>
              <a:t>marks</a:t>
            </a:r>
          </a:p>
        </p:txBody>
      </p:sp>
      <p:sp>
        <p:nvSpPr>
          <p:cNvPr id="7" name="TextBox 6"/>
          <p:cNvSpPr txBox="1"/>
          <p:nvPr/>
        </p:nvSpPr>
        <p:spPr>
          <a:xfrm>
            <a:off x="348494" y="1177702"/>
            <a:ext cx="8496944" cy="646331"/>
          </a:xfrm>
          <a:prstGeom prst="rect">
            <a:avLst/>
          </a:prstGeom>
          <a:noFill/>
          <a:ln>
            <a:solidFill>
              <a:schemeClr val="tx1"/>
            </a:solidFill>
          </a:ln>
        </p:spPr>
        <p:txBody>
          <a:bodyPr wrap="square" rtlCol="0">
            <a:spAutoFit/>
          </a:bodyPr>
          <a:lstStyle/>
          <a:p>
            <a:r>
              <a:rPr lang="en-US" dirty="0">
                <a:solidFill>
                  <a:srgbClr val="00B0F0"/>
                </a:solidFill>
                <a:latin typeface="Myriad Pro" charset="0"/>
                <a:ea typeface="Myriad Pro" charset="0"/>
                <a:cs typeface="Myriad Pro" charset="0"/>
              </a:rPr>
              <a:t>Assess how the </a:t>
            </a:r>
            <a:r>
              <a:rPr lang="en-US" dirty="0">
                <a:solidFill>
                  <a:srgbClr val="FF0000"/>
                </a:solidFill>
                <a:latin typeface="Myriad Pro" charset="0"/>
                <a:ea typeface="Myriad Pro" charset="0"/>
                <a:cs typeface="Myriad Pro" charset="0"/>
              </a:rPr>
              <a:t>use of oceans </a:t>
            </a:r>
            <a:r>
              <a:rPr lang="en-US" dirty="0">
                <a:solidFill>
                  <a:srgbClr val="00B0F0"/>
                </a:solidFill>
                <a:latin typeface="Myriad Pro" charset="0"/>
                <a:ea typeface="Myriad Pro" charset="0"/>
                <a:cs typeface="Myriad Pro" charset="0"/>
              </a:rPr>
              <a:t>is </a:t>
            </a:r>
            <a:r>
              <a:rPr lang="en-US" u="sng" dirty="0">
                <a:solidFill>
                  <a:srgbClr val="00B0F0"/>
                </a:solidFill>
                <a:latin typeface="Myriad Pro" charset="0"/>
                <a:ea typeface="Myriad Pro" charset="0"/>
                <a:cs typeface="Myriad Pro" charset="0"/>
              </a:rPr>
              <a:t>affected</a:t>
            </a:r>
            <a:r>
              <a:rPr lang="en-US" dirty="0">
                <a:solidFill>
                  <a:srgbClr val="00B0F0"/>
                </a:solidFill>
                <a:latin typeface="Myriad Pro" charset="0"/>
                <a:ea typeface="Myriad Pro" charset="0"/>
                <a:cs typeface="Myriad Pro" charset="0"/>
              </a:rPr>
              <a:t> by </a:t>
            </a:r>
            <a:r>
              <a:rPr lang="en-US" dirty="0">
                <a:solidFill>
                  <a:srgbClr val="FF0000"/>
                </a:solidFill>
                <a:latin typeface="Myriad Pro" charset="0"/>
                <a:ea typeface="Myriad Pro" charset="0"/>
                <a:cs typeface="Myriad Pro" charset="0"/>
              </a:rPr>
              <a:t>either the global system of trade or the global system of migration</a:t>
            </a:r>
            <a:r>
              <a:rPr lang="en-US" dirty="0">
                <a:solidFill>
                  <a:srgbClr val="00B0F0"/>
                </a:solidFill>
                <a:latin typeface="Myriad Pro" charset="0"/>
                <a:ea typeface="Myriad Pro" charset="0"/>
                <a:cs typeface="Myriad Pro" charset="0"/>
              </a:rPr>
              <a:t>.</a:t>
            </a:r>
          </a:p>
        </p:txBody>
      </p:sp>
      <p:sp>
        <p:nvSpPr>
          <p:cNvPr id="10" name="Content Placeholder 2"/>
          <p:cNvSpPr txBox="1">
            <a:spLocks/>
          </p:cNvSpPr>
          <p:nvPr/>
        </p:nvSpPr>
        <p:spPr>
          <a:xfrm>
            <a:off x="348494" y="2060848"/>
            <a:ext cx="8496125" cy="3504011"/>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smtClean="0">
                <a:solidFill>
                  <a:srgbClr val="1F224E"/>
                </a:solidFill>
                <a:latin typeface="Myriad Pro" charset="0"/>
                <a:ea typeface="Myriad Pro" charset="0"/>
                <a:cs typeface="Myriad Pro" charset="0"/>
              </a:rPr>
              <a:t>This is a 12 mark question which has marks allocated to both </a:t>
            </a:r>
            <a:r>
              <a:rPr lang="en-GB" sz="1200" dirty="0" smtClean="0">
                <a:solidFill>
                  <a:srgbClr val="FF0000"/>
                </a:solidFill>
                <a:latin typeface="Myriad Pro" charset="0"/>
                <a:ea typeface="Myriad Pro" charset="0"/>
                <a:cs typeface="Myriad Pro" charset="0"/>
              </a:rPr>
              <a:t>knowledge and understanding (AO1 – 6 marks)</a:t>
            </a:r>
            <a:r>
              <a:rPr lang="en-GB" sz="1200" dirty="0" smtClean="0">
                <a:solidFill>
                  <a:srgbClr val="1F224E"/>
                </a:solidFill>
                <a:latin typeface="Myriad Pro" charset="0"/>
                <a:ea typeface="Myriad Pro" charset="0"/>
                <a:cs typeface="Myriad Pro" charset="0"/>
              </a:rPr>
              <a:t> and </a:t>
            </a:r>
            <a:r>
              <a:rPr lang="en-GB" sz="1200" dirty="0" smtClean="0">
                <a:solidFill>
                  <a:srgbClr val="00B0F0"/>
                </a:solidFill>
                <a:latin typeface="Myriad Pro" charset="0"/>
                <a:ea typeface="Myriad Pro" charset="0"/>
                <a:cs typeface="Myriad Pro" charset="0"/>
              </a:rPr>
              <a:t>application of knowledge and understanding (AO2 – 6 marks)</a:t>
            </a:r>
            <a:r>
              <a:rPr lang="en-GB" sz="1200" dirty="0" smtClean="0">
                <a:solidFill>
                  <a:srgbClr val="1F224E"/>
                </a:solidFill>
                <a:latin typeface="Myriad Pro" charset="0"/>
                <a:ea typeface="Myriad Pro" charset="0"/>
                <a:cs typeface="Myriad Pro" charset="0"/>
              </a:rPr>
              <a:t>.</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This question requires </a:t>
            </a:r>
            <a:r>
              <a:rPr lang="en-GB" sz="1200" dirty="0">
                <a:solidFill>
                  <a:srgbClr val="FF0000"/>
                </a:solidFill>
                <a:latin typeface="Myriad Pro" charset="0"/>
                <a:ea typeface="Myriad Pro" charset="0"/>
                <a:cs typeface="Myriad Pro" charset="0"/>
              </a:rPr>
              <a:t>knowledge and understanding (</a:t>
            </a:r>
            <a:r>
              <a:rPr lang="en-GB" sz="1200" dirty="0" smtClean="0">
                <a:solidFill>
                  <a:srgbClr val="FF0000"/>
                </a:solidFill>
                <a:latin typeface="Myriad Pro" charset="0"/>
                <a:ea typeface="Myriad Pro" charset="0"/>
                <a:cs typeface="Myriad Pro" charset="0"/>
              </a:rPr>
              <a:t>AO1)</a:t>
            </a:r>
            <a:r>
              <a:rPr lang="en-GB" sz="1200" dirty="0" smtClean="0">
                <a:solidFill>
                  <a:srgbClr val="1F224E"/>
                </a:solidFill>
                <a:latin typeface="Myriad Pro" charset="0"/>
                <a:ea typeface="Myriad Pro" charset="0"/>
                <a:cs typeface="Myriad Pro" charset="0"/>
              </a:rPr>
              <a:t> of </a:t>
            </a:r>
            <a:r>
              <a:rPr lang="en-GB" sz="1200" dirty="0">
                <a:solidFill>
                  <a:srgbClr val="1F224E"/>
                </a:solidFill>
                <a:latin typeface="Myriad Pro" charset="0"/>
                <a:ea typeface="Myriad Pro" charset="0"/>
                <a:cs typeface="Myriad Pro" charset="0"/>
              </a:rPr>
              <a:t>both</a:t>
            </a:r>
            <a:r>
              <a:rPr lang="en-GB" sz="1200" dirty="0" smtClean="0">
                <a:solidFill>
                  <a:srgbClr val="FF0000"/>
                </a:solidFill>
                <a:latin typeface="Myriad Pro" charset="0"/>
                <a:ea typeface="Myriad Pro" charset="0"/>
                <a:cs typeface="Myriad Pro" charset="0"/>
              </a:rPr>
              <a:t> </a:t>
            </a:r>
            <a:r>
              <a:rPr lang="en-GB" sz="1200" dirty="0">
                <a:solidFill>
                  <a:srgbClr val="FF0000"/>
                </a:solidFill>
                <a:latin typeface="Myriad Pro" charset="0"/>
                <a:ea typeface="Myriad Pro" charset="0"/>
                <a:cs typeface="Myriad Pro" charset="0"/>
              </a:rPr>
              <a:t>the use of oceans </a:t>
            </a:r>
            <a:r>
              <a:rPr lang="en-GB" sz="1200" dirty="0" smtClean="0">
                <a:solidFill>
                  <a:srgbClr val="1F224E"/>
                </a:solidFill>
                <a:latin typeface="Myriad Pro" charset="0"/>
                <a:ea typeface="Myriad Pro" charset="0"/>
                <a:cs typeface="Myriad Pro" charset="0"/>
              </a:rPr>
              <a:t>(</a:t>
            </a:r>
            <a:r>
              <a:rPr lang="en-GB" sz="1200" dirty="0">
                <a:solidFill>
                  <a:srgbClr val="1F224E"/>
                </a:solidFill>
                <a:latin typeface="Myriad Pro" charset="0"/>
                <a:ea typeface="Myriad Pro" charset="0"/>
                <a:cs typeface="Myriad Pro" charset="0"/>
              </a:rPr>
              <a:t>topic </a:t>
            </a:r>
            <a:r>
              <a:rPr lang="en-GB" sz="1200" dirty="0" smtClean="0">
                <a:solidFill>
                  <a:srgbClr val="1F224E"/>
                </a:solidFill>
                <a:latin typeface="Myriad Pro" charset="0"/>
                <a:ea typeface="Myriad Pro" charset="0"/>
                <a:cs typeface="Myriad Pro" charset="0"/>
              </a:rPr>
              <a:t>3.3) </a:t>
            </a:r>
            <a:r>
              <a:rPr lang="en-GB" sz="1200" dirty="0">
                <a:solidFill>
                  <a:srgbClr val="1F224E"/>
                </a:solidFill>
                <a:latin typeface="Myriad Pro" charset="0"/>
                <a:ea typeface="Myriad Pro" charset="0"/>
                <a:cs typeface="Myriad Pro" charset="0"/>
              </a:rPr>
              <a:t>and</a:t>
            </a:r>
            <a:r>
              <a:rPr lang="en-GB" sz="1200" dirty="0" smtClean="0">
                <a:solidFill>
                  <a:srgbClr val="FF0000"/>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the global trade system or the global system of </a:t>
            </a:r>
            <a:r>
              <a:rPr lang="en-US" sz="1200" dirty="0" smtClean="0">
                <a:solidFill>
                  <a:srgbClr val="FF0000"/>
                </a:solidFill>
                <a:latin typeface="Myriad Pro" charset="0"/>
                <a:ea typeface="Myriad Pro" charset="0"/>
                <a:cs typeface="Myriad Pro" charset="0"/>
              </a:rPr>
              <a:t>migration </a:t>
            </a:r>
            <a:r>
              <a:rPr lang="en-GB" sz="1200" dirty="0" smtClean="0">
                <a:solidFill>
                  <a:srgbClr val="1F224E"/>
                </a:solidFill>
                <a:latin typeface="Myriad Pro" charset="0"/>
                <a:ea typeface="Myriad Pro" charset="0"/>
                <a:cs typeface="Myriad Pro" charset="0"/>
              </a:rPr>
              <a:t>(either topic 2.2.1 or 2.2.2). </a:t>
            </a:r>
            <a:br>
              <a:rPr lang="en-GB" sz="1200" dirty="0" smtClean="0">
                <a:solidFill>
                  <a:srgbClr val="1F224E"/>
                </a:solidFill>
                <a:latin typeface="Myriad Pro" charset="0"/>
                <a:ea typeface="Myriad Pro" charset="0"/>
                <a:cs typeface="Myriad Pro" charset="0"/>
              </a:rPr>
            </a:b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This question also requires </a:t>
            </a:r>
            <a:r>
              <a:rPr lang="en-GB" sz="1200" dirty="0" smtClean="0">
                <a:solidFill>
                  <a:srgbClr val="1F224E"/>
                </a:solidFill>
                <a:latin typeface="Myriad Pro" charset="0"/>
                <a:ea typeface="Myriad Pro" charset="0"/>
                <a:cs typeface="Myriad Pro" charset="0"/>
              </a:rPr>
              <a:t>students to </a:t>
            </a:r>
            <a:r>
              <a:rPr lang="en-GB" sz="1200" dirty="0" smtClean="0">
                <a:solidFill>
                  <a:srgbClr val="00B0F0"/>
                </a:solidFill>
                <a:latin typeface="Myriad Pro" charset="0"/>
                <a:ea typeface="Myriad Pro" charset="0"/>
                <a:cs typeface="Myriad Pro" charset="0"/>
              </a:rPr>
              <a:t>apply their knowledge and understanding (AO2)</a:t>
            </a:r>
            <a:r>
              <a:rPr lang="en-GB" sz="1200" dirty="0" smtClean="0">
                <a:solidFill>
                  <a:srgbClr val="1F224E"/>
                </a:solidFill>
                <a:latin typeface="Myriad Pro" charset="0"/>
                <a:ea typeface="Myriad Pro" charset="0"/>
                <a:cs typeface="Myriad Pro" charset="0"/>
              </a:rPr>
              <a:t> of the content learned assess </a:t>
            </a:r>
            <a:r>
              <a:rPr lang="en-US" sz="1200" dirty="0">
                <a:solidFill>
                  <a:srgbClr val="1F224E"/>
                </a:solidFill>
                <a:latin typeface="Myriad Pro" charset="0"/>
                <a:ea typeface="Myriad Pro" charset="0"/>
                <a:cs typeface="Myriad Pro" charset="0"/>
              </a:rPr>
              <a:t>how the use of oceans is affected by either the global system of trade or the global system of migration</a:t>
            </a:r>
            <a:r>
              <a:rPr lang="en-GB" sz="1200" dirty="0" smtClean="0">
                <a:solidFill>
                  <a:srgbClr val="1F224E"/>
                </a:solidFill>
                <a:latin typeface="Myriad Pro" charset="0"/>
                <a:ea typeface="Myriad Pro" charset="0"/>
                <a:cs typeface="Myriad Pro" charset="0"/>
              </a:rPr>
              <a:t>. </a:t>
            </a:r>
          </a:p>
          <a:p>
            <a:pPr marL="0" indent="0">
              <a:buNone/>
            </a:pPr>
            <a:endParaRPr lang="en-GB" sz="1200" dirty="0" smtClean="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This question </a:t>
            </a:r>
            <a:r>
              <a:rPr lang="en-GB" sz="1200" dirty="0" smtClean="0">
                <a:solidFill>
                  <a:srgbClr val="1F224E"/>
                </a:solidFill>
                <a:latin typeface="Myriad Pro" charset="0"/>
                <a:ea typeface="Myriad Pro" charset="0"/>
                <a:cs typeface="Myriad Pro" charset="0"/>
              </a:rPr>
              <a:t>requires </a:t>
            </a:r>
            <a:r>
              <a:rPr lang="en-GB" sz="1200" dirty="0">
                <a:solidFill>
                  <a:srgbClr val="1F224E"/>
                </a:solidFill>
                <a:latin typeface="Myriad Pro" charset="0"/>
                <a:ea typeface="Myriad Pro" charset="0"/>
                <a:cs typeface="Myriad Pro" charset="0"/>
              </a:rPr>
              <a:t>the </a:t>
            </a:r>
            <a:r>
              <a:rPr lang="en-GB" sz="1200" dirty="0">
                <a:solidFill>
                  <a:srgbClr val="00B0F0"/>
                </a:solidFill>
                <a:latin typeface="Myriad Pro" charset="0"/>
                <a:ea typeface="Myriad Pro" charset="0"/>
                <a:cs typeface="Myriad Pro" charset="0"/>
              </a:rPr>
              <a:t>application of knowledge and understanding (</a:t>
            </a:r>
            <a:r>
              <a:rPr lang="en-GB" sz="1200" dirty="0" smtClean="0">
                <a:solidFill>
                  <a:srgbClr val="00B0F0"/>
                </a:solidFill>
                <a:latin typeface="Myriad Pro" charset="0"/>
                <a:ea typeface="Myriad Pro" charset="0"/>
                <a:cs typeface="Myriad Pro" charset="0"/>
              </a:rPr>
              <a:t>AO2)</a:t>
            </a:r>
            <a:r>
              <a:rPr lang="en-GB" sz="1200" dirty="0" smtClean="0">
                <a:solidFill>
                  <a:srgbClr val="1F224E"/>
                </a:solidFill>
                <a:latin typeface="Myriad Pro" charset="0"/>
                <a:ea typeface="Myriad Pro" charset="0"/>
                <a:cs typeface="Myriad Pro" charset="0"/>
              </a:rPr>
              <a:t> </a:t>
            </a:r>
            <a:r>
              <a:rPr lang="en-GB" sz="1200" dirty="0">
                <a:solidFill>
                  <a:srgbClr val="1F224E"/>
                </a:solidFill>
                <a:latin typeface="Myriad Pro" charset="0"/>
                <a:ea typeface="Myriad Pro" charset="0"/>
                <a:cs typeface="Myriad Pro" charset="0"/>
              </a:rPr>
              <a:t>in order to </a:t>
            </a:r>
            <a:r>
              <a:rPr lang="en-US" sz="1200" u="sng" dirty="0" smtClean="0">
                <a:solidFill>
                  <a:srgbClr val="00B0F0"/>
                </a:solidFill>
                <a:latin typeface="Myriad Pro" charset="0"/>
                <a:ea typeface="Myriad Pro" charset="0"/>
                <a:cs typeface="Myriad Pro" charset="0"/>
              </a:rPr>
              <a:t>make </a:t>
            </a:r>
            <a:r>
              <a:rPr lang="en-US" sz="1200" u="sng" dirty="0">
                <a:solidFill>
                  <a:srgbClr val="00B0F0"/>
                </a:solidFill>
                <a:latin typeface="Myriad Pro" charset="0"/>
                <a:ea typeface="Myriad Pro" charset="0"/>
                <a:cs typeface="Myriad Pro" charset="0"/>
              </a:rPr>
              <a:t>links between such types of material which are not </a:t>
            </a:r>
            <a:r>
              <a:rPr lang="en-GB" sz="1200" u="sng" dirty="0" smtClean="0">
                <a:solidFill>
                  <a:srgbClr val="00B0F0"/>
                </a:solidFill>
                <a:latin typeface="Myriad Pro" charset="0"/>
                <a:ea typeface="Myriad Pro" charset="0"/>
                <a:cs typeface="Myriad Pro" charset="0"/>
              </a:rPr>
              <a:t>signalled</a:t>
            </a:r>
            <a:r>
              <a:rPr lang="en-US" sz="1200" u="sng" dirty="0" smtClean="0">
                <a:solidFill>
                  <a:srgbClr val="00B0F0"/>
                </a:solidFill>
                <a:latin typeface="Myriad Pro" charset="0"/>
                <a:ea typeface="Myriad Pro" charset="0"/>
                <a:cs typeface="Myriad Pro" charset="0"/>
              </a:rPr>
              <a:t> </a:t>
            </a:r>
            <a:r>
              <a:rPr lang="en-US" sz="1200" u="sng" dirty="0">
                <a:solidFill>
                  <a:srgbClr val="00B0F0"/>
                </a:solidFill>
                <a:latin typeface="Myriad Pro" charset="0"/>
                <a:ea typeface="Myriad Pro" charset="0"/>
                <a:cs typeface="Myriad Pro" charset="0"/>
              </a:rPr>
              <a:t>in the specification</a:t>
            </a:r>
            <a:r>
              <a:rPr lang="en-GB" sz="1200" dirty="0" smtClean="0">
                <a:solidFill>
                  <a:srgbClr val="1F224E"/>
                </a:solidFill>
                <a:latin typeface="Myriad Pro" charset="0"/>
                <a:ea typeface="Myriad Pro" charset="0"/>
                <a:cs typeface="Myriad Pro" charset="0"/>
              </a:rPr>
              <a:t> </a:t>
            </a:r>
            <a:r>
              <a:rPr lang="en-GB" sz="1200" dirty="0">
                <a:solidFill>
                  <a:srgbClr val="1F224E"/>
                </a:solidFill>
                <a:latin typeface="Myriad Pro" charset="0"/>
                <a:ea typeface="Myriad Pro" charset="0"/>
                <a:cs typeface="Myriad Pro" charset="0"/>
              </a:rPr>
              <a:t>– </a:t>
            </a:r>
            <a:r>
              <a:rPr lang="en-GB" sz="1200" dirty="0" smtClean="0">
                <a:solidFill>
                  <a:srgbClr val="1F224E"/>
                </a:solidFill>
                <a:latin typeface="Myriad Pro" charset="0"/>
                <a:ea typeface="Myriad Pro" charset="0"/>
                <a:cs typeface="Myriad Pro" charset="0"/>
              </a:rPr>
              <a:t>one of the three ways we </a:t>
            </a:r>
            <a:r>
              <a:rPr lang="en-GB" sz="1200" dirty="0">
                <a:solidFill>
                  <a:srgbClr val="1F224E"/>
                </a:solidFill>
                <a:latin typeface="Myriad Pro" charset="0"/>
                <a:ea typeface="Myriad Pro" charset="0"/>
                <a:cs typeface="Myriad Pro" charset="0"/>
              </a:rPr>
              <a:t>must assess </a:t>
            </a:r>
            <a:r>
              <a:rPr lang="en-GB" sz="1200" dirty="0">
                <a:solidFill>
                  <a:srgbClr val="00B0F0"/>
                </a:solidFill>
                <a:latin typeface="Myriad Pro" charset="0"/>
                <a:ea typeface="Myriad Pro" charset="0"/>
                <a:cs typeface="Myriad Pro" charset="0"/>
              </a:rPr>
              <a:t>application of knowledge and understanding</a:t>
            </a:r>
            <a:r>
              <a:rPr lang="en-GB" sz="1200" dirty="0" smtClean="0">
                <a:solidFill>
                  <a:srgbClr val="1F224E"/>
                </a:solidFill>
                <a:latin typeface="Myriad Pro" charset="0"/>
                <a:ea typeface="Myriad Pro" charset="0"/>
                <a:cs typeface="Myriad Pro" charset="0"/>
              </a:rPr>
              <a:t>.</a:t>
            </a: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As </a:t>
            </a:r>
            <a:r>
              <a:rPr lang="en-GB" sz="1200" dirty="0">
                <a:solidFill>
                  <a:srgbClr val="1F224E"/>
                </a:solidFill>
                <a:latin typeface="Myriad Pro" charset="0"/>
                <a:ea typeface="Myriad Pro" charset="0"/>
                <a:cs typeface="Myriad Pro" charset="0"/>
              </a:rPr>
              <a:t>this is a level marked question, the answer is not point marked. Therefore the mark a student achieves depends on where they sit in the level mark scheme. Remember there is </a:t>
            </a:r>
            <a:r>
              <a:rPr lang="en-US" sz="1200" dirty="0">
                <a:solidFill>
                  <a:srgbClr val="1F224E"/>
                </a:solidFill>
                <a:latin typeface="Myriad Pro" charset="0"/>
                <a:ea typeface="Myriad Pro" charset="0"/>
                <a:cs typeface="Myriad Pro" charset="0"/>
              </a:rPr>
              <a:t>level of response questions marking guidance</a:t>
            </a:r>
            <a:r>
              <a:rPr lang="en-GB" sz="1200" dirty="0">
                <a:solidFill>
                  <a:srgbClr val="1F224E"/>
                </a:solidFill>
                <a:latin typeface="Myriad Pro" charset="0"/>
                <a:ea typeface="Myriad Pro" charset="0"/>
                <a:cs typeface="Myriad Pro" charset="0"/>
              </a:rPr>
              <a:t> to indicate what ‘</a:t>
            </a:r>
            <a:r>
              <a:rPr lang="en-GB" sz="1200" b="1" dirty="0">
                <a:solidFill>
                  <a:srgbClr val="1F224E"/>
                </a:solidFill>
                <a:latin typeface="Myriad Pro" charset="0"/>
                <a:ea typeface="Myriad Pro" charset="0"/>
                <a:cs typeface="Myriad Pro" charset="0"/>
              </a:rPr>
              <a:t>thorough</a:t>
            </a:r>
            <a:r>
              <a:rPr lang="en-GB" sz="1200" dirty="0">
                <a:solidFill>
                  <a:srgbClr val="1F224E"/>
                </a:solidFill>
                <a:latin typeface="Myriad Pro" charset="0"/>
                <a:ea typeface="Myriad Pro" charset="0"/>
                <a:cs typeface="Myriad Pro" charset="0"/>
              </a:rPr>
              <a:t>’, ‘</a:t>
            </a:r>
            <a:r>
              <a:rPr lang="en-GB" sz="1200" b="1" dirty="0">
                <a:solidFill>
                  <a:srgbClr val="1F224E"/>
                </a:solidFill>
                <a:latin typeface="Myriad Pro" charset="0"/>
                <a:ea typeface="Myriad Pro" charset="0"/>
                <a:cs typeface="Myriad Pro" charset="0"/>
              </a:rPr>
              <a:t>reasonable</a:t>
            </a:r>
            <a:r>
              <a:rPr lang="en-GB" sz="1200" dirty="0">
                <a:solidFill>
                  <a:srgbClr val="1F224E"/>
                </a:solidFill>
                <a:latin typeface="Myriad Pro" charset="0"/>
                <a:ea typeface="Myriad Pro" charset="0"/>
                <a:cs typeface="Myriad Pro" charset="0"/>
              </a:rPr>
              <a:t>’ and ‘</a:t>
            </a:r>
            <a:r>
              <a:rPr lang="en-GB" sz="1200" b="1" dirty="0">
                <a:solidFill>
                  <a:srgbClr val="1F224E"/>
                </a:solidFill>
                <a:latin typeface="Myriad Pro" charset="0"/>
                <a:ea typeface="Myriad Pro" charset="0"/>
                <a:cs typeface="Myriad Pro" charset="0"/>
              </a:rPr>
              <a:t>basic</a:t>
            </a:r>
            <a:r>
              <a:rPr lang="en-GB" sz="1200" dirty="0">
                <a:solidFill>
                  <a:srgbClr val="1F224E"/>
                </a:solidFill>
                <a:latin typeface="Myriad Pro" charset="0"/>
                <a:ea typeface="Myriad Pro" charset="0"/>
                <a:cs typeface="Myriad Pro" charset="0"/>
              </a:rPr>
              <a:t>’ mean at the start of the mark schemes (and slide </a:t>
            </a:r>
            <a:r>
              <a:rPr lang="en-GB" sz="1200" dirty="0" smtClean="0">
                <a:solidFill>
                  <a:srgbClr val="1F224E"/>
                </a:solidFill>
                <a:latin typeface="Myriad Pro" charset="0"/>
                <a:ea typeface="Myriad Pro" charset="0"/>
                <a:cs typeface="Myriad Pro" charset="0"/>
              </a:rPr>
              <a:t>10 </a:t>
            </a:r>
            <a:r>
              <a:rPr lang="en-GB" sz="1200" dirty="0">
                <a:solidFill>
                  <a:srgbClr val="1F224E"/>
                </a:solidFill>
                <a:latin typeface="Myriad Pro" charset="0"/>
                <a:ea typeface="Myriad Pro" charset="0"/>
                <a:cs typeface="Myriad Pro" charset="0"/>
              </a:rPr>
              <a:t>of this presentation).</a:t>
            </a:r>
          </a:p>
        </p:txBody>
      </p:sp>
    </p:spTree>
    <p:extLst>
      <p:ext uri="{BB962C8B-B14F-4D97-AF65-F5344CB8AC3E}">
        <p14:creationId xmlns:p14="http://schemas.microsoft.com/office/powerpoint/2010/main" val="23465297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767" y="3473"/>
            <a:ext cx="9144000" cy="905247"/>
          </a:xfrm>
        </p:spPr>
        <p:txBody>
          <a:bodyPr>
            <a:normAutofit/>
          </a:bodyPr>
          <a:lstStyle/>
          <a:p>
            <a:r>
              <a:rPr lang="en-GB" sz="4000" dirty="0"/>
              <a:t>Topic </a:t>
            </a:r>
            <a:r>
              <a:rPr lang="en-GB" sz="4000" dirty="0" smtClean="0"/>
              <a:t>3.3 </a:t>
            </a:r>
            <a:r>
              <a:rPr lang="en-GB" sz="4000" dirty="0"/>
              <a:t>– Question </a:t>
            </a:r>
            <a:r>
              <a:rPr lang="en-GB" sz="4000" dirty="0" smtClean="0"/>
              <a:t>8 </a:t>
            </a:r>
            <a:r>
              <a:rPr lang="en-GB" sz="4000" dirty="0"/>
              <a:t>– 12 marks</a:t>
            </a:r>
          </a:p>
        </p:txBody>
      </p:sp>
      <p:sp>
        <p:nvSpPr>
          <p:cNvPr id="7" name="TextBox 6"/>
          <p:cNvSpPr txBox="1"/>
          <p:nvPr/>
        </p:nvSpPr>
        <p:spPr>
          <a:xfrm>
            <a:off x="268263" y="908720"/>
            <a:ext cx="8620608" cy="646331"/>
          </a:xfrm>
          <a:prstGeom prst="rect">
            <a:avLst/>
          </a:prstGeom>
          <a:noFill/>
          <a:ln>
            <a:solidFill>
              <a:schemeClr val="tx1"/>
            </a:solidFill>
          </a:ln>
        </p:spPr>
        <p:txBody>
          <a:bodyPr wrap="square" rtlCol="0">
            <a:spAutoFit/>
          </a:bodyPr>
          <a:lstStyle/>
          <a:p>
            <a:r>
              <a:rPr lang="en-US" dirty="0">
                <a:solidFill>
                  <a:srgbClr val="00B0F0"/>
                </a:solidFill>
                <a:latin typeface="Myriad Pro" charset="0"/>
                <a:ea typeface="Myriad Pro" charset="0"/>
                <a:cs typeface="Myriad Pro" charset="0"/>
              </a:rPr>
              <a:t>Assess how the </a:t>
            </a:r>
            <a:r>
              <a:rPr lang="en-US" dirty="0">
                <a:solidFill>
                  <a:srgbClr val="FF0000"/>
                </a:solidFill>
                <a:latin typeface="Myriad Pro" charset="0"/>
                <a:ea typeface="Myriad Pro" charset="0"/>
                <a:cs typeface="Myriad Pro" charset="0"/>
              </a:rPr>
              <a:t>use of oceans </a:t>
            </a:r>
            <a:r>
              <a:rPr lang="en-US" dirty="0">
                <a:solidFill>
                  <a:srgbClr val="00B0F0"/>
                </a:solidFill>
                <a:latin typeface="Myriad Pro" charset="0"/>
                <a:ea typeface="Myriad Pro" charset="0"/>
                <a:cs typeface="Myriad Pro" charset="0"/>
              </a:rPr>
              <a:t>is </a:t>
            </a:r>
            <a:r>
              <a:rPr lang="en-US" u="sng" dirty="0">
                <a:solidFill>
                  <a:srgbClr val="00B0F0"/>
                </a:solidFill>
                <a:latin typeface="Myriad Pro" charset="0"/>
                <a:ea typeface="Myriad Pro" charset="0"/>
                <a:cs typeface="Myriad Pro" charset="0"/>
              </a:rPr>
              <a:t>affected</a:t>
            </a:r>
            <a:r>
              <a:rPr lang="en-US" dirty="0">
                <a:solidFill>
                  <a:srgbClr val="00B0F0"/>
                </a:solidFill>
                <a:latin typeface="Myriad Pro" charset="0"/>
                <a:ea typeface="Myriad Pro" charset="0"/>
                <a:cs typeface="Myriad Pro" charset="0"/>
              </a:rPr>
              <a:t> by </a:t>
            </a:r>
            <a:r>
              <a:rPr lang="en-US" dirty="0">
                <a:solidFill>
                  <a:srgbClr val="FF0000"/>
                </a:solidFill>
                <a:latin typeface="Myriad Pro" charset="0"/>
                <a:ea typeface="Myriad Pro" charset="0"/>
                <a:cs typeface="Myriad Pro" charset="0"/>
              </a:rPr>
              <a:t>either the global system of trade or the global system of migration</a:t>
            </a:r>
            <a:r>
              <a:rPr lang="en-US" dirty="0">
                <a:solidFill>
                  <a:srgbClr val="00B0F0"/>
                </a:solidFill>
                <a:latin typeface="Myriad Pro" charset="0"/>
                <a:ea typeface="Myriad Pro" charset="0"/>
                <a:cs typeface="Myriad Pro" charset="0"/>
              </a:rPr>
              <a:t>.</a:t>
            </a:r>
          </a:p>
        </p:txBody>
      </p:sp>
      <p:sp>
        <p:nvSpPr>
          <p:cNvPr id="5" name="TextBox 4"/>
          <p:cNvSpPr txBox="1"/>
          <p:nvPr/>
        </p:nvSpPr>
        <p:spPr>
          <a:xfrm>
            <a:off x="144438" y="1660168"/>
            <a:ext cx="2071490" cy="4555093"/>
          </a:xfrm>
          <a:prstGeom prst="rect">
            <a:avLst/>
          </a:prstGeom>
          <a:solidFill>
            <a:srgbClr val="ECECEC"/>
          </a:solidFill>
          <a:ln>
            <a:solidFill>
              <a:schemeClr val="tx1"/>
            </a:solidFill>
          </a:ln>
        </p:spPr>
        <p:txBody>
          <a:bodyPr wrap="square" rtlCol="0">
            <a:spAutoFit/>
          </a:bodyPr>
          <a:lstStyle/>
          <a:p>
            <a:r>
              <a:rPr lang="en-US" sz="1000" b="1" dirty="0">
                <a:solidFill>
                  <a:srgbClr val="1F224E"/>
                </a:solidFill>
                <a:latin typeface="Myriad Pro" charset="0"/>
                <a:ea typeface="Myriad Pro" charset="0"/>
                <a:cs typeface="Myriad Pro" charset="0"/>
              </a:rPr>
              <a:t>Level 4 (10–12 marks)</a:t>
            </a:r>
          </a:p>
          <a:p>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comprehensive</a:t>
            </a:r>
            <a:r>
              <a:rPr lang="en-US" sz="1000" dirty="0">
                <a:solidFill>
                  <a:srgbClr val="1F224E"/>
                </a:solidFill>
                <a:latin typeface="Myriad Pro" charset="0"/>
                <a:ea typeface="Myriad Pro" charset="0"/>
                <a:cs typeface="Myriad Pro" charset="0"/>
              </a:rPr>
              <a:t> </a:t>
            </a:r>
            <a:r>
              <a:rPr lang="en-US" sz="1000" dirty="0">
                <a:solidFill>
                  <a:srgbClr val="FF0000"/>
                </a:solidFill>
                <a:latin typeface="Myriad Pro" charset="0"/>
                <a:ea typeface="Myriad Pro" charset="0"/>
                <a:cs typeface="Myriad Pro" charset="0"/>
              </a:rPr>
              <a:t>knowledge and understanding </a:t>
            </a:r>
            <a:r>
              <a:rPr lang="en-US" sz="1000" dirty="0">
                <a:solidFill>
                  <a:srgbClr val="1F224E"/>
                </a:solidFill>
                <a:latin typeface="Myriad Pro" charset="0"/>
                <a:ea typeface="Myriad Pro" charset="0"/>
                <a:cs typeface="Myriad Pro" charset="0"/>
              </a:rPr>
              <a:t>of the use of oceans and either the global trade system or the global system of migration </a:t>
            </a:r>
            <a:r>
              <a:rPr lang="en-US" sz="1000" dirty="0" smtClean="0">
                <a:solidFill>
                  <a:srgbClr val="FF0000"/>
                </a:solidFill>
                <a:latin typeface="Myriad Pro" charset="0"/>
                <a:ea typeface="Myriad Pro" charset="0"/>
                <a:cs typeface="Myriad Pro" charset="0"/>
              </a:rPr>
              <a:t>(</a:t>
            </a:r>
            <a:r>
              <a:rPr lang="en-US" sz="1000" dirty="0">
                <a:solidFill>
                  <a:srgbClr val="FF0000"/>
                </a:solidFill>
                <a:latin typeface="Myriad Pro" charset="0"/>
                <a:ea typeface="Myriad Pro" charset="0"/>
                <a:cs typeface="Myriad Pro" charset="0"/>
              </a:rPr>
              <a:t>AO1)</a:t>
            </a:r>
            <a:r>
              <a:rPr lang="en-US" sz="1000" dirty="0">
                <a:solidFill>
                  <a:srgbClr val="1F224E"/>
                </a:solidFill>
                <a:latin typeface="Myriad Pro" charset="0"/>
                <a:ea typeface="Myriad Pro" charset="0"/>
                <a:cs typeface="Myriad Pro" charset="0"/>
              </a:rPr>
              <a:t>. </a:t>
            </a:r>
          </a:p>
          <a:p>
            <a:endParaRPr lang="en-US" sz="1000" dirty="0">
              <a:solidFill>
                <a:srgbClr val="1F224E"/>
              </a:solidFill>
              <a:latin typeface="Myriad Pro" charset="0"/>
              <a:ea typeface="Myriad Pro" charset="0"/>
              <a:cs typeface="Myriad Pro" charset="0"/>
            </a:endParaRPr>
          </a:p>
          <a:p>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comprehensive</a:t>
            </a:r>
            <a:r>
              <a:rPr lang="en-US" sz="1000" dirty="0">
                <a:solidFill>
                  <a:srgbClr val="1F224E"/>
                </a:solidFill>
                <a:latin typeface="Myriad Pro" charset="0"/>
                <a:ea typeface="Myriad Pro" charset="0"/>
                <a:cs typeface="Myriad Pro" charset="0"/>
              </a:rPr>
              <a:t> </a:t>
            </a:r>
            <a:r>
              <a:rPr lang="en-US" sz="1000" dirty="0">
                <a:solidFill>
                  <a:srgbClr val="00B0F0"/>
                </a:solidFill>
                <a:latin typeface="Myriad Pro" charset="0"/>
                <a:ea typeface="Myriad Pro" charset="0"/>
                <a:cs typeface="Myriad Pro" charset="0"/>
              </a:rPr>
              <a:t>application of knowledge and understanding </a:t>
            </a:r>
            <a:r>
              <a:rPr lang="en-US" sz="1000" dirty="0">
                <a:solidFill>
                  <a:srgbClr val="1F224E"/>
                </a:solidFill>
                <a:latin typeface="Myriad Pro" charset="0"/>
                <a:ea typeface="Myriad Pro" charset="0"/>
                <a:cs typeface="Myriad Pro" charset="0"/>
              </a:rPr>
              <a:t>to provide clear, developed and convincing </a:t>
            </a:r>
            <a:r>
              <a:rPr lang="en-US" sz="1000" dirty="0">
                <a:solidFill>
                  <a:srgbClr val="00B0F0"/>
                </a:solidFill>
                <a:latin typeface="Myriad Pro" charset="0"/>
                <a:ea typeface="Myriad Pro" charset="0"/>
                <a:cs typeface="Myriad Pro" charset="0"/>
              </a:rPr>
              <a:t>analysis</a:t>
            </a:r>
            <a:r>
              <a:rPr lang="en-US" sz="1000" dirty="0">
                <a:solidFill>
                  <a:srgbClr val="1F224E"/>
                </a:solidFill>
                <a:latin typeface="Myriad Pro" charset="0"/>
                <a:ea typeface="Myriad Pro" charset="0"/>
                <a:cs typeface="Myriad Pro" charset="0"/>
              </a:rPr>
              <a:t> that is fully accurate of how the use of oceans is affected by either the global system of trade or the global system of migration </a:t>
            </a:r>
            <a:r>
              <a:rPr lang="en-US" sz="1000" dirty="0" smtClean="0">
                <a:solidFill>
                  <a:srgbClr val="00B0F0"/>
                </a:solidFill>
                <a:latin typeface="Myriad Pro" charset="0"/>
                <a:ea typeface="Myriad Pro" charset="0"/>
                <a:cs typeface="Myriad Pro" charset="0"/>
              </a:rPr>
              <a:t>(</a:t>
            </a:r>
            <a:r>
              <a:rPr lang="en-US" sz="1000" dirty="0">
                <a:solidFill>
                  <a:srgbClr val="00B0F0"/>
                </a:solidFill>
                <a:latin typeface="Myriad Pro" charset="0"/>
                <a:ea typeface="Myriad Pro" charset="0"/>
                <a:cs typeface="Myriad Pro" charset="0"/>
              </a:rPr>
              <a:t>AO2)</a:t>
            </a:r>
            <a:r>
              <a:rPr lang="en-US" sz="1000" dirty="0">
                <a:solidFill>
                  <a:srgbClr val="1F224E"/>
                </a:solidFill>
                <a:latin typeface="Myriad Pro" charset="0"/>
                <a:ea typeface="Myriad Pro" charset="0"/>
                <a:cs typeface="Myriad Pro" charset="0"/>
              </a:rPr>
              <a:t>. </a:t>
            </a:r>
          </a:p>
          <a:p>
            <a:endParaRPr lang="en-US" sz="1000" dirty="0">
              <a:solidFill>
                <a:srgbClr val="1F224E"/>
              </a:solidFill>
              <a:latin typeface="Myriad Pro" charset="0"/>
              <a:ea typeface="Myriad Pro" charset="0"/>
              <a:cs typeface="Myriad Pro" charset="0"/>
            </a:endParaRPr>
          </a:p>
          <a:p>
            <a:r>
              <a:rPr lang="en-US" sz="1000" dirty="0">
                <a:solidFill>
                  <a:srgbClr val="1F224E"/>
                </a:solidFill>
                <a:latin typeface="Myriad Pro" charset="0"/>
                <a:ea typeface="Myriad Pro" charset="0"/>
                <a:cs typeface="Myriad Pro" charset="0"/>
              </a:rPr>
              <a:t>This will be shown by including </a:t>
            </a:r>
            <a:r>
              <a:rPr lang="en-US" sz="1000" b="1" dirty="0">
                <a:solidFill>
                  <a:srgbClr val="1F224E"/>
                </a:solidFill>
                <a:latin typeface="Myriad Pro" charset="0"/>
                <a:ea typeface="Myriad Pro" charset="0"/>
                <a:cs typeface="Myriad Pro" charset="0"/>
              </a:rPr>
              <a:t>well-developed</a:t>
            </a:r>
            <a:r>
              <a:rPr lang="en-US" sz="1000" dirty="0">
                <a:solidFill>
                  <a:srgbClr val="1F224E"/>
                </a:solidFill>
                <a:latin typeface="Myriad Pro" charset="0"/>
                <a:ea typeface="Myriad Pro" charset="0"/>
                <a:cs typeface="Myriad Pro" charset="0"/>
              </a:rPr>
              <a:t> ideas about the use of oceans and either the global trade system or the global system of migration.</a:t>
            </a:r>
            <a:endParaRPr lang="en-US" sz="1000" dirty="0" smtClean="0">
              <a:solidFill>
                <a:srgbClr val="1F224E"/>
              </a:solidFill>
              <a:latin typeface="Myriad Pro" charset="0"/>
              <a:ea typeface="Myriad Pro" charset="0"/>
              <a:cs typeface="Myriad Pro" charset="0"/>
            </a:endParaRPr>
          </a:p>
          <a:p>
            <a:endParaRPr lang="en-US" sz="1000" dirty="0">
              <a:solidFill>
                <a:srgbClr val="1F224E"/>
              </a:solidFill>
              <a:latin typeface="Myriad Pro" charset="0"/>
              <a:ea typeface="Myriad Pro" charset="0"/>
              <a:cs typeface="Myriad Pro" charset="0"/>
            </a:endParaRPr>
          </a:p>
          <a:p>
            <a:r>
              <a:rPr lang="en-US" sz="1000" dirty="0">
                <a:solidFill>
                  <a:srgbClr val="1F224E"/>
                </a:solidFill>
                <a:latin typeface="Myriad Pro" charset="0"/>
                <a:ea typeface="Myriad Pro" charset="0"/>
                <a:cs typeface="Myriad Pro" charset="0"/>
              </a:rPr>
              <a:t>There are clear and explicit attempts to make appropriate synoptic links between content from different parts of the course of study</a:t>
            </a:r>
            <a:r>
              <a:rPr lang="en-US" sz="1000" dirty="0" smtClean="0">
                <a:solidFill>
                  <a:srgbClr val="1F224E"/>
                </a:solidFill>
                <a:latin typeface="Myriad Pro" charset="0"/>
                <a:ea typeface="Myriad Pro" charset="0"/>
                <a:cs typeface="Myriad Pro" charset="0"/>
              </a:rPr>
              <a:t>.</a:t>
            </a:r>
            <a:endParaRPr lang="en-GB" sz="1000" dirty="0">
              <a:solidFill>
                <a:srgbClr val="1F224E"/>
              </a:solidFill>
              <a:latin typeface="Myriad Pro" charset="0"/>
              <a:ea typeface="Myriad Pro" charset="0"/>
              <a:cs typeface="Myriad Pro" charset="0"/>
            </a:endParaRPr>
          </a:p>
        </p:txBody>
      </p:sp>
      <p:sp>
        <p:nvSpPr>
          <p:cNvPr id="6" name="TextBox 5"/>
          <p:cNvSpPr txBox="1"/>
          <p:nvPr/>
        </p:nvSpPr>
        <p:spPr>
          <a:xfrm>
            <a:off x="7020272" y="1672234"/>
            <a:ext cx="2016223" cy="4555093"/>
          </a:xfrm>
          <a:prstGeom prst="rect">
            <a:avLst/>
          </a:prstGeom>
          <a:solidFill>
            <a:srgbClr val="ECECEC"/>
          </a:solidFill>
          <a:ln>
            <a:solidFill>
              <a:schemeClr val="tx1"/>
            </a:solidFill>
          </a:ln>
        </p:spPr>
        <p:txBody>
          <a:bodyPr wrap="square" rtlCol="0">
            <a:spAutoFit/>
          </a:bodyPr>
          <a:lstStyle/>
          <a:p>
            <a:r>
              <a:rPr lang="en-US" sz="1000" b="1" dirty="0">
                <a:solidFill>
                  <a:srgbClr val="1F224E"/>
                </a:solidFill>
                <a:latin typeface="Myriad Pro" charset="0"/>
                <a:ea typeface="Myriad Pro" charset="0"/>
                <a:cs typeface="Myriad Pro" charset="0"/>
              </a:rPr>
              <a:t>Level 1 (1–3 marks)</a:t>
            </a:r>
          </a:p>
          <a:p>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basic</a:t>
            </a:r>
            <a:r>
              <a:rPr lang="en-US" sz="1000" dirty="0">
                <a:solidFill>
                  <a:srgbClr val="1F224E"/>
                </a:solidFill>
                <a:latin typeface="Myriad Pro" charset="0"/>
                <a:ea typeface="Myriad Pro" charset="0"/>
                <a:cs typeface="Myriad Pro" charset="0"/>
              </a:rPr>
              <a:t> </a:t>
            </a:r>
            <a:r>
              <a:rPr lang="en-US" sz="1000" dirty="0">
                <a:solidFill>
                  <a:srgbClr val="FF0000"/>
                </a:solidFill>
                <a:latin typeface="Myriad Pro" charset="0"/>
                <a:ea typeface="Myriad Pro" charset="0"/>
                <a:cs typeface="Myriad Pro" charset="0"/>
              </a:rPr>
              <a:t>knowledge and understanding </a:t>
            </a:r>
            <a:r>
              <a:rPr lang="en-US" sz="1000" dirty="0">
                <a:solidFill>
                  <a:srgbClr val="1F224E"/>
                </a:solidFill>
                <a:latin typeface="Myriad Pro" charset="0"/>
                <a:ea typeface="Myriad Pro" charset="0"/>
                <a:cs typeface="Myriad Pro" charset="0"/>
              </a:rPr>
              <a:t>of the use of oceans and either the global trade system or the global system of migration </a:t>
            </a:r>
            <a:r>
              <a:rPr lang="en-US" sz="1000" dirty="0" smtClean="0">
                <a:solidFill>
                  <a:srgbClr val="FF0000"/>
                </a:solidFill>
                <a:latin typeface="Myriad Pro" charset="0"/>
                <a:ea typeface="Myriad Pro" charset="0"/>
                <a:cs typeface="Myriad Pro" charset="0"/>
              </a:rPr>
              <a:t>(</a:t>
            </a:r>
            <a:r>
              <a:rPr lang="en-US" sz="1000" dirty="0">
                <a:solidFill>
                  <a:srgbClr val="FF0000"/>
                </a:solidFill>
                <a:latin typeface="Myriad Pro" charset="0"/>
                <a:ea typeface="Myriad Pro" charset="0"/>
                <a:cs typeface="Myriad Pro" charset="0"/>
              </a:rPr>
              <a:t>AO1)</a:t>
            </a:r>
            <a:r>
              <a:rPr lang="en-US" sz="1000" dirty="0">
                <a:solidFill>
                  <a:srgbClr val="1F224E"/>
                </a:solidFill>
                <a:latin typeface="Myriad Pro" charset="0"/>
                <a:ea typeface="Myriad Pro" charset="0"/>
                <a:cs typeface="Myriad Pro" charset="0"/>
              </a:rPr>
              <a:t>. </a:t>
            </a:r>
          </a:p>
          <a:p>
            <a:endParaRPr lang="en-US" sz="1000" dirty="0">
              <a:solidFill>
                <a:srgbClr val="1F224E"/>
              </a:solidFill>
              <a:latin typeface="Myriad Pro" charset="0"/>
              <a:ea typeface="Myriad Pro" charset="0"/>
              <a:cs typeface="Myriad Pro" charset="0"/>
            </a:endParaRPr>
          </a:p>
          <a:p>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basic</a:t>
            </a:r>
            <a:r>
              <a:rPr lang="en-US" sz="1000" dirty="0">
                <a:solidFill>
                  <a:srgbClr val="1F224E"/>
                </a:solidFill>
                <a:latin typeface="Myriad Pro" charset="0"/>
                <a:ea typeface="Myriad Pro" charset="0"/>
                <a:cs typeface="Myriad Pro" charset="0"/>
              </a:rPr>
              <a:t> </a:t>
            </a:r>
            <a:r>
              <a:rPr lang="en-US" sz="1000" dirty="0">
                <a:solidFill>
                  <a:srgbClr val="00B0F0"/>
                </a:solidFill>
                <a:latin typeface="Myriad Pro" charset="0"/>
                <a:ea typeface="Myriad Pro" charset="0"/>
                <a:cs typeface="Myriad Pro" charset="0"/>
              </a:rPr>
              <a:t>application of knowledge and understanding </a:t>
            </a:r>
            <a:r>
              <a:rPr lang="en-US" sz="1000" dirty="0">
                <a:solidFill>
                  <a:srgbClr val="1F224E"/>
                </a:solidFill>
                <a:latin typeface="Myriad Pro" charset="0"/>
                <a:ea typeface="Myriad Pro" charset="0"/>
                <a:cs typeface="Myriad Pro" charset="0"/>
              </a:rPr>
              <a:t>to provide simple </a:t>
            </a:r>
            <a:r>
              <a:rPr lang="en-US" sz="1000" dirty="0">
                <a:solidFill>
                  <a:srgbClr val="00B0F0"/>
                </a:solidFill>
                <a:latin typeface="Myriad Pro" charset="0"/>
                <a:ea typeface="Myriad Pro" charset="0"/>
                <a:cs typeface="Myriad Pro" charset="0"/>
              </a:rPr>
              <a:t>analysis</a:t>
            </a:r>
            <a:r>
              <a:rPr lang="en-US" sz="1000" dirty="0">
                <a:solidFill>
                  <a:srgbClr val="1F224E"/>
                </a:solidFill>
                <a:latin typeface="Myriad Pro" charset="0"/>
                <a:ea typeface="Myriad Pro" charset="0"/>
                <a:cs typeface="Myriad Pro" charset="0"/>
              </a:rPr>
              <a:t> that shows limited accuracy of how the use of oceans is affected by either the global system of trade or the global system of migration </a:t>
            </a:r>
            <a:r>
              <a:rPr lang="en-US" sz="1000" dirty="0" smtClean="0">
                <a:solidFill>
                  <a:srgbClr val="00B0F0"/>
                </a:solidFill>
                <a:latin typeface="Myriad Pro" charset="0"/>
                <a:ea typeface="Myriad Pro" charset="0"/>
                <a:cs typeface="Myriad Pro" charset="0"/>
              </a:rPr>
              <a:t>(</a:t>
            </a:r>
            <a:r>
              <a:rPr lang="en-US" sz="1000" dirty="0">
                <a:solidFill>
                  <a:srgbClr val="00B0F0"/>
                </a:solidFill>
                <a:latin typeface="Myriad Pro" charset="0"/>
                <a:ea typeface="Myriad Pro" charset="0"/>
                <a:cs typeface="Myriad Pro" charset="0"/>
              </a:rPr>
              <a:t>AO2)</a:t>
            </a:r>
            <a:r>
              <a:rPr lang="en-US" sz="1000" dirty="0">
                <a:solidFill>
                  <a:srgbClr val="1F224E"/>
                </a:solidFill>
                <a:latin typeface="Myriad Pro" charset="0"/>
                <a:ea typeface="Myriad Pro" charset="0"/>
                <a:cs typeface="Myriad Pro" charset="0"/>
              </a:rPr>
              <a:t>.</a:t>
            </a:r>
          </a:p>
          <a:p>
            <a:endParaRPr lang="en-US" sz="1000" dirty="0">
              <a:solidFill>
                <a:srgbClr val="1F224E"/>
              </a:solidFill>
              <a:latin typeface="Myriad Pro" charset="0"/>
              <a:ea typeface="Myriad Pro" charset="0"/>
              <a:cs typeface="Myriad Pro" charset="0"/>
            </a:endParaRPr>
          </a:p>
          <a:p>
            <a:r>
              <a:rPr lang="en-US" sz="1000" dirty="0">
                <a:solidFill>
                  <a:srgbClr val="1F224E"/>
                </a:solidFill>
                <a:latin typeface="Myriad Pro" charset="0"/>
                <a:ea typeface="Myriad Pro" charset="0"/>
                <a:cs typeface="Myriad Pro" charset="0"/>
              </a:rPr>
              <a:t>This will be shown by including </a:t>
            </a:r>
            <a:r>
              <a:rPr lang="en-US" sz="1000" b="1" dirty="0">
                <a:solidFill>
                  <a:srgbClr val="1F224E"/>
                </a:solidFill>
                <a:latin typeface="Myriad Pro" charset="0"/>
                <a:ea typeface="Myriad Pro" charset="0"/>
                <a:cs typeface="Myriad Pro" charset="0"/>
              </a:rPr>
              <a:t>simple</a:t>
            </a:r>
            <a:r>
              <a:rPr lang="en-US" sz="1000" dirty="0">
                <a:solidFill>
                  <a:srgbClr val="1F224E"/>
                </a:solidFill>
                <a:latin typeface="Myriad Pro" charset="0"/>
                <a:ea typeface="Myriad Pro" charset="0"/>
                <a:cs typeface="Myriad Pro" charset="0"/>
              </a:rPr>
              <a:t> ideas about </a:t>
            </a:r>
            <a:r>
              <a:rPr lang="en-US" sz="1000" dirty="0" smtClean="0">
                <a:solidFill>
                  <a:srgbClr val="1F224E"/>
                </a:solidFill>
                <a:latin typeface="Myriad Pro" charset="0"/>
                <a:ea typeface="Myriad Pro" charset="0"/>
                <a:cs typeface="Myriad Pro" charset="0"/>
              </a:rPr>
              <a:t>the use </a:t>
            </a:r>
            <a:r>
              <a:rPr lang="en-US" sz="1000" dirty="0">
                <a:solidFill>
                  <a:srgbClr val="1F224E"/>
                </a:solidFill>
                <a:latin typeface="Myriad Pro" charset="0"/>
                <a:ea typeface="Myriad Pro" charset="0"/>
                <a:cs typeface="Myriad Pro" charset="0"/>
              </a:rPr>
              <a:t>of oceans and either the global trade system or the global system of migration.</a:t>
            </a:r>
          </a:p>
          <a:p>
            <a:endParaRPr lang="en-US" sz="1000" dirty="0">
              <a:solidFill>
                <a:srgbClr val="1F224E"/>
              </a:solidFill>
              <a:latin typeface="Myriad Pro" charset="0"/>
              <a:ea typeface="Myriad Pro" charset="0"/>
              <a:cs typeface="Myriad Pro" charset="0"/>
            </a:endParaRPr>
          </a:p>
          <a:p>
            <a:r>
              <a:rPr lang="en-US" sz="1000" dirty="0">
                <a:solidFill>
                  <a:srgbClr val="1F224E"/>
                </a:solidFill>
                <a:latin typeface="Myriad Pro" charset="0"/>
                <a:ea typeface="Myriad Pro" charset="0"/>
                <a:cs typeface="Myriad Pro" charset="0"/>
              </a:rPr>
              <a:t>There are limited attempts to make synoptic links between content from different parts of the course of study</a:t>
            </a:r>
            <a:r>
              <a:rPr lang="en-US" sz="1000" dirty="0" smtClean="0">
                <a:solidFill>
                  <a:srgbClr val="1F224E"/>
                </a:solidFill>
                <a:latin typeface="Myriad Pro" charset="0"/>
                <a:ea typeface="Myriad Pro" charset="0"/>
                <a:cs typeface="Myriad Pro" charset="0"/>
              </a:rPr>
              <a:t>.</a:t>
            </a:r>
          </a:p>
          <a:p>
            <a:endParaRPr lang="en-US" sz="1000" dirty="0">
              <a:solidFill>
                <a:srgbClr val="1F224E"/>
              </a:solidFill>
              <a:latin typeface="Myriad Pro" charset="0"/>
              <a:ea typeface="Myriad Pro" charset="0"/>
              <a:cs typeface="Myriad Pro" charset="0"/>
            </a:endParaRPr>
          </a:p>
          <a:p>
            <a:endParaRPr lang="en-US" sz="1000" dirty="0" smtClean="0">
              <a:solidFill>
                <a:srgbClr val="1F224E"/>
              </a:solidFill>
              <a:latin typeface="Myriad Pro" charset="0"/>
              <a:ea typeface="Myriad Pro" charset="0"/>
              <a:cs typeface="Myriad Pro" charset="0"/>
            </a:endParaRPr>
          </a:p>
          <a:p>
            <a:endParaRPr lang="en-US" sz="1000" dirty="0">
              <a:solidFill>
                <a:srgbClr val="1F224E"/>
              </a:solidFill>
              <a:latin typeface="Myriad Pro" charset="0"/>
              <a:ea typeface="Myriad Pro" charset="0"/>
              <a:cs typeface="Myriad Pro" charset="0"/>
            </a:endParaRPr>
          </a:p>
        </p:txBody>
      </p:sp>
      <p:sp>
        <p:nvSpPr>
          <p:cNvPr id="8" name="TextBox 7"/>
          <p:cNvSpPr txBox="1"/>
          <p:nvPr/>
        </p:nvSpPr>
        <p:spPr>
          <a:xfrm>
            <a:off x="4711824" y="1671593"/>
            <a:ext cx="2160240" cy="4555093"/>
          </a:xfrm>
          <a:prstGeom prst="rect">
            <a:avLst/>
          </a:prstGeom>
          <a:solidFill>
            <a:srgbClr val="ECECEC"/>
          </a:solidFill>
          <a:ln>
            <a:solidFill>
              <a:schemeClr val="tx1"/>
            </a:solidFill>
          </a:ln>
        </p:spPr>
        <p:txBody>
          <a:bodyPr wrap="square" rtlCol="0">
            <a:spAutoFit/>
          </a:bodyPr>
          <a:lstStyle/>
          <a:p>
            <a:r>
              <a:rPr lang="en-US" sz="1000" b="1" dirty="0">
                <a:solidFill>
                  <a:srgbClr val="1F224E"/>
                </a:solidFill>
                <a:latin typeface="Myriad Pro" charset="0"/>
                <a:ea typeface="Myriad Pro" charset="0"/>
                <a:cs typeface="Myriad Pro" charset="0"/>
              </a:rPr>
              <a:t>Level 2 (4–6 marks)</a:t>
            </a:r>
          </a:p>
          <a:p>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reasonable</a:t>
            </a:r>
            <a:r>
              <a:rPr lang="en-US" sz="1000" dirty="0">
                <a:solidFill>
                  <a:srgbClr val="1F224E"/>
                </a:solidFill>
                <a:latin typeface="Myriad Pro" charset="0"/>
                <a:ea typeface="Myriad Pro" charset="0"/>
                <a:cs typeface="Myriad Pro" charset="0"/>
              </a:rPr>
              <a:t> </a:t>
            </a:r>
            <a:r>
              <a:rPr lang="en-US" sz="1000" dirty="0">
                <a:solidFill>
                  <a:srgbClr val="FF0000"/>
                </a:solidFill>
                <a:latin typeface="Myriad Pro" charset="0"/>
                <a:ea typeface="Myriad Pro" charset="0"/>
                <a:cs typeface="Myriad Pro" charset="0"/>
              </a:rPr>
              <a:t>knowledge and understanding</a:t>
            </a:r>
            <a:r>
              <a:rPr lang="en-US" sz="1000" dirty="0">
                <a:solidFill>
                  <a:srgbClr val="1F224E"/>
                </a:solidFill>
                <a:latin typeface="Myriad Pro" charset="0"/>
                <a:ea typeface="Myriad Pro" charset="0"/>
                <a:cs typeface="Myriad Pro" charset="0"/>
              </a:rPr>
              <a:t> of the use of oceans and either the global trade system or the global system of migration </a:t>
            </a:r>
            <a:r>
              <a:rPr lang="en-US" sz="1000" dirty="0" smtClean="0">
                <a:solidFill>
                  <a:srgbClr val="FF0000"/>
                </a:solidFill>
                <a:latin typeface="Myriad Pro" charset="0"/>
                <a:ea typeface="Myriad Pro" charset="0"/>
                <a:cs typeface="Myriad Pro" charset="0"/>
              </a:rPr>
              <a:t>(AO1</a:t>
            </a:r>
            <a:r>
              <a:rPr lang="en-US" sz="1000" dirty="0">
                <a:solidFill>
                  <a:srgbClr val="FF0000"/>
                </a:solidFill>
                <a:latin typeface="Myriad Pro" charset="0"/>
                <a:ea typeface="Myriad Pro" charset="0"/>
                <a:cs typeface="Myriad Pro" charset="0"/>
              </a:rPr>
              <a:t>)</a:t>
            </a:r>
            <a:r>
              <a:rPr lang="en-US" sz="1000" dirty="0">
                <a:solidFill>
                  <a:srgbClr val="1F224E"/>
                </a:solidFill>
                <a:latin typeface="Myriad Pro" charset="0"/>
                <a:ea typeface="Myriad Pro" charset="0"/>
                <a:cs typeface="Myriad Pro" charset="0"/>
              </a:rPr>
              <a:t>. </a:t>
            </a:r>
          </a:p>
          <a:p>
            <a:endParaRPr lang="en-US" sz="1000" dirty="0">
              <a:solidFill>
                <a:srgbClr val="1F224E"/>
              </a:solidFill>
              <a:latin typeface="Myriad Pro" charset="0"/>
              <a:ea typeface="Myriad Pro" charset="0"/>
              <a:cs typeface="Myriad Pro" charset="0"/>
            </a:endParaRPr>
          </a:p>
          <a:p>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reasonable</a:t>
            </a:r>
            <a:r>
              <a:rPr lang="en-US" sz="1000" dirty="0">
                <a:solidFill>
                  <a:srgbClr val="1F224E"/>
                </a:solidFill>
                <a:latin typeface="Myriad Pro" charset="0"/>
                <a:ea typeface="Myriad Pro" charset="0"/>
                <a:cs typeface="Myriad Pro" charset="0"/>
              </a:rPr>
              <a:t> </a:t>
            </a:r>
            <a:r>
              <a:rPr lang="en-US" sz="1000" dirty="0">
                <a:solidFill>
                  <a:srgbClr val="00B0F0"/>
                </a:solidFill>
                <a:latin typeface="Myriad Pro" charset="0"/>
                <a:ea typeface="Myriad Pro" charset="0"/>
                <a:cs typeface="Myriad Pro" charset="0"/>
              </a:rPr>
              <a:t>application of knowledge and understanding </a:t>
            </a:r>
            <a:r>
              <a:rPr lang="en-US" sz="1000" dirty="0">
                <a:solidFill>
                  <a:srgbClr val="1F224E"/>
                </a:solidFill>
                <a:latin typeface="Myriad Pro" charset="0"/>
                <a:ea typeface="Myriad Pro" charset="0"/>
                <a:cs typeface="Myriad Pro" charset="0"/>
              </a:rPr>
              <a:t>to provide sound </a:t>
            </a:r>
            <a:r>
              <a:rPr lang="en-US" sz="1000" dirty="0">
                <a:solidFill>
                  <a:srgbClr val="00B0F0"/>
                </a:solidFill>
                <a:latin typeface="Myriad Pro" charset="0"/>
                <a:ea typeface="Myriad Pro" charset="0"/>
                <a:cs typeface="Myriad Pro" charset="0"/>
              </a:rPr>
              <a:t>analysis</a:t>
            </a:r>
            <a:r>
              <a:rPr lang="en-US" sz="1000" dirty="0">
                <a:solidFill>
                  <a:srgbClr val="1F224E"/>
                </a:solidFill>
                <a:latin typeface="Myriad Pro" charset="0"/>
                <a:ea typeface="Myriad Pro" charset="0"/>
                <a:cs typeface="Myriad Pro" charset="0"/>
              </a:rPr>
              <a:t> that shows some accuracy of how the use of oceans is affected by either the global system of trade or the global system of migration </a:t>
            </a:r>
            <a:r>
              <a:rPr lang="en-US" sz="1000" dirty="0" smtClean="0">
                <a:solidFill>
                  <a:srgbClr val="00B0F0"/>
                </a:solidFill>
                <a:latin typeface="Myriad Pro" charset="0"/>
                <a:ea typeface="Myriad Pro" charset="0"/>
                <a:cs typeface="Myriad Pro" charset="0"/>
              </a:rPr>
              <a:t>(AO2</a:t>
            </a:r>
            <a:r>
              <a:rPr lang="en-US" sz="1000" dirty="0">
                <a:solidFill>
                  <a:srgbClr val="00B0F0"/>
                </a:solidFill>
                <a:latin typeface="Myriad Pro" charset="0"/>
                <a:ea typeface="Myriad Pro" charset="0"/>
                <a:cs typeface="Myriad Pro" charset="0"/>
              </a:rPr>
              <a:t>)</a:t>
            </a:r>
            <a:r>
              <a:rPr lang="en-US" sz="1000" dirty="0">
                <a:solidFill>
                  <a:srgbClr val="1F224E"/>
                </a:solidFill>
                <a:latin typeface="Myriad Pro" charset="0"/>
                <a:ea typeface="Myriad Pro" charset="0"/>
                <a:cs typeface="Myriad Pro" charset="0"/>
              </a:rPr>
              <a:t>.</a:t>
            </a:r>
          </a:p>
          <a:p>
            <a:endParaRPr lang="en-US" sz="1000" dirty="0">
              <a:solidFill>
                <a:srgbClr val="1F224E"/>
              </a:solidFill>
              <a:latin typeface="Myriad Pro" charset="0"/>
              <a:ea typeface="Myriad Pro" charset="0"/>
              <a:cs typeface="Myriad Pro" charset="0"/>
            </a:endParaRPr>
          </a:p>
          <a:p>
            <a:r>
              <a:rPr lang="en-US" sz="1000" dirty="0">
                <a:solidFill>
                  <a:srgbClr val="1F224E"/>
                </a:solidFill>
                <a:latin typeface="Myriad Pro" charset="0"/>
                <a:ea typeface="Myriad Pro" charset="0"/>
                <a:cs typeface="Myriad Pro" charset="0"/>
              </a:rPr>
              <a:t>This will be shown by including </a:t>
            </a:r>
            <a:r>
              <a:rPr lang="en-US" sz="1000" b="1" dirty="0">
                <a:solidFill>
                  <a:srgbClr val="1F224E"/>
                </a:solidFill>
                <a:latin typeface="Myriad Pro" charset="0"/>
                <a:ea typeface="Myriad Pro" charset="0"/>
                <a:cs typeface="Myriad Pro" charset="0"/>
              </a:rPr>
              <a:t>developed</a:t>
            </a:r>
            <a:r>
              <a:rPr lang="en-US" sz="1000" dirty="0">
                <a:solidFill>
                  <a:srgbClr val="1F224E"/>
                </a:solidFill>
                <a:latin typeface="Myriad Pro" charset="0"/>
                <a:ea typeface="Myriad Pro" charset="0"/>
                <a:cs typeface="Myriad Pro" charset="0"/>
              </a:rPr>
              <a:t> ideas about </a:t>
            </a:r>
            <a:r>
              <a:rPr lang="en-US" sz="1000" b="1" dirty="0">
                <a:solidFill>
                  <a:srgbClr val="1F224E"/>
                </a:solidFill>
                <a:latin typeface="Myriad Pro" charset="0"/>
                <a:ea typeface="Myriad Pro" charset="0"/>
                <a:cs typeface="Myriad Pro" charset="0"/>
              </a:rPr>
              <a:t>either</a:t>
            </a:r>
            <a:r>
              <a:rPr lang="en-US" sz="1000" dirty="0">
                <a:solidFill>
                  <a:srgbClr val="1F224E"/>
                </a:solidFill>
                <a:latin typeface="Myriad Pro" charset="0"/>
                <a:ea typeface="Myriad Pro" charset="0"/>
                <a:cs typeface="Myriad Pro" charset="0"/>
              </a:rPr>
              <a:t> the use of oceans or either the global trade system or the global system of migration and </a:t>
            </a:r>
            <a:r>
              <a:rPr lang="en-US" sz="1000" b="1" dirty="0" smtClean="0">
                <a:solidFill>
                  <a:srgbClr val="1F224E"/>
                </a:solidFill>
                <a:latin typeface="Myriad Pro" charset="0"/>
                <a:ea typeface="Myriad Pro" charset="0"/>
                <a:cs typeface="Myriad Pro" charset="0"/>
              </a:rPr>
              <a:t>simple</a:t>
            </a:r>
            <a:r>
              <a:rPr lang="en-US" sz="1000" dirty="0" smtClean="0">
                <a:solidFill>
                  <a:srgbClr val="1F224E"/>
                </a:solidFill>
                <a:latin typeface="Myriad Pro" charset="0"/>
                <a:ea typeface="Myriad Pro" charset="0"/>
                <a:cs typeface="Myriad Pro" charset="0"/>
              </a:rPr>
              <a:t> </a:t>
            </a:r>
            <a:r>
              <a:rPr lang="en-US" sz="1000" dirty="0">
                <a:solidFill>
                  <a:srgbClr val="1F224E"/>
                </a:solidFill>
                <a:latin typeface="Myriad Pro" charset="0"/>
                <a:ea typeface="Myriad Pro" charset="0"/>
                <a:cs typeface="Myriad Pro" charset="0"/>
              </a:rPr>
              <a:t>ideas for the other focus</a:t>
            </a:r>
            <a:r>
              <a:rPr lang="en-US" sz="1000" dirty="0" smtClean="0">
                <a:solidFill>
                  <a:srgbClr val="1F224E"/>
                </a:solidFill>
                <a:latin typeface="Myriad Pro" charset="0"/>
                <a:ea typeface="Myriad Pro" charset="0"/>
                <a:cs typeface="Myriad Pro" charset="0"/>
              </a:rPr>
              <a:t>.</a:t>
            </a:r>
          </a:p>
          <a:p>
            <a:endParaRPr lang="en-US" sz="1000" dirty="0">
              <a:solidFill>
                <a:srgbClr val="1F224E"/>
              </a:solidFill>
              <a:latin typeface="Myriad Pro" charset="0"/>
              <a:ea typeface="Myriad Pro" charset="0"/>
              <a:cs typeface="Myriad Pro" charset="0"/>
            </a:endParaRPr>
          </a:p>
          <a:p>
            <a:r>
              <a:rPr lang="en-US" sz="1000" dirty="0">
                <a:solidFill>
                  <a:srgbClr val="1F224E"/>
                </a:solidFill>
                <a:latin typeface="Myriad Pro" charset="0"/>
                <a:ea typeface="Myriad Pro" charset="0"/>
                <a:cs typeface="Myriad Pro" charset="0"/>
              </a:rPr>
              <a:t>There are some attempts to make synoptic links between content from different parts of the course of study but these are not always relevant.</a:t>
            </a:r>
            <a:endParaRPr lang="en-US" sz="1000" dirty="0" smtClean="0">
              <a:solidFill>
                <a:srgbClr val="1F224E"/>
              </a:solidFill>
              <a:latin typeface="Myriad Pro" charset="0"/>
              <a:ea typeface="Myriad Pro" charset="0"/>
              <a:cs typeface="Myriad Pro" charset="0"/>
            </a:endParaRPr>
          </a:p>
        </p:txBody>
      </p:sp>
      <p:sp>
        <p:nvSpPr>
          <p:cNvPr id="11" name="TextBox 10"/>
          <p:cNvSpPr txBox="1"/>
          <p:nvPr/>
        </p:nvSpPr>
        <p:spPr>
          <a:xfrm>
            <a:off x="2412900" y="1660167"/>
            <a:ext cx="2160241" cy="4555093"/>
          </a:xfrm>
          <a:prstGeom prst="rect">
            <a:avLst/>
          </a:prstGeom>
          <a:solidFill>
            <a:srgbClr val="ECECEC"/>
          </a:solidFill>
          <a:ln>
            <a:solidFill>
              <a:schemeClr val="tx1"/>
            </a:solidFill>
          </a:ln>
        </p:spPr>
        <p:txBody>
          <a:bodyPr wrap="square" rtlCol="0">
            <a:spAutoFit/>
          </a:bodyPr>
          <a:lstStyle/>
          <a:p>
            <a:r>
              <a:rPr lang="en-US" sz="1000" b="1" dirty="0">
                <a:solidFill>
                  <a:srgbClr val="1F224E"/>
                </a:solidFill>
                <a:latin typeface="Myriad Pro" charset="0"/>
                <a:ea typeface="Myriad Pro" charset="0"/>
                <a:cs typeface="Myriad Pro" charset="0"/>
              </a:rPr>
              <a:t>Level 3 (7–9 marks)</a:t>
            </a:r>
            <a:endParaRPr lang="en-GB" sz="1000" b="1" dirty="0">
              <a:solidFill>
                <a:srgbClr val="1F224E"/>
              </a:solidFill>
              <a:latin typeface="Myriad Pro" charset="0"/>
              <a:ea typeface="Myriad Pro" charset="0"/>
              <a:cs typeface="Myriad Pro" charset="0"/>
            </a:endParaRPr>
          </a:p>
          <a:p>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thorough</a:t>
            </a:r>
            <a:r>
              <a:rPr lang="en-US" sz="1000" dirty="0">
                <a:solidFill>
                  <a:srgbClr val="1F224E"/>
                </a:solidFill>
                <a:latin typeface="Myriad Pro" charset="0"/>
                <a:ea typeface="Myriad Pro" charset="0"/>
                <a:cs typeface="Myriad Pro" charset="0"/>
              </a:rPr>
              <a:t> </a:t>
            </a:r>
            <a:r>
              <a:rPr lang="en-US" sz="1000" dirty="0">
                <a:solidFill>
                  <a:srgbClr val="FF0000"/>
                </a:solidFill>
                <a:latin typeface="Myriad Pro" charset="0"/>
                <a:ea typeface="Myriad Pro" charset="0"/>
                <a:cs typeface="Myriad Pro" charset="0"/>
              </a:rPr>
              <a:t>knowledge and understanding </a:t>
            </a:r>
            <a:r>
              <a:rPr lang="en-US" sz="1000" dirty="0">
                <a:solidFill>
                  <a:srgbClr val="1F224E"/>
                </a:solidFill>
                <a:latin typeface="Myriad Pro" charset="0"/>
                <a:ea typeface="Myriad Pro" charset="0"/>
                <a:cs typeface="Myriad Pro" charset="0"/>
              </a:rPr>
              <a:t>of the use of oceans and either the global trade system or the global system of migration </a:t>
            </a:r>
            <a:r>
              <a:rPr lang="en-US" sz="1000" dirty="0" smtClean="0">
                <a:solidFill>
                  <a:srgbClr val="FF0000"/>
                </a:solidFill>
                <a:latin typeface="Myriad Pro" charset="0"/>
                <a:ea typeface="Myriad Pro" charset="0"/>
                <a:cs typeface="Myriad Pro" charset="0"/>
              </a:rPr>
              <a:t>(AO1</a:t>
            </a:r>
            <a:r>
              <a:rPr lang="en-US" sz="1000" dirty="0">
                <a:solidFill>
                  <a:srgbClr val="FF0000"/>
                </a:solidFill>
                <a:latin typeface="Myriad Pro" charset="0"/>
                <a:ea typeface="Myriad Pro" charset="0"/>
                <a:cs typeface="Myriad Pro" charset="0"/>
              </a:rPr>
              <a:t>)</a:t>
            </a:r>
            <a:r>
              <a:rPr lang="en-US" sz="1000" dirty="0">
                <a:solidFill>
                  <a:srgbClr val="1F224E"/>
                </a:solidFill>
                <a:latin typeface="Myriad Pro" charset="0"/>
                <a:ea typeface="Myriad Pro" charset="0"/>
                <a:cs typeface="Myriad Pro" charset="0"/>
              </a:rPr>
              <a:t>. </a:t>
            </a:r>
          </a:p>
          <a:p>
            <a:endParaRPr lang="en-US" sz="1000" dirty="0">
              <a:solidFill>
                <a:srgbClr val="1F224E"/>
              </a:solidFill>
              <a:latin typeface="Myriad Pro" charset="0"/>
              <a:ea typeface="Myriad Pro" charset="0"/>
              <a:cs typeface="Myriad Pro" charset="0"/>
            </a:endParaRPr>
          </a:p>
          <a:p>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thorough</a:t>
            </a:r>
            <a:r>
              <a:rPr lang="en-US" sz="1000" dirty="0">
                <a:solidFill>
                  <a:srgbClr val="1F224E"/>
                </a:solidFill>
                <a:latin typeface="Myriad Pro" charset="0"/>
                <a:ea typeface="Myriad Pro" charset="0"/>
                <a:cs typeface="Myriad Pro" charset="0"/>
              </a:rPr>
              <a:t> </a:t>
            </a:r>
            <a:r>
              <a:rPr lang="en-US" sz="1000" dirty="0">
                <a:solidFill>
                  <a:srgbClr val="00B0F0"/>
                </a:solidFill>
                <a:latin typeface="Myriad Pro" charset="0"/>
                <a:ea typeface="Myriad Pro" charset="0"/>
                <a:cs typeface="Myriad Pro" charset="0"/>
              </a:rPr>
              <a:t>application of knowledge and understanding</a:t>
            </a:r>
            <a:r>
              <a:rPr lang="en-US" sz="1000" dirty="0">
                <a:solidFill>
                  <a:srgbClr val="1F224E"/>
                </a:solidFill>
                <a:latin typeface="Myriad Pro" charset="0"/>
                <a:ea typeface="Myriad Pro" charset="0"/>
                <a:cs typeface="Myriad Pro" charset="0"/>
              </a:rPr>
              <a:t> to provide clear and developed </a:t>
            </a:r>
            <a:r>
              <a:rPr lang="en-US" sz="1000" dirty="0">
                <a:solidFill>
                  <a:srgbClr val="00B0F0"/>
                </a:solidFill>
                <a:latin typeface="Myriad Pro" charset="0"/>
                <a:ea typeface="Myriad Pro" charset="0"/>
                <a:cs typeface="Myriad Pro" charset="0"/>
              </a:rPr>
              <a:t>analysis</a:t>
            </a:r>
            <a:r>
              <a:rPr lang="en-US" sz="1000" dirty="0">
                <a:solidFill>
                  <a:srgbClr val="1F224E"/>
                </a:solidFill>
                <a:latin typeface="Myriad Pro" charset="0"/>
                <a:ea typeface="Myriad Pro" charset="0"/>
                <a:cs typeface="Myriad Pro" charset="0"/>
              </a:rPr>
              <a:t> that shows accuracy of how the use of oceans is affected by either the global system of trade or the global system of migration </a:t>
            </a:r>
            <a:r>
              <a:rPr lang="en-US" sz="1000" dirty="0" smtClean="0">
                <a:solidFill>
                  <a:srgbClr val="00B0F0"/>
                </a:solidFill>
                <a:latin typeface="Myriad Pro" charset="0"/>
                <a:ea typeface="Myriad Pro" charset="0"/>
                <a:cs typeface="Myriad Pro" charset="0"/>
              </a:rPr>
              <a:t>(</a:t>
            </a:r>
            <a:r>
              <a:rPr lang="en-US" sz="1000" dirty="0">
                <a:solidFill>
                  <a:srgbClr val="00B0F0"/>
                </a:solidFill>
                <a:latin typeface="Myriad Pro" charset="0"/>
                <a:ea typeface="Myriad Pro" charset="0"/>
                <a:cs typeface="Myriad Pro" charset="0"/>
              </a:rPr>
              <a:t>AO2)</a:t>
            </a:r>
            <a:r>
              <a:rPr lang="en-US" sz="1000" dirty="0">
                <a:solidFill>
                  <a:srgbClr val="1F224E"/>
                </a:solidFill>
                <a:latin typeface="Myriad Pro" charset="0"/>
                <a:ea typeface="Myriad Pro" charset="0"/>
                <a:cs typeface="Myriad Pro" charset="0"/>
              </a:rPr>
              <a:t>.</a:t>
            </a:r>
          </a:p>
          <a:p>
            <a:r>
              <a:rPr lang="en-US" sz="1000" dirty="0">
                <a:solidFill>
                  <a:srgbClr val="1F224E"/>
                </a:solidFill>
                <a:latin typeface="Myriad Pro" charset="0"/>
                <a:ea typeface="Myriad Pro" charset="0"/>
                <a:cs typeface="Myriad Pro" charset="0"/>
              </a:rPr>
              <a:t> </a:t>
            </a:r>
          </a:p>
          <a:p>
            <a:r>
              <a:rPr lang="en-US" sz="1000" dirty="0">
                <a:solidFill>
                  <a:srgbClr val="1F224E"/>
                </a:solidFill>
                <a:latin typeface="Myriad Pro" charset="0"/>
                <a:ea typeface="Myriad Pro" charset="0"/>
                <a:cs typeface="Myriad Pro" charset="0"/>
              </a:rPr>
              <a:t>This will be shown by including </a:t>
            </a:r>
            <a:r>
              <a:rPr lang="en-US" sz="1000" b="1" dirty="0">
                <a:solidFill>
                  <a:srgbClr val="1F224E"/>
                </a:solidFill>
                <a:latin typeface="Myriad Pro" charset="0"/>
                <a:ea typeface="Myriad Pro" charset="0"/>
                <a:cs typeface="Myriad Pro" charset="0"/>
              </a:rPr>
              <a:t>well-developed</a:t>
            </a:r>
            <a:r>
              <a:rPr lang="en-US" sz="1000" dirty="0">
                <a:solidFill>
                  <a:srgbClr val="1F224E"/>
                </a:solidFill>
                <a:latin typeface="Myriad Pro" charset="0"/>
                <a:ea typeface="Myriad Pro" charset="0"/>
                <a:cs typeface="Myriad Pro" charset="0"/>
              </a:rPr>
              <a:t> ideas about </a:t>
            </a:r>
            <a:r>
              <a:rPr lang="en-US" sz="1000" b="1" dirty="0">
                <a:solidFill>
                  <a:srgbClr val="1F224E"/>
                </a:solidFill>
                <a:latin typeface="Myriad Pro" charset="0"/>
                <a:ea typeface="Myriad Pro" charset="0"/>
                <a:cs typeface="Myriad Pro" charset="0"/>
              </a:rPr>
              <a:t>either</a:t>
            </a:r>
            <a:r>
              <a:rPr lang="en-US" sz="1000" dirty="0">
                <a:solidFill>
                  <a:srgbClr val="1F224E"/>
                </a:solidFill>
                <a:latin typeface="Myriad Pro" charset="0"/>
                <a:ea typeface="Myriad Pro" charset="0"/>
                <a:cs typeface="Myriad Pro" charset="0"/>
              </a:rPr>
              <a:t> the use of oceans </a:t>
            </a:r>
            <a:r>
              <a:rPr lang="en-US" sz="1000" b="1" dirty="0" smtClean="0">
                <a:solidFill>
                  <a:srgbClr val="1F224E"/>
                </a:solidFill>
                <a:latin typeface="Myriad Pro" charset="0"/>
                <a:ea typeface="Myriad Pro" charset="0"/>
                <a:cs typeface="Myriad Pro" charset="0"/>
              </a:rPr>
              <a:t>or</a:t>
            </a:r>
            <a:r>
              <a:rPr lang="en-US" sz="1000" dirty="0">
                <a:solidFill>
                  <a:srgbClr val="1F224E"/>
                </a:solidFill>
                <a:latin typeface="Myriad Pro" charset="0"/>
                <a:ea typeface="Myriad Pro" charset="0"/>
                <a:cs typeface="Myriad Pro" charset="0"/>
              </a:rPr>
              <a:t> either the global trade system or the global system of migration and </a:t>
            </a:r>
            <a:r>
              <a:rPr lang="en-US" sz="1000" b="1" dirty="0" smtClean="0">
                <a:solidFill>
                  <a:srgbClr val="1F224E"/>
                </a:solidFill>
                <a:latin typeface="Myriad Pro" charset="0"/>
                <a:ea typeface="Myriad Pro" charset="0"/>
                <a:cs typeface="Myriad Pro" charset="0"/>
              </a:rPr>
              <a:t>developed</a:t>
            </a:r>
            <a:r>
              <a:rPr lang="en-US" sz="1000" dirty="0" smtClean="0">
                <a:solidFill>
                  <a:srgbClr val="1F224E"/>
                </a:solidFill>
                <a:latin typeface="Myriad Pro" charset="0"/>
                <a:ea typeface="Myriad Pro" charset="0"/>
                <a:cs typeface="Myriad Pro" charset="0"/>
              </a:rPr>
              <a:t> </a:t>
            </a:r>
            <a:r>
              <a:rPr lang="en-US" sz="1000" dirty="0">
                <a:solidFill>
                  <a:srgbClr val="1F224E"/>
                </a:solidFill>
                <a:latin typeface="Myriad Pro" charset="0"/>
                <a:ea typeface="Myriad Pro" charset="0"/>
                <a:cs typeface="Myriad Pro" charset="0"/>
              </a:rPr>
              <a:t>ideas for the other focus</a:t>
            </a:r>
            <a:r>
              <a:rPr lang="en-US" sz="1000" dirty="0" smtClean="0">
                <a:solidFill>
                  <a:srgbClr val="1F224E"/>
                </a:solidFill>
                <a:latin typeface="Myriad Pro" charset="0"/>
                <a:ea typeface="Myriad Pro" charset="0"/>
                <a:cs typeface="Myriad Pro" charset="0"/>
              </a:rPr>
              <a:t>.</a:t>
            </a:r>
          </a:p>
          <a:p>
            <a:endParaRPr lang="en-US" sz="1000" dirty="0">
              <a:solidFill>
                <a:srgbClr val="1F224E"/>
              </a:solidFill>
              <a:latin typeface="Myriad Pro" charset="0"/>
              <a:ea typeface="Myriad Pro" charset="0"/>
              <a:cs typeface="Myriad Pro" charset="0"/>
            </a:endParaRPr>
          </a:p>
          <a:p>
            <a:r>
              <a:rPr lang="en-US" sz="1000" dirty="0">
                <a:solidFill>
                  <a:srgbClr val="1F224E"/>
                </a:solidFill>
                <a:latin typeface="Myriad Pro" charset="0"/>
                <a:ea typeface="Myriad Pro" charset="0"/>
                <a:cs typeface="Myriad Pro" charset="0"/>
              </a:rPr>
              <a:t>There are clear attempts to make synoptic links between content from different parts of the course of study but these are not always appropriate. </a:t>
            </a:r>
            <a:endParaRPr lang="en-US" sz="1000" dirty="0" smtClean="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27137141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36104"/>
          </a:xfrm>
        </p:spPr>
        <p:txBody>
          <a:bodyPr>
            <a:noAutofit/>
          </a:bodyPr>
          <a:lstStyle/>
          <a:p>
            <a:r>
              <a:rPr lang="en-GB" dirty="0"/>
              <a:t>Topic </a:t>
            </a:r>
            <a:r>
              <a:rPr lang="en-GB" dirty="0" smtClean="0"/>
              <a:t>3.3 </a:t>
            </a:r>
            <a:r>
              <a:rPr lang="en-GB" dirty="0"/>
              <a:t>– Question </a:t>
            </a:r>
            <a:r>
              <a:rPr lang="en-GB" dirty="0" smtClean="0"/>
              <a:t>8 </a:t>
            </a:r>
            <a:r>
              <a:rPr lang="en-GB" dirty="0"/>
              <a:t>– </a:t>
            </a:r>
            <a:r>
              <a:rPr lang="en-GB" dirty="0" smtClean="0"/>
              <a:t>12 </a:t>
            </a:r>
            <a:r>
              <a:rPr lang="en-GB" dirty="0"/>
              <a:t>marks</a:t>
            </a:r>
          </a:p>
        </p:txBody>
      </p:sp>
      <p:sp>
        <p:nvSpPr>
          <p:cNvPr id="7" name="Content Placeholder 2"/>
          <p:cNvSpPr txBox="1">
            <a:spLocks/>
          </p:cNvSpPr>
          <p:nvPr/>
        </p:nvSpPr>
        <p:spPr>
          <a:xfrm>
            <a:off x="0" y="1605590"/>
            <a:ext cx="4355976" cy="5204785"/>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050" b="1" dirty="0" smtClean="0">
                <a:solidFill>
                  <a:srgbClr val="FF0000"/>
                </a:solidFill>
                <a:latin typeface="Myriad Pro" charset="0"/>
                <a:ea typeface="Myriad Pro" charset="0"/>
                <a:cs typeface="Myriad Pro" charset="0"/>
              </a:rPr>
              <a:t>AO1 </a:t>
            </a:r>
            <a:r>
              <a:rPr lang="en-US" sz="1050" b="1" dirty="0">
                <a:solidFill>
                  <a:srgbClr val="FF0000"/>
                </a:solidFill>
                <a:latin typeface="Myriad Pro" charset="0"/>
                <a:ea typeface="Myriad Pro" charset="0"/>
                <a:cs typeface="Myriad Pro" charset="0"/>
              </a:rPr>
              <a:t>– </a:t>
            </a:r>
            <a:r>
              <a:rPr lang="en-US" sz="1050" b="1" dirty="0" smtClean="0">
                <a:solidFill>
                  <a:srgbClr val="FF0000"/>
                </a:solidFill>
                <a:latin typeface="Myriad Pro" charset="0"/>
                <a:ea typeface="Myriad Pro" charset="0"/>
                <a:cs typeface="Myriad Pro" charset="0"/>
              </a:rPr>
              <a:t>6 </a:t>
            </a:r>
            <a:r>
              <a:rPr lang="en-US" sz="1050" b="1" dirty="0">
                <a:solidFill>
                  <a:srgbClr val="FF0000"/>
                </a:solidFill>
                <a:latin typeface="Myriad Pro" charset="0"/>
                <a:ea typeface="Myriad Pro" charset="0"/>
                <a:cs typeface="Myriad Pro" charset="0"/>
              </a:rPr>
              <a:t>marks</a:t>
            </a:r>
            <a:endParaRPr lang="en-GB" sz="1050" b="1" dirty="0">
              <a:solidFill>
                <a:srgbClr val="FF0000"/>
              </a:solidFill>
              <a:latin typeface="Myriad Pro" charset="0"/>
              <a:ea typeface="Myriad Pro" charset="0"/>
              <a:cs typeface="Myriad Pro" charset="0"/>
            </a:endParaRPr>
          </a:p>
          <a:p>
            <a:pPr marL="0" indent="0">
              <a:buNone/>
            </a:pPr>
            <a:r>
              <a:rPr lang="en-US" sz="1050" dirty="0">
                <a:solidFill>
                  <a:srgbClr val="FF0000"/>
                </a:solidFill>
                <a:latin typeface="Myriad Pro" charset="0"/>
                <a:ea typeface="Myriad Pro" charset="0"/>
                <a:cs typeface="Myriad Pro" charset="0"/>
              </a:rPr>
              <a:t>Knowledge and understanding </a:t>
            </a:r>
            <a:r>
              <a:rPr lang="en-US" sz="1050" dirty="0">
                <a:solidFill>
                  <a:srgbClr val="1F224E"/>
                </a:solidFill>
                <a:latin typeface="Myriad Pro" charset="0"/>
                <a:ea typeface="Myriad Pro" charset="0"/>
                <a:cs typeface="Myriad Pro" charset="0"/>
              </a:rPr>
              <a:t>of the use of oceans and the global system of trade or global system of migration could potentially include:</a:t>
            </a:r>
            <a:endParaRPr lang="en-GB" sz="1050" dirty="0">
              <a:solidFill>
                <a:srgbClr val="1F224E"/>
              </a:solidFill>
              <a:latin typeface="Myriad Pro" charset="0"/>
              <a:ea typeface="Myriad Pro" charset="0"/>
              <a:cs typeface="Myriad Pro" charset="0"/>
            </a:endParaRPr>
          </a:p>
          <a:p>
            <a:pPr lvl="0"/>
            <a:r>
              <a:rPr lang="en-US" sz="1050" dirty="0" smtClean="0">
                <a:solidFill>
                  <a:srgbClr val="1F224E"/>
                </a:solidFill>
                <a:latin typeface="Myriad Pro" charset="0"/>
                <a:ea typeface="Myriad Pro" charset="0"/>
                <a:cs typeface="Myriad Pro" charset="0"/>
              </a:rPr>
              <a:t>the </a:t>
            </a:r>
            <a:r>
              <a:rPr lang="en-US" sz="1050" dirty="0">
                <a:solidFill>
                  <a:srgbClr val="1F224E"/>
                </a:solidFill>
                <a:latin typeface="Myriad Pro" charset="0"/>
                <a:ea typeface="Myriad Pro" charset="0"/>
                <a:cs typeface="Myriad Pro" charset="0"/>
              </a:rPr>
              <a:t>use of biological, energy or mineral resources</a:t>
            </a:r>
          </a:p>
          <a:p>
            <a:pPr lvl="0"/>
            <a:r>
              <a:rPr lang="en-US" sz="1050" dirty="0" smtClean="0">
                <a:solidFill>
                  <a:srgbClr val="1F224E"/>
                </a:solidFill>
                <a:latin typeface="Myriad Pro" charset="0"/>
                <a:ea typeface="Myriad Pro" charset="0"/>
                <a:cs typeface="Myriad Pro" charset="0"/>
              </a:rPr>
              <a:t>the </a:t>
            </a:r>
            <a:r>
              <a:rPr lang="en-US" sz="1050" dirty="0">
                <a:solidFill>
                  <a:srgbClr val="1F224E"/>
                </a:solidFill>
                <a:latin typeface="Myriad Pro" charset="0"/>
                <a:ea typeface="Myriad Pro" charset="0"/>
                <a:cs typeface="Myriad Pro" charset="0"/>
              </a:rPr>
              <a:t>use of ocean systems as waste disposal sites, via pollution</a:t>
            </a:r>
          </a:p>
          <a:p>
            <a:pPr lvl="0"/>
            <a:r>
              <a:rPr lang="en-US" sz="1050" dirty="0" smtClean="0">
                <a:solidFill>
                  <a:srgbClr val="1F224E"/>
                </a:solidFill>
                <a:latin typeface="Myriad Pro" charset="0"/>
                <a:ea typeface="Myriad Pro" charset="0"/>
                <a:cs typeface="Myriad Pro" charset="0"/>
              </a:rPr>
              <a:t>the </a:t>
            </a:r>
            <a:r>
              <a:rPr lang="en-US" sz="1050" dirty="0">
                <a:solidFill>
                  <a:srgbClr val="1F224E"/>
                </a:solidFill>
                <a:latin typeface="Myriad Pro" charset="0"/>
                <a:ea typeface="Myriad Pro" charset="0"/>
                <a:cs typeface="Myriad Pro" charset="0"/>
              </a:rPr>
              <a:t>use of oceans by countries to exert their influence such as ports and marine conflict zones</a:t>
            </a:r>
          </a:p>
          <a:p>
            <a:pPr lvl="0"/>
            <a:r>
              <a:rPr lang="en-US" sz="1050" dirty="0" smtClean="0">
                <a:solidFill>
                  <a:srgbClr val="1F224E"/>
                </a:solidFill>
                <a:latin typeface="Myriad Pro" charset="0"/>
                <a:ea typeface="Myriad Pro" charset="0"/>
                <a:cs typeface="Myriad Pro" charset="0"/>
              </a:rPr>
              <a:t>the </a:t>
            </a:r>
            <a:r>
              <a:rPr lang="en-US" sz="1050" dirty="0">
                <a:solidFill>
                  <a:srgbClr val="1F224E"/>
                </a:solidFill>
                <a:latin typeface="Myriad Pro" charset="0"/>
                <a:ea typeface="Myriad Pro" charset="0"/>
                <a:cs typeface="Myriad Pro" charset="0"/>
              </a:rPr>
              <a:t>use of oceans as escape routes for migrants. </a:t>
            </a:r>
            <a:endParaRPr lang="en-US" sz="1050" dirty="0" smtClean="0">
              <a:solidFill>
                <a:srgbClr val="1F224E"/>
              </a:solidFill>
              <a:latin typeface="Myriad Pro" charset="0"/>
              <a:ea typeface="Myriad Pro" charset="0"/>
              <a:cs typeface="Myriad Pro" charset="0"/>
            </a:endParaRPr>
          </a:p>
          <a:p>
            <a:pPr marL="0" lvl="0" indent="0">
              <a:buNone/>
            </a:pPr>
            <a:endParaRPr lang="en-US" sz="1050" dirty="0">
              <a:solidFill>
                <a:srgbClr val="1F224E"/>
              </a:solidFill>
              <a:latin typeface="Myriad Pro" charset="0"/>
              <a:ea typeface="Myriad Pro" charset="0"/>
              <a:cs typeface="Myriad Pro" charset="0"/>
            </a:endParaRPr>
          </a:p>
          <a:p>
            <a:pPr marL="0" lvl="0" indent="0">
              <a:buNone/>
            </a:pPr>
            <a:r>
              <a:rPr lang="en-US" sz="1050" dirty="0">
                <a:solidFill>
                  <a:srgbClr val="1F224E"/>
                </a:solidFill>
                <a:latin typeface="Myriad Pro" charset="0"/>
                <a:ea typeface="Myriad Pro" charset="0"/>
                <a:cs typeface="Myriad Pro" charset="0"/>
              </a:rPr>
              <a:t>Global system of trade</a:t>
            </a:r>
            <a:r>
              <a:rPr lang="en-US" sz="1050" dirty="0" smtClean="0">
                <a:solidFill>
                  <a:srgbClr val="1F224E"/>
                </a:solidFill>
                <a:latin typeface="Myriad Pro" charset="0"/>
                <a:ea typeface="Myriad Pro" charset="0"/>
                <a:cs typeface="Myriad Pro" charset="0"/>
              </a:rPr>
              <a:t>:</a:t>
            </a:r>
          </a:p>
          <a:p>
            <a:r>
              <a:rPr lang="en-US" sz="1050" dirty="0" smtClean="0">
                <a:solidFill>
                  <a:srgbClr val="1F224E"/>
                </a:solidFill>
                <a:latin typeface="Myriad Pro" charset="0"/>
                <a:ea typeface="Myriad Pro" charset="0"/>
                <a:cs typeface="Myriad Pro" charset="0"/>
              </a:rPr>
              <a:t>spatial </a:t>
            </a:r>
            <a:r>
              <a:rPr lang="en-US" sz="1050" dirty="0">
                <a:solidFill>
                  <a:srgbClr val="1F224E"/>
                </a:solidFill>
                <a:latin typeface="Myriad Pro" charset="0"/>
                <a:ea typeface="Myriad Pro" charset="0"/>
                <a:cs typeface="Myriad Pro" charset="0"/>
              </a:rPr>
              <a:t>patterns of international trade </a:t>
            </a:r>
          </a:p>
          <a:p>
            <a:r>
              <a:rPr lang="en-US" sz="1050" dirty="0" smtClean="0">
                <a:solidFill>
                  <a:srgbClr val="1F224E"/>
                </a:solidFill>
                <a:latin typeface="Myriad Pro" charset="0"/>
                <a:ea typeface="Myriad Pro" charset="0"/>
                <a:cs typeface="Myriad Pro" charset="0"/>
              </a:rPr>
              <a:t>can </a:t>
            </a:r>
            <a:r>
              <a:rPr lang="en-US" sz="1050" dirty="0">
                <a:solidFill>
                  <a:srgbClr val="1F224E"/>
                </a:solidFill>
                <a:latin typeface="Myriad Pro" charset="0"/>
                <a:ea typeface="Myriad Pro" charset="0"/>
                <a:cs typeface="Myriad Pro" charset="0"/>
              </a:rPr>
              <a:t>promote stability or create inequalities through flows of people, money, ideas and technology</a:t>
            </a:r>
          </a:p>
          <a:p>
            <a:r>
              <a:rPr lang="en-US" sz="1050" dirty="0" smtClean="0">
                <a:solidFill>
                  <a:srgbClr val="1F224E"/>
                </a:solidFill>
                <a:latin typeface="Myriad Pro" charset="0"/>
                <a:ea typeface="Myriad Pro" charset="0"/>
                <a:cs typeface="Myriad Pro" charset="0"/>
              </a:rPr>
              <a:t>transport </a:t>
            </a:r>
            <a:r>
              <a:rPr lang="en-US" sz="1050" dirty="0">
                <a:solidFill>
                  <a:srgbClr val="1F224E"/>
                </a:solidFill>
                <a:latin typeface="Myriad Pro" charset="0"/>
                <a:ea typeface="Myriad Pro" charset="0"/>
                <a:cs typeface="Myriad Pro" charset="0"/>
              </a:rPr>
              <a:t>and communications have increased connectivity to global supply chains</a:t>
            </a:r>
          </a:p>
          <a:p>
            <a:r>
              <a:rPr lang="en-US" sz="1050" dirty="0" smtClean="0">
                <a:solidFill>
                  <a:srgbClr val="1F224E"/>
                </a:solidFill>
                <a:latin typeface="Myriad Pro" charset="0"/>
                <a:ea typeface="Myriad Pro" charset="0"/>
                <a:cs typeface="Myriad Pro" charset="0"/>
              </a:rPr>
              <a:t>increased </a:t>
            </a:r>
            <a:r>
              <a:rPr lang="en-US" sz="1050" dirty="0">
                <a:solidFill>
                  <a:srgbClr val="1F224E"/>
                </a:solidFill>
                <a:latin typeface="Myriad Pro" charset="0"/>
                <a:ea typeface="Myriad Pro" charset="0"/>
                <a:cs typeface="Myriad Pro" charset="0"/>
              </a:rPr>
              <a:t>connectivity through increased labour mobility.</a:t>
            </a:r>
          </a:p>
          <a:p>
            <a:pPr marL="0" lvl="0" indent="0">
              <a:buNone/>
            </a:pPr>
            <a:endParaRPr lang="en-US" sz="1050" dirty="0">
              <a:solidFill>
                <a:srgbClr val="1F224E"/>
              </a:solidFill>
              <a:latin typeface="Myriad Pro" charset="0"/>
              <a:ea typeface="Myriad Pro" charset="0"/>
              <a:cs typeface="Myriad Pro" charset="0"/>
            </a:endParaRPr>
          </a:p>
          <a:p>
            <a:pPr marL="0" lvl="0" indent="0">
              <a:buNone/>
            </a:pPr>
            <a:r>
              <a:rPr lang="en-US" sz="1050" dirty="0">
                <a:solidFill>
                  <a:srgbClr val="1F224E"/>
                </a:solidFill>
                <a:latin typeface="Myriad Pro" charset="0"/>
                <a:ea typeface="Myriad Pro" charset="0"/>
                <a:cs typeface="Myriad Pro" charset="0"/>
              </a:rPr>
              <a:t>OR - Global system of </a:t>
            </a:r>
            <a:r>
              <a:rPr lang="en-US" sz="1050" dirty="0" smtClean="0">
                <a:solidFill>
                  <a:srgbClr val="1F224E"/>
                </a:solidFill>
                <a:latin typeface="Myriad Pro" charset="0"/>
                <a:ea typeface="Myriad Pro" charset="0"/>
                <a:cs typeface="Myriad Pro" charset="0"/>
              </a:rPr>
              <a:t>migration:</a:t>
            </a:r>
            <a:endParaRPr lang="en-US" sz="1050" dirty="0">
              <a:solidFill>
                <a:srgbClr val="1F224E"/>
              </a:solidFill>
              <a:latin typeface="Myriad Pro" charset="0"/>
              <a:ea typeface="Myriad Pro" charset="0"/>
              <a:cs typeface="Myriad Pro" charset="0"/>
            </a:endParaRPr>
          </a:p>
          <a:p>
            <a:r>
              <a:rPr lang="en-US" sz="1050" dirty="0" smtClean="0">
                <a:solidFill>
                  <a:srgbClr val="1F224E"/>
                </a:solidFill>
                <a:latin typeface="Myriad Pro" charset="0"/>
                <a:ea typeface="Myriad Pro" charset="0"/>
                <a:cs typeface="Myriad Pro" charset="0"/>
              </a:rPr>
              <a:t>spatial </a:t>
            </a:r>
            <a:r>
              <a:rPr lang="en-US" sz="1050" dirty="0">
                <a:solidFill>
                  <a:srgbClr val="1F224E"/>
                </a:solidFill>
                <a:latin typeface="Myriad Pro" charset="0"/>
                <a:ea typeface="Myriad Pro" charset="0"/>
                <a:cs typeface="Myriad Pro" charset="0"/>
              </a:rPr>
              <a:t>patterns of global migration</a:t>
            </a:r>
          </a:p>
          <a:p>
            <a:r>
              <a:rPr lang="en-US" sz="1050" dirty="0" smtClean="0">
                <a:solidFill>
                  <a:srgbClr val="1F224E"/>
                </a:solidFill>
                <a:latin typeface="Myriad Pro" charset="0"/>
                <a:ea typeface="Myriad Pro" charset="0"/>
                <a:cs typeface="Myriad Pro" charset="0"/>
              </a:rPr>
              <a:t>can </a:t>
            </a:r>
            <a:r>
              <a:rPr lang="en-US" sz="1050" dirty="0">
                <a:solidFill>
                  <a:srgbClr val="1F224E"/>
                </a:solidFill>
                <a:latin typeface="Myriad Pro" charset="0"/>
                <a:ea typeface="Myriad Pro" charset="0"/>
                <a:cs typeface="Myriad Pro" charset="0"/>
              </a:rPr>
              <a:t>promote stability or create inequalities through flows of people, money, ideas and technology</a:t>
            </a:r>
          </a:p>
          <a:p>
            <a:r>
              <a:rPr lang="en-US" sz="1050" dirty="0" smtClean="0">
                <a:solidFill>
                  <a:srgbClr val="1F224E"/>
                </a:solidFill>
                <a:latin typeface="Myriad Pro" charset="0"/>
                <a:ea typeface="Myriad Pro" charset="0"/>
                <a:cs typeface="Myriad Pro" charset="0"/>
              </a:rPr>
              <a:t>economic </a:t>
            </a:r>
            <a:r>
              <a:rPr lang="en-US" sz="1050" dirty="0">
                <a:solidFill>
                  <a:srgbClr val="1F224E"/>
                </a:solidFill>
                <a:latin typeface="Myriad Pro" charset="0"/>
                <a:ea typeface="Myriad Pro" charset="0"/>
                <a:cs typeface="Myriad Pro" charset="0"/>
              </a:rPr>
              <a:t>globalisation leading to emergence of new source areas and host destinations</a:t>
            </a:r>
          </a:p>
          <a:p>
            <a:r>
              <a:rPr lang="en-US" sz="1050" dirty="0" smtClean="0">
                <a:solidFill>
                  <a:srgbClr val="1F224E"/>
                </a:solidFill>
                <a:latin typeface="Myriad Pro" charset="0"/>
                <a:ea typeface="Myriad Pro" charset="0"/>
                <a:cs typeface="Myriad Pro" charset="0"/>
              </a:rPr>
              <a:t>conflict </a:t>
            </a:r>
            <a:r>
              <a:rPr lang="en-US" sz="1050" dirty="0">
                <a:solidFill>
                  <a:srgbClr val="1F224E"/>
                </a:solidFill>
                <a:latin typeface="Myriad Pro" charset="0"/>
                <a:ea typeface="Myriad Pro" charset="0"/>
                <a:cs typeface="Myriad Pro" charset="0"/>
              </a:rPr>
              <a:t>and persecution have led to increased numbers of refugees</a:t>
            </a:r>
            <a:r>
              <a:rPr lang="en-US" sz="1050" dirty="0" smtClean="0">
                <a:solidFill>
                  <a:srgbClr val="1F224E"/>
                </a:solidFill>
                <a:latin typeface="Myriad Pro" charset="0"/>
                <a:ea typeface="Myriad Pro" charset="0"/>
                <a:cs typeface="Myriad Pro" charset="0"/>
              </a:rPr>
              <a:t>.</a:t>
            </a:r>
            <a:endParaRPr lang="en-US" sz="1050" dirty="0">
              <a:solidFill>
                <a:srgbClr val="1F224E"/>
              </a:solidFill>
              <a:latin typeface="Myriad Pro" charset="0"/>
              <a:ea typeface="Myriad Pro" charset="0"/>
              <a:cs typeface="Myriad Pro" charset="0"/>
            </a:endParaRPr>
          </a:p>
        </p:txBody>
      </p:sp>
      <p:sp>
        <p:nvSpPr>
          <p:cNvPr id="3" name="Rectangle 2"/>
          <p:cNvSpPr/>
          <p:nvPr/>
        </p:nvSpPr>
        <p:spPr>
          <a:xfrm>
            <a:off x="4355976" y="1605590"/>
            <a:ext cx="4788024" cy="4939814"/>
          </a:xfrm>
          <a:prstGeom prst="rect">
            <a:avLst/>
          </a:prstGeom>
          <a:solidFill>
            <a:schemeClr val="bg1"/>
          </a:solidFill>
        </p:spPr>
        <p:txBody>
          <a:bodyPr wrap="square">
            <a:spAutoFit/>
          </a:bodyPr>
          <a:lstStyle/>
          <a:p>
            <a:r>
              <a:rPr lang="en-US" sz="1050" b="1" dirty="0">
                <a:solidFill>
                  <a:srgbClr val="00B0F0"/>
                </a:solidFill>
                <a:latin typeface="Myriad Pro" charset="0"/>
                <a:ea typeface="Myriad Pro" charset="0"/>
                <a:cs typeface="Myriad Pro" charset="0"/>
              </a:rPr>
              <a:t>AO2 – </a:t>
            </a:r>
            <a:r>
              <a:rPr lang="en-US" sz="1050" b="1" dirty="0" smtClean="0">
                <a:solidFill>
                  <a:srgbClr val="00B0F0"/>
                </a:solidFill>
                <a:latin typeface="Myriad Pro" charset="0"/>
                <a:ea typeface="Myriad Pro" charset="0"/>
                <a:cs typeface="Myriad Pro" charset="0"/>
              </a:rPr>
              <a:t>6 </a:t>
            </a:r>
            <a:r>
              <a:rPr lang="en-US" sz="1050" b="1" dirty="0">
                <a:solidFill>
                  <a:srgbClr val="00B0F0"/>
                </a:solidFill>
                <a:latin typeface="Myriad Pro" charset="0"/>
                <a:ea typeface="Myriad Pro" charset="0"/>
                <a:cs typeface="Myriad Pro" charset="0"/>
              </a:rPr>
              <a:t>marks </a:t>
            </a:r>
            <a:endParaRPr lang="en-GB" sz="1050" b="1" dirty="0">
              <a:solidFill>
                <a:srgbClr val="00B0F0"/>
              </a:solidFill>
              <a:latin typeface="Myriad Pro" charset="0"/>
              <a:ea typeface="Myriad Pro" charset="0"/>
              <a:cs typeface="Myriad Pro" charset="0"/>
            </a:endParaRPr>
          </a:p>
          <a:p>
            <a:r>
              <a:rPr lang="en-US" sz="1050" dirty="0">
                <a:solidFill>
                  <a:srgbClr val="00B0F0"/>
                </a:solidFill>
                <a:latin typeface="Myriad Pro" charset="0"/>
                <a:ea typeface="Myriad Pro" charset="0"/>
                <a:cs typeface="Myriad Pro" charset="0"/>
              </a:rPr>
              <a:t>Application of knowledge and understanding to </a:t>
            </a:r>
            <a:r>
              <a:rPr lang="en-US" sz="1050" dirty="0" smtClean="0">
                <a:solidFill>
                  <a:srgbClr val="00B0F0"/>
                </a:solidFill>
                <a:latin typeface="Myriad Pro" charset="0"/>
                <a:ea typeface="Myriad Pro" charset="0"/>
                <a:cs typeface="Myriad Pro" charset="0"/>
              </a:rPr>
              <a:t>analyse </a:t>
            </a:r>
            <a:r>
              <a:rPr lang="en-US" sz="1050" dirty="0">
                <a:solidFill>
                  <a:srgbClr val="1F224E"/>
                </a:solidFill>
                <a:latin typeface="Myriad Pro" charset="0"/>
                <a:ea typeface="Myriad Pro" charset="0"/>
                <a:cs typeface="Myriad Pro" charset="0"/>
              </a:rPr>
              <a:t>how the use of oceans is affected by either the global system of trade or the global system of migration could potentially include:</a:t>
            </a:r>
            <a:endParaRPr lang="en-US" sz="1050" dirty="0" smtClean="0">
              <a:solidFill>
                <a:srgbClr val="1F224E"/>
              </a:solidFill>
              <a:latin typeface="Myriad Pro" charset="0"/>
              <a:ea typeface="Myriad Pro" charset="0"/>
              <a:cs typeface="Myriad Pro" charset="0"/>
            </a:endParaRPr>
          </a:p>
          <a:p>
            <a:pPr marL="171450" indent="-171450">
              <a:buFont typeface="Arial" panose="020B0604020202020204" pitchFamily="34" charset="0"/>
              <a:buChar char="•"/>
            </a:pPr>
            <a:r>
              <a:rPr lang="en-US" sz="1050" dirty="0" smtClean="0">
                <a:solidFill>
                  <a:srgbClr val="1F224E"/>
                </a:solidFill>
                <a:latin typeface="Myriad Pro" charset="0"/>
                <a:ea typeface="Myriad Pro" charset="0"/>
                <a:cs typeface="Myriad Pro" charset="0"/>
              </a:rPr>
              <a:t>varying </a:t>
            </a:r>
            <a:r>
              <a:rPr lang="en-US" sz="1050" dirty="0">
                <a:solidFill>
                  <a:srgbClr val="1F224E"/>
                </a:solidFill>
                <a:latin typeface="Myriad Pro" charset="0"/>
                <a:ea typeface="Myriad Pro" charset="0"/>
                <a:cs typeface="Myriad Pro" charset="0"/>
              </a:rPr>
              <a:t>demand for biological and mineral resources as raw materials to trade. The complexity of access to these resources particularly minerals will determine who has the right to trade them. The location of the resources and their distance travelled impacts on the financial costs of trade</a:t>
            </a:r>
          </a:p>
          <a:p>
            <a:pPr marL="171450" indent="-171450">
              <a:buFont typeface="Arial" panose="020B0604020202020204" pitchFamily="34" charset="0"/>
              <a:buChar char="•"/>
            </a:pPr>
            <a:r>
              <a:rPr lang="en-US" sz="1050" dirty="0" smtClean="0">
                <a:solidFill>
                  <a:srgbClr val="1F224E"/>
                </a:solidFill>
                <a:latin typeface="Myriad Pro" charset="0"/>
                <a:ea typeface="Myriad Pro" charset="0"/>
                <a:cs typeface="Myriad Pro" charset="0"/>
              </a:rPr>
              <a:t>oceans </a:t>
            </a:r>
            <a:r>
              <a:rPr lang="en-US" sz="1050" dirty="0">
                <a:solidFill>
                  <a:srgbClr val="1F224E"/>
                </a:solidFill>
                <a:latin typeface="Myriad Pro" charset="0"/>
                <a:ea typeface="Myriad Pro" charset="0"/>
                <a:cs typeface="Myriad Pro" charset="0"/>
              </a:rPr>
              <a:t>are increasingly being used as a means of transport for goods through increasing international trade. The world is becoming increasingly connected and shipping continues to evolve and become more mechanised such as containerisation. This leads to increasing port size and the growth of shipping routes</a:t>
            </a:r>
          </a:p>
          <a:p>
            <a:pPr marL="171450" indent="-171450">
              <a:buFont typeface="Arial" panose="020B0604020202020204" pitchFamily="34" charset="0"/>
              <a:buChar char="•"/>
            </a:pPr>
            <a:r>
              <a:rPr lang="en-US" sz="1050" dirty="0" smtClean="0">
                <a:solidFill>
                  <a:srgbClr val="1F224E"/>
                </a:solidFill>
                <a:latin typeface="Myriad Pro" charset="0"/>
                <a:ea typeface="Myriad Pro" charset="0"/>
                <a:cs typeface="Myriad Pro" charset="0"/>
              </a:rPr>
              <a:t>increased </a:t>
            </a:r>
            <a:r>
              <a:rPr lang="en-US" sz="1050" dirty="0">
                <a:solidFill>
                  <a:srgbClr val="1F224E"/>
                </a:solidFill>
                <a:latin typeface="Myriad Pro" charset="0"/>
                <a:ea typeface="Myriad Pro" charset="0"/>
                <a:cs typeface="Myriad Pro" charset="0"/>
              </a:rPr>
              <a:t>connectivity globally through economic globalisation means labour migrations have increased and there are new and emerging host and source areas via the oceans. However oceans have seen an increase in the number of illegal migrants and refugees through organised and systematic routes. Globally, there is increased awareness of this through media coverage</a:t>
            </a:r>
          </a:p>
          <a:p>
            <a:pPr marL="171450" indent="-171450">
              <a:buFont typeface="Arial" panose="020B0604020202020204" pitchFamily="34" charset="0"/>
              <a:buChar char="•"/>
            </a:pPr>
            <a:r>
              <a:rPr lang="en-US" sz="1050" dirty="0" smtClean="0">
                <a:solidFill>
                  <a:srgbClr val="1F224E"/>
                </a:solidFill>
                <a:latin typeface="Myriad Pro" charset="0"/>
                <a:ea typeface="Myriad Pro" charset="0"/>
                <a:cs typeface="Myriad Pro" charset="0"/>
              </a:rPr>
              <a:t>pollutants </a:t>
            </a:r>
            <a:r>
              <a:rPr lang="en-US" sz="1050" dirty="0">
                <a:solidFill>
                  <a:srgbClr val="1F224E"/>
                </a:solidFill>
                <a:latin typeface="Myriad Pro" charset="0"/>
                <a:ea typeface="Myriad Pro" charset="0"/>
                <a:cs typeface="Myriad Pro" charset="0"/>
              </a:rPr>
              <a:t>(domestic and industrial) affecting ocean systems can create inequalities in flows as major polluters don’t always bare the environmental (impact on ecosystems) or economic costs. There can be implications on flows of money and / or technology to deal with the effects of pollutants</a:t>
            </a:r>
          </a:p>
          <a:p>
            <a:pPr marL="171450" indent="-171450">
              <a:buFont typeface="Arial" panose="020B0604020202020204" pitchFamily="34" charset="0"/>
              <a:buChar char="•"/>
            </a:pPr>
            <a:r>
              <a:rPr lang="en-US" sz="1050" dirty="0" smtClean="0">
                <a:solidFill>
                  <a:srgbClr val="1F224E"/>
                </a:solidFill>
                <a:latin typeface="Myriad Pro" charset="0"/>
                <a:ea typeface="Myriad Pro" charset="0"/>
                <a:cs typeface="Myriad Pro" charset="0"/>
              </a:rPr>
              <a:t>territorial </a:t>
            </a:r>
            <a:r>
              <a:rPr lang="en-US" sz="1050" dirty="0">
                <a:solidFill>
                  <a:srgbClr val="1F224E"/>
                </a:solidFill>
                <a:latin typeface="Myriad Pro" charset="0"/>
                <a:ea typeface="Myriad Pro" charset="0"/>
                <a:cs typeface="Myriad Pro" charset="0"/>
              </a:rPr>
              <a:t>waters such as the South China Sea can be sources of conflict as they are shipping routes and have great value to a number of countries. The South China Sea has two chains of islands with mineral resources and the area has high fish stocks. Disputes between China, Vietnam and the Philippines in particular relate to the geographical position of the islands, sovereignty rights, trade routes and access to </a:t>
            </a:r>
            <a:r>
              <a:rPr lang="en-US" sz="1050" dirty="0" smtClean="0">
                <a:solidFill>
                  <a:srgbClr val="1F224E"/>
                </a:solidFill>
                <a:latin typeface="Myriad Pro" charset="0"/>
                <a:ea typeface="Myriad Pro" charset="0"/>
                <a:cs typeface="Myriad Pro" charset="0"/>
              </a:rPr>
              <a:t>resources.</a:t>
            </a:r>
            <a:endParaRPr lang="en-US" sz="1050" dirty="0">
              <a:solidFill>
                <a:srgbClr val="1F224E"/>
              </a:solidFill>
              <a:latin typeface="Myriad Pro" charset="0"/>
              <a:ea typeface="Myriad Pro" charset="0"/>
              <a:cs typeface="Myriad Pro" charset="0"/>
            </a:endParaRPr>
          </a:p>
        </p:txBody>
      </p:sp>
      <p:sp>
        <p:nvSpPr>
          <p:cNvPr id="8" name="Rectangle 7"/>
          <p:cNvSpPr/>
          <p:nvPr/>
        </p:nvSpPr>
        <p:spPr>
          <a:xfrm>
            <a:off x="276722" y="995586"/>
            <a:ext cx="8568952" cy="577081"/>
          </a:xfrm>
          <a:prstGeom prst="rect">
            <a:avLst/>
          </a:prstGeom>
          <a:ln>
            <a:solidFill>
              <a:schemeClr val="bg1"/>
            </a:solidFill>
          </a:ln>
        </p:spPr>
        <p:txBody>
          <a:bodyPr wrap="square">
            <a:spAutoFit/>
          </a:bodyPr>
          <a:lstStyle/>
          <a:p>
            <a:r>
              <a:rPr lang="en-GB" sz="1050" dirty="0">
                <a:solidFill>
                  <a:srgbClr val="1F224E"/>
                </a:solidFill>
                <a:latin typeface="Myriad Pro" charset="0"/>
                <a:ea typeface="Myriad Pro" charset="0"/>
                <a:cs typeface="Myriad Pro" charset="0"/>
              </a:rPr>
              <a:t>The ‘Indicative content’ column of the mark scheme gives a number of suggestions of ‘</a:t>
            </a:r>
            <a:r>
              <a:rPr lang="en-GB" sz="1050" dirty="0">
                <a:solidFill>
                  <a:srgbClr val="FF0000"/>
                </a:solidFill>
                <a:latin typeface="Myriad Pro" charset="0"/>
                <a:ea typeface="Myriad Pro" charset="0"/>
                <a:cs typeface="Myriad Pro" charset="0"/>
              </a:rPr>
              <a:t>knowledge and understanding</a:t>
            </a:r>
            <a:r>
              <a:rPr lang="en-GB" sz="1050" dirty="0">
                <a:solidFill>
                  <a:srgbClr val="1F224E"/>
                </a:solidFill>
                <a:latin typeface="Myriad Pro" charset="0"/>
                <a:ea typeface="Myriad Pro" charset="0"/>
                <a:cs typeface="Myriad Pro" charset="0"/>
              </a:rPr>
              <a:t>’ and ‘</a:t>
            </a:r>
            <a:r>
              <a:rPr lang="en-GB" sz="1050" dirty="0">
                <a:solidFill>
                  <a:srgbClr val="00B0F0"/>
                </a:solidFill>
                <a:latin typeface="Myriad Pro" charset="0"/>
                <a:ea typeface="Myriad Pro" charset="0"/>
                <a:cs typeface="Myriad Pro" charset="0"/>
              </a:rPr>
              <a:t>application of knowledge and understanding</a:t>
            </a:r>
            <a:r>
              <a:rPr lang="en-GB" sz="1050" dirty="0">
                <a:solidFill>
                  <a:srgbClr val="1F224E"/>
                </a:solidFill>
                <a:latin typeface="Myriad Pro" charset="0"/>
                <a:ea typeface="Myriad Pro" charset="0"/>
                <a:cs typeface="Myriad Pro" charset="0"/>
              </a:rPr>
              <a:t>’ which could be incorporated into answers for this question. The list is not exhaustive and students should be rewarded for any appropriate ‘</a:t>
            </a:r>
            <a:r>
              <a:rPr lang="en-GB" sz="1050" dirty="0">
                <a:solidFill>
                  <a:srgbClr val="FF0000"/>
                </a:solidFill>
                <a:latin typeface="Myriad Pro" charset="0"/>
                <a:ea typeface="Myriad Pro" charset="0"/>
                <a:cs typeface="Myriad Pro" charset="0"/>
              </a:rPr>
              <a:t>knowledge and understanding</a:t>
            </a:r>
            <a:r>
              <a:rPr lang="en-GB" sz="1050" dirty="0">
                <a:solidFill>
                  <a:srgbClr val="1F224E"/>
                </a:solidFill>
                <a:latin typeface="Myriad Pro" charset="0"/>
                <a:ea typeface="Myriad Pro" charset="0"/>
                <a:cs typeface="Myriad Pro" charset="0"/>
              </a:rPr>
              <a:t>’ or ‘</a:t>
            </a:r>
            <a:r>
              <a:rPr lang="en-GB" sz="1050" dirty="0">
                <a:solidFill>
                  <a:srgbClr val="00B0F0"/>
                </a:solidFill>
                <a:latin typeface="Myriad Pro" charset="0"/>
                <a:ea typeface="Myriad Pro" charset="0"/>
                <a:cs typeface="Myriad Pro" charset="0"/>
              </a:rPr>
              <a:t>application of knowledge and understanding</a:t>
            </a:r>
            <a:r>
              <a:rPr lang="en-GB" sz="1050" dirty="0">
                <a:solidFill>
                  <a:srgbClr val="1F224E"/>
                </a:solidFill>
                <a:latin typeface="Myriad Pro" charset="0"/>
                <a:ea typeface="Myriad Pro" charset="0"/>
                <a:cs typeface="Myriad Pro" charset="0"/>
              </a:rPr>
              <a:t>’ </a:t>
            </a:r>
            <a:r>
              <a:rPr lang="en-GB" sz="1050" dirty="0" smtClean="0">
                <a:solidFill>
                  <a:srgbClr val="1F224E"/>
                </a:solidFill>
                <a:latin typeface="Myriad Pro" charset="0"/>
                <a:ea typeface="Myriad Pro" charset="0"/>
                <a:cs typeface="Myriad Pro" charset="0"/>
              </a:rPr>
              <a:t>shown</a:t>
            </a:r>
            <a:r>
              <a:rPr lang="en-GB" sz="1050" dirty="0">
                <a:solidFill>
                  <a:srgbClr val="1F224E"/>
                </a:solidFill>
                <a:latin typeface="Myriad Pro" charset="0"/>
                <a:ea typeface="Myriad Pro" charset="0"/>
                <a:cs typeface="Myriad Pro" charset="0"/>
              </a:rPr>
              <a:t>. </a:t>
            </a:r>
          </a:p>
        </p:txBody>
      </p:sp>
    </p:spTree>
    <p:extLst>
      <p:ext uri="{BB962C8B-B14F-4D97-AF65-F5344CB8AC3E}">
        <p14:creationId xmlns:p14="http://schemas.microsoft.com/office/powerpoint/2010/main" val="2944354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9144000" cy="685800"/>
          </a:xfrm>
        </p:spPr>
        <p:txBody>
          <a:bodyPr>
            <a:noAutofit/>
          </a:bodyPr>
          <a:lstStyle/>
          <a:p>
            <a:r>
              <a:rPr lang="en-GB" sz="3200" dirty="0">
                <a:latin typeface="Myriad Pro"/>
              </a:rPr>
              <a:t>How will </a:t>
            </a:r>
            <a:r>
              <a:rPr lang="en-GB" sz="3200" dirty="0" smtClean="0">
                <a:latin typeface="Myriad Pro"/>
              </a:rPr>
              <a:t>Geographical debates be </a:t>
            </a:r>
            <a:r>
              <a:rPr lang="en-GB" sz="3200" dirty="0">
                <a:latin typeface="Myriad Pro"/>
              </a:rPr>
              <a:t>assessed?</a:t>
            </a:r>
          </a:p>
        </p:txBody>
      </p:sp>
      <p:sp>
        <p:nvSpPr>
          <p:cNvPr id="4" name="TextBox 3"/>
          <p:cNvSpPr txBox="1"/>
          <p:nvPr/>
        </p:nvSpPr>
        <p:spPr>
          <a:xfrm>
            <a:off x="611560" y="1508474"/>
            <a:ext cx="7704856" cy="4099584"/>
          </a:xfrm>
          <a:prstGeom prst="rect">
            <a:avLst/>
          </a:prstGeom>
          <a:noFill/>
        </p:spPr>
        <p:txBody>
          <a:bodyPr wrap="square" rtlCol="0">
            <a:spAutoFit/>
          </a:bodyPr>
          <a:lstStyle/>
          <a:p>
            <a:pPr>
              <a:spcBef>
                <a:spcPct val="20000"/>
              </a:spcBef>
            </a:pPr>
            <a:r>
              <a:rPr lang="en-GB" sz="1400" dirty="0">
                <a:solidFill>
                  <a:srgbClr val="1F224E"/>
                </a:solidFill>
                <a:latin typeface="Myriad Pro" charset="0"/>
                <a:ea typeface="Myriad Pro" charset="0"/>
                <a:cs typeface="Myriad Pro" charset="0"/>
              </a:rPr>
              <a:t>The overall exam will </a:t>
            </a:r>
            <a:r>
              <a:rPr lang="en-GB" sz="1400" dirty="0" smtClean="0">
                <a:solidFill>
                  <a:srgbClr val="1F224E"/>
                </a:solidFill>
                <a:latin typeface="Myriad Pro" charset="0"/>
                <a:ea typeface="Myriad Pro" charset="0"/>
                <a:cs typeface="Myriad Pro" charset="0"/>
              </a:rPr>
              <a:t>be out of 108 </a:t>
            </a:r>
            <a:r>
              <a:rPr lang="en-GB" sz="1400" dirty="0">
                <a:solidFill>
                  <a:srgbClr val="1F224E"/>
                </a:solidFill>
                <a:latin typeface="Myriad Pro" charset="0"/>
                <a:ea typeface="Myriad Pro" charset="0"/>
                <a:cs typeface="Myriad Pro" charset="0"/>
              </a:rPr>
              <a:t>marks </a:t>
            </a:r>
            <a:r>
              <a:rPr lang="en-GB" sz="1400" dirty="0" smtClean="0">
                <a:solidFill>
                  <a:srgbClr val="1F224E"/>
                </a:solidFill>
                <a:latin typeface="Myriad Pro" charset="0"/>
                <a:ea typeface="Myriad Pro" charset="0"/>
                <a:cs typeface="Myriad Pro" charset="0"/>
              </a:rPr>
              <a:t>with 2 hours 30 </a:t>
            </a:r>
            <a:r>
              <a:rPr lang="en-GB" sz="1400" dirty="0">
                <a:solidFill>
                  <a:srgbClr val="1F224E"/>
                </a:solidFill>
                <a:latin typeface="Myriad Pro" charset="0"/>
                <a:ea typeface="Myriad Pro" charset="0"/>
                <a:cs typeface="Myriad Pro" charset="0"/>
              </a:rPr>
              <a:t>minutes to complete the exam </a:t>
            </a:r>
            <a:r>
              <a:rPr lang="en-GB" sz="1400" dirty="0" smtClean="0">
                <a:solidFill>
                  <a:srgbClr val="1F224E"/>
                </a:solidFill>
                <a:latin typeface="Myriad Pro" charset="0"/>
                <a:ea typeface="Myriad Pro" charset="0"/>
                <a:cs typeface="Myriad Pro" charset="0"/>
              </a:rPr>
              <a:t>(over </a:t>
            </a:r>
            <a:r>
              <a:rPr lang="en-GB" sz="1400" dirty="0">
                <a:solidFill>
                  <a:srgbClr val="1F224E"/>
                </a:solidFill>
                <a:latin typeface="Myriad Pro" charset="0"/>
                <a:ea typeface="Myriad Pro" charset="0"/>
                <a:cs typeface="Myriad Pro" charset="0"/>
              </a:rPr>
              <a:t>a minute per mark).</a:t>
            </a:r>
          </a:p>
          <a:p>
            <a:pPr>
              <a:spcBef>
                <a:spcPct val="20000"/>
              </a:spcBef>
            </a:pPr>
            <a:endParaRPr lang="en-GB" sz="1400" dirty="0">
              <a:solidFill>
                <a:srgbClr val="1F224E"/>
              </a:solidFill>
              <a:latin typeface="Myriad Pro" charset="0"/>
              <a:ea typeface="Myriad Pro" charset="0"/>
              <a:cs typeface="Myriad Pro" charset="0"/>
            </a:endParaRPr>
          </a:p>
          <a:p>
            <a:pPr>
              <a:spcBef>
                <a:spcPct val="20000"/>
              </a:spcBef>
            </a:pPr>
            <a:r>
              <a:rPr lang="en-GB" sz="1400" dirty="0">
                <a:solidFill>
                  <a:srgbClr val="1F224E"/>
                </a:solidFill>
                <a:latin typeface="Myriad Pro" charset="0"/>
                <a:ea typeface="Myriad Pro" charset="0"/>
                <a:cs typeface="Myriad Pro" charset="0"/>
              </a:rPr>
              <a:t>The Assessment Objective breakdown for the overall paper is:</a:t>
            </a:r>
          </a:p>
          <a:p>
            <a:pPr>
              <a:spcBef>
                <a:spcPct val="20000"/>
              </a:spcBef>
            </a:pPr>
            <a:endParaRPr lang="en-GB" sz="1400" dirty="0">
              <a:solidFill>
                <a:srgbClr val="1F224E"/>
              </a:solidFill>
              <a:latin typeface="Myriad Pro" charset="0"/>
              <a:ea typeface="Myriad Pro" charset="0"/>
              <a:cs typeface="Myriad Pro" charset="0"/>
            </a:endParaRPr>
          </a:p>
          <a:p>
            <a:pPr>
              <a:spcBef>
                <a:spcPct val="20000"/>
              </a:spcBef>
            </a:pPr>
            <a:endParaRPr lang="en-GB" sz="1400" dirty="0">
              <a:solidFill>
                <a:srgbClr val="1F224E"/>
              </a:solidFill>
              <a:latin typeface="Myriad Pro" charset="0"/>
              <a:ea typeface="Myriad Pro" charset="0"/>
              <a:cs typeface="Myriad Pro" charset="0"/>
            </a:endParaRPr>
          </a:p>
          <a:p>
            <a:pPr>
              <a:spcBef>
                <a:spcPct val="20000"/>
              </a:spcBef>
            </a:pPr>
            <a:endParaRPr lang="en-GB" sz="1400" dirty="0" smtClean="0">
              <a:solidFill>
                <a:srgbClr val="1F224E"/>
              </a:solidFill>
              <a:latin typeface="Myriad Pro" charset="0"/>
              <a:ea typeface="Myriad Pro" charset="0"/>
              <a:cs typeface="Myriad Pro" charset="0"/>
            </a:endParaRPr>
          </a:p>
          <a:p>
            <a:pPr>
              <a:spcBef>
                <a:spcPct val="20000"/>
              </a:spcBef>
            </a:pPr>
            <a:endParaRPr lang="en-GB" sz="1400" dirty="0">
              <a:solidFill>
                <a:srgbClr val="1F224E"/>
              </a:solidFill>
              <a:latin typeface="Myriad Pro" charset="0"/>
              <a:ea typeface="Myriad Pro" charset="0"/>
              <a:cs typeface="Myriad Pro" charset="0"/>
            </a:endParaRPr>
          </a:p>
          <a:p>
            <a:pPr>
              <a:spcBef>
                <a:spcPct val="20000"/>
              </a:spcBef>
            </a:pPr>
            <a:endParaRPr lang="en-GB" sz="1400" dirty="0">
              <a:solidFill>
                <a:srgbClr val="1F224E"/>
              </a:solidFill>
              <a:latin typeface="Myriad Pro" charset="0"/>
              <a:ea typeface="Myriad Pro" charset="0"/>
              <a:cs typeface="Myriad Pro" charset="0"/>
            </a:endParaRPr>
          </a:p>
          <a:p>
            <a:pPr>
              <a:spcBef>
                <a:spcPct val="20000"/>
              </a:spcBef>
            </a:pPr>
            <a:r>
              <a:rPr lang="en-GB" sz="1400" dirty="0">
                <a:solidFill>
                  <a:srgbClr val="1F224E"/>
                </a:solidFill>
                <a:latin typeface="Myriad Pro" charset="0"/>
                <a:ea typeface="Myriad Pro" charset="0"/>
                <a:cs typeface="Myriad Pro" charset="0"/>
              </a:rPr>
              <a:t>There are </a:t>
            </a:r>
            <a:r>
              <a:rPr lang="en-GB" sz="1400" dirty="0" smtClean="0">
                <a:solidFill>
                  <a:srgbClr val="1F224E"/>
                </a:solidFill>
                <a:latin typeface="Myriad Pro" charset="0"/>
                <a:ea typeface="Myriad Pro" charset="0"/>
                <a:cs typeface="Myriad Pro" charset="0"/>
              </a:rPr>
              <a:t>three sections </a:t>
            </a:r>
            <a:r>
              <a:rPr lang="en-GB" sz="1400" dirty="0">
                <a:solidFill>
                  <a:srgbClr val="1F224E"/>
                </a:solidFill>
                <a:latin typeface="Myriad Pro" charset="0"/>
                <a:ea typeface="Myriad Pro" charset="0"/>
                <a:cs typeface="Myriad Pro" charset="0"/>
              </a:rPr>
              <a:t>to </a:t>
            </a:r>
            <a:r>
              <a:rPr lang="en-GB" sz="1400" dirty="0" smtClean="0">
                <a:solidFill>
                  <a:srgbClr val="1F224E"/>
                </a:solidFill>
                <a:latin typeface="Myriad Pro" charset="0"/>
                <a:ea typeface="Myriad Pro" charset="0"/>
                <a:cs typeface="Myriad Pro" charset="0"/>
              </a:rPr>
              <a:t>Geographical debates (of which students answer questions on two options in each section):</a:t>
            </a:r>
            <a:endParaRPr lang="en-GB" sz="1400" dirty="0">
              <a:solidFill>
                <a:srgbClr val="1F224E"/>
              </a:solidFill>
              <a:latin typeface="Myriad Pro" charset="0"/>
              <a:ea typeface="Myriad Pro" charset="0"/>
              <a:cs typeface="Myriad Pro" charset="0"/>
            </a:endParaRPr>
          </a:p>
          <a:p>
            <a:pPr indent="-285750">
              <a:spcBef>
                <a:spcPct val="20000"/>
              </a:spcBef>
              <a:buFont typeface="Arial" panose="020B0604020202020204" pitchFamily="34" charset="0"/>
              <a:buChar char="•"/>
            </a:pPr>
            <a:r>
              <a:rPr lang="en-GB" sz="1400" dirty="0">
                <a:solidFill>
                  <a:srgbClr val="1F224E"/>
                </a:solidFill>
                <a:latin typeface="Myriad Pro" charset="0"/>
                <a:ea typeface="Myriad Pro" charset="0"/>
                <a:cs typeface="Myriad Pro" charset="0"/>
              </a:rPr>
              <a:t>Section A which includes </a:t>
            </a:r>
            <a:r>
              <a:rPr lang="en-GB" sz="1400" dirty="0" smtClean="0">
                <a:solidFill>
                  <a:srgbClr val="1F224E"/>
                </a:solidFill>
                <a:latin typeface="Myriad Pro" charset="0"/>
                <a:ea typeface="Myriad Pro" charset="0"/>
                <a:cs typeface="Myriad Pro" charset="0"/>
              </a:rPr>
              <a:t>short and medium length questions on all topics.</a:t>
            </a:r>
          </a:p>
          <a:p>
            <a:pPr indent="-285750">
              <a:spcBef>
                <a:spcPct val="20000"/>
              </a:spcBef>
              <a:buFont typeface="Arial" panose="020B0604020202020204" pitchFamily="34" charset="0"/>
              <a:buChar char="•"/>
            </a:pPr>
            <a:r>
              <a:rPr lang="en-GB" sz="1400" dirty="0" smtClean="0">
                <a:solidFill>
                  <a:srgbClr val="1F224E"/>
                </a:solidFill>
                <a:latin typeface="Myriad Pro" charset="0"/>
                <a:ea typeface="Myriad Pro" charset="0"/>
                <a:cs typeface="Myriad Pro" charset="0"/>
              </a:rPr>
              <a:t>Section </a:t>
            </a:r>
            <a:r>
              <a:rPr lang="en-GB" sz="1400" dirty="0">
                <a:solidFill>
                  <a:srgbClr val="1F224E"/>
                </a:solidFill>
                <a:latin typeface="Myriad Pro" charset="0"/>
                <a:ea typeface="Myriad Pro" charset="0"/>
                <a:cs typeface="Myriad Pro" charset="0"/>
              </a:rPr>
              <a:t>B which includes </a:t>
            </a:r>
            <a:r>
              <a:rPr lang="en-GB" sz="1400" dirty="0" smtClean="0">
                <a:solidFill>
                  <a:srgbClr val="1F224E"/>
                </a:solidFill>
                <a:latin typeface="Myriad Pro" charset="0"/>
                <a:ea typeface="Myriad Pro" charset="0"/>
                <a:cs typeface="Myriad Pro" charset="0"/>
              </a:rPr>
              <a:t>synoptic questions </a:t>
            </a:r>
            <a:r>
              <a:rPr lang="en-GB" sz="1400" dirty="0">
                <a:solidFill>
                  <a:srgbClr val="1F224E"/>
                </a:solidFill>
                <a:latin typeface="Myriad Pro" charset="0"/>
                <a:ea typeface="Myriad Pro" charset="0"/>
                <a:cs typeface="Myriad Pro" charset="0"/>
              </a:rPr>
              <a:t>on </a:t>
            </a:r>
            <a:r>
              <a:rPr lang="en-GB" sz="1400" dirty="0" smtClean="0">
                <a:solidFill>
                  <a:srgbClr val="1F224E"/>
                </a:solidFill>
                <a:latin typeface="Myriad Pro" charset="0"/>
                <a:ea typeface="Myriad Pro" charset="0"/>
                <a:cs typeface="Myriad Pro" charset="0"/>
              </a:rPr>
              <a:t>all topics.</a:t>
            </a:r>
          </a:p>
          <a:p>
            <a:pPr indent="-285750">
              <a:spcBef>
                <a:spcPct val="20000"/>
              </a:spcBef>
              <a:buFont typeface="Arial" panose="020B0604020202020204" pitchFamily="34" charset="0"/>
              <a:buChar char="•"/>
            </a:pPr>
            <a:r>
              <a:rPr lang="en-GB" sz="1400" dirty="0" smtClean="0">
                <a:solidFill>
                  <a:srgbClr val="1F224E"/>
                </a:solidFill>
                <a:latin typeface="Myriad Pro" charset="0"/>
                <a:ea typeface="Myriad Pro" charset="0"/>
                <a:cs typeface="Myriad Pro" charset="0"/>
              </a:rPr>
              <a:t>Section C which includes extended response questions on all topics.</a:t>
            </a:r>
          </a:p>
          <a:p>
            <a:pPr>
              <a:spcBef>
                <a:spcPct val="20000"/>
              </a:spcBef>
            </a:pPr>
            <a:endParaRPr lang="en-GB" sz="1400" dirty="0">
              <a:solidFill>
                <a:srgbClr val="1F224E"/>
              </a:solidFill>
              <a:latin typeface="Myriad Pro" charset="0"/>
              <a:ea typeface="Myriad Pro" charset="0"/>
              <a:cs typeface="Myriad Pro" charset="0"/>
            </a:endParaRPr>
          </a:p>
          <a:p>
            <a:pPr>
              <a:spcBef>
                <a:spcPct val="20000"/>
              </a:spcBef>
            </a:pPr>
            <a:r>
              <a:rPr lang="en-GB" sz="1400" dirty="0">
                <a:solidFill>
                  <a:srgbClr val="1F224E"/>
                </a:solidFill>
                <a:latin typeface="Myriad Pro" charset="0"/>
                <a:ea typeface="Myriad Pro" charset="0"/>
                <a:cs typeface="Myriad Pro" charset="0"/>
              </a:rPr>
              <a:t>But let’s have a look at the </a:t>
            </a:r>
            <a:r>
              <a:rPr lang="en-GB" sz="1400" dirty="0" smtClean="0">
                <a:solidFill>
                  <a:srgbClr val="1F224E"/>
                </a:solidFill>
                <a:latin typeface="Myriad Pro" charset="0"/>
                <a:ea typeface="Myriad Pro" charset="0"/>
                <a:cs typeface="Myriad Pro" charset="0"/>
              </a:rPr>
              <a:t>three sections </a:t>
            </a:r>
            <a:r>
              <a:rPr lang="en-GB" sz="1400" dirty="0">
                <a:solidFill>
                  <a:srgbClr val="1F224E"/>
                </a:solidFill>
                <a:latin typeface="Myriad Pro" charset="0"/>
                <a:ea typeface="Myriad Pro" charset="0"/>
                <a:cs typeface="Myriad Pro" charset="0"/>
              </a:rPr>
              <a:t>in more detail on the following slides.</a:t>
            </a:r>
          </a:p>
        </p:txBody>
      </p:sp>
      <p:graphicFrame>
        <p:nvGraphicFramePr>
          <p:cNvPr id="5" name="Table 4" title="AO breakdown"/>
          <p:cNvGraphicFramePr>
            <a:graphicFrameLocks noGrp="1"/>
          </p:cNvGraphicFramePr>
          <p:nvPr>
            <p:extLst>
              <p:ext uri="{D42A27DB-BD31-4B8C-83A1-F6EECF244321}">
                <p14:modId xmlns:p14="http://schemas.microsoft.com/office/powerpoint/2010/main" val="208242235"/>
              </p:ext>
            </p:extLst>
          </p:nvPr>
        </p:nvGraphicFramePr>
        <p:xfrm>
          <a:off x="1115616" y="2710902"/>
          <a:ext cx="6552729" cy="873869"/>
        </p:xfrm>
        <a:graphic>
          <a:graphicData uri="http://schemas.openxmlformats.org/drawingml/2006/table">
            <a:tbl>
              <a:tblPr firstRow="1" bandRow="1">
                <a:tableStyleId>{5C22544A-7EE6-4342-B048-85BDC9FD1C3A}</a:tableStyleId>
              </a:tblPr>
              <a:tblGrid>
                <a:gridCol w="641029"/>
                <a:gridCol w="1807243"/>
                <a:gridCol w="1440160"/>
                <a:gridCol w="1440160"/>
                <a:gridCol w="1224137"/>
              </a:tblGrid>
              <a:tr h="360040">
                <a:tc>
                  <a:txBody>
                    <a:bodyPr/>
                    <a:lstStyle/>
                    <a:p>
                      <a:pPr algn="ctr"/>
                      <a:endParaRPr lang="en-GB" sz="1400" dirty="0"/>
                    </a:p>
                  </a:txBody>
                  <a:tcPr>
                    <a:solidFill>
                      <a:schemeClr val="bg1">
                        <a:lumMod val="85000"/>
                      </a:schemeClr>
                    </a:solidFill>
                  </a:tcPr>
                </a:tc>
                <a:tc>
                  <a:txBody>
                    <a:bodyPr/>
                    <a:lstStyle/>
                    <a:p>
                      <a:pPr algn="ctr"/>
                      <a:r>
                        <a:rPr lang="en-GB" sz="1400" dirty="0" smtClean="0">
                          <a:solidFill>
                            <a:srgbClr val="FF0000"/>
                          </a:solidFill>
                        </a:rPr>
                        <a:t>AO1 (Knowledge and</a:t>
                      </a:r>
                      <a:r>
                        <a:rPr lang="en-GB" sz="1400" baseline="0" dirty="0" smtClean="0">
                          <a:solidFill>
                            <a:srgbClr val="FF0000"/>
                          </a:solidFill>
                        </a:rPr>
                        <a:t> understanding</a:t>
                      </a:r>
                      <a:r>
                        <a:rPr lang="en-GB" sz="1400" dirty="0" smtClean="0">
                          <a:solidFill>
                            <a:srgbClr val="FF0000"/>
                          </a:solidFill>
                        </a:rPr>
                        <a:t>)</a:t>
                      </a:r>
                      <a:endParaRPr lang="en-GB" sz="1400" dirty="0">
                        <a:solidFill>
                          <a:srgbClr val="FF0000"/>
                        </a:solidFill>
                      </a:endParaRPr>
                    </a:p>
                  </a:txBody>
                  <a:tcPr>
                    <a:solidFill>
                      <a:schemeClr val="bg1">
                        <a:lumMod val="85000"/>
                      </a:schemeClr>
                    </a:solidFill>
                  </a:tcPr>
                </a:tc>
                <a:tc>
                  <a:txBody>
                    <a:bodyPr/>
                    <a:lstStyle/>
                    <a:p>
                      <a:pPr algn="ctr"/>
                      <a:r>
                        <a:rPr lang="en-GB" sz="1400" dirty="0" smtClean="0">
                          <a:solidFill>
                            <a:srgbClr val="00B0F0"/>
                          </a:solidFill>
                        </a:rPr>
                        <a:t>AO2 (Application)</a:t>
                      </a:r>
                      <a:endParaRPr lang="en-GB" sz="1400" dirty="0">
                        <a:solidFill>
                          <a:srgbClr val="00B0F0"/>
                        </a:solidFill>
                      </a:endParaRPr>
                    </a:p>
                  </a:txBody>
                  <a:tcPr>
                    <a:solidFill>
                      <a:schemeClr val="bg1">
                        <a:lumMod val="85000"/>
                      </a:schemeClr>
                    </a:solidFill>
                  </a:tcPr>
                </a:tc>
                <a:tc>
                  <a:txBody>
                    <a:bodyPr/>
                    <a:lstStyle/>
                    <a:p>
                      <a:pPr algn="ctr"/>
                      <a:r>
                        <a:rPr lang="en-GB" sz="1400" dirty="0" smtClean="0">
                          <a:solidFill>
                            <a:srgbClr val="00B050"/>
                          </a:solidFill>
                        </a:rPr>
                        <a:t>AO3 (Skills)</a:t>
                      </a:r>
                      <a:endParaRPr lang="en-GB" sz="1400" dirty="0">
                        <a:solidFill>
                          <a:srgbClr val="00B050"/>
                        </a:solidFill>
                      </a:endParaRPr>
                    </a:p>
                  </a:txBody>
                  <a:tcPr>
                    <a:solidFill>
                      <a:schemeClr val="bg1">
                        <a:lumMod val="85000"/>
                      </a:schemeClr>
                    </a:solidFill>
                  </a:tcPr>
                </a:tc>
                <a:tc>
                  <a:txBody>
                    <a:bodyPr/>
                    <a:lstStyle/>
                    <a:p>
                      <a:pPr algn="ctr"/>
                      <a:r>
                        <a:rPr lang="en-GB" sz="1400" dirty="0" smtClean="0">
                          <a:solidFill>
                            <a:schemeClr val="tx1"/>
                          </a:solidFill>
                        </a:rPr>
                        <a:t>Total</a:t>
                      </a:r>
                      <a:endParaRPr lang="en-GB" sz="1400" dirty="0">
                        <a:solidFill>
                          <a:schemeClr val="tx1"/>
                        </a:solidFill>
                      </a:endParaRPr>
                    </a:p>
                  </a:txBody>
                  <a:tcPr>
                    <a:solidFill>
                      <a:schemeClr val="bg1">
                        <a:lumMod val="85000"/>
                      </a:schemeClr>
                    </a:solidFill>
                  </a:tcPr>
                </a:tc>
              </a:tr>
              <a:tr h="355709">
                <a:tc>
                  <a:txBody>
                    <a:bodyPr/>
                    <a:lstStyle/>
                    <a:p>
                      <a:pPr algn="ctr"/>
                      <a:r>
                        <a:rPr lang="en-GB" sz="1400" dirty="0" smtClean="0"/>
                        <a:t>Marks</a:t>
                      </a:r>
                      <a:endParaRPr lang="en-GB" sz="1400" dirty="0"/>
                    </a:p>
                  </a:txBody>
                  <a:tcPr>
                    <a:solidFill>
                      <a:schemeClr val="bg1">
                        <a:lumMod val="85000"/>
                      </a:schemeClr>
                    </a:solidFill>
                  </a:tcPr>
                </a:tc>
                <a:tc>
                  <a:txBody>
                    <a:bodyPr/>
                    <a:lstStyle/>
                    <a:p>
                      <a:pPr algn="ctr"/>
                      <a:r>
                        <a:rPr lang="en-GB" sz="1400" dirty="0" smtClean="0"/>
                        <a:t>42</a:t>
                      </a:r>
                      <a:endParaRPr lang="en-GB" sz="1400" dirty="0"/>
                    </a:p>
                  </a:txBody>
                  <a:tcPr>
                    <a:solidFill>
                      <a:schemeClr val="bg1">
                        <a:lumMod val="85000"/>
                      </a:schemeClr>
                    </a:solidFill>
                  </a:tcPr>
                </a:tc>
                <a:tc>
                  <a:txBody>
                    <a:bodyPr/>
                    <a:lstStyle/>
                    <a:p>
                      <a:pPr algn="ctr"/>
                      <a:r>
                        <a:rPr lang="en-GB" sz="1400" dirty="0" smtClean="0"/>
                        <a:t>60</a:t>
                      </a:r>
                      <a:endParaRPr lang="en-GB" sz="1400" dirty="0"/>
                    </a:p>
                  </a:txBody>
                  <a:tcPr>
                    <a:solidFill>
                      <a:schemeClr val="bg1">
                        <a:lumMod val="85000"/>
                      </a:schemeClr>
                    </a:solidFill>
                  </a:tcPr>
                </a:tc>
                <a:tc>
                  <a:txBody>
                    <a:bodyPr/>
                    <a:lstStyle/>
                    <a:p>
                      <a:pPr algn="ctr"/>
                      <a:r>
                        <a:rPr lang="en-GB" sz="1400" dirty="0" smtClean="0"/>
                        <a:t>6</a:t>
                      </a:r>
                      <a:endParaRPr lang="en-GB" sz="1400" dirty="0"/>
                    </a:p>
                  </a:txBody>
                  <a:tcPr>
                    <a:solidFill>
                      <a:schemeClr val="bg1">
                        <a:lumMod val="85000"/>
                      </a:schemeClr>
                    </a:solidFill>
                  </a:tcPr>
                </a:tc>
                <a:tc>
                  <a:txBody>
                    <a:bodyPr/>
                    <a:lstStyle/>
                    <a:p>
                      <a:pPr algn="ctr"/>
                      <a:r>
                        <a:rPr lang="en-GB" sz="1400" dirty="0" smtClean="0"/>
                        <a:t>108</a:t>
                      </a:r>
                      <a:endParaRPr lang="en-GB" sz="1400" dirty="0"/>
                    </a:p>
                  </a:txBody>
                  <a:tcPr>
                    <a:solidFill>
                      <a:schemeClr val="bg1">
                        <a:lumMod val="85000"/>
                      </a:schemeClr>
                    </a:solidFill>
                  </a:tcPr>
                </a:tc>
              </a:tr>
            </a:tbl>
          </a:graphicData>
        </a:graphic>
      </p:graphicFrame>
    </p:spTree>
    <p:extLst>
      <p:ext uri="{BB962C8B-B14F-4D97-AF65-F5344CB8AC3E}">
        <p14:creationId xmlns:p14="http://schemas.microsoft.com/office/powerpoint/2010/main" val="42398586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741" y="0"/>
            <a:ext cx="9144000" cy="1143000"/>
          </a:xfrm>
        </p:spPr>
        <p:txBody>
          <a:bodyPr>
            <a:normAutofit/>
          </a:bodyPr>
          <a:lstStyle/>
          <a:p>
            <a:r>
              <a:rPr lang="en-GB" dirty="0"/>
              <a:t>Topic </a:t>
            </a:r>
            <a:r>
              <a:rPr lang="en-GB" dirty="0" smtClean="0"/>
              <a:t>3.4 </a:t>
            </a:r>
            <a:r>
              <a:rPr lang="en-GB" dirty="0"/>
              <a:t>– Question </a:t>
            </a:r>
            <a:r>
              <a:rPr lang="en-GB" dirty="0" smtClean="0"/>
              <a:t>9 </a:t>
            </a:r>
            <a:r>
              <a:rPr lang="en-GB" dirty="0"/>
              <a:t>– </a:t>
            </a:r>
            <a:r>
              <a:rPr lang="en-GB" dirty="0" smtClean="0"/>
              <a:t>12 </a:t>
            </a:r>
            <a:r>
              <a:rPr lang="en-GB" dirty="0"/>
              <a:t>marks</a:t>
            </a:r>
          </a:p>
        </p:txBody>
      </p:sp>
      <p:sp>
        <p:nvSpPr>
          <p:cNvPr id="7" name="TextBox 6"/>
          <p:cNvSpPr txBox="1"/>
          <p:nvPr/>
        </p:nvSpPr>
        <p:spPr>
          <a:xfrm>
            <a:off x="348494" y="1177702"/>
            <a:ext cx="8496944" cy="369332"/>
          </a:xfrm>
          <a:prstGeom prst="rect">
            <a:avLst/>
          </a:prstGeom>
          <a:noFill/>
          <a:ln>
            <a:solidFill>
              <a:schemeClr val="tx1"/>
            </a:solidFill>
          </a:ln>
        </p:spPr>
        <p:txBody>
          <a:bodyPr wrap="square" rtlCol="0">
            <a:spAutoFit/>
          </a:bodyPr>
          <a:lstStyle/>
          <a:p>
            <a:r>
              <a:rPr lang="en-US" dirty="0">
                <a:solidFill>
                  <a:srgbClr val="00B0F0"/>
                </a:solidFill>
                <a:latin typeface="Myriad Pro" charset="0"/>
                <a:ea typeface="Myriad Pro" charset="0"/>
                <a:cs typeface="Myriad Pro" charset="0"/>
              </a:rPr>
              <a:t>Assess how </a:t>
            </a:r>
            <a:r>
              <a:rPr lang="en-US" dirty="0">
                <a:solidFill>
                  <a:srgbClr val="FF0000"/>
                </a:solidFill>
                <a:latin typeface="Myriad Pro" charset="0"/>
                <a:ea typeface="Myriad Pro" charset="0"/>
                <a:cs typeface="Myriad Pro" charset="0"/>
              </a:rPr>
              <a:t>globalisation of the food industry </a:t>
            </a:r>
            <a:r>
              <a:rPr lang="en-US" u="sng" dirty="0">
                <a:solidFill>
                  <a:srgbClr val="00B0F0"/>
                </a:solidFill>
                <a:latin typeface="Myriad Pro" charset="0"/>
                <a:ea typeface="Myriad Pro" charset="0"/>
                <a:cs typeface="Myriad Pro" charset="0"/>
              </a:rPr>
              <a:t>affects</a:t>
            </a:r>
            <a:r>
              <a:rPr lang="en-US" dirty="0">
                <a:solidFill>
                  <a:srgbClr val="00B0F0"/>
                </a:solidFill>
                <a:latin typeface="Myriad Pro" charset="0"/>
                <a:ea typeface="Myriad Pro" charset="0"/>
                <a:cs typeface="Myriad Pro" charset="0"/>
              </a:rPr>
              <a:t> </a:t>
            </a:r>
            <a:r>
              <a:rPr lang="en-US" dirty="0">
                <a:solidFill>
                  <a:srgbClr val="FF0000"/>
                </a:solidFill>
                <a:latin typeface="Myriad Pro" charset="0"/>
                <a:ea typeface="Myriad Pro" charset="0"/>
                <a:cs typeface="Myriad Pro" charset="0"/>
              </a:rPr>
              <a:t>stores in water systems</a:t>
            </a:r>
            <a:r>
              <a:rPr lang="en-US" dirty="0" smtClean="0">
                <a:solidFill>
                  <a:srgbClr val="00B0F0"/>
                </a:solidFill>
                <a:latin typeface="Myriad Pro" charset="0"/>
                <a:ea typeface="Myriad Pro" charset="0"/>
                <a:cs typeface="Myriad Pro" charset="0"/>
              </a:rPr>
              <a:t>.</a:t>
            </a:r>
            <a:endParaRPr lang="en-GB" dirty="0">
              <a:solidFill>
                <a:srgbClr val="FF0000"/>
              </a:solidFill>
              <a:latin typeface="Myriad Pro" charset="0"/>
              <a:ea typeface="Myriad Pro" charset="0"/>
              <a:cs typeface="Myriad Pro" charset="0"/>
            </a:endParaRPr>
          </a:p>
        </p:txBody>
      </p:sp>
      <p:sp>
        <p:nvSpPr>
          <p:cNvPr id="10" name="Content Placeholder 2"/>
          <p:cNvSpPr txBox="1">
            <a:spLocks/>
          </p:cNvSpPr>
          <p:nvPr/>
        </p:nvSpPr>
        <p:spPr>
          <a:xfrm>
            <a:off x="348493" y="1925214"/>
            <a:ext cx="8496125" cy="3504011"/>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smtClean="0">
                <a:solidFill>
                  <a:srgbClr val="1F224E"/>
                </a:solidFill>
                <a:latin typeface="Myriad Pro" charset="0"/>
                <a:ea typeface="Myriad Pro" charset="0"/>
                <a:cs typeface="Myriad Pro" charset="0"/>
              </a:rPr>
              <a:t>This is a 12 mark question which has marks allocated to both </a:t>
            </a:r>
            <a:r>
              <a:rPr lang="en-GB" sz="1200" dirty="0" smtClean="0">
                <a:solidFill>
                  <a:srgbClr val="FF0000"/>
                </a:solidFill>
                <a:latin typeface="Myriad Pro" charset="0"/>
                <a:ea typeface="Myriad Pro" charset="0"/>
                <a:cs typeface="Myriad Pro" charset="0"/>
              </a:rPr>
              <a:t>knowledge and understanding (AO1 – 6 marks)</a:t>
            </a:r>
            <a:r>
              <a:rPr lang="en-GB" sz="1200" dirty="0" smtClean="0">
                <a:solidFill>
                  <a:srgbClr val="1F224E"/>
                </a:solidFill>
                <a:latin typeface="Myriad Pro" charset="0"/>
                <a:ea typeface="Myriad Pro" charset="0"/>
                <a:cs typeface="Myriad Pro" charset="0"/>
              </a:rPr>
              <a:t> and </a:t>
            </a:r>
            <a:r>
              <a:rPr lang="en-GB" sz="1200" dirty="0" smtClean="0">
                <a:solidFill>
                  <a:srgbClr val="00B0F0"/>
                </a:solidFill>
                <a:latin typeface="Myriad Pro" charset="0"/>
                <a:ea typeface="Myriad Pro" charset="0"/>
                <a:cs typeface="Myriad Pro" charset="0"/>
              </a:rPr>
              <a:t>application of knowledge and understanding (AO2 – 6 marks)</a:t>
            </a:r>
            <a:r>
              <a:rPr lang="en-GB" sz="1200" dirty="0" smtClean="0">
                <a:solidFill>
                  <a:srgbClr val="1F224E"/>
                </a:solidFill>
                <a:latin typeface="Myriad Pro" charset="0"/>
                <a:ea typeface="Myriad Pro" charset="0"/>
                <a:cs typeface="Myriad Pro" charset="0"/>
              </a:rPr>
              <a:t>.</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This question requires </a:t>
            </a:r>
            <a:r>
              <a:rPr lang="en-GB" sz="1200" dirty="0">
                <a:solidFill>
                  <a:srgbClr val="FF0000"/>
                </a:solidFill>
                <a:latin typeface="Myriad Pro" charset="0"/>
                <a:ea typeface="Myriad Pro" charset="0"/>
                <a:cs typeface="Myriad Pro" charset="0"/>
              </a:rPr>
              <a:t>knowledge and understanding (</a:t>
            </a:r>
            <a:r>
              <a:rPr lang="en-GB" sz="1200" dirty="0" smtClean="0">
                <a:solidFill>
                  <a:srgbClr val="FF0000"/>
                </a:solidFill>
                <a:latin typeface="Myriad Pro" charset="0"/>
                <a:ea typeface="Myriad Pro" charset="0"/>
                <a:cs typeface="Myriad Pro" charset="0"/>
              </a:rPr>
              <a:t>AO1)</a:t>
            </a:r>
            <a:r>
              <a:rPr lang="en-GB" sz="1200" dirty="0" smtClean="0">
                <a:solidFill>
                  <a:srgbClr val="1F224E"/>
                </a:solidFill>
                <a:latin typeface="Myriad Pro" charset="0"/>
                <a:ea typeface="Myriad Pro" charset="0"/>
                <a:cs typeface="Myriad Pro" charset="0"/>
              </a:rPr>
              <a:t> of </a:t>
            </a:r>
            <a:r>
              <a:rPr lang="en-GB" sz="1200" dirty="0">
                <a:solidFill>
                  <a:srgbClr val="1F224E"/>
                </a:solidFill>
                <a:latin typeface="Myriad Pro" charset="0"/>
                <a:ea typeface="Myriad Pro" charset="0"/>
                <a:cs typeface="Myriad Pro" charset="0"/>
              </a:rPr>
              <a:t>both</a:t>
            </a:r>
            <a:r>
              <a:rPr lang="en-GB" sz="1200" dirty="0" smtClean="0">
                <a:solidFill>
                  <a:srgbClr val="FF0000"/>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globalisation of the food industry </a:t>
            </a:r>
            <a:r>
              <a:rPr lang="en-GB" sz="1200" dirty="0" smtClean="0">
                <a:solidFill>
                  <a:srgbClr val="1F224E"/>
                </a:solidFill>
                <a:latin typeface="Myriad Pro" charset="0"/>
                <a:ea typeface="Myriad Pro" charset="0"/>
                <a:cs typeface="Myriad Pro" charset="0"/>
              </a:rPr>
              <a:t>(</a:t>
            </a:r>
            <a:r>
              <a:rPr lang="en-GB" sz="1200" dirty="0">
                <a:solidFill>
                  <a:srgbClr val="1F224E"/>
                </a:solidFill>
                <a:latin typeface="Myriad Pro" charset="0"/>
                <a:ea typeface="Myriad Pro" charset="0"/>
                <a:cs typeface="Myriad Pro" charset="0"/>
              </a:rPr>
              <a:t>topic </a:t>
            </a:r>
            <a:r>
              <a:rPr lang="en-GB" sz="1200" dirty="0" smtClean="0">
                <a:solidFill>
                  <a:srgbClr val="1F224E"/>
                </a:solidFill>
                <a:latin typeface="Myriad Pro" charset="0"/>
                <a:ea typeface="Myriad Pro" charset="0"/>
                <a:cs typeface="Myriad Pro" charset="0"/>
              </a:rPr>
              <a:t>3.4) </a:t>
            </a:r>
            <a:r>
              <a:rPr lang="en-GB" sz="1200" dirty="0">
                <a:solidFill>
                  <a:srgbClr val="1F224E"/>
                </a:solidFill>
                <a:latin typeface="Myriad Pro" charset="0"/>
                <a:ea typeface="Myriad Pro" charset="0"/>
                <a:cs typeface="Myriad Pro" charset="0"/>
              </a:rPr>
              <a:t>and</a:t>
            </a:r>
            <a:r>
              <a:rPr lang="en-GB" sz="1200" dirty="0" smtClean="0">
                <a:solidFill>
                  <a:srgbClr val="FF0000"/>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the stores in water systems </a:t>
            </a:r>
            <a:r>
              <a:rPr lang="en-GB" sz="1200" dirty="0" smtClean="0">
                <a:solidFill>
                  <a:srgbClr val="1F224E"/>
                </a:solidFill>
                <a:latin typeface="Myriad Pro" charset="0"/>
                <a:ea typeface="Myriad Pro" charset="0"/>
                <a:cs typeface="Myriad Pro" charset="0"/>
              </a:rPr>
              <a:t>(topic 1.2). </a:t>
            </a:r>
            <a:br>
              <a:rPr lang="en-GB" sz="1200" dirty="0" smtClean="0">
                <a:solidFill>
                  <a:srgbClr val="1F224E"/>
                </a:solidFill>
                <a:latin typeface="Myriad Pro" charset="0"/>
                <a:ea typeface="Myriad Pro" charset="0"/>
                <a:cs typeface="Myriad Pro" charset="0"/>
              </a:rPr>
            </a:b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This question also requires </a:t>
            </a:r>
            <a:r>
              <a:rPr lang="en-GB" sz="1200" dirty="0" smtClean="0">
                <a:solidFill>
                  <a:srgbClr val="1F224E"/>
                </a:solidFill>
                <a:latin typeface="Myriad Pro" charset="0"/>
                <a:ea typeface="Myriad Pro" charset="0"/>
                <a:cs typeface="Myriad Pro" charset="0"/>
              </a:rPr>
              <a:t>students to </a:t>
            </a:r>
            <a:r>
              <a:rPr lang="en-GB" sz="1200" dirty="0" smtClean="0">
                <a:solidFill>
                  <a:srgbClr val="00B0F0"/>
                </a:solidFill>
                <a:latin typeface="Myriad Pro" charset="0"/>
                <a:ea typeface="Myriad Pro" charset="0"/>
                <a:cs typeface="Myriad Pro" charset="0"/>
              </a:rPr>
              <a:t>apply their knowledge and understanding (AO2)</a:t>
            </a:r>
            <a:r>
              <a:rPr lang="en-GB" sz="1200" dirty="0" smtClean="0">
                <a:solidFill>
                  <a:srgbClr val="1F224E"/>
                </a:solidFill>
                <a:latin typeface="Myriad Pro" charset="0"/>
                <a:ea typeface="Myriad Pro" charset="0"/>
                <a:cs typeface="Myriad Pro" charset="0"/>
              </a:rPr>
              <a:t> of the content learned to assess </a:t>
            </a:r>
            <a:r>
              <a:rPr lang="en-US" sz="1200" dirty="0">
                <a:solidFill>
                  <a:srgbClr val="1F224E"/>
                </a:solidFill>
                <a:latin typeface="Myriad Pro" charset="0"/>
                <a:ea typeface="Myriad Pro" charset="0"/>
                <a:cs typeface="Myriad Pro" charset="0"/>
              </a:rPr>
              <a:t>how globalisation of the food industry affects stores in water systems</a:t>
            </a:r>
            <a:r>
              <a:rPr lang="en-GB" sz="1200" dirty="0" smtClean="0">
                <a:solidFill>
                  <a:srgbClr val="1F224E"/>
                </a:solidFill>
                <a:latin typeface="Myriad Pro" charset="0"/>
                <a:ea typeface="Myriad Pro" charset="0"/>
                <a:cs typeface="Myriad Pro" charset="0"/>
              </a:rPr>
              <a:t>. </a:t>
            </a:r>
          </a:p>
          <a:p>
            <a:pPr marL="0" indent="0">
              <a:buNone/>
            </a:pPr>
            <a:endParaRPr lang="en-GB" sz="1200" dirty="0" smtClean="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This question </a:t>
            </a:r>
            <a:r>
              <a:rPr lang="en-GB" sz="1200" dirty="0" smtClean="0">
                <a:solidFill>
                  <a:srgbClr val="1F224E"/>
                </a:solidFill>
                <a:latin typeface="Myriad Pro" charset="0"/>
                <a:ea typeface="Myriad Pro" charset="0"/>
                <a:cs typeface="Myriad Pro" charset="0"/>
              </a:rPr>
              <a:t>requires </a:t>
            </a:r>
            <a:r>
              <a:rPr lang="en-GB" sz="1200" dirty="0">
                <a:solidFill>
                  <a:srgbClr val="1F224E"/>
                </a:solidFill>
                <a:latin typeface="Myriad Pro" charset="0"/>
                <a:ea typeface="Myriad Pro" charset="0"/>
                <a:cs typeface="Myriad Pro" charset="0"/>
              </a:rPr>
              <a:t>the </a:t>
            </a:r>
            <a:r>
              <a:rPr lang="en-GB" sz="1200" dirty="0">
                <a:solidFill>
                  <a:srgbClr val="00B0F0"/>
                </a:solidFill>
                <a:latin typeface="Myriad Pro" charset="0"/>
                <a:ea typeface="Myriad Pro" charset="0"/>
                <a:cs typeface="Myriad Pro" charset="0"/>
              </a:rPr>
              <a:t>application of knowledge and understanding (</a:t>
            </a:r>
            <a:r>
              <a:rPr lang="en-GB" sz="1200" dirty="0" smtClean="0">
                <a:solidFill>
                  <a:srgbClr val="00B0F0"/>
                </a:solidFill>
                <a:latin typeface="Myriad Pro" charset="0"/>
                <a:ea typeface="Myriad Pro" charset="0"/>
                <a:cs typeface="Myriad Pro" charset="0"/>
              </a:rPr>
              <a:t>AO2)</a:t>
            </a:r>
            <a:r>
              <a:rPr lang="en-GB" sz="1200" dirty="0" smtClean="0">
                <a:solidFill>
                  <a:srgbClr val="1F224E"/>
                </a:solidFill>
                <a:latin typeface="Myriad Pro" charset="0"/>
                <a:ea typeface="Myriad Pro" charset="0"/>
                <a:cs typeface="Myriad Pro" charset="0"/>
              </a:rPr>
              <a:t> </a:t>
            </a:r>
            <a:r>
              <a:rPr lang="en-GB" sz="1200" dirty="0">
                <a:solidFill>
                  <a:srgbClr val="1F224E"/>
                </a:solidFill>
                <a:latin typeface="Myriad Pro" charset="0"/>
                <a:ea typeface="Myriad Pro" charset="0"/>
                <a:cs typeface="Myriad Pro" charset="0"/>
              </a:rPr>
              <a:t>in order to </a:t>
            </a:r>
            <a:r>
              <a:rPr lang="en-US" sz="1200" u="sng" dirty="0" smtClean="0">
                <a:solidFill>
                  <a:srgbClr val="00B0F0"/>
                </a:solidFill>
                <a:latin typeface="Myriad Pro" charset="0"/>
                <a:ea typeface="Myriad Pro" charset="0"/>
                <a:cs typeface="Myriad Pro" charset="0"/>
              </a:rPr>
              <a:t>make </a:t>
            </a:r>
            <a:r>
              <a:rPr lang="en-US" sz="1200" u="sng" dirty="0">
                <a:solidFill>
                  <a:srgbClr val="00B0F0"/>
                </a:solidFill>
                <a:latin typeface="Myriad Pro" charset="0"/>
                <a:ea typeface="Myriad Pro" charset="0"/>
                <a:cs typeface="Myriad Pro" charset="0"/>
              </a:rPr>
              <a:t>links between such types of material which are not </a:t>
            </a:r>
            <a:r>
              <a:rPr lang="en-GB" sz="1200" u="sng" dirty="0" smtClean="0">
                <a:solidFill>
                  <a:srgbClr val="00B0F0"/>
                </a:solidFill>
                <a:latin typeface="Myriad Pro" charset="0"/>
                <a:ea typeface="Myriad Pro" charset="0"/>
                <a:cs typeface="Myriad Pro" charset="0"/>
              </a:rPr>
              <a:t>signalled</a:t>
            </a:r>
            <a:r>
              <a:rPr lang="en-US" sz="1200" u="sng" dirty="0" smtClean="0">
                <a:solidFill>
                  <a:srgbClr val="00B0F0"/>
                </a:solidFill>
                <a:latin typeface="Myriad Pro" charset="0"/>
                <a:ea typeface="Myriad Pro" charset="0"/>
                <a:cs typeface="Myriad Pro" charset="0"/>
              </a:rPr>
              <a:t> </a:t>
            </a:r>
            <a:r>
              <a:rPr lang="en-US" sz="1200" u="sng" dirty="0">
                <a:solidFill>
                  <a:srgbClr val="00B0F0"/>
                </a:solidFill>
                <a:latin typeface="Myriad Pro" charset="0"/>
                <a:ea typeface="Myriad Pro" charset="0"/>
                <a:cs typeface="Myriad Pro" charset="0"/>
              </a:rPr>
              <a:t>in the specification</a:t>
            </a:r>
            <a:r>
              <a:rPr lang="en-GB" sz="1200" dirty="0" smtClean="0">
                <a:solidFill>
                  <a:srgbClr val="1F224E"/>
                </a:solidFill>
                <a:latin typeface="Myriad Pro" charset="0"/>
                <a:ea typeface="Myriad Pro" charset="0"/>
                <a:cs typeface="Myriad Pro" charset="0"/>
              </a:rPr>
              <a:t> </a:t>
            </a:r>
            <a:r>
              <a:rPr lang="en-GB" sz="1200" dirty="0">
                <a:solidFill>
                  <a:srgbClr val="1F224E"/>
                </a:solidFill>
                <a:latin typeface="Myriad Pro" charset="0"/>
                <a:ea typeface="Myriad Pro" charset="0"/>
                <a:cs typeface="Myriad Pro" charset="0"/>
              </a:rPr>
              <a:t>– </a:t>
            </a:r>
            <a:r>
              <a:rPr lang="en-GB" sz="1200" dirty="0" smtClean="0">
                <a:solidFill>
                  <a:srgbClr val="1F224E"/>
                </a:solidFill>
                <a:latin typeface="Myriad Pro" charset="0"/>
                <a:ea typeface="Myriad Pro" charset="0"/>
                <a:cs typeface="Myriad Pro" charset="0"/>
              </a:rPr>
              <a:t>one of the three ways we </a:t>
            </a:r>
            <a:r>
              <a:rPr lang="en-GB" sz="1200" dirty="0">
                <a:solidFill>
                  <a:srgbClr val="1F224E"/>
                </a:solidFill>
                <a:latin typeface="Myriad Pro" charset="0"/>
                <a:ea typeface="Myriad Pro" charset="0"/>
                <a:cs typeface="Myriad Pro" charset="0"/>
              </a:rPr>
              <a:t>must assess </a:t>
            </a:r>
            <a:r>
              <a:rPr lang="en-GB" sz="1200" dirty="0">
                <a:solidFill>
                  <a:srgbClr val="00B0F0"/>
                </a:solidFill>
                <a:latin typeface="Myriad Pro" charset="0"/>
                <a:ea typeface="Myriad Pro" charset="0"/>
                <a:cs typeface="Myriad Pro" charset="0"/>
              </a:rPr>
              <a:t>application of knowledge and understanding</a:t>
            </a:r>
            <a:r>
              <a:rPr lang="en-GB" sz="1200" dirty="0" smtClean="0">
                <a:solidFill>
                  <a:srgbClr val="1F224E"/>
                </a:solidFill>
                <a:latin typeface="Myriad Pro" charset="0"/>
                <a:ea typeface="Myriad Pro" charset="0"/>
                <a:cs typeface="Myriad Pro" charset="0"/>
              </a:rPr>
              <a:t>.</a:t>
            </a: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As </a:t>
            </a:r>
            <a:r>
              <a:rPr lang="en-GB" sz="1200" dirty="0">
                <a:solidFill>
                  <a:srgbClr val="1F224E"/>
                </a:solidFill>
                <a:latin typeface="Myriad Pro" charset="0"/>
                <a:ea typeface="Myriad Pro" charset="0"/>
                <a:cs typeface="Myriad Pro" charset="0"/>
              </a:rPr>
              <a:t>this is a level marked question, the answer is not point marked. Therefore the mark a student achieves depends on where they sit in the level mark scheme. Remember there is </a:t>
            </a:r>
            <a:r>
              <a:rPr lang="en-US" sz="1200" dirty="0">
                <a:solidFill>
                  <a:srgbClr val="1F224E"/>
                </a:solidFill>
                <a:latin typeface="Myriad Pro" charset="0"/>
                <a:ea typeface="Myriad Pro" charset="0"/>
                <a:cs typeface="Myriad Pro" charset="0"/>
              </a:rPr>
              <a:t>level of response questions marking guidance</a:t>
            </a:r>
            <a:r>
              <a:rPr lang="en-GB" sz="1200" dirty="0">
                <a:solidFill>
                  <a:srgbClr val="1F224E"/>
                </a:solidFill>
                <a:latin typeface="Myriad Pro" charset="0"/>
                <a:ea typeface="Myriad Pro" charset="0"/>
                <a:cs typeface="Myriad Pro" charset="0"/>
              </a:rPr>
              <a:t> to indicate what ‘</a:t>
            </a:r>
            <a:r>
              <a:rPr lang="en-GB" sz="1200" b="1" dirty="0">
                <a:solidFill>
                  <a:srgbClr val="1F224E"/>
                </a:solidFill>
                <a:latin typeface="Myriad Pro" charset="0"/>
                <a:ea typeface="Myriad Pro" charset="0"/>
                <a:cs typeface="Myriad Pro" charset="0"/>
              </a:rPr>
              <a:t>thorough</a:t>
            </a:r>
            <a:r>
              <a:rPr lang="en-GB" sz="1200" dirty="0">
                <a:solidFill>
                  <a:srgbClr val="1F224E"/>
                </a:solidFill>
                <a:latin typeface="Myriad Pro" charset="0"/>
                <a:ea typeface="Myriad Pro" charset="0"/>
                <a:cs typeface="Myriad Pro" charset="0"/>
              </a:rPr>
              <a:t>’, ‘</a:t>
            </a:r>
            <a:r>
              <a:rPr lang="en-GB" sz="1200" b="1" dirty="0">
                <a:solidFill>
                  <a:srgbClr val="1F224E"/>
                </a:solidFill>
                <a:latin typeface="Myriad Pro" charset="0"/>
                <a:ea typeface="Myriad Pro" charset="0"/>
                <a:cs typeface="Myriad Pro" charset="0"/>
              </a:rPr>
              <a:t>reasonable</a:t>
            </a:r>
            <a:r>
              <a:rPr lang="en-GB" sz="1200" dirty="0">
                <a:solidFill>
                  <a:srgbClr val="1F224E"/>
                </a:solidFill>
                <a:latin typeface="Myriad Pro" charset="0"/>
                <a:ea typeface="Myriad Pro" charset="0"/>
                <a:cs typeface="Myriad Pro" charset="0"/>
              </a:rPr>
              <a:t>’ and ‘</a:t>
            </a:r>
            <a:r>
              <a:rPr lang="en-GB" sz="1200" b="1" dirty="0">
                <a:solidFill>
                  <a:srgbClr val="1F224E"/>
                </a:solidFill>
                <a:latin typeface="Myriad Pro" charset="0"/>
                <a:ea typeface="Myriad Pro" charset="0"/>
                <a:cs typeface="Myriad Pro" charset="0"/>
              </a:rPr>
              <a:t>basic</a:t>
            </a:r>
            <a:r>
              <a:rPr lang="en-GB" sz="1200" dirty="0">
                <a:solidFill>
                  <a:srgbClr val="1F224E"/>
                </a:solidFill>
                <a:latin typeface="Myriad Pro" charset="0"/>
                <a:ea typeface="Myriad Pro" charset="0"/>
                <a:cs typeface="Myriad Pro" charset="0"/>
              </a:rPr>
              <a:t>’ mean at the start of the mark schemes (and slide </a:t>
            </a:r>
            <a:r>
              <a:rPr lang="en-GB" sz="1200" dirty="0" smtClean="0">
                <a:solidFill>
                  <a:srgbClr val="1F224E"/>
                </a:solidFill>
                <a:latin typeface="Myriad Pro" charset="0"/>
                <a:ea typeface="Myriad Pro" charset="0"/>
                <a:cs typeface="Myriad Pro" charset="0"/>
              </a:rPr>
              <a:t>10 </a:t>
            </a:r>
            <a:r>
              <a:rPr lang="en-GB" sz="1200" dirty="0">
                <a:solidFill>
                  <a:srgbClr val="1F224E"/>
                </a:solidFill>
                <a:latin typeface="Myriad Pro" charset="0"/>
                <a:ea typeface="Myriad Pro" charset="0"/>
                <a:cs typeface="Myriad Pro" charset="0"/>
              </a:rPr>
              <a:t>of this presentation).</a:t>
            </a:r>
          </a:p>
        </p:txBody>
      </p:sp>
    </p:spTree>
    <p:extLst>
      <p:ext uri="{BB962C8B-B14F-4D97-AF65-F5344CB8AC3E}">
        <p14:creationId xmlns:p14="http://schemas.microsoft.com/office/powerpoint/2010/main" val="27252291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767" y="3473"/>
            <a:ext cx="9144000" cy="905247"/>
          </a:xfrm>
        </p:spPr>
        <p:txBody>
          <a:bodyPr>
            <a:normAutofit/>
          </a:bodyPr>
          <a:lstStyle/>
          <a:p>
            <a:r>
              <a:rPr lang="en-GB" sz="4000" dirty="0"/>
              <a:t>Topic </a:t>
            </a:r>
            <a:r>
              <a:rPr lang="en-GB" sz="4000" dirty="0" smtClean="0"/>
              <a:t>3.4 </a:t>
            </a:r>
            <a:r>
              <a:rPr lang="en-GB" sz="4000" dirty="0"/>
              <a:t>– Question </a:t>
            </a:r>
            <a:r>
              <a:rPr lang="en-GB" sz="4000" dirty="0" smtClean="0"/>
              <a:t>9 </a:t>
            </a:r>
            <a:r>
              <a:rPr lang="en-GB" sz="4000" dirty="0"/>
              <a:t>– 12 marks</a:t>
            </a:r>
          </a:p>
        </p:txBody>
      </p:sp>
      <p:sp>
        <p:nvSpPr>
          <p:cNvPr id="7" name="TextBox 6"/>
          <p:cNvSpPr txBox="1"/>
          <p:nvPr/>
        </p:nvSpPr>
        <p:spPr>
          <a:xfrm>
            <a:off x="268263" y="880145"/>
            <a:ext cx="8620608" cy="369332"/>
          </a:xfrm>
          <a:prstGeom prst="rect">
            <a:avLst/>
          </a:prstGeom>
          <a:noFill/>
          <a:ln>
            <a:solidFill>
              <a:schemeClr val="tx1"/>
            </a:solidFill>
          </a:ln>
        </p:spPr>
        <p:txBody>
          <a:bodyPr wrap="square" rtlCol="0">
            <a:spAutoFit/>
          </a:bodyPr>
          <a:lstStyle/>
          <a:p>
            <a:r>
              <a:rPr lang="en-US" dirty="0">
                <a:solidFill>
                  <a:srgbClr val="00B0F0"/>
                </a:solidFill>
                <a:latin typeface="Myriad Pro" charset="0"/>
                <a:ea typeface="Myriad Pro" charset="0"/>
                <a:cs typeface="Myriad Pro" charset="0"/>
              </a:rPr>
              <a:t>Assess how </a:t>
            </a:r>
            <a:r>
              <a:rPr lang="en-US" dirty="0">
                <a:solidFill>
                  <a:srgbClr val="FF0000"/>
                </a:solidFill>
                <a:latin typeface="Myriad Pro" charset="0"/>
                <a:ea typeface="Myriad Pro" charset="0"/>
                <a:cs typeface="Myriad Pro" charset="0"/>
              </a:rPr>
              <a:t>globalisation of the food industry </a:t>
            </a:r>
            <a:r>
              <a:rPr lang="en-US" u="sng" dirty="0">
                <a:solidFill>
                  <a:srgbClr val="00B0F0"/>
                </a:solidFill>
                <a:latin typeface="Myriad Pro" charset="0"/>
                <a:ea typeface="Myriad Pro" charset="0"/>
                <a:cs typeface="Myriad Pro" charset="0"/>
              </a:rPr>
              <a:t>affects</a:t>
            </a:r>
            <a:r>
              <a:rPr lang="en-US" dirty="0">
                <a:solidFill>
                  <a:srgbClr val="00B0F0"/>
                </a:solidFill>
                <a:latin typeface="Myriad Pro" charset="0"/>
                <a:ea typeface="Myriad Pro" charset="0"/>
                <a:cs typeface="Myriad Pro" charset="0"/>
              </a:rPr>
              <a:t> </a:t>
            </a:r>
            <a:r>
              <a:rPr lang="en-US" dirty="0">
                <a:solidFill>
                  <a:srgbClr val="FF0000"/>
                </a:solidFill>
                <a:latin typeface="Myriad Pro" charset="0"/>
                <a:ea typeface="Myriad Pro" charset="0"/>
                <a:cs typeface="Myriad Pro" charset="0"/>
              </a:rPr>
              <a:t>stores in water systems</a:t>
            </a:r>
            <a:r>
              <a:rPr lang="en-US" dirty="0">
                <a:solidFill>
                  <a:srgbClr val="00B0F0"/>
                </a:solidFill>
                <a:latin typeface="Myriad Pro" charset="0"/>
                <a:ea typeface="Myriad Pro" charset="0"/>
                <a:cs typeface="Myriad Pro" charset="0"/>
              </a:rPr>
              <a:t>.</a:t>
            </a:r>
            <a:endParaRPr lang="en-GB" dirty="0">
              <a:solidFill>
                <a:srgbClr val="FF0000"/>
              </a:solidFill>
              <a:latin typeface="Myriad Pro" charset="0"/>
              <a:ea typeface="Myriad Pro" charset="0"/>
              <a:cs typeface="Myriad Pro" charset="0"/>
            </a:endParaRPr>
          </a:p>
        </p:txBody>
      </p:sp>
      <p:sp>
        <p:nvSpPr>
          <p:cNvPr id="5" name="TextBox 4"/>
          <p:cNvSpPr txBox="1"/>
          <p:nvPr/>
        </p:nvSpPr>
        <p:spPr>
          <a:xfrm>
            <a:off x="179512" y="1341409"/>
            <a:ext cx="2160240" cy="4832092"/>
          </a:xfrm>
          <a:prstGeom prst="rect">
            <a:avLst/>
          </a:prstGeom>
          <a:solidFill>
            <a:srgbClr val="ECECEC"/>
          </a:solidFill>
          <a:ln>
            <a:solidFill>
              <a:schemeClr val="tx1"/>
            </a:solidFill>
          </a:ln>
        </p:spPr>
        <p:txBody>
          <a:bodyPr wrap="square" rtlCol="0">
            <a:spAutoFit/>
          </a:bodyPr>
          <a:lstStyle/>
          <a:p>
            <a:r>
              <a:rPr lang="en-US" sz="1100" b="1" dirty="0">
                <a:solidFill>
                  <a:srgbClr val="1F224E"/>
                </a:solidFill>
                <a:latin typeface="Myriad Pro" charset="0"/>
                <a:ea typeface="Myriad Pro" charset="0"/>
                <a:cs typeface="Myriad Pro" charset="0"/>
              </a:rPr>
              <a:t>Level 4 (10–12 marks)</a:t>
            </a:r>
          </a:p>
          <a:p>
            <a:r>
              <a:rPr lang="en-US" sz="1100" dirty="0">
                <a:solidFill>
                  <a:srgbClr val="1F224E"/>
                </a:solidFill>
                <a:latin typeface="Myriad Pro" charset="0"/>
                <a:ea typeface="Myriad Pro" charset="0"/>
                <a:cs typeface="Myriad Pro" charset="0"/>
              </a:rPr>
              <a:t>Demonstrates </a:t>
            </a:r>
            <a:r>
              <a:rPr lang="en-US" sz="1100" b="1" dirty="0">
                <a:solidFill>
                  <a:srgbClr val="1F224E"/>
                </a:solidFill>
                <a:latin typeface="Myriad Pro" charset="0"/>
                <a:ea typeface="Myriad Pro" charset="0"/>
                <a:cs typeface="Myriad Pro" charset="0"/>
              </a:rPr>
              <a:t>comprehensive</a:t>
            </a:r>
            <a:r>
              <a:rPr lang="en-US" sz="1100" dirty="0">
                <a:solidFill>
                  <a:srgbClr val="1F224E"/>
                </a:solidFill>
                <a:latin typeface="Myriad Pro" charset="0"/>
                <a:ea typeface="Myriad Pro" charset="0"/>
                <a:cs typeface="Myriad Pro" charset="0"/>
              </a:rPr>
              <a:t> </a:t>
            </a:r>
            <a:r>
              <a:rPr lang="en-US" sz="1100" dirty="0">
                <a:solidFill>
                  <a:srgbClr val="FF0000"/>
                </a:solidFill>
                <a:latin typeface="Myriad Pro" charset="0"/>
                <a:ea typeface="Myriad Pro" charset="0"/>
                <a:cs typeface="Myriad Pro" charset="0"/>
              </a:rPr>
              <a:t>knowledge and understanding </a:t>
            </a:r>
            <a:r>
              <a:rPr lang="en-US" sz="1100" dirty="0">
                <a:solidFill>
                  <a:srgbClr val="1F224E"/>
                </a:solidFill>
                <a:latin typeface="Myriad Pro" charset="0"/>
                <a:ea typeface="Myriad Pro" charset="0"/>
                <a:cs typeface="Myriad Pro" charset="0"/>
              </a:rPr>
              <a:t>of the globalisation of the food industry and the stores in water systems </a:t>
            </a:r>
            <a:r>
              <a:rPr lang="en-US" sz="1100" dirty="0" smtClean="0">
                <a:solidFill>
                  <a:srgbClr val="FF0000"/>
                </a:solidFill>
                <a:latin typeface="Myriad Pro" charset="0"/>
                <a:ea typeface="Myriad Pro" charset="0"/>
                <a:cs typeface="Myriad Pro" charset="0"/>
              </a:rPr>
              <a:t>(</a:t>
            </a:r>
            <a:r>
              <a:rPr lang="en-US" sz="1100" dirty="0">
                <a:solidFill>
                  <a:srgbClr val="FF0000"/>
                </a:solidFill>
                <a:latin typeface="Myriad Pro" charset="0"/>
                <a:ea typeface="Myriad Pro" charset="0"/>
                <a:cs typeface="Myriad Pro" charset="0"/>
              </a:rPr>
              <a:t>AO1)</a:t>
            </a:r>
            <a:r>
              <a:rPr lang="en-US" sz="1100" dirty="0">
                <a:solidFill>
                  <a:srgbClr val="1F224E"/>
                </a:solidFill>
                <a:latin typeface="Myriad Pro" charset="0"/>
                <a:ea typeface="Myriad Pro" charset="0"/>
                <a:cs typeface="Myriad Pro" charset="0"/>
              </a:rPr>
              <a:t>. </a:t>
            </a:r>
          </a:p>
          <a:p>
            <a:endParaRPr lang="en-US"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Demonstrates </a:t>
            </a:r>
            <a:r>
              <a:rPr lang="en-US" sz="1100" b="1" dirty="0" smtClean="0">
                <a:solidFill>
                  <a:srgbClr val="1F224E"/>
                </a:solidFill>
                <a:latin typeface="Myriad Pro" charset="0"/>
                <a:ea typeface="Myriad Pro" charset="0"/>
                <a:cs typeface="Myriad Pro" charset="0"/>
              </a:rPr>
              <a:t>comprehensive</a:t>
            </a:r>
            <a:r>
              <a:rPr lang="en-US" sz="1100" dirty="0" smtClean="0">
                <a:solidFill>
                  <a:srgbClr val="1F224E"/>
                </a:solidFill>
                <a:latin typeface="Myriad Pro" charset="0"/>
                <a:ea typeface="Myriad Pro" charset="0"/>
                <a:cs typeface="Myriad Pro" charset="0"/>
              </a:rPr>
              <a:t> </a:t>
            </a:r>
            <a:r>
              <a:rPr lang="en-US" sz="1100" dirty="0">
                <a:solidFill>
                  <a:srgbClr val="00B0F0"/>
                </a:solidFill>
                <a:latin typeface="Myriad Pro" charset="0"/>
                <a:ea typeface="Myriad Pro" charset="0"/>
                <a:cs typeface="Myriad Pro" charset="0"/>
              </a:rPr>
              <a:t>application of knowledge and understanding </a:t>
            </a:r>
            <a:r>
              <a:rPr lang="en-US" sz="1100" dirty="0">
                <a:solidFill>
                  <a:srgbClr val="1F224E"/>
                </a:solidFill>
                <a:latin typeface="Myriad Pro" charset="0"/>
                <a:ea typeface="Myriad Pro" charset="0"/>
                <a:cs typeface="Myriad Pro" charset="0"/>
              </a:rPr>
              <a:t>to provide clear, developed and convincing </a:t>
            </a:r>
            <a:r>
              <a:rPr lang="en-US" sz="1100" dirty="0">
                <a:solidFill>
                  <a:srgbClr val="00B0F0"/>
                </a:solidFill>
                <a:latin typeface="Myriad Pro" charset="0"/>
                <a:ea typeface="Myriad Pro" charset="0"/>
                <a:cs typeface="Myriad Pro" charset="0"/>
              </a:rPr>
              <a:t>analysis</a:t>
            </a:r>
            <a:r>
              <a:rPr lang="en-US" sz="1100" dirty="0">
                <a:solidFill>
                  <a:srgbClr val="1F224E"/>
                </a:solidFill>
                <a:latin typeface="Myriad Pro" charset="0"/>
                <a:ea typeface="Myriad Pro" charset="0"/>
                <a:cs typeface="Myriad Pro" charset="0"/>
              </a:rPr>
              <a:t> that is fully accurate of how globalisation of the food industry affects stores in water systems </a:t>
            </a:r>
            <a:r>
              <a:rPr lang="en-US" sz="1100" dirty="0" smtClean="0">
                <a:solidFill>
                  <a:srgbClr val="00B0F0"/>
                </a:solidFill>
                <a:latin typeface="Myriad Pro" charset="0"/>
                <a:ea typeface="Myriad Pro" charset="0"/>
                <a:cs typeface="Myriad Pro" charset="0"/>
              </a:rPr>
              <a:t>(</a:t>
            </a:r>
            <a:r>
              <a:rPr lang="en-US" sz="1100" dirty="0">
                <a:solidFill>
                  <a:srgbClr val="00B0F0"/>
                </a:solidFill>
                <a:latin typeface="Myriad Pro" charset="0"/>
                <a:ea typeface="Myriad Pro" charset="0"/>
                <a:cs typeface="Myriad Pro" charset="0"/>
              </a:rPr>
              <a:t>AO2)</a:t>
            </a:r>
            <a:r>
              <a:rPr lang="en-US" sz="1100" dirty="0">
                <a:solidFill>
                  <a:srgbClr val="1F224E"/>
                </a:solidFill>
                <a:latin typeface="Myriad Pro" charset="0"/>
                <a:ea typeface="Myriad Pro" charset="0"/>
                <a:cs typeface="Myriad Pro" charset="0"/>
              </a:rPr>
              <a:t>. </a:t>
            </a:r>
          </a:p>
          <a:p>
            <a:endParaRPr lang="en-US"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This will be shown by including </a:t>
            </a:r>
            <a:r>
              <a:rPr lang="en-US" sz="1100" b="1" dirty="0">
                <a:solidFill>
                  <a:srgbClr val="1F224E"/>
                </a:solidFill>
                <a:latin typeface="Myriad Pro" charset="0"/>
                <a:ea typeface="Myriad Pro" charset="0"/>
                <a:cs typeface="Myriad Pro" charset="0"/>
              </a:rPr>
              <a:t>well-developed</a:t>
            </a:r>
            <a:r>
              <a:rPr lang="en-US" sz="1100" dirty="0">
                <a:solidFill>
                  <a:srgbClr val="1F224E"/>
                </a:solidFill>
                <a:latin typeface="Myriad Pro" charset="0"/>
                <a:ea typeface="Myriad Pro" charset="0"/>
                <a:cs typeface="Myriad Pro" charset="0"/>
              </a:rPr>
              <a:t> ideas about globalisation of the food industry and the stores in water systems.</a:t>
            </a:r>
            <a:endParaRPr lang="en-US" sz="1100" dirty="0" smtClean="0">
              <a:solidFill>
                <a:srgbClr val="1F224E"/>
              </a:solidFill>
              <a:latin typeface="Myriad Pro" charset="0"/>
              <a:ea typeface="Myriad Pro" charset="0"/>
              <a:cs typeface="Myriad Pro" charset="0"/>
            </a:endParaRPr>
          </a:p>
          <a:p>
            <a:endParaRPr lang="en-US"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There are clear and explicit attempts to make appropriate synoptic links between content from different parts of the course of study</a:t>
            </a:r>
            <a:r>
              <a:rPr lang="en-US" sz="1100" dirty="0" smtClean="0">
                <a:solidFill>
                  <a:srgbClr val="1F224E"/>
                </a:solidFill>
                <a:latin typeface="Myriad Pro" charset="0"/>
                <a:ea typeface="Myriad Pro" charset="0"/>
                <a:cs typeface="Myriad Pro" charset="0"/>
              </a:rPr>
              <a:t>.</a:t>
            </a:r>
          </a:p>
          <a:p>
            <a:endParaRPr lang="en-GB" sz="1100" dirty="0">
              <a:solidFill>
                <a:srgbClr val="1F224E"/>
              </a:solidFill>
              <a:latin typeface="Myriad Pro" charset="0"/>
              <a:ea typeface="Myriad Pro" charset="0"/>
              <a:cs typeface="Myriad Pro" charset="0"/>
            </a:endParaRPr>
          </a:p>
        </p:txBody>
      </p:sp>
      <p:sp>
        <p:nvSpPr>
          <p:cNvPr id="6" name="TextBox 5"/>
          <p:cNvSpPr txBox="1"/>
          <p:nvPr/>
        </p:nvSpPr>
        <p:spPr>
          <a:xfrm>
            <a:off x="7092279" y="1341409"/>
            <a:ext cx="1944216" cy="4832092"/>
          </a:xfrm>
          <a:prstGeom prst="rect">
            <a:avLst/>
          </a:prstGeom>
          <a:solidFill>
            <a:srgbClr val="ECECEC"/>
          </a:solidFill>
          <a:ln>
            <a:solidFill>
              <a:schemeClr val="tx1"/>
            </a:solidFill>
          </a:ln>
        </p:spPr>
        <p:txBody>
          <a:bodyPr wrap="square" rtlCol="0">
            <a:spAutoFit/>
          </a:bodyPr>
          <a:lstStyle/>
          <a:p>
            <a:r>
              <a:rPr lang="en-US" sz="1100" b="1" dirty="0">
                <a:solidFill>
                  <a:srgbClr val="1F224E"/>
                </a:solidFill>
                <a:latin typeface="Myriad Pro" charset="0"/>
                <a:ea typeface="Myriad Pro" charset="0"/>
                <a:cs typeface="Myriad Pro" charset="0"/>
              </a:rPr>
              <a:t>Level 1 (1–3 marks)</a:t>
            </a:r>
          </a:p>
          <a:p>
            <a:r>
              <a:rPr lang="en-US" sz="1100" dirty="0">
                <a:solidFill>
                  <a:srgbClr val="1F224E"/>
                </a:solidFill>
                <a:latin typeface="Myriad Pro" charset="0"/>
                <a:ea typeface="Myriad Pro" charset="0"/>
                <a:cs typeface="Myriad Pro" charset="0"/>
              </a:rPr>
              <a:t>Demonstrates </a:t>
            </a:r>
            <a:r>
              <a:rPr lang="en-US" sz="1100" b="1" dirty="0">
                <a:solidFill>
                  <a:srgbClr val="1F224E"/>
                </a:solidFill>
                <a:latin typeface="Myriad Pro" charset="0"/>
                <a:ea typeface="Myriad Pro" charset="0"/>
                <a:cs typeface="Myriad Pro" charset="0"/>
              </a:rPr>
              <a:t>basic</a:t>
            </a:r>
            <a:r>
              <a:rPr lang="en-US" sz="1100" dirty="0">
                <a:solidFill>
                  <a:srgbClr val="1F224E"/>
                </a:solidFill>
                <a:latin typeface="Myriad Pro" charset="0"/>
                <a:ea typeface="Myriad Pro" charset="0"/>
                <a:cs typeface="Myriad Pro" charset="0"/>
              </a:rPr>
              <a:t> </a:t>
            </a:r>
            <a:r>
              <a:rPr lang="en-US" sz="1100" dirty="0">
                <a:solidFill>
                  <a:srgbClr val="FF0000"/>
                </a:solidFill>
                <a:latin typeface="Myriad Pro" charset="0"/>
                <a:ea typeface="Myriad Pro" charset="0"/>
                <a:cs typeface="Myriad Pro" charset="0"/>
              </a:rPr>
              <a:t>knowledge and understanding </a:t>
            </a:r>
            <a:r>
              <a:rPr lang="en-US" sz="1100" dirty="0">
                <a:solidFill>
                  <a:srgbClr val="1F224E"/>
                </a:solidFill>
                <a:latin typeface="Myriad Pro" charset="0"/>
                <a:ea typeface="Myriad Pro" charset="0"/>
                <a:cs typeface="Myriad Pro" charset="0"/>
              </a:rPr>
              <a:t>of the globalisation of the food industry and the stores in water systems </a:t>
            </a:r>
            <a:r>
              <a:rPr lang="en-US" sz="1100" dirty="0" smtClean="0">
                <a:solidFill>
                  <a:srgbClr val="FF0000"/>
                </a:solidFill>
                <a:latin typeface="Myriad Pro" charset="0"/>
                <a:ea typeface="Myriad Pro" charset="0"/>
                <a:cs typeface="Myriad Pro" charset="0"/>
              </a:rPr>
              <a:t>(</a:t>
            </a:r>
            <a:r>
              <a:rPr lang="en-US" sz="1100" dirty="0">
                <a:solidFill>
                  <a:srgbClr val="FF0000"/>
                </a:solidFill>
                <a:latin typeface="Myriad Pro" charset="0"/>
                <a:ea typeface="Myriad Pro" charset="0"/>
                <a:cs typeface="Myriad Pro" charset="0"/>
              </a:rPr>
              <a:t>AO1)</a:t>
            </a:r>
            <a:r>
              <a:rPr lang="en-US" sz="1100" dirty="0">
                <a:solidFill>
                  <a:srgbClr val="1F224E"/>
                </a:solidFill>
                <a:latin typeface="Myriad Pro" charset="0"/>
                <a:ea typeface="Myriad Pro" charset="0"/>
                <a:cs typeface="Myriad Pro" charset="0"/>
              </a:rPr>
              <a:t>. </a:t>
            </a:r>
          </a:p>
          <a:p>
            <a:endParaRPr lang="en-US"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Demonstrates </a:t>
            </a:r>
            <a:r>
              <a:rPr lang="en-US" sz="1100" b="1" dirty="0">
                <a:solidFill>
                  <a:srgbClr val="1F224E"/>
                </a:solidFill>
                <a:latin typeface="Myriad Pro" charset="0"/>
                <a:ea typeface="Myriad Pro" charset="0"/>
                <a:cs typeface="Myriad Pro" charset="0"/>
              </a:rPr>
              <a:t>basic</a:t>
            </a:r>
            <a:r>
              <a:rPr lang="en-US" sz="1100" dirty="0">
                <a:solidFill>
                  <a:srgbClr val="1F224E"/>
                </a:solidFill>
                <a:latin typeface="Myriad Pro" charset="0"/>
                <a:ea typeface="Myriad Pro" charset="0"/>
                <a:cs typeface="Myriad Pro" charset="0"/>
              </a:rPr>
              <a:t> </a:t>
            </a:r>
            <a:r>
              <a:rPr lang="en-US" sz="1100" dirty="0">
                <a:solidFill>
                  <a:srgbClr val="00B0F0"/>
                </a:solidFill>
                <a:latin typeface="Myriad Pro" charset="0"/>
                <a:ea typeface="Myriad Pro" charset="0"/>
                <a:cs typeface="Myriad Pro" charset="0"/>
              </a:rPr>
              <a:t>application of knowledge and understanding </a:t>
            </a:r>
            <a:r>
              <a:rPr lang="en-US" sz="1100" dirty="0">
                <a:solidFill>
                  <a:srgbClr val="1F224E"/>
                </a:solidFill>
                <a:latin typeface="Myriad Pro" charset="0"/>
                <a:ea typeface="Myriad Pro" charset="0"/>
                <a:cs typeface="Myriad Pro" charset="0"/>
              </a:rPr>
              <a:t>to provide simple </a:t>
            </a:r>
            <a:r>
              <a:rPr lang="en-US" sz="1100" dirty="0">
                <a:solidFill>
                  <a:srgbClr val="00B0F0"/>
                </a:solidFill>
                <a:latin typeface="Myriad Pro" charset="0"/>
                <a:ea typeface="Myriad Pro" charset="0"/>
                <a:cs typeface="Myriad Pro" charset="0"/>
              </a:rPr>
              <a:t>analysis</a:t>
            </a:r>
            <a:r>
              <a:rPr lang="en-US" sz="1100" dirty="0">
                <a:solidFill>
                  <a:srgbClr val="1F224E"/>
                </a:solidFill>
                <a:latin typeface="Myriad Pro" charset="0"/>
                <a:ea typeface="Myriad Pro" charset="0"/>
                <a:cs typeface="Myriad Pro" charset="0"/>
              </a:rPr>
              <a:t> that shows limited accuracy of how globalisation of the food industry affects stores in water systems </a:t>
            </a:r>
            <a:r>
              <a:rPr lang="en-US" sz="1100" dirty="0" smtClean="0">
                <a:solidFill>
                  <a:srgbClr val="00B0F0"/>
                </a:solidFill>
                <a:latin typeface="Myriad Pro" charset="0"/>
                <a:ea typeface="Myriad Pro" charset="0"/>
                <a:cs typeface="Myriad Pro" charset="0"/>
              </a:rPr>
              <a:t>(</a:t>
            </a:r>
            <a:r>
              <a:rPr lang="en-US" sz="1100" dirty="0">
                <a:solidFill>
                  <a:srgbClr val="00B0F0"/>
                </a:solidFill>
                <a:latin typeface="Myriad Pro" charset="0"/>
                <a:ea typeface="Myriad Pro" charset="0"/>
                <a:cs typeface="Myriad Pro" charset="0"/>
              </a:rPr>
              <a:t>AO2)</a:t>
            </a:r>
            <a:r>
              <a:rPr lang="en-US" sz="1100" dirty="0">
                <a:solidFill>
                  <a:srgbClr val="1F224E"/>
                </a:solidFill>
                <a:latin typeface="Myriad Pro" charset="0"/>
                <a:ea typeface="Myriad Pro" charset="0"/>
                <a:cs typeface="Myriad Pro" charset="0"/>
              </a:rPr>
              <a:t>.</a:t>
            </a:r>
          </a:p>
          <a:p>
            <a:endParaRPr lang="en-US"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This will be shown by including </a:t>
            </a:r>
            <a:r>
              <a:rPr lang="en-US" sz="1100" b="1" dirty="0">
                <a:solidFill>
                  <a:srgbClr val="1F224E"/>
                </a:solidFill>
                <a:latin typeface="Myriad Pro" charset="0"/>
                <a:ea typeface="Myriad Pro" charset="0"/>
                <a:cs typeface="Myriad Pro" charset="0"/>
              </a:rPr>
              <a:t>simple</a:t>
            </a:r>
            <a:r>
              <a:rPr lang="en-US" sz="1100" dirty="0">
                <a:solidFill>
                  <a:srgbClr val="1F224E"/>
                </a:solidFill>
                <a:latin typeface="Myriad Pro" charset="0"/>
                <a:ea typeface="Myriad Pro" charset="0"/>
                <a:cs typeface="Myriad Pro" charset="0"/>
              </a:rPr>
              <a:t> ideas about globalisation of the food industry and the stores in water systems.</a:t>
            </a:r>
          </a:p>
          <a:p>
            <a:endParaRPr lang="en-US"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There are limited attempts to make synoptic links between content from different parts of the course of study</a:t>
            </a:r>
            <a:r>
              <a:rPr lang="en-US" sz="1100" dirty="0" smtClean="0">
                <a:solidFill>
                  <a:srgbClr val="1F224E"/>
                </a:solidFill>
                <a:latin typeface="Myriad Pro" charset="0"/>
                <a:ea typeface="Myriad Pro" charset="0"/>
                <a:cs typeface="Myriad Pro" charset="0"/>
              </a:rPr>
              <a:t>.</a:t>
            </a:r>
            <a:endParaRPr lang="en-US" sz="1100" dirty="0">
              <a:solidFill>
                <a:srgbClr val="1F224E"/>
              </a:solidFill>
              <a:latin typeface="Myriad Pro" charset="0"/>
              <a:ea typeface="Myriad Pro" charset="0"/>
              <a:cs typeface="Myriad Pro" charset="0"/>
            </a:endParaRPr>
          </a:p>
        </p:txBody>
      </p:sp>
      <p:sp>
        <p:nvSpPr>
          <p:cNvPr id="8" name="TextBox 7"/>
          <p:cNvSpPr txBox="1"/>
          <p:nvPr/>
        </p:nvSpPr>
        <p:spPr>
          <a:xfrm>
            <a:off x="4807047" y="1340768"/>
            <a:ext cx="2165573" cy="4832092"/>
          </a:xfrm>
          <a:prstGeom prst="rect">
            <a:avLst/>
          </a:prstGeom>
          <a:solidFill>
            <a:srgbClr val="ECECEC"/>
          </a:solidFill>
          <a:ln>
            <a:solidFill>
              <a:schemeClr val="tx1"/>
            </a:solidFill>
          </a:ln>
        </p:spPr>
        <p:txBody>
          <a:bodyPr wrap="square" rtlCol="0">
            <a:spAutoFit/>
          </a:bodyPr>
          <a:lstStyle/>
          <a:p>
            <a:r>
              <a:rPr lang="en-US" sz="1100" b="1" dirty="0">
                <a:solidFill>
                  <a:srgbClr val="1F224E"/>
                </a:solidFill>
                <a:latin typeface="Myriad Pro" charset="0"/>
                <a:ea typeface="Myriad Pro" charset="0"/>
                <a:cs typeface="Myriad Pro" charset="0"/>
              </a:rPr>
              <a:t>Level 2 (4–6 marks)</a:t>
            </a:r>
          </a:p>
          <a:p>
            <a:r>
              <a:rPr lang="en-US" sz="1100" dirty="0">
                <a:solidFill>
                  <a:srgbClr val="1F224E"/>
                </a:solidFill>
                <a:latin typeface="Myriad Pro" charset="0"/>
                <a:ea typeface="Myriad Pro" charset="0"/>
                <a:cs typeface="Myriad Pro" charset="0"/>
              </a:rPr>
              <a:t>Demonstrates </a:t>
            </a:r>
            <a:r>
              <a:rPr lang="en-US" sz="1100" b="1" dirty="0">
                <a:solidFill>
                  <a:srgbClr val="1F224E"/>
                </a:solidFill>
                <a:latin typeface="Myriad Pro" charset="0"/>
                <a:ea typeface="Myriad Pro" charset="0"/>
                <a:cs typeface="Myriad Pro" charset="0"/>
              </a:rPr>
              <a:t>reasonable</a:t>
            </a:r>
            <a:r>
              <a:rPr lang="en-US" sz="1100" dirty="0">
                <a:solidFill>
                  <a:srgbClr val="1F224E"/>
                </a:solidFill>
                <a:latin typeface="Myriad Pro" charset="0"/>
                <a:ea typeface="Myriad Pro" charset="0"/>
                <a:cs typeface="Myriad Pro" charset="0"/>
              </a:rPr>
              <a:t> </a:t>
            </a:r>
            <a:r>
              <a:rPr lang="en-US" sz="1100" dirty="0">
                <a:solidFill>
                  <a:srgbClr val="FF0000"/>
                </a:solidFill>
                <a:latin typeface="Myriad Pro" charset="0"/>
                <a:ea typeface="Myriad Pro" charset="0"/>
                <a:cs typeface="Myriad Pro" charset="0"/>
              </a:rPr>
              <a:t>knowledge and understanding </a:t>
            </a:r>
            <a:r>
              <a:rPr lang="en-US" sz="1100" dirty="0">
                <a:solidFill>
                  <a:srgbClr val="1F224E"/>
                </a:solidFill>
                <a:latin typeface="Myriad Pro" charset="0"/>
                <a:ea typeface="Myriad Pro" charset="0"/>
                <a:cs typeface="Myriad Pro" charset="0"/>
              </a:rPr>
              <a:t>of the globalisation of the food industry and the stores in water systems </a:t>
            </a:r>
            <a:r>
              <a:rPr lang="en-US" sz="1100" dirty="0" smtClean="0">
                <a:solidFill>
                  <a:srgbClr val="FF0000"/>
                </a:solidFill>
                <a:latin typeface="Myriad Pro" charset="0"/>
                <a:ea typeface="Myriad Pro" charset="0"/>
                <a:cs typeface="Myriad Pro" charset="0"/>
              </a:rPr>
              <a:t>(AO1</a:t>
            </a:r>
            <a:r>
              <a:rPr lang="en-US" sz="1100" dirty="0">
                <a:solidFill>
                  <a:srgbClr val="FF0000"/>
                </a:solidFill>
                <a:latin typeface="Myriad Pro" charset="0"/>
                <a:ea typeface="Myriad Pro" charset="0"/>
                <a:cs typeface="Myriad Pro" charset="0"/>
              </a:rPr>
              <a:t>)</a:t>
            </a:r>
            <a:r>
              <a:rPr lang="en-US" sz="1100" dirty="0">
                <a:solidFill>
                  <a:srgbClr val="1F224E"/>
                </a:solidFill>
                <a:latin typeface="Myriad Pro" charset="0"/>
                <a:ea typeface="Myriad Pro" charset="0"/>
                <a:cs typeface="Myriad Pro" charset="0"/>
              </a:rPr>
              <a:t>. </a:t>
            </a:r>
          </a:p>
          <a:p>
            <a:endParaRPr lang="en-US"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Demonstrates </a:t>
            </a:r>
            <a:r>
              <a:rPr lang="en-US" sz="1100" b="1" dirty="0">
                <a:solidFill>
                  <a:srgbClr val="1F224E"/>
                </a:solidFill>
                <a:latin typeface="Myriad Pro" charset="0"/>
                <a:ea typeface="Myriad Pro" charset="0"/>
                <a:cs typeface="Myriad Pro" charset="0"/>
              </a:rPr>
              <a:t>reasonable</a:t>
            </a:r>
            <a:r>
              <a:rPr lang="en-US" sz="1100" dirty="0">
                <a:solidFill>
                  <a:srgbClr val="1F224E"/>
                </a:solidFill>
                <a:latin typeface="Myriad Pro" charset="0"/>
                <a:ea typeface="Myriad Pro" charset="0"/>
                <a:cs typeface="Myriad Pro" charset="0"/>
              </a:rPr>
              <a:t> </a:t>
            </a:r>
            <a:r>
              <a:rPr lang="en-US" sz="1100" dirty="0">
                <a:solidFill>
                  <a:srgbClr val="00B0F0"/>
                </a:solidFill>
                <a:latin typeface="Myriad Pro" charset="0"/>
                <a:ea typeface="Myriad Pro" charset="0"/>
                <a:cs typeface="Myriad Pro" charset="0"/>
              </a:rPr>
              <a:t>application of knowledge and understanding </a:t>
            </a:r>
            <a:r>
              <a:rPr lang="en-US" sz="1100" dirty="0">
                <a:solidFill>
                  <a:srgbClr val="1F224E"/>
                </a:solidFill>
                <a:latin typeface="Myriad Pro" charset="0"/>
                <a:ea typeface="Myriad Pro" charset="0"/>
                <a:cs typeface="Myriad Pro" charset="0"/>
              </a:rPr>
              <a:t>to provide sound </a:t>
            </a:r>
            <a:r>
              <a:rPr lang="en-US" sz="1100" dirty="0">
                <a:solidFill>
                  <a:srgbClr val="00B0F0"/>
                </a:solidFill>
                <a:latin typeface="Myriad Pro" charset="0"/>
                <a:ea typeface="Myriad Pro" charset="0"/>
                <a:cs typeface="Myriad Pro" charset="0"/>
              </a:rPr>
              <a:t>analysis</a:t>
            </a:r>
            <a:r>
              <a:rPr lang="en-US" sz="1100" dirty="0">
                <a:solidFill>
                  <a:srgbClr val="1F224E"/>
                </a:solidFill>
                <a:latin typeface="Myriad Pro" charset="0"/>
                <a:ea typeface="Myriad Pro" charset="0"/>
                <a:cs typeface="Myriad Pro" charset="0"/>
              </a:rPr>
              <a:t> that shows some accuracy of how globalisation of the food industry affects stores in water systems </a:t>
            </a:r>
            <a:r>
              <a:rPr lang="en-US" sz="1100" dirty="0" smtClean="0">
                <a:solidFill>
                  <a:srgbClr val="00B0F0"/>
                </a:solidFill>
                <a:latin typeface="Myriad Pro" charset="0"/>
                <a:ea typeface="Myriad Pro" charset="0"/>
                <a:cs typeface="Myriad Pro" charset="0"/>
              </a:rPr>
              <a:t>(AO2</a:t>
            </a:r>
            <a:r>
              <a:rPr lang="en-US" sz="1100" dirty="0">
                <a:solidFill>
                  <a:srgbClr val="00B0F0"/>
                </a:solidFill>
                <a:latin typeface="Myriad Pro" charset="0"/>
                <a:ea typeface="Myriad Pro" charset="0"/>
                <a:cs typeface="Myriad Pro" charset="0"/>
              </a:rPr>
              <a:t>)</a:t>
            </a:r>
            <a:r>
              <a:rPr lang="en-US" sz="1100" dirty="0">
                <a:solidFill>
                  <a:srgbClr val="1F224E"/>
                </a:solidFill>
                <a:latin typeface="Myriad Pro" charset="0"/>
                <a:ea typeface="Myriad Pro" charset="0"/>
                <a:cs typeface="Myriad Pro" charset="0"/>
              </a:rPr>
              <a:t>.</a:t>
            </a:r>
          </a:p>
          <a:p>
            <a:endParaRPr lang="en-US"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This will be shown by including </a:t>
            </a:r>
            <a:r>
              <a:rPr lang="en-US" sz="1100" b="1" dirty="0">
                <a:solidFill>
                  <a:srgbClr val="1F224E"/>
                </a:solidFill>
                <a:latin typeface="Myriad Pro" charset="0"/>
                <a:ea typeface="Myriad Pro" charset="0"/>
                <a:cs typeface="Myriad Pro" charset="0"/>
              </a:rPr>
              <a:t>developed</a:t>
            </a:r>
            <a:r>
              <a:rPr lang="en-US" sz="1100" dirty="0">
                <a:solidFill>
                  <a:srgbClr val="1F224E"/>
                </a:solidFill>
                <a:latin typeface="Myriad Pro" charset="0"/>
                <a:ea typeface="Myriad Pro" charset="0"/>
                <a:cs typeface="Myriad Pro" charset="0"/>
              </a:rPr>
              <a:t> ideas about </a:t>
            </a:r>
            <a:r>
              <a:rPr lang="en-US" sz="1100" b="1" dirty="0">
                <a:solidFill>
                  <a:srgbClr val="1F224E"/>
                </a:solidFill>
                <a:latin typeface="Myriad Pro" charset="0"/>
                <a:ea typeface="Myriad Pro" charset="0"/>
                <a:cs typeface="Myriad Pro" charset="0"/>
              </a:rPr>
              <a:t>either</a:t>
            </a:r>
            <a:r>
              <a:rPr lang="en-US" sz="1100" dirty="0">
                <a:solidFill>
                  <a:srgbClr val="1F224E"/>
                </a:solidFill>
                <a:latin typeface="Myriad Pro" charset="0"/>
                <a:ea typeface="Myriad Pro" charset="0"/>
                <a:cs typeface="Myriad Pro" charset="0"/>
              </a:rPr>
              <a:t> globalisation of the food industry </a:t>
            </a:r>
            <a:r>
              <a:rPr lang="en-US" sz="1100" b="1" dirty="0" smtClean="0">
                <a:solidFill>
                  <a:srgbClr val="1F224E"/>
                </a:solidFill>
                <a:latin typeface="Myriad Pro" charset="0"/>
                <a:ea typeface="Myriad Pro" charset="0"/>
                <a:cs typeface="Myriad Pro" charset="0"/>
              </a:rPr>
              <a:t>or</a:t>
            </a:r>
            <a:r>
              <a:rPr lang="en-US" sz="1100" dirty="0">
                <a:solidFill>
                  <a:srgbClr val="1F224E"/>
                </a:solidFill>
                <a:latin typeface="Myriad Pro" charset="0"/>
                <a:ea typeface="Myriad Pro" charset="0"/>
                <a:cs typeface="Myriad Pro" charset="0"/>
              </a:rPr>
              <a:t> the stores in water systems and </a:t>
            </a:r>
            <a:r>
              <a:rPr lang="en-US" sz="1100" b="1" dirty="0" smtClean="0">
                <a:solidFill>
                  <a:srgbClr val="1F224E"/>
                </a:solidFill>
                <a:latin typeface="Myriad Pro" charset="0"/>
                <a:ea typeface="Myriad Pro" charset="0"/>
                <a:cs typeface="Myriad Pro" charset="0"/>
              </a:rPr>
              <a:t>simple</a:t>
            </a:r>
            <a:r>
              <a:rPr lang="en-US" sz="1100" dirty="0" smtClean="0">
                <a:solidFill>
                  <a:srgbClr val="1F224E"/>
                </a:solidFill>
                <a:latin typeface="Myriad Pro" charset="0"/>
                <a:ea typeface="Myriad Pro" charset="0"/>
                <a:cs typeface="Myriad Pro" charset="0"/>
              </a:rPr>
              <a:t> </a:t>
            </a:r>
            <a:r>
              <a:rPr lang="en-US" sz="1100" dirty="0">
                <a:solidFill>
                  <a:srgbClr val="1F224E"/>
                </a:solidFill>
                <a:latin typeface="Myriad Pro" charset="0"/>
                <a:ea typeface="Myriad Pro" charset="0"/>
                <a:cs typeface="Myriad Pro" charset="0"/>
              </a:rPr>
              <a:t>ideas for the other focus</a:t>
            </a:r>
            <a:r>
              <a:rPr lang="en-US" sz="1100" dirty="0" smtClean="0">
                <a:solidFill>
                  <a:srgbClr val="1F224E"/>
                </a:solidFill>
                <a:latin typeface="Myriad Pro" charset="0"/>
                <a:ea typeface="Myriad Pro" charset="0"/>
                <a:cs typeface="Myriad Pro" charset="0"/>
              </a:rPr>
              <a:t>.</a:t>
            </a:r>
          </a:p>
          <a:p>
            <a:endParaRPr lang="en-US"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There are some attempts to make synoptic links between content from different parts of the course of study but these are not always relevant.</a:t>
            </a:r>
            <a:endParaRPr lang="en-US" sz="1100" dirty="0" smtClean="0">
              <a:solidFill>
                <a:srgbClr val="1F224E"/>
              </a:solidFill>
              <a:latin typeface="Myriad Pro" charset="0"/>
              <a:ea typeface="Myriad Pro" charset="0"/>
              <a:cs typeface="Myriad Pro" charset="0"/>
            </a:endParaRPr>
          </a:p>
        </p:txBody>
      </p:sp>
      <p:sp>
        <p:nvSpPr>
          <p:cNvPr id="11" name="TextBox 10"/>
          <p:cNvSpPr txBox="1"/>
          <p:nvPr/>
        </p:nvSpPr>
        <p:spPr>
          <a:xfrm>
            <a:off x="2483768" y="1346907"/>
            <a:ext cx="2184623" cy="4832092"/>
          </a:xfrm>
          <a:prstGeom prst="rect">
            <a:avLst/>
          </a:prstGeom>
          <a:solidFill>
            <a:srgbClr val="ECECEC"/>
          </a:solidFill>
          <a:ln>
            <a:solidFill>
              <a:schemeClr val="tx1"/>
            </a:solidFill>
          </a:ln>
        </p:spPr>
        <p:txBody>
          <a:bodyPr wrap="square" rtlCol="0">
            <a:spAutoFit/>
          </a:bodyPr>
          <a:lstStyle/>
          <a:p>
            <a:r>
              <a:rPr lang="en-US" sz="1100" b="1" dirty="0">
                <a:solidFill>
                  <a:srgbClr val="1F224E"/>
                </a:solidFill>
                <a:latin typeface="Myriad Pro" charset="0"/>
                <a:ea typeface="Myriad Pro" charset="0"/>
                <a:cs typeface="Myriad Pro" charset="0"/>
              </a:rPr>
              <a:t>Level 3 (7–9 marks)</a:t>
            </a:r>
            <a:endParaRPr lang="en-GB" sz="1100" b="1"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Demonstrates </a:t>
            </a:r>
            <a:r>
              <a:rPr lang="en-US" sz="1100" b="1" dirty="0">
                <a:solidFill>
                  <a:srgbClr val="1F224E"/>
                </a:solidFill>
                <a:latin typeface="Myriad Pro" charset="0"/>
                <a:ea typeface="Myriad Pro" charset="0"/>
                <a:cs typeface="Myriad Pro" charset="0"/>
              </a:rPr>
              <a:t>thorough</a:t>
            </a:r>
            <a:r>
              <a:rPr lang="en-US" sz="1100" dirty="0">
                <a:solidFill>
                  <a:srgbClr val="1F224E"/>
                </a:solidFill>
                <a:latin typeface="Myriad Pro" charset="0"/>
                <a:ea typeface="Myriad Pro" charset="0"/>
                <a:cs typeface="Myriad Pro" charset="0"/>
              </a:rPr>
              <a:t> </a:t>
            </a:r>
            <a:r>
              <a:rPr lang="en-US" sz="1100" dirty="0">
                <a:solidFill>
                  <a:srgbClr val="FF0000"/>
                </a:solidFill>
                <a:latin typeface="Myriad Pro" charset="0"/>
                <a:ea typeface="Myriad Pro" charset="0"/>
                <a:cs typeface="Myriad Pro" charset="0"/>
              </a:rPr>
              <a:t>knowledge and understanding </a:t>
            </a:r>
            <a:r>
              <a:rPr lang="en-US" sz="1100" dirty="0">
                <a:solidFill>
                  <a:srgbClr val="1F224E"/>
                </a:solidFill>
                <a:latin typeface="Myriad Pro" charset="0"/>
                <a:ea typeface="Myriad Pro" charset="0"/>
                <a:cs typeface="Myriad Pro" charset="0"/>
              </a:rPr>
              <a:t>of the globalisation of the food industry and the stores in water systems </a:t>
            </a:r>
            <a:r>
              <a:rPr lang="en-US" sz="1100" dirty="0" smtClean="0">
                <a:solidFill>
                  <a:srgbClr val="FF0000"/>
                </a:solidFill>
                <a:latin typeface="Myriad Pro" charset="0"/>
                <a:ea typeface="Myriad Pro" charset="0"/>
                <a:cs typeface="Myriad Pro" charset="0"/>
              </a:rPr>
              <a:t>(AO1</a:t>
            </a:r>
            <a:r>
              <a:rPr lang="en-US" sz="1100" dirty="0">
                <a:solidFill>
                  <a:srgbClr val="FF0000"/>
                </a:solidFill>
                <a:latin typeface="Myriad Pro" charset="0"/>
                <a:ea typeface="Myriad Pro" charset="0"/>
                <a:cs typeface="Myriad Pro" charset="0"/>
              </a:rPr>
              <a:t>)</a:t>
            </a:r>
            <a:r>
              <a:rPr lang="en-US" sz="1100" dirty="0">
                <a:solidFill>
                  <a:srgbClr val="1F224E"/>
                </a:solidFill>
                <a:latin typeface="Myriad Pro" charset="0"/>
                <a:ea typeface="Myriad Pro" charset="0"/>
                <a:cs typeface="Myriad Pro" charset="0"/>
              </a:rPr>
              <a:t>. </a:t>
            </a:r>
          </a:p>
          <a:p>
            <a:endParaRPr lang="en-US"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Demonstrates </a:t>
            </a:r>
            <a:r>
              <a:rPr lang="en-US" sz="1100" b="1" dirty="0">
                <a:solidFill>
                  <a:srgbClr val="1F224E"/>
                </a:solidFill>
                <a:latin typeface="Myriad Pro" charset="0"/>
                <a:ea typeface="Myriad Pro" charset="0"/>
                <a:cs typeface="Myriad Pro" charset="0"/>
              </a:rPr>
              <a:t>thorough</a:t>
            </a:r>
            <a:r>
              <a:rPr lang="en-US" sz="1100" dirty="0">
                <a:solidFill>
                  <a:srgbClr val="1F224E"/>
                </a:solidFill>
                <a:latin typeface="Myriad Pro" charset="0"/>
                <a:ea typeface="Myriad Pro" charset="0"/>
                <a:cs typeface="Myriad Pro" charset="0"/>
              </a:rPr>
              <a:t> </a:t>
            </a:r>
            <a:r>
              <a:rPr lang="en-US" sz="1100" dirty="0">
                <a:solidFill>
                  <a:srgbClr val="00B0F0"/>
                </a:solidFill>
                <a:latin typeface="Myriad Pro" charset="0"/>
                <a:ea typeface="Myriad Pro" charset="0"/>
                <a:cs typeface="Myriad Pro" charset="0"/>
              </a:rPr>
              <a:t>application of knowledge and understanding</a:t>
            </a:r>
            <a:r>
              <a:rPr lang="en-US" sz="1100" dirty="0">
                <a:solidFill>
                  <a:srgbClr val="1F224E"/>
                </a:solidFill>
                <a:latin typeface="Myriad Pro" charset="0"/>
                <a:ea typeface="Myriad Pro" charset="0"/>
                <a:cs typeface="Myriad Pro" charset="0"/>
              </a:rPr>
              <a:t> to provide clear and developed </a:t>
            </a:r>
            <a:r>
              <a:rPr lang="en-US" sz="1100" dirty="0">
                <a:solidFill>
                  <a:srgbClr val="00B0F0"/>
                </a:solidFill>
                <a:latin typeface="Myriad Pro" charset="0"/>
                <a:ea typeface="Myriad Pro" charset="0"/>
                <a:cs typeface="Myriad Pro" charset="0"/>
              </a:rPr>
              <a:t>analysis</a:t>
            </a:r>
            <a:r>
              <a:rPr lang="en-US" sz="1100" dirty="0">
                <a:solidFill>
                  <a:srgbClr val="1F224E"/>
                </a:solidFill>
                <a:latin typeface="Myriad Pro" charset="0"/>
                <a:ea typeface="Myriad Pro" charset="0"/>
                <a:cs typeface="Myriad Pro" charset="0"/>
              </a:rPr>
              <a:t> that shows accuracy of how globalisation of the food industry affects stores in water systems </a:t>
            </a:r>
            <a:r>
              <a:rPr lang="en-US" sz="1100" dirty="0" smtClean="0">
                <a:solidFill>
                  <a:srgbClr val="00B0F0"/>
                </a:solidFill>
                <a:latin typeface="Myriad Pro" charset="0"/>
                <a:ea typeface="Myriad Pro" charset="0"/>
                <a:cs typeface="Myriad Pro" charset="0"/>
              </a:rPr>
              <a:t>(</a:t>
            </a:r>
            <a:r>
              <a:rPr lang="en-US" sz="1100" dirty="0">
                <a:solidFill>
                  <a:srgbClr val="00B0F0"/>
                </a:solidFill>
                <a:latin typeface="Myriad Pro" charset="0"/>
                <a:ea typeface="Myriad Pro" charset="0"/>
                <a:cs typeface="Myriad Pro" charset="0"/>
              </a:rPr>
              <a:t>AO2)</a:t>
            </a:r>
            <a:r>
              <a:rPr lang="en-US" sz="1100" dirty="0">
                <a:solidFill>
                  <a:srgbClr val="1F224E"/>
                </a:solidFill>
                <a:latin typeface="Myriad Pro" charset="0"/>
                <a:ea typeface="Myriad Pro" charset="0"/>
                <a:cs typeface="Myriad Pro" charset="0"/>
              </a:rPr>
              <a:t>.</a:t>
            </a:r>
          </a:p>
          <a:p>
            <a:r>
              <a:rPr lang="en-US" sz="1100" dirty="0">
                <a:solidFill>
                  <a:srgbClr val="1F224E"/>
                </a:solidFill>
                <a:latin typeface="Myriad Pro" charset="0"/>
                <a:ea typeface="Myriad Pro" charset="0"/>
                <a:cs typeface="Myriad Pro" charset="0"/>
              </a:rPr>
              <a:t> </a:t>
            </a:r>
          </a:p>
          <a:p>
            <a:r>
              <a:rPr lang="en-US" sz="1100" dirty="0">
                <a:solidFill>
                  <a:srgbClr val="1F224E"/>
                </a:solidFill>
                <a:latin typeface="Myriad Pro" charset="0"/>
                <a:ea typeface="Myriad Pro" charset="0"/>
                <a:cs typeface="Myriad Pro" charset="0"/>
              </a:rPr>
              <a:t>This will be shown by including </a:t>
            </a:r>
            <a:r>
              <a:rPr lang="en-US" sz="1100" b="1" dirty="0">
                <a:solidFill>
                  <a:srgbClr val="1F224E"/>
                </a:solidFill>
                <a:latin typeface="Myriad Pro" charset="0"/>
                <a:ea typeface="Myriad Pro" charset="0"/>
                <a:cs typeface="Myriad Pro" charset="0"/>
              </a:rPr>
              <a:t>well-developed</a:t>
            </a:r>
            <a:r>
              <a:rPr lang="en-US" sz="1100" dirty="0">
                <a:solidFill>
                  <a:srgbClr val="1F224E"/>
                </a:solidFill>
                <a:latin typeface="Myriad Pro" charset="0"/>
                <a:ea typeface="Myriad Pro" charset="0"/>
                <a:cs typeface="Myriad Pro" charset="0"/>
              </a:rPr>
              <a:t> ideas about </a:t>
            </a:r>
            <a:r>
              <a:rPr lang="en-US" sz="1100" b="1" dirty="0">
                <a:solidFill>
                  <a:srgbClr val="1F224E"/>
                </a:solidFill>
                <a:latin typeface="Myriad Pro" charset="0"/>
                <a:ea typeface="Myriad Pro" charset="0"/>
                <a:cs typeface="Myriad Pro" charset="0"/>
              </a:rPr>
              <a:t>either</a:t>
            </a:r>
            <a:r>
              <a:rPr lang="en-US" sz="1100" dirty="0">
                <a:solidFill>
                  <a:srgbClr val="1F224E"/>
                </a:solidFill>
                <a:latin typeface="Myriad Pro" charset="0"/>
                <a:ea typeface="Myriad Pro" charset="0"/>
                <a:cs typeface="Myriad Pro" charset="0"/>
              </a:rPr>
              <a:t> globalisation of the food industry </a:t>
            </a:r>
            <a:r>
              <a:rPr lang="en-US" sz="1100" b="1" dirty="0" smtClean="0">
                <a:solidFill>
                  <a:srgbClr val="1F224E"/>
                </a:solidFill>
                <a:latin typeface="Myriad Pro" charset="0"/>
                <a:ea typeface="Myriad Pro" charset="0"/>
                <a:cs typeface="Myriad Pro" charset="0"/>
              </a:rPr>
              <a:t>or</a:t>
            </a:r>
            <a:r>
              <a:rPr lang="en-US" sz="1100" dirty="0">
                <a:solidFill>
                  <a:srgbClr val="1F224E"/>
                </a:solidFill>
                <a:latin typeface="Myriad Pro" charset="0"/>
                <a:ea typeface="Myriad Pro" charset="0"/>
                <a:cs typeface="Myriad Pro" charset="0"/>
              </a:rPr>
              <a:t> the stores in water systems and </a:t>
            </a:r>
            <a:r>
              <a:rPr lang="en-US" sz="1100" b="1" dirty="0" smtClean="0">
                <a:solidFill>
                  <a:srgbClr val="1F224E"/>
                </a:solidFill>
                <a:latin typeface="Myriad Pro" charset="0"/>
                <a:ea typeface="Myriad Pro" charset="0"/>
                <a:cs typeface="Myriad Pro" charset="0"/>
              </a:rPr>
              <a:t>developed</a:t>
            </a:r>
            <a:r>
              <a:rPr lang="en-US" sz="1100" dirty="0" smtClean="0">
                <a:solidFill>
                  <a:srgbClr val="1F224E"/>
                </a:solidFill>
                <a:latin typeface="Myriad Pro" charset="0"/>
                <a:ea typeface="Myriad Pro" charset="0"/>
                <a:cs typeface="Myriad Pro" charset="0"/>
              </a:rPr>
              <a:t> </a:t>
            </a:r>
            <a:r>
              <a:rPr lang="en-US" sz="1100" dirty="0">
                <a:solidFill>
                  <a:srgbClr val="1F224E"/>
                </a:solidFill>
                <a:latin typeface="Myriad Pro" charset="0"/>
                <a:ea typeface="Myriad Pro" charset="0"/>
                <a:cs typeface="Myriad Pro" charset="0"/>
              </a:rPr>
              <a:t>ideas for the other focus</a:t>
            </a:r>
            <a:r>
              <a:rPr lang="en-US" sz="1100" dirty="0" smtClean="0">
                <a:solidFill>
                  <a:srgbClr val="1F224E"/>
                </a:solidFill>
                <a:latin typeface="Myriad Pro" charset="0"/>
                <a:ea typeface="Myriad Pro" charset="0"/>
                <a:cs typeface="Myriad Pro" charset="0"/>
              </a:rPr>
              <a:t>.</a:t>
            </a:r>
          </a:p>
          <a:p>
            <a:endParaRPr lang="en-US"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There are clear attempts to make synoptic links between content from different parts of the course of study but these are not always appropriate. </a:t>
            </a:r>
            <a:endParaRPr lang="en-US" sz="1100" dirty="0" smtClean="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25562570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36104"/>
          </a:xfrm>
        </p:spPr>
        <p:txBody>
          <a:bodyPr>
            <a:noAutofit/>
          </a:bodyPr>
          <a:lstStyle/>
          <a:p>
            <a:r>
              <a:rPr lang="en-GB" dirty="0"/>
              <a:t>Topic </a:t>
            </a:r>
            <a:r>
              <a:rPr lang="en-GB" dirty="0" smtClean="0"/>
              <a:t>3.4 </a:t>
            </a:r>
            <a:r>
              <a:rPr lang="en-GB" dirty="0"/>
              <a:t>– Question </a:t>
            </a:r>
            <a:r>
              <a:rPr lang="en-GB" dirty="0" smtClean="0"/>
              <a:t>9 </a:t>
            </a:r>
            <a:r>
              <a:rPr lang="en-GB" dirty="0"/>
              <a:t>– </a:t>
            </a:r>
            <a:r>
              <a:rPr lang="en-GB" dirty="0" smtClean="0"/>
              <a:t>12 </a:t>
            </a:r>
            <a:r>
              <a:rPr lang="en-GB" dirty="0"/>
              <a:t>marks</a:t>
            </a:r>
          </a:p>
        </p:txBody>
      </p:sp>
      <p:sp>
        <p:nvSpPr>
          <p:cNvPr id="7" name="Content Placeholder 2"/>
          <p:cNvSpPr txBox="1">
            <a:spLocks/>
          </p:cNvSpPr>
          <p:nvPr/>
        </p:nvSpPr>
        <p:spPr>
          <a:xfrm>
            <a:off x="1" y="1846939"/>
            <a:ext cx="3779912" cy="4246357"/>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100" b="1" dirty="0" smtClean="0">
                <a:solidFill>
                  <a:srgbClr val="FF0000"/>
                </a:solidFill>
                <a:latin typeface="Myriad Pro" charset="0"/>
                <a:ea typeface="Myriad Pro" charset="0"/>
                <a:cs typeface="Myriad Pro" charset="0"/>
              </a:rPr>
              <a:t>AO1 </a:t>
            </a:r>
            <a:r>
              <a:rPr lang="en-US" sz="1100" b="1" dirty="0">
                <a:solidFill>
                  <a:srgbClr val="FF0000"/>
                </a:solidFill>
                <a:latin typeface="Myriad Pro" charset="0"/>
                <a:ea typeface="Myriad Pro" charset="0"/>
                <a:cs typeface="Myriad Pro" charset="0"/>
              </a:rPr>
              <a:t>– </a:t>
            </a:r>
            <a:r>
              <a:rPr lang="en-US" sz="1100" b="1" dirty="0" smtClean="0">
                <a:solidFill>
                  <a:srgbClr val="FF0000"/>
                </a:solidFill>
                <a:latin typeface="Myriad Pro" charset="0"/>
                <a:ea typeface="Myriad Pro" charset="0"/>
                <a:cs typeface="Myriad Pro" charset="0"/>
              </a:rPr>
              <a:t>6 </a:t>
            </a:r>
            <a:r>
              <a:rPr lang="en-US" sz="1100" b="1" dirty="0">
                <a:solidFill>
                  <a:srgbClr val="FF0000"/>
                </a:solidFill>
                <a:latin typeface="Myriad Pro" charset="0"/>
                <a:ea typeface="Myriad Pro" charset="0"/>
                <a:cs typeface="Myriad Pro" charset="0"/>
              </a:rPr>
              <a:t>marks</a:t>
            </a:r>
            <a:endParaRPr lang="en-GB" sz="1100" b="1" dirty="0">
              <a:solidFill>
                <a:srgbClr val="FF0000"/>
              </a:solidFill>
              <a:latin typeface="Myriad Pro" charset="0"/>
              <a:ea typeface="Myriad Pro" charset="0"/>
              <a:cs typeface="Myriad Pro" charset="0"/>
            </a:endParaRPr>
          </a:p>
          <a:p>
            <a:pPr marL="0" indent="0">
              <a:buNone/>
            </a:pPr>
            <a:r>
              <a:rPr lang="en-US" sz="1100" dirty="0">
                <a:solidFill>
                  <a:srgbClr val="FF0000"/>
                </a:solidFill>
                <a:latin typeface="Myriad Pro" charset="0"/>
                <a:ea typeface="Myriad Pro" charset="0"/>
                <a:cs typeface="Myriad Pro" charset="0"/>
              </a:rPr>
              <a:t>Knowledge and understanding </a:t>
            </a:r>
            <a:r>
              <a:rPr lang="en-US" sz="1100" dirty="0">
                <a:solidFill>
                  <a:srgbClr val="1F224E"/>
                </a:solidFill>
                <a:latin typeface="Myriad Pro" charset="0"/>
                <a:ea typeface="Myriad Pro" charset="0"/>
                <a:cs typeface="Myriad Pro" charset="0"/>
              </a:rPr>
              <a:t>of globalisation of the food industry and stores in water systems could potentially include:</a:t>
            </a:r>
            <a:endParaRPr lang="en-GB" sz="1100" dirty="0">
              <a:solidFill>
                <a:srgbClr val="1F224E"/>
              </a:solidFill>
              <a:latin typeface="Myriad Pro" charset="0"/>
              <a:ea typeface="Myriad Pro" charset="0"/>
              <a:cs typeface="Myriad Pro" charset="0"/>
            </a:endParaRPr>
          </a:p>
          <a:p>
            <a:pPr lvl="0"/>
            <a:r>
              <a:rPr lang="en-US" sz="1100" dirty="0" smtClean="0">
                <a:solidFill>
                  <a:srgbClr val="1F224E"/>
                </a:solidFill>
                <a:latin typeface="Myriad Pro" charset="0"/>
                <a:ea typeface="Myriad Pro" charset="0"/>
                <a:cs typeface="Myriad Pro" charset="0"/>
              </a:rPr>
              <a:t>globalisation </a:t>
            </a:r>
            <a:r>
              <a:rPr lang="en-US" sz="1100" dirty="0">
                <a:solidFill>
                  <a:srgbClr val="1F224E"/>
                </a:solidFill>
                <a:latin typeface="Myriad Pro" charset="0"/>
                <a:ea typeface="Myriad Pro" charset="0"/>
                <a:cs typeface="Myriad Pro" charset="0"/>
              </a:rPr>
              <a:t>of the food industry such as increased demand and global tastes such as fast foods</a:t>
            </a:r>
          </a:p>
          <a:p>
            <a:pPr lvl="0"/>
            <a:r>
              <a:rPr lang="en-US" sz="1100" dirty="0" smtClean="0">
                <a:solidFill>
                  <a:srgbClr val="1F224E"/>
                </a:solidFill>
                <a:latin typeface="Myriad Pro" charset="0"/>
                <a:ea typeface="Myriad Pro" charset="0"/>
                <a:cs typeface="Myriad Pro" charset="0"/>
              </a:rPr>
              <a:t>trans-national </a:t>
            </a:r>
            <a:r>
              <a:rPr lang="en-US" sz="1100" dirty="0">
                <a:solidFill>
                  <a:srgbClr val="1F224E"/>
                </a:solidFill>
                <a:latin typeface="Myriad Pro" charset="0"/>
                <a:ea typeface="Myriad Pro" charset="0"/>
                <a:cs typeface="Myriad Pro" charset="0"/>
              </a:rPr>
              <a:t>corporations and the scale of their operations to produce food for the global food market such as Unilever</a:t>
            </a:r>
          </a:p>
          <a:p>
            <a:pPr lvl="0"/>
            <a:r>
              <a:rPr lang="en-US" sz="1100" dirty="0" smtClean="0">
                <a:solidFill>
                  <a:srgbClr val="1F224E"/>
                </a:solidFill>
                <a:latin typeface="Myriad Pro" charset="0"/>
                <a:ea typeface="Myriad Pro" charset="0"/>
                <a:cs typeface="Myriad Pro" charset="0"/>
              </a:rPr>
              <a:t>globalisation </a:t>
            </a:r>
            <a:r>
              <a:rPr lang="en-US" sz="1100" dirty="0">
                <a:solidFill>
                  <a:srgbClr val="1F224E"/>
                </a:solidFill>
                <a:latin typeface="Myriad Pro" charset="0"/>
                <a:ea typeface="Myriad Pro" charset="0"/>
                <a:cs typeface="Myriad Pro" charset="0"/>
              </a:rPr>
              <a:t>of food could lead to opportunities for technological innovations such as GM crops, irrigation, hydroponics</a:t>
            </a:r>
          </a:p>
          <a:p>
            <a:pPr lvl="0"/>
            <a:r>
              <a:rPr lang="en-US" sz="1100" dirty="0" smtClean="0">
                <a:solidFill>
                  <a:srgbClr val="1F224E"/>
                </a:solidFill>
                <a:latin typeface="Myriad Pro" charset="0"/>
                <a:ea typeface="Myriad Pro" charset="0"/>
                <a:cs typeface="Myriad Pro" charset="0"/>
              </a:rPr>
              <a:t>stores </a:t>
            </a:r>
            <a:r>
              <a:rPr lang="en-US" sz="1100" dirty="0">
                <a:solidFill>
                  <a:srgbClr val="1F224E"/>
                </a:solidFill>
                <a:latin typeface="Myriad Pro" charset="0"/>
                <a:ea typeface="Myriad Pro" charset="0"/>
                <a:cs typeface="Myriad Pro" charset="0"/>
              </a:rPr>
              <a:t>in water systems such as groundwater supplies, water bodies (lakes and reservoirs), soil, vegetation and the atmosphere </a:t>
            </a:r>
          </a:p>
          <a:p>
            <a:pPr lvl="0"/>
            <a:r>
              <a:rPr lang="en-US" sz="1100" dirty="0" smtClean="0">
                <a:solidFill>
                  <a:srgbClr val="1F224E"/>
                </a:solidFill>
                <a:latin typeface="Myriad Pro" charset="0"/>
                <a:ea typeface="Myriad Pro" charset="0"/>
                <a:cs typeface="Myriad Pro" charset="0"/>
              </a:rPr>
              <a:t>stores </a:t>
            </a:r>
            <a:r>
              <a:rPr lang="en-US" sz="1100" dirty="0">
                <a:solidFill>
                  <a:srgbClr val="1F224E"/>
                </a:solidFill>
                <a:latin typeface="Myriad Pro" charset="0"/>
                <a:ea typeface="Myriad Pro" charset="0"/>
                <a:cs typeface="Myriad Pro" charset="0"/>
              </a:rPr>
              <a:t>of water vary in distribution and size and can change over time</a:t>
            </a:r>
          </a:p>
          <a:p>
            <a:pPr lvl="0"/>
            <a:r>
              <a:rPr lang="en-US" sz="1100" dirty="0" smtClean="0">
                <a:solidFill>
                  <a:srgbClr val="1F224E"/>
                </a:solidFill>
                <a:latin typeface="Myriad Pro" charset="0"/>
                <a:ea typeface="Myriad Pro" charset="0"/>
                <a:cs typeface="Myriad Pro" charset="0"/>
              </a:rPr>
              <a:t>stores </a:t>
            </a:r>
            <a:r>
              <a:rPr lang="en-US" sz="1100" dirty="0">
                <a:solidFill>
                  <a:srgbClr val="1F224E"/>
                </a:solidFill>
                <a:latin typeface="Myriad Pro" charset="0"/>
                <a:ea typeface="Myriad Pro" charset="0"/>
                <a:cs typeface="Myriad Pro" charset="0"/>
              </a:rPr>
              <a:t>of water can be influenced by a variety of inputs (precipitation) and outputs </a:t>
            </a:r>
            <a:r>
              <a:rPr lang="en-US" sz="1100" dirty="0" smtClean="0">
                <a:solidFill>
                  <a:srgbClr val="1F224E"/>
                </a:solidFill>
                <a:latin typeface="Myriad Pro" charset="0"/>
                <a:ea typeface="Myriad Pro" charset="0"/>
                <a:cs typeface="Myriad Pro" charset="0"/>
              </a:rPr>
              <a:t>(evapotranspiration</a:t>
            </a:r>
            <a:r>
              <a:rPr lang="en-US" sz="1100" dirty="0">
                <a:solidFill>
                  <a:srgbClr val="1F224E"/>
                </a:solidFill>
                <a:latin typeface="Myriad Pro" charset="0"/>
                <a:ea typeface="Myriad Pro" charset="0"/>
                <a:cs typeface="Myriad Pro" charset="0"/>
              </a:rPr>
              <a:t>)</a:t>
            </a:r>
          </a:p>
          <a:p>
            <a:pPr lvl="0"/>
            <a:r>
              <a:rPr lang="en-US" sz="1100" dirty="0" smtClean="0">
                <a:solidFill>
                  <a:srgbClr val="1F224E"/>
                </a:solidFill>
                <a:latin typeface="Myriad Pro" charset="0"/>
                <a:ea typeface="Myriad Pro" charset="0"/>
                <a:cs typeface="Myriad Pro" charset="0"/>
              </a:rPr>
              <a:t>how </a:t>
            </a:r>
            <a:r>
              <a:rPr lang="en-US" sz="1100" dirty="0">
                <a:solidFill>
                  <a:srgbClr val="1F224E"/>
                </a:solidFill>
                <a:latin typeface="Myriad Pro" charset="0"/>
                <a:ea typeface="Myriad Pro" charset="0"/>
                <a:cs typeface="Myriad Pro" charset="0"/>
              </a:rPr>
              <a:t>water extraction such as groundwater extraction impacts the stores in the water cycle.</a:t>
            </a:r>
          </a:p>
        </p:txBody>
      </p:sp>
      <p:sp>
        <p:nvSpPr>
          <p:cNvPr id="3" name="Rectangle 2"/>
          <p:cNvSpPr/>
          <p:nvPr/>
        </p:nvSpPr>
        <p:spPr>
          <a:xfrm>
            <a:off x="3779912" y="1847790"/>
            <a:ext cx="5364087" cy="4832092"/>
          </a:xfrm>
          <a:prstGeom prst="rect">
            <a:avLst/>
          </a:prstGeom>
          <a:solidFill>
            <a:schemeClr val="bg1"/>
          </a:solidFill>
        </p:spPr>
        <p:txBody>
          <a:bodyPr wrap="square">
            <a:spAutoFit/>
          </a:bodyPr>
          <a:lstStyle/>
          <a:p>
            <a:r>
              <a:rPr lang="en-US" sz="1100" b="1" dirty="0">
                <a:solidFill>
                  <a:srgbClr val="00B0F0"/>
                </a:solidFill>
                <a:latin typeface="Myriad Pro" charset="0"/>
                <a:ea typeface="Myriad Pro" charset="0"/>
                <a:cs typeface="Myriad Pro" charset="0"/>
              </a:rPr>
              <a:t>AO2 – </a:t>
            </a:r>
            <a:r>
              <a:rPr lang="en-US" sz="1100" b="1" dirty="0" smtClean="0">
                <a:solidFill>
                  <a:srgbClr val="00B0F0"/>
                </a:solidFill>
                <a:latin typeface="Myriad Pro" charset="0"/>
                <a:ea typeface="Myriad Pro" charset="0"/>
                <a:cs typeface="Myriad Pro" charset="0"/>
              </a:rPr>
              <a:t>6 </a:t>
            </a:r>
            <a:r>
              <a:rPr lang="en-US" sz="1100" b="1" dirty="0">
                <a:solidFill>
                  <a:srgbClr val="00B0F0"/>
                </a:solidFill>
                <a:latin typeface="Myriad Pro" charset="0"/>
                <a:ea typeface="Myriad Pro" charset="0"/>
                <a:cs typeface="Myriad Pro" charset="0"/>
              </a:rPr>
              <a:t>marks </a:t>
            </a:r>
            <a:endParaRPr lang="en-GB" sz="1100" b="1" dirty="0">
              <a:solidFill>
                <a:srgbClr val="00B0F0"/>
              </a:solidFill>
              <a:latin typeface="Myriad Pro" charset="0"/>
              <a:ea typeface="Myriad Pro" charset="0"/>
              <a:cs typeface="Myriad Pro" charset="0"/>
            </a:endParaRPr>
          </a:p>
          <a:p>
            <a:r>
              <a:rPr lang="en-US" sz="1100" dirty="0">
                <a:solidFill>
                  <a:srgbClr val="00B0F0"/>
                </a:solidFill>
                <a:latin typeface="Myriad Pro" charset="0"/>
                <a:ea typeface="Myriad Pro" charset="0"/>
                <a:cs typeface="Myriad Pro" charset="0"/>
              </a:rPr>
              <a:t>Application of knowledge and understanding to </a:t>
            </a:r>
            <a:r>
              <a:rPr lang="en-US" sz="1100" dirty="0" smtClean="0">
                <a:solidFill>
                  <a:srgbClr val="00B0F0"/>
                </a:solidFill>
                <a:latin typeface="Myriad Pro" charset="0"/>
                <a:ea typeface="Myriad Pro" charset="0"/>
                <a:cs typeface="Myriad Pro" charset="0"/>
              </a:rPr>
              <a:t>analyse </a:t>
            </a:r>
            <a:r>
              <a:rPr lang="en-US" sz="1100" dirty="0">
                <a:solidFill>
                  <a:srgbClr val="1F224E"/>
                </a:solidFill>
                <a:latin typeface="Myriad Pro" charset="0"/>
                <a:ea typeface="Myriad Pro" charset="0"/>
                <a:cs typeface="Myriad Pro" charset="0"/>
              </a:rPr>
              <a:t>how globalisation of the food industry affects stores in water systems could potentially include:</a:t>
            </a:r>
            <a:endParaRPr lang="en-US" sz="1100" dirty="0" smtClean="0">
              <a:solidFill>
                <a:srgbClr val="1F224E"/>
              </a:solidFill>
              <a:latin typeface="Myriad Pro" charset="0"/>
              <a:ea typeface="Myriad Pro" charset="0"/>
              <a:cs typeface="Myriad Pro" charset="0"/>
            </a:endParaRPr>
          </a:p>
          <a:p>
            <a:pPr marL="171450" indent="-171450">
              <a:buFont typeface="Arial" panose="020B0604020202020204" pitchFamily="34" charset="0"/>
              <a:buChar char="•"/>
            </a:pPr>
            <a:r>
              <a:rPr lang="en-US" sz="1100" dirty="0" smtClean="0">
                <a:solidFill>
                  <a:srgbClr val="1F224E"/>
                </a:solidFill>
                <a:latin typeface="Myriad Pro" charset="0"/>
                <a:ea typeface="Myriad Pro" charset="0"/>
                <a:cs typeface="Myriad Pro" charset="0"/>
              </a:rPr>
              <a:t>irrigation </a:t>
            </a:r>
            <a:r>
              <a:rPr lang="en-US" sz="1100" dirty="0">
                <a:solidFill>
                  <a:srgbClr val="1F224E"/>
                </a:solidFill>
                <a:latin typeface="Myriad Pro" charset="0"/>
                <a:ea typeface="Myriad Pro" charset="0"/>
                <a:cs typeface="Myriad Pro" charset="0"/>
              </a:rPr>
              <a:t>affects the quantity of groundwater stores, altering the hydrological conditions from installation. Aquifers experience seasonal fluctuations in groundwater levels throughout the year. Irrigation can increase rates of evaporation however groundwater can also be recharged via infiltration and deep percolation </a:t>
            </a:r>
          </a:p>
          <a:p>
            <a:pPr marL="171450" indent="-171450">
              <a:buFont typeface="Arial" panose="020B0604020202020204" pitchFamily="34" charset="0"/>
              <a:buChar char="•"/>
            </a:pPr>
            <a:r>
              <a:rPr lang="en-US" sz="1100" dirty="0" smtClean="0">
                <a:solidFill>
                  <a:srgbClr val="1F224E"/>
                </a:solidFill>
                <a:latin typeface="Myriad Pro" charset="0"/>
                <a:ea typeface="Myriad Pro" charset="0"/>
                <a:cs typeface="Myriad Pro" charset="0"/>
              </a:rPr>
              <a:t>population </a:t>
            </a:r>
            <a:r>
              <a:rPr lang="en-US" sz="1100" dirty="0">
                <a:solidFill>
                  <a:srgbClr val="1F224E"/>
                </a:solidFill>
                <a:latin typeface="Myriad Pro" charset="0"/>
                <a:ea typeface="Myriad Pro" charset="0"/>
                <a:cs typeface="Myriad Pro" charset="0"/>
              </a:rPr>
              <a:t>growth can increase the demand for food supplies overall especially with crops such as rice. Rice needs significant water in which to grow which can lead to greater land areas saturated and higher rates of evapotranspiration</a:t>
            </a:r>
          </a:p>
          <a:p>
            <a:pPr marL="171450" indent="-171450">
              <a:buFont typeface="Arial" panose="020B0604020202020204" pitchFamily="34" charset="0"/>
              <a:buChar char="•"/>
            </a:pPr>
            <a:r>
              <a:rPr lang="en-US" sz="1100" dirty="0" smtClean="0">
                <a:solidFill>
                  <a:srgbClr val="1F224E"/>
                </a:solidFill>
                <a:latin typeface="Myriad Pro" charset="0"/>
                <a:ea typeface="Myriad Pro" charset="0"/>
                <a:cs typeface="Myriad Pro" charset="0"/>
              </a:rPr>
              <a:t>groundwater </a:t>
            </a:r>
            <a:r>
              <a:rPr lang="en-US" sz="1100" dirty="0">
                <a:solidFill>
                  <a:srgbClr val="1F224E"/>
                </a:solidFill>
                <a:latin typeface="Myriad Pro" charset="0"/>
                <a:ea typeface="Myriad Pro" charset="0"/>
                <a:cs typeface="Myriad Pro" charset="0"/>
              </a:rPr>
              <a:t>mining with wells for agricultural use can cause water levels to fall and this can be unsustainable</a:t>
            </a:r>
          </a:p>
          <a:p>
            <a:pPr marL="171450" indent="-171450">
              <a:buFont typeface="Arial" panose="020B0604020202020204" pitchFamily="34" charset="0"/>
              <a:buChar char="•"/>
            </a:pPr>
            <a:r>
              <a:rPr lang="en-US" sz="1100" dirty="0" smtClean="0">
                <a:solidFill>
                  <a:srgbClr val="1F224E"/>
                </a:solidFill>
                <a:latin typeface="Myriad Pro" charset="0"/>
                <a:ea typeface="Myriad Pro" charset="0"/>
                <a:cs typeface="Myriad Pro" charset="0"/>
              </a:rPr>
              <a:t>westernisation </a:t>
            </a:r>
            <a:r>
              <a:rPr lang="en-US" sz="1100" dirty="0">
                <a:solidFill>
                  <a:srgbClr val="1F224E"/>
                </a:solidFill>
                <a:latin typeface="Myriad Pro" charset="0"/>
                <a:ea typeface="Myriad Pro" charset="0"/>
                <a:cs typeface="Myriad Pro" charset="0"/>
              </a:rPr>
              <a:t>of diets due to globalisation at a mass market scale impacts on food production e.g. animal feed for meat production leads to a greater demand on water supplies</a:t>
            </a:r>
          </a:p>
          <a:p>
            <a:pPr marL="171450" indent="-171450">
              <a:buFont typeface="Arial" panose="020B0604020202020204" pitchFamily="34" charset="0"/>
              <a:buChar char="•"/>
            </a:pPr>
            <a:r>
              <a:rPr lang="en-US" sz="1100" dirty="0" smtClean="0">
                <a:solidFill>
                  <a:srgbClr val="1F224E"/>
                </a:solidFill>
                <a:latin typeface="Myriad Pro" charset="0"/>
                <a:ea typeface="Myriad Pro" charset="0"/>
                <a:cs typeface="Myriad Pro" charset="0"/>
              </a:rPr>
              <a:t>GM </a:t>
            </a:r>
            <a:r>
              <a:rPr lang="en-US" sz="1100" dirty="0">
                <a:solidFill>
                  <a:srgbClr val="1F224E"/>
                </a:solidFill>
                <a:latin typeface="Myriad Pro" charset="0"/>
                <a:ea typeface="Myriad Pro" charset="0"/>
                <a:cs typeface="Myriad Pro" charset="0"/>
              </a:rPr>
              <a:t>crops produced due to increased consumer demand are rapid growing and need more water and nutrients; this can drain water tables and soil water stores </a:t>
            </a:r>
          </a:p>
          <a:p>
            <a:pPr marL="171450" indent="-171450">
              <a:buFont typeface="Arial" panose="020B0604020202020204" pitchFamily="34" charset="0"/>
              <a:buChar char="•"/>
            </a:pPr>
            <a:r>
              <a:rPr lang="en-US" sz="1100" dirty="0" smtClean="0">
                <a:solidFill>
                  <a:srgbClr val="1F224E"/>
                </a:solidFill>
                <a:latin typeface="Myriad Pro" charset="0"/>
                <a:ea typeface="Myriad Pro" charset="0"/>
                <a:cs typeface="Myriad Pro" charset="0"/>
              </a:rPr>
              <a:t>technological </a:t>
            </a:r>
            <a:r>
              <a:rPr lang="en-US" sz="1100" dirty="0">
                <a:solidFill>
                  <a:srgbClr val="1F224E"/>
                </a:solidFill>
                <a:latin typeface="Myriad Pro" charset="0"/>
                <a:ea typeface="Myriad Pro" charset="0"/>
                <a:cs typeface="Myriad Pro" charset="0"/>
              </a:rPr>
              <a:t>innovations such as hydroponics could lead to strains on groundwater supplies or particular rainwater gathering techniques could lead to groundwater supplies being maintained </a:t>
            </a:r>
          </a:p>
          <a:p>
            <a:pPr marL="171450" indent="-171450">
              <a:buFont typeface="Arial" panose="020B0604020202020204" pitchFamily="34" charset="0"/>
              <a:buChar char="•"/>
            </a:pPr>
            <a:r>
              <a:rPr lang="en-US" sz="1100" dirty="0" smtClean="0">
                <a:solidFill>
                  <a:srgbClr val="1F224E"/>
                </a:solidFill>
                <a:latin typeface="Myriad Pro" charset="0"/>
                <a:ea typeface="Myriad Pro" charset="0"/>
                <a:cs typeface="Myriad Pro" charset="0"/>
              </a:rPr>
              <a:t>if </a:t>
            </a:r>
            <a:r>
              <a:rPr lang="en-US" sz="1100" dirty="0">
                <a:solidFill>
                  <a:srgbClr val="1F224E"/>
                </a:solidFill>
                <a:latin typeface="Myriad Pro" charset="0"/>
                <a:ea typeface="Myriad Pro" charset="0"/>
                <a:cs typeface="Myriad Pro" charset="0"/>
              </a:rPr>
              <a:t>one country exports a water-intensive product to another country, it can support the other country in their water needs (virtual water). Depending on levels of trade will vary the impact on water systems but it is likely to be low</a:t>
            </a:r>
          </a:p>
          <a:p>
            <a:pPr marL="171450" indent="-171450">
              <a:buFont typeface="Arial" panose="020B0604020202020204" pitchFamily="34" charset="0"/>
              <a:buChar char="•"/>
            </a:pPr>
            <a:r>
              <a:rPr lang="en-US" sz="1100" dirty="0" smtClean="0">
                <a:solidFill>
                  <a:srgbClr val="1F224E"/>
                </a:solidFill>
                <a:latin typeface="Myriad Pro" charset="0"/>
                <a:ea typeface="Myriad Pro" charset="0"/>
                <a:cs typeface="Myriad Pro" charset="0"/>
              </a:rPr>
              <a:t>the </a:t>
            </a:r>
            <a:r>
              <a:rPr lang="en-US" sz="1100" dirty="0">
                <a:solidFill>
                  <a:srgbClr val="1F224E"/>
                </a:solidFill>
                <a:latin typeface="Myriad Pro" charset="0"/>
                <a:ea typeface="Myriad Pro" charset="0"/>
                <a:cs typeface="Myriad Pro" charset="0"/>
              </a:rPr>
              <a:t>intensity of crop growth such as cereals due to consumer demand can improve the drainage of soils as root networks access soil water stores however irrigation techniques can encourage water logging where drainage is poor and the water table rises.</a:t>
            </a:r>
          </a:p>
        </p:txBody>
      </p:sp>
      <p:sp>
        <p:nvSpPr>
          <p:cNvPr id="8" name="Rectangle 7"/>
          <p:cNvSpPr/>
          <p:nvPr/>
        </p:nvSpPr>
        <p:spPr>
          <a:xfrm>
            <a:off x="276722" y="1014636"/>
            <a:ext cx="8568952" cy="600164"/>
          </a:xfrm>
          <a:prstGeom prst="rect">
            <a:avLst/>
          </a:prstGeom>
          <a:ln>
            <a:solidFill>
              <a:schemeClr val="bg1"/>
            </a:solidFill>
          </a:ln>
        </p:spPr>
        <p:txBody>
          <a:bodyPr wrap="square">
            <a:spAutoFit/>
          </a:bodyPr>
          <a:lstStyle/>
          <a:p>
            <a:r>
              <a:rPr lang="en-GB" sz="1100" dirty="0">
                <a:solidFill>
                  <a:srgbClr val="1F224E"/>
                </a:solidFill>
                <a:latin typeface="Myriad Pro" charset="0"/>
                <a:ea typeface="Myriad Pro" charset="0"/>
                <a:cs typeface="Myriad Pro" charset="0"/>
              </a:rPr>
              <a:t>The ‘Indicative content’ column of the mark scheme gives a number of suggestions of ‘</a:t>
            </a:r>
            <a:r>
              <a:rPr lang="en-GB" sz="1100" dirty="0">
                <a:solidFill>
                  <a:srgbClr val="FF0000"/>
                </a:solidFill>
                <a:latin typeface="Myriad Pro" charset="0"/>
                <a:ea typeface="Myriad Pro" charset="0"/>
                <a:cs typeface="Myriad Pro" charset="0"/>
              </a:rPr>
              <a:t>knowledge and understanding</a:t>
            </a:r>
            <a:r>
              <a:rPr lang="en-GB" sz="1100" dirty="0">
                <a:solidFill>
                  <a:srgbClr val="1F224E"/>
                </a:solidFill>
                <a:latin typeface="Myriad Pro" charset="0"/>
                <a:ea typeface="Myriad Pro" charset="0"/>
                <a:cs typeface="Myriad Pro" charset="0"/>
              </a:rPr>
              <a:t>’ and ‘</a:t>
            </a:r>
            <a:r>
              <a:rPr lang="en-GB" sz="1100" dirty="0">
                <a:solidFill>
                  <a:srgbClr val="00B0F0"/>
                </a:solidFill>
                <a:latin typeface="Myriad Pro" charset="0"/>
                <a:ea typeface="Myriad Pro" charset="0"/>
                <a:cs typeface="Myriad Pro" charset="0"/>
              </a:rPr>
              <a:t>application of knowledge and understanding</a:t>
            </a:r>
            <a:r>
              <a:rPr lang="en-GB" sz="1100" dirty="0">
                <a:solidFill>
                  <a:srgbClr val="1F224E"/>
                </a:solidFill>
                <a:latin typeface="Myriad Pro" charset="0"/>
                <a:ea typeface="Myriad Pro" charset="0"/>
                <a:cs typeface="Myriad Pro" charset="0"/>
              </a:rPr>
              <a:t>’ which could be incorporated into answers for this question. The list is not exhaustive and students should be rewarded for any appropriate ‘</a:t>
            </a:r>
            <a:r>
              <a:rPr lang="en-GB" sz="1100" dirty="0">
                <a:solidFill>
                  <a:srgbClr val="FF0000"/>
                </a:solidFill>
                <a:latin typeface="Myriad Pro" charset="0"/>
                <a:ea typeface="Myriad Pro" charset="0"/>
                <a:cs typeface="Myriad Pro" charset="0"/>
              </a:rPr>
              <a:t>knowledge and understanding</a:t>
            </a:r>
            <a:r>
              <a:rPr lang="en-GB" sz="1100" dirty="0">
                <a:solidFill>
                  <a:srgbClr val="1F224E"/>
                </a:solidFill>
                <a:latin typeface="Myriad Pro" charset="0"/>
                <a:ea typeface="Myriad Pro" charset="0"/>
                <a:cs typeface="Myriad Pro" charset="0"/>
              </a:rPr>
              <a:t>’ or ‘</a:t>
            </a:r>
            <a:r>
              <a:rPr lang="en-GB" sz="1100" dirty="0">
                <a:solidFill>
                  <a:srgbClr val="00B0F0"/>
                </a:solidFill>
                <a:latin typeface="Myriad Pro" charset="0"/>
                <a:ea typeface="Myriad Pro" charset="0"/>
                <a:cs typeface="Myriad Pro" charset="0"/>
              </a:rPr>
              <a:t>application of knowledge and understanding</a:t>
            </a:r>
            <a:r>
              <a:rPr lang="en-GB" sz="1100" dirty="0">
                <a:solidFill>
                  <a:srgbClr val="1F224E"/>
                </a:solidFill>
                <a:latin typeface="Myriad Pro" charset="0"/>
                <a:ea typeface="Myriad Pro" charset="0"/>
                <a:cs typeface="Myriad Pro" charset="0"/>
              </a:rPr>
              <a:t>’ </a:t>
            </a:r>
            <a:r>
              <a:rPr lang="en-GB" sz="1100" dirty="0" smtClean="0">
                <a:solidFill>
                  <a:srgbClr val="1F224E"/>
                </a:solidFill>
                <a:latin typeface="Myriad Pro" charset="0"/>
                <a:ea typeface="Myriad Pro" charset="0"/>
                <a:cs typeface="Myriad Pro" charset="0"/>
              </a:rPr>
              <a:t>shown</a:t>
            </a:r>
            <a:r>
              <a:rPr lang="en-GB" sz="1100" dirty="0">
                <a:solidFill>
                  <a:srgbClr val="1F224E"/>
                </a:solidFill>
                <a:latin typeface="Myriad Pro" charset="0"/>
                <a:ea typeface="Myriad Pro" charset="0"/>
                <a:cs typeface="Myriad Pro" charset="0"/>
              </a:rPr>
              <a:t>. </a:t>
            </a:r>
          </a:p>
        </p:txBody>
      </p:sp>
    </p:spTree>
    <p:extLst>
      <p:ext uri="{BB962C8B-B14F-4D97-AF65-F5344CB8AC3E}">
        <p14:creationId xmlns:p14="http://schemas.microsoft.com/office/powerpoint/2010/main" val="9799082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741" y="0"/>
            <a:ext cx="9144000" cy="1143000"/>
          </a:xfrm>
        </p:spPr>
        <p:txBody>
          <a:bodyPr>
            <a:normAutofit/>
          </a:bodyPr>
          <a:lstStyle/>
          <a:p>
            <a:r>
              <a:rPr lang="en-GB" dirty="0"/>
              <a:t>Topic </a:t>
            </a:r>
            <a:r>
              <a:rPr lang="en-GB" dirty="0" smtClean="0"/>
              <a:t>3.5 </a:t>
            </a:r>
            <a:r>
              <a:rPr lang="en-GB" dirty="0"/>
              <a:t>– Question </a:t>
            </a:r>
            <a:r>
              <a:rPr lang="en-GB" dirty="0" smtClean="0"/>
              <a:t>10 </a:t>
            </a:r>
            <a:r>
              <a:rPr lang="en-GB" dirty="0"/>
              <a:t>– </a:t>
            </a:r>
            <a:r>
              <a:rPr lang="en-GB" dirty="0" smtClean="0"/>
              <a:t>12 </a:t>
            </a:r>
            <a:r>
              <a:rPr lang="en-GB" dirty="0"/>
              <a:t>marks</a:t>
            </a:r>
          </a:p>
        </p:txBody>
      </p:sp>
      <p:sp>
        <p:nvSpPr>
          <p:cNvPr id="7" name="TextBox 6"/>
          <p:cNvSpPr txBox="1"/>
          <p:nvPr/>
        </p:nvSpPr>
        <p:spPr>
          <a:xfrm>
            <a:off x="348494" y="1177702"/>
            <a:ext cx="8496944" cy="369332"/>
          </a:xfrm>
          <a:prstGeom prst="rect">
            <a:avLst/>
          </a:prstGeom>
          <a:noFill/>
          <a:ln>
            <a:solidFill>
              <a:schemeClr val="tx1"/>
            </a:solidFill>
          </a:ln>
        </p:spPr>
        <p:txBody>
          <a:bodyPr wrap="square" rtlCol="0">
            <a:spAutoFit/>
          </a:bodyPr>
          <a:lstStyle/>
          <a:p>
            <a:r>
              <a:rPr lang="en-US" dirty="0">
                <a:solidFill>
                  <a:srgbClr val="00B0F0"/>
                </a:solidFill>
                <a:latin typeface="Myriad Pro" charset="0"/>
                <a:ea typeface="Myriad Pro" charset="0"/>
                <a:cs typeface="Myriad Pro" charset="0"/>
              </a:rPr>
              <a:t>Examine how the </a:t>
            </a:r>
            <a:r>
              <a:rPr lang="en-US" dirty="0">
                <a:solidFill>
                  <a:srgbClr val="FF0000"/>
                </a:solidFill>
                <a:latin typeface="Myriad Pro" charset="0"/>
                <a:ea typeface="Myriad Pro" charset="0"/>
                <a:cs typeface="Myriad Pro" charset="0"/>
              </a:rPr>
              <a:t>risks from tectonic hazards </a:t>
            </a:r>
            <a:r>
              <a:rPr lang="en-US" u="sng" dirty="0">
                <a:solidFill>
                  <a:srgbClr val="00B0F0"/>
                </a:solidFill>
                <a:latin typeface="Myriad Pro" charset="0"/>
                <a:ea typeface="Myriad Pro" charset="0"/>
                <a:cs typeface="Myriad Pro" charset="0"/>
              </a:rPr>
              <a:t>affect</a:t>
            </a:r>
            <a:r>
              <a:rPr lang="en-US" dirty="0">
                <a:solidFill>
                  <a:srgbClr val="00B0F0"/>
                </a:solidFill>
                <a:latin typeface="Myriad Pro" charset="0"/>
                <a:ea typeface="Myriad Pro" charset="0"/>
                <a:cs typeface="Myriad Pro" charset="0"/>
              </a:rPr>
              <a:t> </a:t>
            </a:r>
            <a:r>
              <a:rPr lang="en-US" dirty="0">
                <a:solidFill>
                  <a:srgbClr val="FF0000"/>
                </a:solidFill>
                <a:latin typeface="Myriad Pro" charset="0"/>
                <a:ea typeface="Myriad Pro" charset="0"/>
                <a:cs typeface="Myriad Pro" charset="0"/>
              </a:rPr>
              <a:t>place making </a:t>
            </a:r>
            <a:r>
              <a:rPr lang="en-US" dirty="0" smtClean="0">
                <a:solidFill>
                  <a:srgbClr val="FF0000"/>
                </a:solidFill>
                <a:latin typeface="Myriad Pro" charset="0"/>
                <a:ea typeface="Myriad Pro" charset="0"/>
                <a:cs typeface="Myriad Pro" charset="0"/>
              </a:rPr>
              <a:t>processes</a:t>
            </a:r>
            <a:r>
              <a:rPr lang="en-US" dirty="0" smtClean="0">
                <a:solidFill>
                  <a:srgbClr val="00B0F0"/>
                </a:solidFill>
                <a:latin typeface="Myriad Pro" charset="0"/>
                <a:ea typeface="Myriad Pro" charset="0"/>
                <a:cs typeface="Myriad Pro" charset="0"/>
              </a:rPr>
              <a:t>.</a:t>
            </a:r>
            <a:endParaRPr lang="en-GB" dirty="0">
              <a:solidFill>
                <a:srgbClr val="00B0F0"/>
              </a:solidFill>
              <a:latin typeface="Myriad Pro" charset="0"/>
              <a:ea typeface="Myriad Pro" charset="0"/>
              <a:cs typeface="Myriad Pro" charset="0"/>
            </a:endParaRPr>
          </a:p>
        </p:txBody>
      </p:sp>
      <p:sp>
        <p:nvSpPr>
          <p:cNvPr id="10" name="Content Placeholder 2"/>
          <p:cNvSpPr txBox="1">
            <a:spLocks/>
          </p:cNvSpPr>
          <p:nvPr/>
        </p:nvSpPr>
        <p:spPr>
          <a:xfrm>
            <a:off x="349313" y="1844824"/>
            <a:ext cx="8496125" cy="3504011"/>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smtClean="0">
                <a:solidFill>
                  <a:srgbClr val="1F224E"/>
                </a:solidFill>
                <a:latin typeface="Myriad Pro" charset="0"/>
                <a:ea typeface="Myriad Pro" charset="0"/>
                <a:cs typeface="Myriad Pro" charset="0"/>
              </a:rPr>
              <a:t>This is a 12 mark question which has marks allocated to both </a:t>
            </a:r>
            <a:r>
              <a:rPr lang="en-GB" sz="1200" dirty="0" smtClean="0">
                <a:solidFill>
                  <a:srgbClr val="FF0000"/>
                </a:solidFill>
                <a:latin typeface="Myriad Pro" charset="0"/>
                <a:ea typeface="Myriad Pro" charset="0"/>
                <a:cs typeface="Myriad Pro" charset="0"/>
              </a:rPr>
              <a:t>knowledge and understanding (AO1 – 6 marks)</a:t>
            </a:r>
            <a:r>
              <a:rPr lang="en-GB" sz="1200" dirty="0" smtClean="0">
                <a:solidFill>
                  <a:srgbClr val="1F224E"/>
                </a:solidFill>
                <a:latin typeface="Myriad Pro" charset="0"/>
                <a:ea typeface="Myriad Pro" charset="0"/>
                <a:cs typeface="Myriad Pro" charset="0"/>
              </a:rPr>
              <a:t> and </a:t>
            </a:r>
            <a:r>
              <a:rPr lang="en-GB" sz="1200" dirty="0" smtClean="0">
                <a:solidFill>
                  <a:srgbClr val="00B0F0"/>
                </a:solidFill>
                <a:latin typeface="Myriad Pro" charset="0"/>
                <a:ea typeface="Myriad Pro" charset="0"/>
                <a:cs typeface="Myriad Pro" charset="0"/>
              </a:rPr>
              <a:t>application of knowledge and understanding (AO2 – 6 marks)</a:t>
            </a:r>
            <a:r>
              <a:rPr lang="en-GB" sz="1200" dirty="0" smtClean="0">
                <a:solidFill>
                  <a:srgbClr val="1F224E"/>
                </a:solidFill>
                <a:latin typeface="Myriad Pro" charset="0"/>
                <a:ea typeface="Myriad Pro" charset="0"/>
                <a:cs typeface="Myriad Pro" charset="0"/>
              </a:rPr>
              <a:t>.</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This question requires </a:t>
            </a:r>
            <a:r>
              <a:rPr lang="en-GB" sz="1200" dirty="0">
                <a:solidFill>
                  <a:srgbClr val="FF0000"/>
                </a:solidFill>
                <a:latin typeface="Myriad Pro" charset="0"/>
                <a:ea typeface="Myriad Pro" charset="0"/>
                <a:cs typeface="Myriad Pro" charset="0"/>
              </a:rPr>
              <a:t>knowledge and understanding (</a:t>
            </a:r>
            <a:r>
              <a:rPr lang="en-GB" sz="1200" dirty="0" smtClean="0">
                <a:solidFill>
                  <a:srgbClr val="FF0000"/>
                </a:solidFill>
                <a:latin typeface="Myriad Pro" charset="0"/>
                <a:ea typeface="Myriad Pro" charset="0"/>
                <a:cs typeface="Myriad Pro" charset="0"/>
              </a:rPr>
              <a:t>AO1)</a:t>
            </a:r>
            <a:r>
              <a:rPr lang="en-GB" sz="1200" dirty="0" smtClean="0">
                <a:solidFill>
                  <a:srgbClr val="1F224E"/>
                </a:solidFill>
                <a:latin typeface="Myriad Pro" charset="0"/>
                <a:ea typeface="Myriad Pro" charset="0"/>
                <a:cs typeface="Myriad Pro" charset="0"/>
              </a:rPr>
              <a:t> of </a:t>
            </a:r>
            <a:r>
              <a:rPr lang="en-GB" sz="1200" dirty="0">
                <a:solidFill>
                  <a:srgbClr val="1F224E"/>
                </a:solidFill>
                <a:latin typeface="Myriad Pro" charset="0"/>
                <a:ea typeface="Myriad Pro" charset="0"/>
                <a:cs typeface="Myriad Pro" charset="0"/>
              </a:rPr>
              <a:t>both</a:t>
            </a:r>
            <a:r>
              <a:rPr lang="en-GB" sz="1200" dirty="0" smtClean="0">
                <a:solidFill>
                  <a:srgbClr val="FF0000"/>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risks from tectonic hazards </a:t>
            </a:r>
            <a:r>
              <a:rPr lang="en-GB" sz="1200" dirty="0" smtClean="0">
                <a:solidFill>
                  <a:srgbClr val="1F224E"/>
                </a:solidFill>
                <a:latin typeface="Myriad Pro" charset="0"/>
                <a:ea typeface="Myriad Pro" charset="0"/>
                <a:cs typeface="Myriad Pro" charset="0"/>
              </a:rPr>
              <a:t>(</a:t>
            </a:r>
            <a:r>
              <a:rPr lang="en-GB" sz="1200" dirty="0">
                <a:solidFill>
                  <a:srgbClr val="1F224E"/>
                </a:solidFill>
                <a:latin typeface="Myriad Pro" charset="0"/>
                <a:ea typeface="Myriad Pro" charset="0"/>
                <a:cs typeface="Myriad Pro" charset="0"/>
              </a:rPr>
              <a:t>topic </a:t>
            </a:r>
            <a:r>
              <a:rPr lang="en-GB" sz="1200" dirty="0" smtClean="0">
                <a:solidFill>
                  <a:srgbClr val="1F224E"/>
                </a:solidFill>
                <a:latin typeface="Myriad Pro" charset="0"/>
                <a:ea typeface="Myriad Pro" charset="0"/>
                <a:cs typeface="Myriad Pro" charset="0"/>
              </a:rPr>
              <a:t>3.5) </a:t>
            </a:r>
            <a:r>
              <a:rPr lang="en-GB" sz="1200" dirty="0">
                <a:solidFill>
                  <a:srgbClr val="1F224E"/>
                </a:solidFill>
                <a:latin typeface="Myriad Pro" charset="0"/>
                <a:ea typeface="Myriad Pro" charset="0"/>
                <a:cs typeface="Myriad Pro" charset="0"/>
              </a:rPr>
              <a:t>and</a:t>
            </a:r>
            <a:r>
              <a:rPr lang="en-GB" sz="1200" dirty="0" smtClean="0">
                <a:solidFill>
                  <a:srgbClr val="FF0000"/>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place making processes </a:t>
            </a:r>
            <a:r>
              <a:rPr lang="en-GB" sz="1200" dirty="0" smtClean="0">
                <a:solidFill>
                  <a:srgbClr val="1F224E"/>
                </a:solidFill>
                <a:latin typeface="Myriad Pro" charset="0"/>
                <a:ea typeface="Myriad Pro" charset="0"/>
                <a:cs typeface="Myriad Pro" charset="0"/>
              </a:rPr>
              <a:t>(topic 2.1). </a:t>
            </a:r>
            <a:br>
              <a:rPr lang="en-GB" sz="1200" dirty="0" smtClean="0">
                <a:solidFill>
                  <a:srgbClr val="1F224E"/>
                </a:solidFill>
                <a:latin typeface="Myriad Pro" charset="0"/>
                <a:ea typeface="Myriad Pro" charset="0"/>
                <a:cs typeface="Myriad Pro" charset="0"/>
              </a:rPr>
            </a:b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This question also requires </a:t>
            </a:r>
            <a:r>
              <a:rPr lang="en-GB" sz="1200" dirty="0" smtClean="0">
                <a:solidFill>
                  <a:srgbClr val="1F224E"/>
                </a:solidFill>
                <a:latin typeface="Myriad Pro" charset="0"/>
                <a:ea typeface="Myriad Pro" charset="0"/>
                <a:cs typeface="Myriad Pro" charset="0"/>
              </a:rPr>
              <a:t>students to </a:t>
            </a:r>
            <a:r>
              <a:rPr lang="en-GB" sz="1200" dirty="0" smtClean="0">
                <a:solidFill>
                  <a:srgbClr val="00B0F0"/>
                </a:solidFill>
                <a:latin typeface="Myriad Pro" charset="0"/>
                <a:ea typeface="Myriad Pro" charset="0"/>
                <a:cs typeface="Myriad Pro" charset="0"/>
              </a:rPr>
              <a:t>apply their knowledge and understanding (AO2)</a:t>
            </a:r>
            <a:r>
              <a:rPr lang="en-GB" sz="1200" dirty="0" smtClean="0">
                <a:solidFill>
                  <a:srgbClr val="1F224E"/>
                </a:solidFill>
                <a:latin typeface="Myriad Pro" charset="0"/>
                <a:ea typeface="Myriad Pro" charset="0"/>
                <a:cs typeface="Myriad Pro" charset="0"/>
              </a:rPr>
              <a:t> of the content learned to examine </a:t>
            </a:r>
            <a:r>
              <a:rPr lang="en-US" sz="1200" dirty="0">
                <a:solidFill>
                  <a:srgbClr val="1F224E"/>
                </a:solidFill>
                <a:latin typeface="Myriad Pro" charset="0"/>
                <a:ea typeface="Myriad Pro" charset="0"/>
                <a:cs typeface="Myriad Pro" charset="0"/>
              </a:rPr>
              <a:t>how the risks from tectonic hazards affect place making processes</a:t>
            </a:r>
            <a:r>
              <a:rPr lang="en-GB" sz="1200" dirty="0" smtClean="0">
                <a:solidFill>
                  <a:srgbClr val="1F224E"/>
                </a:solidFill>
                <a:latin typeface="Myriad Pro" charset="0"/>
                <a:ea typeface="Myriad Pro" charset="0"/>
                <a:cs typeface="Myriad Pro" charset="0"/>
              </a:rPr>
              <a:t>. </a:t>
            </a:r>
          </a:p>
          <a:p>
            <a:pPr marL="0" indent="0">
              <a:buNone/>
            </a:pPr>
            <a:endParaRPr lang="en-GB" sz="1200" dirty="0" smtClean="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This question </a:t>
            </a:r>
            <a:r>
              <a:rPr lang="en-GB" sz="1200" dirty="0" smtClean="0">
                <a:solidFill>
                  <a:srgbClr val="1F224E"/>
                </a:solidFill>
                <a:latin typeface="Myriad Pro" charset="0"/>
                <a:ea typeface="Myriad Pro" charset="0"/>
                <a:cs typeface="Myriad Pro" charset="0"/>
              </a:rPr>
              <a:t>requires </a:t>
            </a:r>
            <a:r>
              <a:rPr lang="en-GB" sz="1200" dirty="0">
                <a:solidFill>
                  <a:srgbClr val="1F224E"/>
                </a:solidFill>
                <a:latin typeface="Myriad Pro" charset="0"/>
                <a:ea typeface="Myriad Pro" charset="0"/>
                <a:cs typeface="Myriad Pro" charset="0"/>
              </a:rPr>
              <a:t>the </a:t>
            </a:r>
            <a:r>
              <a:rPr lang="en-GB" sz="1200" dirty="0">
                <a:solidFill>
                  <a:srgbClr val="00B0F0"/>
                </a:solidFill>
                <a:latin typeface="Myriad Pro" charset="0"/>
                <a:ea typeface="Myriad Pro" charset="0"/>
                <a:cs typeface="Myriad Pro" charset="0"/>
              </a:rPr>
              <a:t>application of knowledge and understanding (</a:t>
            </a:r>
            <a:r>
              <a:rPr lang="en-GB" sz="1200" dirty="0" smtClean="0">
                <a:solidFill>
                  <a:srgbClr val="00B0F0"/>
                </a:solidFill>
                <a:latin typeface="Myriad Pro" charset="0"/>
                <a:ea typeface="Myriad Pro" charset="0"/>
                <a:cs typeface="Myriad Pro" charset="0"/>
              </a:rPr>
              <a:t>AO2)</a:t>
            </a:r>
            <a:r>
              <a:rPr lang="en-GB" sz="1200" dirty="0" smtClean="0">
                <a:solidFill>
                  <a:srgbClr val="1F224E"/>
                </a:solidFill>
                <a:latin typeface="Myriad Pro" charset="0"/>
                <a:ea typeface="Myriad Pro" charset="0"/>
                <a:cs typeface="Myriad Pro" charset="0"/>
              </a:rPr>
              <a:t> </a:t>
            </a:r>
            <a:r>
              <a:rPr lang="en-GB" sz="1200" dirty="0">
                <a:solidFill>
                  <a:srgbClr val="1F224E"/>
                </a:solidFill>
                <a:latin typeface="Myriad Pro" charset="0"/>
                <a:ea typeface="Myriad Pro" charset="0"/>
                <a:cs typeface="Myriad Pro" charset="0"/>
              </a:rPr>
              <a:t>in order to </a:t>
            </a:r>
            <a:r>
              <a:rPr lang="en-US" sz="1200" u="sng" dirty="0" smtClean="0">
                <a:solidFill>
                  <a:srgbClr val="00B0F0"/>
                </a:solidFill>
                <a:latin typeface="Myriad Pro" charset="0"/>
                <a:ea typeface="Myriad Pro" charset="0"/>
                <a:cs typeface="Myriad Pro" charset="0"/>
              </a:rPr>
              <a:t>make </a:t>
            </a:r>
            <a:r>
              <a:rPr lang="en-US" sz="1200" u="sng" dirty="0">
                <a:solidFill>
                  <a:srgbClr val="00B0F0"/>
                </a:solidFill>
                <a:latin typeface="Myriad Pro" charset="0"/>
                <a:ea typeface="Myriad Pro" charset="0"/>
                <a:cs typeface="Myriad Pro" charset="0"/>
              </a:rPr>
              <a:t>links between such types of material which are not </a:t>
            </a:r>
            <a:r>
              <a:rPr lang="en-GB" sz="1200" u="sng" dirty="0" smtClean="0">
                <a:solidFill>
                  <a:srgbClr val="00B0F0"/>
                </a:solidFill>
                <a:latin typeface="Myriad Pro" charset="0"/>
                <a:ea typeface="Myriad Pro" charset="0"/>
                <a:cs typeface="Myriad Pro" charset="0"/>
              </a:rPr>
              <a:t>signalled</a:t>
            </a:r>
            <a:r>
              <a:rPr lang="en-US" sz="1200" u="sng" dirty="0" smtClean="0">
                <a:solidFill>
                  <a:srgbClr val="00B0F0"/>
                </a:solidFill>
                <a:latin typeface="Myriad Pro" charset="0"/>
                <a:ea typeface="Myriad Pro" charset="0"/>
                <a:cs typeface="Myriad Pro" charset="0"/>
              </a:rPr>
              <a:t> </a:t>
            </a:r>
            <a:r>
              <a:rPr lang="en-US" sz="1200" u="sng" dirty="0">
                <a:solidFill>
                  <a:srgbClr val="00B0F0"/>
                </a:solidFill>
                <a:latin typeface="Myriad Pro" charset="0"/>
                <a:ea typeface="Myriad Pro" charset="0"/>
                <a:cs typeface="Myriad Pro" charset="0"/>
              </a:rPr>
              <a:t>in the specification</a:t>
            </a:r>
            <a:r>
              <a:rPr lang="en-GB" sz="1200" dirty="0" smtClean="0">
                <a:solidFill>
                  <a:srgbClr val="1F224E"/>
                </a:solidFill>
                <a:latin typeface="Myriad Pro" charset="0"/>
                <a:ea typeface="Myriad Pro" charset="0"/>
                <a:cs typeface="Myriad Pro" charset="0"/>
              </a:rPr>
              <a:t> </a:t>
            </a:r>
            <a:r>
              <a:rPr lang="en-GB" sz="1200" dirty="0">
                <a:solidFill>
                  <a:srgbClr val="1F224E"/>
                </a:solidFill>
                <a:latin typeface="Myriad Pro" charset="0"/>
                <a:ea typeface="Myriad Pro" charset="0"/>
                <a:cs typeface="Myriad Pro" charset="0"/>
              </a:rPr>
              <a:t>– </a:t>
            </a:r>
            <a:r>
              <a:rPr lang="en-GB" sz="1200" dirty="0" smtClean="0">
                <a:solidFill>
                  <a:srgbClr val="1F224E"/>
                </a:solidFill>
                <a:latin typeface="Myriad Pro" charset="0"/>
                <a:ea typeface="Myriad Pro" charset="0"/>
                <a:cs typeface="Myriad Pro" charset="0"/>
              </a:rPr>
              <a:t>one of the three ways we </a:t>
            </a:r>
            <a:r>
              <a:rPr lang="en-GB" sz="1200" dirty="0">
                <a:solidFill>
                  <a:srgbClr val="1F224E"/>
                </a:solidFill>
                <a:latin typeface="Myriad Pro" charset="0"/>
                <a:ea typeface="Myriad Pro" charset="0"/>
                <a:cs typeface="Myriad Pro" charset="0"/>
              </a:rPr>
              <a:t>must assess </a:t>
            </a:r>
            <a:r>
              <a:rPr lang="en-GB" sz="1200" dirty="0">
                <a:solidFill>
                  <a:srgbClr val="00B0F0"/>
                </a:solidFill>
                <a:latin typeface="Myriad Pro" charset="0"/>
                <a:ea typeface="Myriad Pro" charset="0"/>
                <a:cs typeface="Myriad Pro" charset="0"/>
              </a:rPr>
              <a:t>application of knowledge and understanding</a:t>
            </a:r>
            <a:r>
              <a:rPr lang="en-GB" sz="1200" dirty="0" smtClean="0">
                <a:solidFill>
                  <a:srgbClr val="1F224E"/>
                </a:solidFill>
                <a:latin typeface="Myriad Pro" charset="0"/>
                <a:ea typeface="Myriad Pro" charset="0"/>
                <a:cs typeface="Myriad Pro" charset="0"/>
              </a:rPr>
              <a:t>.</a:t>
            </a: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As </a:t>
            </a:r>
            <a:r>
              <a:rPr lang="en-GB" sz="1200" dirty="0">
                <a:solidFill>
                  <a:srgbClr val="1F224E"/>
                </a:solidFill>
                <a:latin typeface="Myriad Pro" charset="0"/>
                <a:ea typeface="Myriad Pro" charset="0"/>
                <a:cs typeface="Myriad Pro" charset="0"/>
              </a:rPr>
              <a:t>this is a level marked question, the answer is not point marked. Therefore the mark a student achieves depends on where they sit in the level mark scheme. Remember there is </a:t>
            </a:r>
            <a:r>
              <a:rPr lang="en-US" sz="1200" dirty="0">
                <a:solidFill>
                  <a:srgbClr val="1F224E"/>
                </a:solidFill>
                <a:latin typeface="Myriad Pro" charset="0"/>
                <a:ea typeface="Myriad Pro" charset="0"/>
                <a:cs typeface="Myriad Pro" charset="0"/>
              </a:rPr>
              <a:t>level of response questions marking guidance</a:t>
            </a:r>
            <a:r>
              <a:rPr lang="en-GB" sz="1200" dirty="0">
                <a:solidFill>
                  <a:srgbClr val="1F224E"/>
                </a:solidFill>
                <a:latin typeface="Myriad Pro" charset="0"/>
                <a:ea typeface="Myriad Pro" charset="0"/>
                <a:cs typeface="Myriad Pro" charset="0"/>
              </a:rPr>
              <a:t> to indicate what ‘</a:t>
            </a:r>
            <a:r>
              <a:rPr lang="en-GB" sz="1200" b="1" dirty="0">
                <a:solidFill>
                  <a:srgbClr val="1F224E"/>
                </a:solidFill>
                <a:latin typeface="Myriad Pro" charset="0"/>
                <a:ea typeface="Myriad Pro" charset="0"/>
                <a:cs typeface="Myriad Pro" charset="0"/>
              </a:rPr>
              <a:t>thorough</a:t>
            </a:r>
            <a:r>
              <a:rPr lang="en-GB" sz="1200" dirty="0">
                <a:solidFill>
                  <a:srgbClr val="1F224E"/>
                </a:solidFill>
                <a:latin typeface="Myriad Pro" charset="0"/>
                <a:ea typeface="Myriad Pro" charset="0"/>
                <a:cs typeface="Myriad Pro" charset="0"/>
              </a:rPr>
              <a:t>’, ‘</a:t>
            </a:r>
            <a:r>
              <a:rPr lang="en-GB" sz="1200" b="1" dirty="0">
                <a:solidFill>
                  <a:srgbClr val="1F224E"/>
                </a:solidFill>
                <a:latin typeface="Myriad Pro" charset="0"/>
                <a:ea typeface="Myriad Pro" charset="0"/>
                <a:cs typeface="Myriad Pro" charset="0"/>
              </a:rPr>
              <a:t>reasonable</a:t>
            </a:r>
            <a:r>
              <a:rPr lang="en-GB" sz="1200" dirty="0">
                <a:solidFill>
                  <a:srgbClr val="1F224E"/>
                </a:solidFill>
                <a:latin typeface="Myriad Pro" charset="0"/>
                <a:ea typeface="Myriad Pro" charset="0"/>
                <a:cs typeface="Myriad Pro" charset="0"/>
              </a:rPr>
              <a:t>’ and ‘</a:t>
            </a:r>
            <a:r>
              <a:rPr lang="en-GB" sz="1200" b="1" dirty="0">
                <a:solidFill>
                  <a:srgbClr val="1F224E"/>
                </a:solidFill>
                <a:latin typeface="Myriad Pro" charset="0"/>
                <a:ea typeface="Myriad Pro" charset="0"/>
                <a:cs typeface="Myriad Pro" charset="0"/>
              </a:rPr>
              <a:t>basic</a:t>
            </a:r>
            <a:r>
              <a:rPr lang="en-GB" sz="1200" dirty="0">
                <a:solidFill>
                  <a:srgbClr val="1F224E"/>
                </a:solidFill>
                <a:latin typeface="Myriad Pro" charset="0"/>
                <a:ea typeface="Myriad Pro" charset="0"/>
                <a:cs typeface="Myriad Pro" charset="0"/>
              </a:rPr>
              <a:t>’ mean at the start of the mark schemes (and slide </a:t>
            </a:r>
            <a:r>
              <a:rPr lang="en-GB" sz="1200" dirty="0" smtClean="0">
                <a:solidFill>
                  <a:srgbClr val="1F224E"/>
                </a:solidFill>
                <a:latin typeface="Myriad Pro" charset="0"/>
                <a:ea typeface="Myriad Pro" charset="0"/>
                <a:cs typeface="Myriad Pro" charset="0"/>
              </a:rPr>
              <a:t>10 </a:t>
            </a:r>
            <a:r>
              <a:rPr lang="en-GB" sz="1200" dirty="0">
                <a:solidFill>
                  <a:srgbClr val="1F224E"/>
                </a:solidFill>
                <a:latin typeface="Myriad Pro" charset="0"/>
                <a:ea typeface="Myriad Pro" charset="0"/>
                <a:cs typeface="Myriad Pro" charset="0"/>
              </a:rPr>
              <a:t>of this presentation).</a:t>
            </a:r>
          </a:p>
        </p:txBody>
      </p:sp>
    </p:spTree>
    <p:extLst>
      <p:ext uri="{BB962C8B-B14F-4D97-AF65-F5344CB8AC3E}">
        <p14:creationId xmlns:p14="http://schemas.microsoft.com/office/powerpoint/2010/main" val="21786143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767" y="3473"/>
            <a:ext cx="9144000" cy="905247"/>
          </a:xfrm>
        </p:spPr>
        <p:txBody>
          <a:bodyPr>
            <a:normAutofit/>
          </a:bodyPr>
          <a:lstStyle/>
          <a:p>
            <a:r>
              <a:rPr lang="en-GB" sz="4000" dirty="0"/>
              <a:t>Topic </a:t>
            </a:r>
            <a:r>
              <a:rPr lang="en-GB" sz="4000" dirty="0" smtClean="0"/>
              <a:t>3.5 </a:t>
            </a:r>
            <a:r>
              <a:rPr lang="en-GB" sz="4000" dirty="0"/>
              <a:t>– Question </a:t>
            </a:r>
            <a:r>
              <a:rPr lang="en-GB" sz="4000" dirty="0" smtClean="0"/>
              <a:t>10 </a:t>
            </a:r>
            <a:r>
              <a:rPr lang="en-GB" sz="4000" dirty="0"/>
              <a:t>– 12 marks</a:t>
            </a:r>
          </a:p>
        </p:txBody>
      </p:sp>
      <p:sp>
        <p:nvSpPr>
          <p:cNvPr id="7" name="TextBox 6"/>
          <p:cNvSpPr txBox="1"/>
          <p:nvPr/>
        </p:nvSpPr>
        <p:spPr>
          <a:xfrm>
            <a:off x="268263" y="880145"/>
            <a:ext cx="8620608" cy="369332"/>
          </a:xfrm>
          <a:prstGeom prst="rect">
            <a:avLst/>
          </a:prstGeom>
          <a:noFill/>
          <a:ln>
            <a:solidFill>
              <a:schemeClr val="tx1"/>
            </a:solidFill>
          </a:ln>
        </p:spPr>
        <p:txBody>
          <a:bodyPr wrap="square" rtlCol="0">
            <a:spAutoFit/>
          </a:bodyPr>
          <a:lstStyle/>
          <a:p>
            <a:r>
              <a:rPr lang="en-US" dirty="0">
                <a:solidFill>
                  <a:srgbClr val="00B0F0"/>
                </a:solidFill>
                <a:latin typeface="Myriad Pro" charset="0"/>
                <a:ea typeface="Myriad Pro" charset="0"/>
                <a:cs typeface="Myriad Pro" charset="0"/>
              </a:rPr>
              <a:t>Examine how the </a:t>
            </a:r>
            <a:r>
              <a:rPr lang="en-US" dirty="0">
                <a:solidFill>
                  <a:srgbClr val="FF0000"/>
                </a:solidFill>
                <a:latin typeface="Myriad Pro" charset="0"/>
                <a:ea typeface="Myriad Pro" charset="0"/>
                <a:cs typeface="Myriad Pro" charset="0"/>
              </a:rPr>
              <a:t>risks from tectonic hazards </a:t>
            </a:r>
            <a:r>
              <a:rPr lang="en-US" u="sng" dirty="0">
                <a:solidFill>
                  <a:srgbClr val="00B0F0"/>
                </a:solidFill>
                <a:latin typeface="Myriad Pro" charset="0"/>
                <a:ea typeface="Myriad Pro" charset="0"/>
                <a:cs typeface="Myriad Pro" charset="0"/>
              </a:rPr>
              <a:t>affect</a:t>
            </a:r>
            <a:r>
              <a:rPr lang="en-US" dirty="0">
                <a:solidFill>
                  <a:srgbClr val="00B0F0"/>
                </a:solidFill>
                <a:latin typeface="Myriad Pro" charset="0"/>
                <a:ea typeface="Myriad Pro" charset="0"/>
                <a:cs typeface="Myriad Pro" charset="0"/>
              </a:rPr>
              <a:t> </a:t>
            </a:r>
            <a:r>
              <a:rPr lang="en-US" dirty="0">
                <a:solidFill>
                  <a:srgbClr val="FF0000"/>
                </a:solidFill>
                <a:latin typeface="Myriad Pro" charset="0"/>
                <a:ea typeface="Myriad Pro" charset="0"/>
                <a:cs typeface="Myriad Pro" charset="0"/>
              </a:rPr>
              <a:t>place making processes</a:t>
            </a:r>
            <a:r>
              <a:rPr lang="en-US" dirty="0">
                <a:solidFill>
                  <a:srgbClr val="00B0F0"/>
                </a:solidFill>
                <a:latin typeface="Myriad Pro" charset="0"/>
                <a:ea typeface="Myriad Pro" charset="0"/>
                <a:cs typeface="Myriad Pro" charset="0"/>
              </a:rPr>
              <a:t>.</a:t>
            </a:r>
            <a:endParaRPr lang="en-GB" dirty="0">
              <a:solidFill>
                <a:srgbClr val="00B0F0"/>
              </a:solidFill>
              <a:latin typeface="Myriad Pro" charset="0"/>
              <a:ea typeface="Myriad Pro" charset="0"/>
              <a:cs typeface="Myriad Pro" charset="0"/>
            </a:endParaRPr>
          </a:p>
        </p:txBody>
      </p:sp>
      <p:sp>
        <p:nvSpPr>
          <p:cNvPr id="5" name="TextBox 4"/>
          <p:cNvSpPr txBox="1"/>
          <p:nvPr/>
        </p:nvSpPr>
        <p:spPr>
          <a:xfrm>
            <a:off x="179512" y="1341409"/>
            <a:ext cx="2160240" cy="4662815"/>
          </a:xfrm>
          <a:prstGeom prst="rect">
            <a:avLst/>
          </a:prstGeom>
          <a:solidFill>
            <a:srgbClr val="ECECEC"/>
          </a:solidFill>
          <a:ln>
            <a:solidFill>
              <a:schemeClr val="tx1"/>
            </a:solidFill>
          </a:ln>
        </p:spPr>
        <p:txBody>
          <a:bodyPr wrap="square" rtlCol="0">
            <a:spAutoFit/>
          </a:bodyPr>
          <a:lstStyle/>
          <a:p>
            <a:r>
              <a:rPr lang="en-US" sz="1100" b="1" dirty="0">
                <a:solidFill>
                  <a:srgbClr val="1F224E"/>
                </a:solidFill>
                <a:latin typeface="Myriad Pro" charset="0"/>
                <a:ea typeface="Myriad Pro" charset="0"/>
                <a:cs typeface="Myriad Pro" charset="0"/>
              </a:rPr>
              <a:t>Level 4 (10–12 marks)</a:t>
            </a:r>
          </a:p>
          <a:p>
            <a:r>
              <a:rPr lang="en-US" sz="1100" dirty="0">
                <a:solidFill>
                  <a:srgbClr val="1F224E"/>
                </a:solidFill>
                <a:latin typeface="Myriad Pro" charset="0"/>
                <a:ea typeface="Myriad Pro" charset="0"/>
                <a:cs typeface="Myriad Pro" charset="0"/>
              </a:rPr>
              <a:t>Demonstrates </a:t>
            </a:r>
            <a:r>
              <a:rPr lang="en-US" sz="1100" b="1" dirty="0">
                <a:solidFill>
                  <a:srgbClr val="1F224E"/>
                </a:solidFill>
                <a:latin typeface="Myriad Pro" charset="0"/>
                <a:ea typeface="Myriad Pro" charset="0"/>
                <a:cs typeface="Myriad Pro" charset="0"/>
              </a:rPr>
              <a:t>comprehensive</a:t>
            </a:r>
            <a:r>
              <a:rPr lang="en-US" sz="1100" dirty="0">
                <a:solidFill>
                  <a:srgbClr val="1F224E"/>
                </a:solidFill>
                <a:latin typeface="Myriad Pro" charset="0"/>
                <a:ea typeface="Myriad Pro" charset="0"/>
                <a:cs typeface="Myriad Pro" charset="0"/>
              </a:rPr>
              <a:t> </a:t>
            </a:r>
            <a:r>
              <a:rPr lang="en-US" sz="1100" dirty="0">
                <a:solidFill>
                  <a:srgbClr val="FF0000"/>
                </a:solidFill>
                <a:latin typeface="Myriad Pro" charset="0"/>
                <a:ea typeface="Myriad Pro" charset="0"/>
                <a:cs typeface="Myriad Pro" charset="0"/>
              </a:rPr>
              <a:t>knowledge and understanding </a:t>
            </a:r>
            <a:r>
              <a:rPr lang="en-US" sz="1100" dirty="0">
                <a:solidFill>
                  <a:srgbClr val="1F224E"/>
                </a:solidFill>
                <a:latin typeface="Myriad Pro" charset="0"/>
                <a:ea typeface="Myriad Pro" charset="0"/>
                <a:cs typeface="Myriad Pro" charset="0"/>
              </a:rPr>
              <a:t>of risks from tectonic hazards and place making processes </a:t>
            </a:r>
            <a:r>
              <a:rPr lang="en-US" sz="1100" dirty="0" smtClean="0">
                <a:solidFill>
                  <a:srgbClr val="FF0000"/>
                </a:solidFill>
                <a:latin typeface="Myriad Pro" charset="0"/>
                <a:ea typeface="Myriad Pro" charset="0"/>
                <a:cs typeface="Myriad Pro" charset="0"/>
              </a:rPr>
              <a:t>(</a:t>
            </a:r>
            <a:r>
              <a:rPr lang="en-US" sz="1100" dirty="0">
                <a:solidFill>
                  <a:srgbClr val="FF0000"/>
                </a:solidFill>
                <a:latin typeface="Myriad Pro" charset="0"/>
                <a:ea typeface="Myriad Pro" charset="0"/>
                <a:cs typeface="Myriad Pro" charset="0"/>
              </a:rPr>
              <a:t>AO1)</a:t>
            </a:r>
            <a:r>
              <a:rPr lang="en-US" sz="1100" dirty="0">
                <a:solidFill>
                  <a:srgbClr val="1F224E"/>
                </a:solidFill>
                <a:latin typeface="Myriad Pro" charset="0"/>
                <a:ea typeface="Myriad Pro" charset="0"/>
                <a:cs typeface="Myriad Pro" charset="0"/>
              </a:rPr>
              <a:t>. </a:t>
            </a:r>
          </a:p>
          <a:p>
            <a:endParaRPr lang="en-US"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Demonstrates </a:t>
            </a:r>
            <a:r>
              <a:rPr lang="en-US" sz="1100" b="1" dirty="0" smtClean="0">
                <a:solidFill>
                  <a:srgbClr val="1F224E"/>
                </a:solidFill>
                <a:latin typeface="Myriad Pro" charset="0"/>
                <a:ea typeface="Myriad Pro" charset="0"/>
                <a:cs typeface="Myriad Pro" charset="0"/>
              </a:rPr>
              <a:t>comprehensive</a:t>
            </a:r>
            <a:r>
              <a:rPr lang="en-US" sz="1100" dirty="0" smtClean="0">
                <a:solidFill>
                  <a:srgbClr val="1F224E"/>
                </a:solidFill>
                <a:latin typeface="Myriad Pro" charset="0"/>
                <a:ea typeface="Myriad Pro" charset="0"/>
                <a:cs typeface="Myriad Pro" charset="0"/>
              </a:rPr>
              <a:t> </a:t>
            </a:r>
            <a:r>
              <a:rPr lang="en-US" sz="1100" dirty="0">
                <a:solidFill>
                  <a:srgbClr val="00B0F0"/>
                </a:solidFill>
                <a:latin typeface="Myriad Pro" charset="0"/>
                <a:ea typeface="Myriad Pro" charset="0"/>
                <a:cs typeface="Myriad Pro" charset="0"/>
              </a:rPr>
              <a:t>application of knowledge and understanding </a:t>
            </a:r>
            <a:r>
              <a:rPr lang="en-US" sz="1100" dirty="0">
                <a:solidFill>
                  <a:srgbClr val="1F224E"/>
                </a:solidFill>
                <a:latin typeface="Myriad Pro" charset="0"/>
                <a:ea typeface="Myriad Pro" charset="0"/>
                <a:cs typeface="Myriad Pro" charset="0"/>
              </a:rPr>
              <a:t>to provide clear, developed and convincing </a:t>
            </a:r>
            <a:r>
              <a:rPr lang="en-US" sz="1100" dirty="0">
                <a:solidFill>
                  <a:srgbClr val="00B0F0"/>
                </a:solidFill>
                <a:latin typeface="Myriad Pro" charset="0"/>
                <a:ea typeface="Myriad Pro" charset="0"/>
                <a:cs typeface="Myriad Pro" charset="0"/>
              </a:rPr>
              <a:t>analysis</a:t>
            </a:r>
            <a:r>
              <a:rPr lang="en-US" sz="1100" dirty="0">
                <a:solidFill>
                  <a:srgbClr val="1F224E"/>
                </a:solidFill>
                <a:latin typeface="Myriad Pro" charset="0"/>
                <a:ea typeface="Myriad Pro" charset="0"/>
                <a:cs typeface="Myriad Pro" charset="0"/>
              </a:rPr>
              <a:t> that is fully accurate of how the risks from tectonic hazards affect place making processes </a:t>
            </a:r>
            <a:r>
              <a:rPr lang="en-US" sz="1100" dirty="0" smtClean="0">
                <a:solidFill>
                  <a:srgbClr val="00B0F0"/>
                </a:solidFill>
                <a:latin typeface="Myriad Pro" charset="0"/>
                <a:ea typeface="Myriad Pro" charset="0"/>
                <a:cs typeface="Myriad Pro" charset="0"/>
              </a:rPr>
              <a:t>(</a:t>
            </a:r>
            <a:r>
              <a:rPr lang="en-US" sz="1100" dirty="0">
                <a:solidFill>
                  <a:srgbClr val="00B0F0"/>
                </a:solidFill>
                <a:latin typeface="Myriad Pro" charset="0"/>
                <a:ea typeface="Myriad Pro" charset="0"/>
                <a:cs typeface="Myriad Pro" charset="0"/>
              </a:rPr>
              <a:t>AO2)</a:t>
            </a:r>
            <a:r>
              <a:rPr lang="en-US" sz="1100" dirty="0">
                <a:solidFill>
                  <a:srgbClr val="1F224E"/>
                </a:solidFill>
                <a:latin typeface="Myriad Pro" charset="0"/>
                <a:ea typeface="Myriad Pro" charset="0"/>
                <a:cs typeface="Myriad Pro" charset="0"/>
              </a:rPr>
              <a:t>. </a:t>
            </a:r>
          </a:p>
          <a:p>
            <a:endParaRPr lang="en-US"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This will be shown by including </a:t>
            </a:r>
            <a:r>
              <a:rPr lang="en-US" sz="1100" b="1" dirty="0">
                <a:solidFill>
                  <a:srgbClr val="1F224E"/>
                </a:solidFill>
                <a:latin typeface="Myriad Pro" charset="0"/>
                <a:ea typeface="Myriad Pro" charset="0"/>
                <a:cs typeface="Myriad Pro" charset="0"/>
              </a:rPr>
              <a:t>well-developed</a:t>
            </a:r>
            <a:r>
              <a:rPr lang="en-US" sz="1100" dirty="0">
                <a:solidFill>
                  <a:srgbClr val="1F224E"/>
                </a:solidFill>
                <a:latin typeface="Myriad Pro" charset="0"/>
                <a:ea typeface="Myriad Pro" charset="0"/>
                <a:cs typeface="Myriad Pro" charset="0"/>
              </a:rPr>
              <a:t> ideas about risks from tectonic hazards and place making processes.</a:t>
            </a:r>
            <a:endParaRPr lang="en-US" sz="1100" dirty="0" smtClean="0">
              <a:solidFill>
                <a:srgbClr val="1F224E"/>
              </a:solidFill>
              <a:latin typeface="Myriad Pro" charset="0"/>
              <a:ea typeface="Myriad Pro" charset="0"/>
              <a:cs typeface="Myriad Pro" charset="0"/>
            </a:endParaRPr>
          </a:p>
          <a:p>
            <a:endParaRPr lang="en-US"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There are clear and explicit attempts to make appropriate synoptic links between content from different parts of the course of study</a:t>
            </a:r>
            <a:r>
              <a:rPr lang="en-US" sz="1100" dirty="0" smtClean="0">
                <a:solidFill>
                  <a:srgbClr val="1F224E"/>
                </a:solidFill>
                <a:latin typeface="Myriad Pro" charset="0"/>
                <a:ea typeface="Myriad Pro" charset="0"/>
                <a:cs typeface="Myriad Pro" charset="0"/>
              </a:rPr>
              <a:t>.</a:t>
            </a:r>
          </a:p>
          <a:p>
            <a:endParaRPr lang="en-US" sz="1100" dirty="0" smtClean="0">
              <a:solidFill>
                <a:srgbClr val="1F224E"/>
              </a:solidFill>
              <a:latin typeface="Myriad Pro" charset="0"/>
              <a:ea typeface="Myriad Pro" charset="0"/>
              <a:cs typeface="Myriad Pro" charset="0"/>
            </a:endParaRPr>
          </a:p>
        </p:txBody>
      </p:sp>
      <p:sp>
        <p:nvSpPr>
          <p:cNvPr id="6" name="TextBox 5"/>
          <p:cNvSpPr txBox="1"/>
          <p:nvPr/>
        </p:nvSpPr>
        <p:spPr>
          <a:xfrm>
            <a:off x="7092280" y="1341409"/>
            <a:ext cx="1944215" cy="4662815"/>
          </a:xfrm>
          <a:prstGeom prst="rect">
            <a:avLst/>
          </a:prstGeom>
          <a:solidFill>
            <a:srgbClr val="ECECEC"/>
          </a:solidFill>
          <a:ln>
            <a:solidFill>
              <a:schemeClr val="tx1"/>
            </a:solidFill>
          </a:ln>
        </p:spPr>
        <p:txBody>
          <a:bodyPr wrap="square" rtlCol="0">
            <a:spAutoFit/>
          </a:bodyPr>
          <a:lstStyle/>
          <a:p>
            <a:r>
              <a:rPr lang="en-US" sz="1100" b="1" dirty="0">
                <a:solidFill>
                  <a:srgbClr val="1F224E"/>
                </a:solidFill>
                <a:latin typeface="Myriad Pro" charset="0"/>
                <a:ea typeface="Myriad Pro" charset="0"/>
                <a:cs typeface="Myriad Pro" charset="0"/>
              </a:rPr>
              <a:t>Level 1 (1–3 marks)</a:t>
            </a:r>
          </a:p>
          <a:p>
            <a:r>
              <a:rPr lang="en-US" sz="1100" dirty="0">
                <a:solidFill>
                  <a:srgbClr val="1F224E"/>
                </a:solidFill>
                <a:latin typeface="Myriad Pro" charset="0"/>
                <a:ea typeface="Myriad Pro" charset="0"/>
                <a:cs typeface="Myriad Pro" charset="0"/>
              </a:rPr>
              <a:t>Demonstrates </a:t>
            </a:r>
            <a:r>
              <a:rPr lang="en-US" sz="1100" b="1" dirty="0">
                <a:solidFill>
                  <a:srgbClr val="1F224E"/>
                </a:solidFill>
                <a:latin typeface="Myriad Pro" charset="0"/>
                <a:ea typeface="Myriad Pro" charset="0"/>
                <a:cs typeface="Myriad Pro" charset="0"/>
              </a:rPr>
              <a:t>basic</a:t>
            </a:r>
            <a:r>
              <a:rPr lang="en-US" sz="1100" dirty="0">
                <a:solidFill>
                  <a:srgbClr val="1F224E"/>
                </a:solidFill>
                <a:latin typeface="Myriad Pro" charset="0"/>
                <a:ea typeface="Myriad Pro" charset="0"/>
                <a:cs typeface="Myriad Pro" charset="0"/>
              </a:rPr>
              <a:t> </a:t>
            </a:r>
            <a:r>
              <a:rPr lang="en-US" sz="1100" dirty="0">
                <a:solidFill>
                  <a:srgbClr val="FF0000"/>
                </a:solidFill>
                <a:latin typeface="Myriad Pro" charset="0"/>
                <a:ea typeface="Myriad Pro" charset="0"/>
                <a:cs typeface="Myriad Pro" charset="0"/>
              </a:rPr>
              <a:t>knowledge and understanding </a:t>
            </a:r>
            <a:r>
              <a:rPr lang="en-US" sz="1100" dirty="0">
                <a:solidFill>
                  <a:srgbClr val="1F224E"/>
                </a:solidFill>
                <a:latin typeface="Myriad Pro" charset="0"/>
                <a:ea typeface="Myriad Pro" charset="0"/>
                <a:cs typeface="Myriad Pro" charset="0"/>
              </a:rPr>
              <a:t>of risks from tectonic hazards and place making processes </a:t>
            </a:r>
            <a:r>
              <a:rPr lang="en-US" sz="1100" dirty="0" smtClean="0">
                <a:solidFill>
                  <a:srgbClr val="FF0000"/>
                </a:solidFill>
                <a:latin typeface="Myriad Pro" charset="0"/>
                <a:ea typeface="Myriad Pro" charset="0"/>
                <a:cs typeface="Myriad Pro" charset="0"/>
              </a:rPr>
              <a:t>(</a:t>
            </a:r>
            <a:r>
              <a:rPr lang="en-US" sz="1100" dirty="0">
                <a:solidFill>
                  <a:srgbClr val="FF0000"/>
                </a:solidFill>
                <a:latin typeface="Myriad Pro" charset="0"/>
                <a:ea typeface="Myriad Pro" charset="0"/>
                <a:cs typeface="Myriad Pro" charset="0"/>
              </a:rPr>
              <a:t>AO1)</a:t>
            </a:r>
            <a:r>
              <a:rPr lang="en-US" sz="1100" dirty="0">
                <a:solidFill>
                  <a:srgbClr val="1F224E"/>
                </a:solidFill>
                <a:latin typeface="Myriad Pro" charset="0"/>
                <a:ea typeface="Myriad Pro" charset="0"/>
                <a:cs typeface="Myriad Pro" charset="0"/>
              </a:rPr>
              <a:t>. </a:t>
            </a:r>
          </a:p>
          <a:p>
            <a:endParaRPr lang="en-US"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Demonstrates </a:t>
            </a:r>
            <a:r>
              <a:rPr lang="en-US" sz="1100" b="1" dirty="0">
                <a:solidFill>
                  <a:srgbClr val="1F224E"/>
                </a:solidFill>
                <a:latin typeface="Myriad Pro" charset="0"/>
                <a:ea typeface="Myriad Pro" charset="0"/>
                <a:cs typeface="Myriad Pro" charset="0"/>
              </a:rPr>
              <a:t>basic</a:t>
            </a:r>
            <a:r>
              <a:rPr lang="en-US" sz="1100" dirty="0">
                <a:solidFill>
                  <a:srgbClr val="1F224E"/>
                </a:solidFill>
                <a:latin typeface="Myriad Pro" charset="0"/>
                <a:ea typeface="Myriad Pro" charset="0"/>
                <a:cs typeface="Myriad Pro" charset="0"/>
              </a:rPr>
              <a:t> </a:t>
            </a:r>
            <a:r>
              <a:rPr lang="en-US" sz="1100" dirty="0">
                <a:solidFill>
                  <a:srgbClr val="00B0F0"/>
                </a:solidFill>
                <a:latin typeface="Myriad Pro" charset="0"/>
                <a:ea typeface="Myriad Pro" charset="0"/>
                <a:cs typeface="Myriad Pro" charset="0"/>
              </a:rPr>
              <a:t>application of knowledge and understanding </a:t>
            </a:r>
            <a:r>
              <a:rPr lang="en-US" sz="1100" dirty="0">
                <a:solidFill>
                  <a:srgbClr val="1F224E"/>
                </a:solidFill>
                <a:latin typeface="Myriad Pro" charset="0"/>
                <a:ea typeface="Myriad Pro" charset="0"/>
                <a:cs typeface="Myriad Pro" charset="0"/>
              </a:rPr>
              <a:t>to provide simple </a:t>
            </a:r>
            <a:r>
              <a:rPr lang="en-US" sz="1100" dirty="0">
                <a:solidFill>
                  <a:srgbClr val="00B0F0"/>
                </a:solidFill>
                <a:latin typeface="Myriad Pro" charset="0"/>
                <a:ea typeface="Myriad Pro" charset="0"/>
                <a:cs typeface="Myriad Pro" charset="0"/>
              </a:rPr>
              <a:t>analysis</a:t>
            </a:r>
            <a:r>
              <a:rPr lang="en-US" sz="1100" dirty="0">
                <a:solidFill>
                  <a:srgbClr val="1F224E"/>
                </a:solidFill>
                <a:latin typeface="Myriad Pro" charset="0"/>
                <a:ea typeface="Myriad Pro" charset="0"/>
                <a:cs typeface="Myriad Pro" charset="0"/>
              </a:rPr>
              <a:t> that shows limited accuracy of how the risks from tectonic hazards affect place making processes </a:t>
            </a:r>
            <a:r>
              <a:rPr lang="en-US" sz="1100" dirty="0" smtClean="0">
                <a:solidFill>
                  <a:srgbClr val="00B0F0"/>
                </a:solidFill>
                <a:latin typeface="Myriad Pro" charset="0"/>
                <a:ea typeface="Myriad Pro" charset="0"/>
                <a:cs typeface="Myriad Pro" charset="0"/>
              </a:rPr>
              <a:t>(</a:t>
            </a:r>
            <a:r>
              <a:rPr lang="en-US" sz="1100" dirty="0">
                <a:solidFill>
                  <a:srgbClr val="00B0F0"/>
                </a:solidFill>
                <a:latin typeface="Myriad Pro" charset="0"/>
                <a:ea typeface="Myriad Pro" charset="0"/>
                <a:cs typeface="Myriad Pro" charset="0"/>
              </a:rPr>
              <a:t>AO2)</a:t>
            </a:r>
            <a:r>
              <a:rPr lang="en-US" sz="1100" dirty="0">
                <a:solidFill>
                  <a:srgbClr val="1F224E"/>
                </a:solidFill>
                <a:latin typeface="Myriad Pro" charset="0"/>
                <a:ea typeface="Myriad Pro" charset="0"/>
                <a:cs typeface="Myriad Pro" charset="0"/>
              </a:rPr>
              <a:t>.</a:t>
            </a:r>
          </a:p>
          <a:p>
            <a:endParaRPr lang="en-US"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This will be shown by including </a:t>
            </a:r>
            <a:r>
              <a:rPr lang="en-US" sz="1100" b="1" dirty="0">
                <a:solidFill>
                  <a:srgbClr val="1F224E"/>
                </a:solidFill>
                <a:latin typeface="Myriad Pro" charset="0"/>
                <a:ea typeface="Myriad Pro" charset="0"/>
                <a:cs typeface="Myriad Pro" charset="0"/>
              </a:rPr>
              <a:t>simple</a:t>
            </a:r>
            <a:r>
              <a:rPr lang="en-US" sz="1100" dirty="0">
                <a:solidFill>
                  <a:srgbClr val="1F224E"/>
                </a:solidFill>
                <a:latin typeface="Myriad Pro" charset="0"/>
                <a:ea typeface="Myriad Pro" charset="0"/>
                <a:cs typeface="Myriad Pro" charset="0"/>
              </a:rPr>
              <a:t> ideas about risks from tectonic hazards and place making processes.</a:t>
            </a:r>
          </a:p>
          <a:p>
            <a:endParaRPr lang="en-US"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There are limited attempts to make synoptic links between content from different parts of the course of study</a:t>
            </a:r>
            <a:r>
              <a:rPr lang="en-US" sz="1100" dirty="0" smtClean="0">
                <a:solidFill>
                  <a:srgbClr val="1F224E"/>
                </a:solidFill>
                <a:latin typeface="Myriad Pro" charset="0"/>
                <a:ea typeface="Myriad Pro" charset="0"/>
                <a:cs typeface="Myriad Pro" charset="0"/>
              </a:rPr>
              <a:t>.</a:t>
            </a:r>
            <a:endParaRPr lang="en-US" sz="1100" dirty="0">
              <a:solidFill>
                <a:srgbClr val="1F224E"/>
              </a:solidFill>
              <a:latin typeface="Myriad Pro" charset="0"/>
              <a:ea typeface="Myriad Pro" charset="0"/>
              <a:cs typeface="Myriad Pro" charset="0"/>
            </a:endParaRPr>
          </a:p>
        </p:txBody>
      </p:sp>
      <p:sp>
        <p:nvSpPr>
          <p:cNvPr id="8" name="TextBox 7"/>
          <p:cNvSpPr txBox="1"/>
          <p:nvPr/>
        </p:nvSpPr>
        <p:spPr>
          <a:xfrm>
            <a:off x="4845147" y="1340768"/>
            <a:ext cx="2141217" cy="4662815"/>
          </a:xfrm>
          <a:prstGeom prst="rect">
            <a:avLst/>
          </a:prstGeom>
          <a:solidFill>
            <a:srgbClr val="ECECEC"/>
          </a:solidFill>
          <a:ln>
            <a:solidFill>
              <a:schemeClr val="tx1"/>
            </a:solidFill>
          </a:ln>
        </p:spPr>
        <p:txBody>
          <a:bodyPr wrap="square" rtlCol="0">
            <a:spAutoFit/>
          </a:bodyPr>
          <a:lstStyle/>
          <a:p>
            <a:r>
              <a:rPr lang="en-US" sz="1100" b="1" dirty="0">
                <a:solidFill>
                  <a:srgbClr val="1F224E"/>
                </a:solidFill>
                <a:latin typeface="Myriad Pro" charset="0"/>
                <a:ea typeface="Myriad Pro" charset="0"/>
                <a:cs typeface="Myriad Pro" charset="0"/>
              </a:rPr>
              <a:t>Level 2 (4–6 marks)</a:t>
            </a:r>
          </a:p>
          <a:p>
            <a:r>
              <a:rPr lang="en-US" sz="1100" dirty="0">
                <a:solidFill>
                  <a:srgbClr val="1F224E"/>
                </a:solidFill>
                <a:latin typeface="Myriad Pro" charset="0"/>
                <a:ea typeface="Myriad Pro" charset="0"/>
                <a:cs typeface="Myriad Pro" charset="0"/>
              </a:rPr>
              <a:t>Demonstrates </a:t>
            </a:r>
            <a:r>
              <a:rPr lang="en-US" sz="1100" b="1" dirty="0">
                <a:solidFill>
                  <a:srgbClr val="1F224E"/>
                </a:solidFill>
                <a:latin typeface="Myriad Pro" charset="0"/>
                <a:ea typeface="Myriad Pro" charset="0"/>
                <a:cs typeface="Myriad Pro" charset="0"/>
              </a:rPr>
              <a:t>reasonable</a:t>
            </a:r>
            <a:r>
              <a:rPr lang="en-US" sz="1100" dirty="0">
                <a:solidFill>
                  <a:srgbClr val="1F224E"/>
                </a:solidFill>
                <a:latin typeface="Myriad Pro" charset="0"/>
                <a:ea typeface="Myriad Pro" charset="0"/>
                <a:cs typeface="Myriad Pro" charset="0"/>
              </a:rPr>
              <a:t> </a:t>
            </a:r>
            <a:r>
              <a:rPr lang="en-US" sz="1100" dirty="0">
                <a:solidFill>
                  <a:srgbClr val="FF0000"/>
                </a:solidFill>
                <a:latin typeface="Myriad Pro" charset="0"/>
                <a:ea typeface="Myriad Pro" charset="0"/>
                <a:cs typeface="Myriad Pro" charset="0"/>
              </a:rPr>
              <a:t>knowledge and understanding </a:t>
            </a:r>
            <a:r>
              <a:rPr lang="en-US" sz="1100" dirty="0">
                <a:solidFill>
                  <a:srgbClr val="1F224E"/>
                </a:solidFill>
                <a:latin typeface="Myriad Pro" charset="0"/>
                <a:ea typeface="Myriad Pro" charset="0"/>
                <a:cs typeface="Myriad Pro" charset="0"/>
              </a:rPr>
              <a:t>of risks from tectonic hazards and place making processes </a:t>
            </a:r>
            <a:r>
              <a:rPr lang="en-US" sz="1100" dirty="0" smtClean="0">
                <a:solidFill>
                  <a:srgbClr val="FF0000"/>
                </a:solidFill>
                <a:latin typeface="Myriad Pro" charset="0"/>
                <a:ea typeface="Myriad Pro" charset="0"/>
                <a:cs typeface="Myriad Pro" charset="0"/>
              </a:rPr>
              <a:t>(AO1</a:t>
            </a:r>
            <a:r>
              <a:rPr lang="en-US" sz="1100" dirty="0">
                <a:solidFill>
                  <a:srgbClr val="FF0000"/>
                </a:solidFill>
                <a:latin typeface="Myriad Pro" charset="0"/>
                <a:ea typeface="Myriad Pro" charset="0"/>
                <a:cs typeface="Myriad Pro" charset="0"/>
              </a:rPr>
              <a:t>)</a:t>
            </a:r>
            <a:r>
              <a:rPr lang="en-US" sz="1100" dirty="0">
                <a:solidFill>
                  <a:srgbClr val="1F224E"/>
                </a:solidFill>
                <a:latin typeface="Myriad Pro" charset="0"/>
                <a:ea typeface="Myriad Pro" charset="0"/>
                <a:cs typeface="Myriad Pro" charset="0"/>
              </a:rPr>
              <a:t>. </a:t>
            </a:r>
          </a:p>
          <a:p>
            <a:endParaRPr lang="en-US"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Demonstrates </a:t>
            </a:r>
            <a:r>
              <a:rPr lang="en-US" sz="1100" b="1" dirty="0">
                <a:solidFill>
                  <a:srgbClr val="1F224E"/>
                </a:solidFill>
                <a:latin typeface="Myriad Pro" charset="0"/>
                <a:ea typeface="Myriad Pro" charset="0"/>
                <a:cs typeface="Myriad Pro" charset="0"/>
              </a:rPr>
              <a:t>reasonable</a:t>
            </a:r>
            <a:r>
              <a:rPr lang="en-US" sz="1100" dirty="0">
                <a:solidFill>
                  <a:srgbClr val="1F224E"/>
                </a:solidFill>
                <a:latin typeface="Myriad Pro" charset="0"/>
                <a:ea typeface="Myriad Pro" charset="0"/>
                <a:cs typeface="Myriad Pro" charset="0"/>
              </a:rPr>
              <a:t> </a:t>
            </a:r>
            <a:r>
              <a:rPr lang="en-US" sz="1100" dirty="0">
                <a:solidFill>
                  <a:srgbClr val="00B0F0"/>
                </a:solidFill>
                <a:latin typeface="Myriad Pro" charset="0"/>
                <a:ea typeface="Myriad Pro" charset="0"/>
                <a:cs typeface="Myriad Pro" charset="0"/>
              </a:rPr>
              <a:t>application of knowledge and understanding </a:t>
            </a:r>
            <a:r>
              <a:rPr lang="en-US" sz="1100" dirty="0">
                <a:solidFill>
                  <a:srgbClr val="1F224E"/>
                </a:solidFill>
                <a:latin typeface="Myriad Pro" charset="0"/>
                <a:ea typeface="Myriad Pro" charset="0"/>
                <a:cs typeface="Myriad Pro" charset="0"/>
              </a:rPr>
              <a:t>to provide sound </a:t>
            </a:r>
            <a:r>
              <a:rPr lang="en-US" sz="1100" dirty="0">
                <a:solidFill>
                  <a:srgbClr val="00B0F0"/>
                </a:solidFill>
                <a:latin typeface="Myriad Pro" charset="0"/>
                <a:ea typeface="Myriad Pro" charset="0"/>
                <a:cs typeface="Myriad Pro" charset="0"/>
              </a:rPr>
              <a:t>analysis</a:t>
            </a:r>
            <a:r>
              <a:rPr lang="en-US" sz="1100" dirty="0">
                <a:solidFill>
                  <a:srgbClr val="1F224E"/>
                </a:solidFill>
                <a:latin typeface="Myriad Pro" charset="0"/>
                <a:ea typeface="Myriad Pro" charset="0"/>
                <a:cs typeface="Myriad Pro" charset="0"/>
              </a:rPr>
              <a:t> that shows some accuracy of how the risks from tectonic hazards affect place making processes </a:t>
            </a:r>
            <a:r>
              <a:rPr lang="en-US" sz="1100" dirty="0" smtClean="0">
                <a:solidFill>
                  <a:srgbClr val="00B0F0"/>
                </a:solidFill>
                <a:latin typeface="Myriad Pro" charset="0"/>
                <a:ea typeface="Myriad Pro" charset="0"/>
                <a:cs typeface="Myriad Pro" charset="0"/>
              </a:rPr>
              <a:t>(AO2</a:t>
            </a:r>
            <a:r>
              <a:rPr lang="en-US" sz="1100" dirty="0">
                <a:solidFill>
                  <a:srgbClr val="00B0F0"/>
                </a:solidFill>
                <a:latin typeface="Myriad Pro" charset="0"/>
                <a:ea typeface="Myriad Pro" charset="0"/>
                <a:cs typeface="Myriad Pro" charset="0"/>
              </a:rPr>
              <a:t>)</a:t>
            </a:r>
            <a:r>
              <a:rPr lang="en-US" sz="1100" dirty="0">
                <a:solidFill>
                  <a:srgbClr val="1F224E"/>
                </a:solidFill>
                <a:latin typeface="Myriad Pro" charset="0"/>
                <a:ea typeface="Myriad Pro" charset="0"/>
                <a:cs typeface="Myriad Pro" charset="0"/>
              </a:rPr>
              <a:t>.</a:t>
            </a:r>
          </a:p>
          <a:p>
            <a:endParaRPr lang="en-US"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This will be shown by including </a:t>
            </a:r>
            <a:r>
              <a:rPr lang="en-US" sz="1100" b="1" dirty="0">
                <a:solidFill>
                  <a:srgbClr val="1F224E"/>
                </a:solidFill>
                <a:latin typeface="Myriad Pro" charset="0"/>
                <a:ea typeface="Myriad Pro" charset="0"/>
                <a:cs typeface="Myriad Pro" charset="0"/>
              </a:rPr>
              <a:t>developed</a:t>
            </a:r>
            <a:r>
              <a:rPr lang="en-US" sz="1100" dirty="0">
                <a:solidFill>
                  <a:srgbClr val="1F224E"/>
                </a:solidFill>
                <a:latin typeface="Myriad Pro" charset="0"/>
                <a:ea typeface="Myriad Pro" charset="0"/>
                <a:cs typeface="Myriad Pro" charset="0"/>
              </a:rPr>
              <a:t> ideas about </a:t>
            </a:r>
            <a:r>
              <a:rPr lang="en-US" sz="1100" b="1" dirty="0">
                <a:solidFill>
                  <a:srgbClr val="1F224E"/>
                </a:solidFill>
                <a:latin typeface="Myriad Pro" charset="0"/>
                <a:ea typeface="Myriad Pro" charset="0"/>
                <a:cs typeface="Myriad Pro" charset="0"/>
              </a:rPr>
              <a:t>either</a:t>
            </a:r>
            <a:r>
              <a:rPr lang="en-US" sz="1100" dirty="0">
                <a:solidFill>
                  <a:srgbClr val="1F224E"/>
                </a:solidFill>
                <a:latin typeface="Myriad Pro" charset="0"/>
                <a:ea typeface="Myriad Pro" charset="0"/>
                <a:cs typeface="Myriad Pro" charset="0"/>
              </a:rPr>
              <a:t> risks from tectonic hazards or place making processes and </a:t>
            </a:r>
            <a:r>
              <a:rPr lang="en-US" sz="1100" b="1" dirty="0" smtClean="0">
                <a:solidFill>
                  <a:srgbClr val="1F224E"/>
                </a:solidFill>
                <a:latin typeface="Myriad Pro" charset="0"/>
                <a:ea typeface="Myriad Pro" charset="0"/>
                <a:cs typeface="Myriad Pro" charset="0"/>
              </a:rPr>
              <a:t>simple</a:t>
            </a:r>
            <a:r>
              <a:rPr lang="en-US" sz="1100" dirty="0" smtClean="0">
                <a:solidFill>
                  <a:srgbClr val="1F224E"/>
                </a:solidFill>
                <a:latin typeface="Myriad Pro" charset="0"/>
                <a:ea typeface="Myriad Pro" charset="0"/>
                <a:cs typeface="Myriad Pro" charset="0"/>
              </a:rPr>
              <a:t> </a:t>
            </a:r>
            <a:r>
              <a:rPr lang="en-US" sz="1100" dirty="0">
                <a:solidFill>
                  <a:srgbClr val="1F224E"/>
                </a:solidFill>
                <a:latin typeface="Myriad Pro" charset="0"/>
                <a:ea typeface="Myriad Pro" charset="0"/>
                <a:cs typeface="Myriad Pro" charset="0"/>
              </a:rPr>
              <a:t>ideas for the other focus</a:t>
            </a:r>
            <a:r>
              <a:rPr lang="en-US" sz="1100" dirty="0" smtClean="0">
                <a:solidFill>
                  <a:srgbClr val="1F224E"/>
                </a:solidFill>
                <a:latin typeface="Myriad Pro" charset="0"/>
                <a:ea typeface="Myriad Pro" charset="0"/>
                <a:cs typeface="Myriad Pro" charset="0"/>
              </a:rPr>
              <a:t>.</a:t>
            </a:r>
          </a:p>
          <a:p>
            <a:endParaRPr lang="en-US"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There are some attempts to make synoptic links between content from different parts of the course of study but these are not always relevant.</a:t>
            </a:r>
            <a:endParaRPr lang="en-US" sz="1100" dirty="0" smtClean="0">
              <a:solidFill>
                <a:srgbClr val="1F224E"/>
              </a:solidFill>
              <a:latin typeface="Myriad Pro" charset="0"/>
              <a:ea typeface="Myriad Pro" charset="0"/>
              <a:cs typeface="Myriad Pro" charset="0"/>
            </a:endParaRPr>
          </a:p>
        </p:txBody>
      </p:sp>
      <p:sp>
        <p:nvSpPr>
          <p:cNvPr id="11" name="TextBox 10"/>
          <p:cNvSpPr txBox="1"/>
          <p:nvPr/>
        </p:nvSpPr>
        <p:spPr>
          <a:xfrm>
            <a:off x="2483769" y="1346907"/>
            <a:ext cx="2232248" cy="4662815"/>
          </a:xfrm>
          <a:prstGeom prst="rect">
            <a:avLst/>
          </a:prstGeom>
          <a:solidFill>
            <a:srgbClr val="ECECEC"/>
          </a:solidFill>
          <a:ln>
            <a:solidFill>
              <a:schemeClr val="tx1"/>
            </a:solidFill>
          </a:ln>
        </p:spPr>
        <p:txBody>
          <a:bodyPr wrap="square" rtlCol="0">
            <a:spAutoFit/>
          </a:bodyPr>
          <a:lstStyle/>
          <a:p>
            <a:r>
              <a:rPr lang="en-US" sz="1100" b="1" dirty="0">
                <a:solidFill>
                  <a:srgbClr val="1F224E"/>
                </a:solidFill>
                <a:latin typeface="Myriad Pro" charset="0"/>
                <a:ea typeface="Myriad Pro" charset="0"/>
                <a:cs typeface="Myriad Pro" charset="0"/>
              </a:rPr>
              <a:t>Level 3 (7–9 marks)</a:t>
            </a:r>
            <a:endParaRPr lang="en-GB" sz="1100" b="1"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Demonstrates </a:t>
            </a:r>
            <a:r>
              <a:rPr lang="en-US" sz="1100" b="1" dirty="0">
                <a:solidFill>
                  <a:srgbClr val="1F224E"/>
                </a:solidFill>
                <a:latin typeface="Myriad Pro" charset="0"/>
                <a:ea typeface="Myriad Pro" charset="0"/>
                <a:cs typeface="Myriad Pro" charset="0"/>
              </a:rPr>
              <a:t>thorough</a:t>
            </a:r>
            <a:r>
              <a:rPr lang="en-US" sz="1100" dirty="0">
                <a:solidFill>
                  <a:srgbClr val="1F224E"/>
                </a:solidFill>
                <a:latin typeface="Myriad Pro" charset="0"/>
                <a:ea typeface="Myriad Pro" charset="0"/>
                <a:cs typeface="Myriad Pro" charset="0"/>
              </a:rPr>
              <a:t> </a:t>
            </a:r>
            <a:r>
              <a:rPr lang="en-US" sz="1100" dirty="0">
                <a:solidFill>
                  <a:srgbClr val="FF0000"/>
                </a:solidFill>
                <a:latin typeface="Myriad Pro" charset="0"/>
                <a:ea typeface="Myriad Pro" charset="0"/>
                <a:cs typeface="Myriad Pro" charset="0"/>
              </a:rPr>
              <a:t>knowledge and understanding </a:t>
            </a:r>
            <a:r>
              <a:rPr lang="en-US" sz="1100" dirty="0">
                <a:solidFill>
                  <a:srgbClr val="1F224E"/>
                </a:solidFill>
                <a:latin typeface="Myriad Pro" charset="0"/>
                <a:ea typeface="Myriad Pro" charset="0"/>
                <a:cs typeface="Myriad Pro" charset="0"/>
              </a:rPr>
              <a:t>of risks from tectonic hazards and place making processes </a:t>
            </a:r>
            <a:r>
              <a:rPr lang="en-US" sz="1100" dirty="0" smtClean="0">
                <a:solidFill>
                  <a:srgbClr val="FF0000"/>
                </a:solidFill>
                <a:latin typeface="Myriad Pro" charset="0"/>
                <a:ea typeface="Myriad Pro" charset="0"/>
                <a:cs typeface="Myriad Pro" charset="0"/>
              </a:rPr>
              <a:t>(AO1</a:t>
            </a:r>
            <a:r>
              <a:rPr lang="en-US" sz="1100" dirty="0">
                <a:solidFill>
                  <a:srgbClr val="FF0000"/>
                </a:solidFill>
                <a:latin typeface="Myriad Pro" charset="0"/>
                <a:ea typeface="Myriad Pro" charset="0"/>
                <a:cs typeface="Myriad Pro" charset="0"/>
              </a:rPr>
              <a:t>)</a:t>
            </a:r>
            <a:r>
              <a:rPr lang="en-US" sz="1100" dirty="0">
                <a:solidFill>
                  <a:srgbClr val="1F224E"/>
                </a:solidFill>
                <a:latin typeface="Myriad Pro" charset="0"/>
                <a:ea typeface="Myriad Pro" charset="0"/>
                <a:cs typeface="Myriad Pro" charset="0"/>
              </a:rPr>
              <a:t>. </a:t>
            </a:r>
          </a:p>
          <a:p>
            <a:endParaRPr lang="en-US"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Demonstrates </a:t>
            </a:r>
            <a:r>
              <a:rPr lang="en-US" sz="1100" b="1" dirty="0">
                <a:solidFill>
                  <a:srgbClr val="1F224E"/>
                </a:solidFill>
                <a:latin typeface="Myriad Pro" charset="0"/>
                <a:ea typeface="Myriad Pro" charset="0"/>
                <a:cs typeface="Myriad Pro" charset="0"/>
              </a:rPr>
              <a:t>thorough</a:t>
            </a:r>
            <a:r>
              <a:rPr lang="en-US" sz="1100" dirty="0">
                <a:solidFill>
                  <a:srgbClr val="1F224E"/>
                </a:solidFill>
                <a:latin typeface="Myriad Pro" charset="0"/>
                <a:ea typeface="Myriad Pro" charset="0"/>
                <a:cs typeface="Myriad Pro" charset="0"/>
              </a:rPr>
              <a:t> </a:t>
            </a:r>
            <a:r>
              <a:rPr lang="en-US" sz="1100" dirty="0">
                <a:solidFill>
                  <a:srgbClr val="00B0F0"/>
                </a:solidFill>
                <a:latin typeface="Myriad Pro" charset="0"/>
                <a:ea typeface="Myriad Pro" charset="0"/>
                <a:cs typeface="Myriad Pro" charset="0"/>
              </a:rPr>
              <a:t>application of knowledge and understanding</a:t>
            </a:r>
            <a:r>
              <a:rPr lang="en-US" sz="1100" dirty="0">
                <a:solidFill>
                  <a:srgbClr val="1F224E"/>
                </a:solidFill>
                <a:latin typeface="Myriad Pro" charset="0"/>
                <a:ea typeface="Myriad Pro" charset="0"/>
                <a:cs typeface="Myriad Pro" charset="0"/>
              </a:rPr>
              <a:t> to provide clear and developed </a:t>
            </a:r>
            <a:r>
              <a:rPr lang="en-US" sz="1100" dirty="0">
                <a:solidFill>
                  <a:srgbClr val="00B0F0"/>
                </a:solidFill>
                <a:latin typeface="Myriad Pro" charset="0"/>
                <a:ea typeface="Myriad Pro" charset="0"/>
                <a:cs typeface="Myriad Pro" charset="0"/>
              </a:rPr>
              <a:t>analysis</a:t>
            </a:r>
            <a:r>
              <a:rPr lang="en-US" sz="1100" dirty="0">
                <a:solidFill>
                  <a:srgbClr val="1F224E"/>
                </a:solidFill>
                <a:latin typeface="Myriad Pro" charset="0"/>
                <a:ea typeface="Myriad Pro" charset="0"/>
                <a:cs typeface="Myriad Pro" charset="0"/>
              </a:rPr>
              <a:t> that shows accuracy of how the risks from tectonic hazards affect place making processes </a:t>
            </a:r>
            <a:r>
              <a:rPr lang="en-US" sz="1100" dirty="0" smtClean="0">
                <a:solidFill>
                  <a:srgbClr val="00B0F0"/>
                </a:solidFill>
                <a:latin typeface="Myriad Pro" charset="0"/>
                <a:ea typeface="Myriad Pro" charset="0"/>
                <a:cs typeface="Myriad Pro" charset="0"/>
              </a:rPr>
              <a:t>(</a:t>
            </a:r>
            <a:r>
              <a:rPr lang="en-US" sz="1100" dirty="0">
                <a:solidFill>
                  <a:srgbClr val="00B0F0"/>
                </a:solidFill>
                <a:latin typeface="Myriad Pro" charset="0"/>
                <a:ea typeface="Myriad Pro" charset="0"/>
                <a:cs typeface="Myriad Pro" charset="0"/>
              </a:rPr>
              <a:t>AO2)</a:t>
            </a:r>
            <a:r>
              <a:rPr lang="en-US" sz="1100" dirty="0">
                <a:solidFill>
                  <a:srgbClr val="1F224E"/>
                </a:solidFill>
                <a:latin typeface="Myriad Pro" charset="0"/>
                <a:ea typeface="Myriad Pro" charset="0"/>
                <a:cs typeface="Myriad Pro" charset="0"/>
              </a:rPr>
              <a:t>.</a:t>
            </a:r>
          </a:p>
          <a:p>
            <a:r>
              <a:rPr lang="en-US" sz="1100" dirty="0">
                <a:solidFill>
                  <a:srgbClr val="1F224E"/>
                </a:solidFill>
                <a:latin typeface="Myriad Pro" charset="0"/>
                <a:ea typeface="Myriad Pro" charset="0"/>
                <a:cs typeface="Myriad Pro" charset="0"/>
              </a:rPr>
              <a:t> </a:t>
            </a:r>
          </a:p>
          <a:p>
            <a:r>
              <a:rPr lang="en-US" sz="1100" dirty="0">
                <a:solidFill>
                  <a:srgbClr val="1F224E"/>
                </a:solidFill>
                <a:latin typeface="Myriad Pro" charset="0"/>
                <a:ea typeface="Myriad Pro" charset="0"/>
                <a:cs typeface="Myriad Pro" charset="0"/>
              </a:rPr>
              <a:t>This will be shown by including </a:t>
            </a:r>
            <a:r>
              <a:rPr lang="en-US" sz="1100" b="1" dirty="0">
                <a:solidFill>
                  <a:srgbClr val="1F224E"/>
                </a:solidFill>
                <a:latin typeface="Myriad Pro" charset="0"/>
                <a:ea typeface="Myriad Pro" charset="0"/>
                <a:cs typeface="Myriad Pro" charset="0"/>
              </a:rPr>
              <a:t>well-developed</a:t>
            </a:r>
            <a:r>
              <a:rPr lang="en-US" sz="1100" dirty="0">
                <a:solidFill>
                  <a:srgbClr val="1F224E"/>
                </a:solidFill>
                <a:latin typeface="Myriad Pro" charset="0"/>
                <a:ea typeface="Myriad Pro" charset="0"/>
                <a:cs typeface="Myriad Pro" charset="0"/>
              </a:rPr>
              <a:t> ideas about </a:t>
            </a:r>
            <a:r>
              <a:rPr lang="en-US" sz="1100" b="1" dirty="0">
                <a:solidFill>
                  <a:srgbClr val="1F224E"/>
                </a:solidFill>
                <a:latin typeface="Myriad Pro" charset="0"/>
                <a:ea typeface="Myriad Pro" charset="0"/>
                <a:cs typeface="Myriad Pro" charset="0"/>
              </a:rPr>
              <a:t>either</a:t>
            </a:r>
            <a:r>
              <a:rPr lang="en-US" sz="1100" dirty="0">
                <a:solidFill>
                  <a:srgbClr val="1F224E"/>
                </a:solidFill>
                <a:latin typeface="Myriad Pro" charset="0"/>
                <a:ea typeface="Myriad Pro" charset="0"/>
                <a:cs typeface="Myriad Pro" charset="0"/>
              </a:rPr>
              <a:t> risks from tectonic hazards </a:t>
            </a:r>
            <a:r>
              <a:rPr lang="en-US" sz="1100" b="1" dirty="0" smtClean="0">
                <a:solidFill>
                  <a:srgbClr val="1F224E"/>
                </a:solidFill>
                <a:latin typeface="Myriad Pro" charset="0"/>
                <a:ea typeface="Myriad Pro" charset="0"/>
                <a:cs typeface="Myriad Pro" charset="0"/>
              </a:rPr>
              <a:t>or</a:t>
            </a:r>
            <a:r>
              <a:rPr lang="en-US" sz="1100" dirty="0">
                <a:solidFill>
                  <a:srgbClr val="1F224E"/>
                </a:solidFill>
                <a:latin typeface="Myriad Pro" charset="0"/>
                <a:ea typeface="Myriad Pro" charset="0"/>
                <a:cs typeface="Myriad Pro" charset="0"/>
              </a:rPr>
              <a:t> place making processes and </a:t>
            </a:r>
            <a:r>
              <a:rPr lang="en-US" sz="1100" b="1" dirty="0" smtClean="0">
                <a:solidFill>
                  <a:srgbClr val="1F224E"/>
                </a:solidFill>
                <a:latin typeface="Myriad Pro" charset="0"/>
                <a:ea typeface="Myriad Pro" charset="0"/>
                <a:cs typeface="Myriad Pro" charset="0"/>
              </a:rPr>
              <a:t>developed</a:t>
            </a:r>
            <a:r>
              <a:rPr lang="en-US" sz="1100" dirty="0" smtClean="0">
                <a:solidFill>
                  <a:srgbClr val="1F224E"/>
                </a:solidFill>
                <a:latin typeface="Myriad Pro" charset="0"/>
                <a:ea typeface="Myriad Pro" charset="0"/>
                <a:cs typeface="Myriad Pro" charset="0"/>
              </a:rPr>
              <a:t> </a:t>
            </a:r>
            <a:r>
              <a:rPr lang="en-US" sz="1100" dirty="0">
                <a:solidFill>
                  <a:srgbClr val="1F224E"/>
                </a:solidFill>
                <a:latin typeface="Myriad Pro" charset="0"/>
                <a:ea typeface="Myriad Pro" charset="0"/>
                <a:cs typeface="Myriad Pro" charset="0"/>
              </a:rPr>
              <a:t>ideas for the other focus</a:t>
            </a:r>
            <a:r>
              <a:rPr lang="en-US" sz="1100" dirty="0" smtClean="0">
                <a:solidFill>
                  <a:srgbClr val="1F224E"/>
                </a:solidFill>
                <a:latin typeface="Myriad Pro" charset="0"/>
                <a:ea typeface="Myriad Pro" charset="0"/>
                <a:cs typeface="Myriad Pro" charset="0"/>
              </a:rPr>
              <a:t>.</a:t>
            </a:r>
          </a:p>
          <a:p>
            <a:endParaRPr lang="en-US"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There are clear attempts to make synoptic links between content from different parts of the course of study but these are not always appropriate. </a:t>
            </a:r>
            <a:endParaRPr lang="en-US" sz="1100" dirty="0" smtClean="0">
              <a:solidFill>
                <a:srgbClr val="1F224E"/>
              </a:solidFill>
              <a:latin typeface="Myriad Pro" charset="0"/>
              <a:ea typeface="Myriad Pro" charset="0"/>
              <a:cs typeface="Myriad Pro" charset="0"/>
            </a:endParaRPr>
          </a:p>
          <a:p>
            <a:endParaRPr lang="en-US" sz="1100" dirty="0" smtClean="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33295075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36104"/>
          </a:xfrm>
        </p:spPr>
        <p:txBody>
          <a:bodyPr>
            <a:noAutofit/>
          </a:bodyPr>
          <a:lstStyle/>
          <a:p>
            <a:r>
              <a:rPr lang="en-GB" dirty="0"/>
              <a:t>Topic </a:t>
            </a:r>
            <a:r>
              <a:rPr lang="en-GB" dirty="0" smtClean="0"/>
              <a:t>3.5 </a:t>
            </a:r>
            <a:r>
              <a:rPr lang="en-GB" dirty="0"/>
              <a:t>– Question </a:t>
            </a:r>
            <a:r>
              <a:rPr lang="en-GB" dirty="0" smtClean="0"/>
              <a:t>10 </a:t>
            </a:r>
            <a:r>
              <a:rPr lang="en-GB" dirty="0"/>
              <a:t>– </a:t>
            </a:r>
            <a:r>
              <a:rPr lang="en-GB" dirty="0" smtClean="0"/>
              <a:t>12 </a:t>
            </a:r>
            <a:r>
              <a:rPr lang="en-GB" dirty="0"/>
              <a:t>marks</a:t>
            </a:r>
          </a:p>
        </p:txBody>
      </p:sp>
      <p:sp>
        <p:nvSpPr>
          <p:cNvPr id="7" name="Content Placeholder 2"/>
          <p:cNvSpPr txBox="1">
            <a:spLocks/>
          </p:cNvSpPr>
          <p:nvPr/>
        </p:nvSpPr>
        <p:spPr>
          <a:xfrm>
            <a:off x="1" y="1846939"/>
            <a:ext cx="3995936" cy="4894498"/>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200" b="1" dirty="0" smtClean="0">
                <a:solidFill>
                  <a:srgbClr val="FF0000"/>
                </a:solidFill>
                <a:latin typeface="Myriad Pro" charset="0"/>
                <a:ea typeface="Myriad Pro" charset="0"/>
                <a:cs typeface="Myriad Pro" charset="0"/>
              </a:rPr>
              <a:t>AO1 </a:t>
            </a:r>
            <a:r>
              <a:rPr lang="en-US" sz="1200" b="1" dirty="0">
                <a:solidFill>
                  <a:srgbClr val="FF0000"/>
                </a:solidFill>
                <a:latin typeface="Myriad Pro" charset="0"/>
                <a:ea typeface="Myriad Pro" charset="0"/>
                <a:cs typeface="Myriad Pro" charset="0"/>
              </a:rPr>
              <a:t>– </a:t>
            </a:r>
            <a:r>
              <a:rPr lang="en-US" sz="1200" b="1" dirty="0" smtClean="0">
                <a:solidFill>
                  <a:srgbClr val="FF0000"/>
                </a:solidFill>
                <a:latin typeface="Myriad Pro" charset="0"/>
                <a:ea typeface="Myriad Pro" charset="0"/>
                <a:cs typeface="Myriad Pro" charset="0"/>
              </a:rPr>
              <a:t>6 </a:t>
            </a:r>
            <a:r>
              <a:rPr lang="en-US" sz="1200" b="1" dirty="0">
                <a:solidFill>
                  <a:srgbClr val="FF0000"/>
                </a:solidFill>
                <a:latin typeface="Myriad Pro" charset="0"/>
                <a:ea typeface="Myriad Pro" charset="0"/>
                <a:cs typeface="Myriad Pro" charset="0"/>
              </a:rPr>
              <a:t>marks</a:t>
            </a:r>
            <a:endParaRPr lang="en-GB" sz="1200" b="1" dirty="0">
              <a:solidFill>
                <a:srgbClr val="FF0000"/>
              </a:solidFill>
              <a:latin typeface="Myriad Pro" charset="0"/>
              <a:ea typeface="Myriad Pro" charset="0"/>
              <a:cs typeface="Myriad Pro" charset="0"/>
            </a:endParaRPr>
          </a:p>
          <a:p>
            <a:pPr marL="0" indent="0">
              <a:buNone/>
            </a:pPr>
            <a:r>
              <a:rPr lang="en-US" sz="1200" dirty="0">
                <a:solidFill>
                  <a:srgbClr val="FF0000"/>
                </a:solidFill>
                <a:latin typeface="Myriad Pro" charset="0"/>
                <a:ea typeface="Myriad Pro" charset="0"/>
                <a:cs typeface="Myriad Pro" charset="0"/>
              </a:rPr>
              <a:t>Knowledge and understanding </a:t>
            </a:r>
            <a:r>
              <a:rPr lang="en-US" sz="1200" dirty="0">
                <a:solidFill>
                  <a:srgbClr val="1F224E"/>
                </a:solidFill>
                <a:latin typeface="Myriad Pro" charset="0"/>
                <a:ea typeface="Myriad Pro" charset="0"/>
                <a:cs typeface="Myriad Pro" charset="0"/>
              </a:rPr>
              <a:t>of the risks from tectonic hazards and place making processes could potentially include:</a:t>
            </a:r>
            <a:endParaRPr lang="en-GB" sz="1200" dirty="0">
              <a:solidFill>
                <a:srgbClr val="1F224E"/>
              </a:solidFill>
              <a:latin typeface="Myriad Pro" charset="0"/>
              <a:ea typeface="Myriad Pro" charset="0"/>
              <a:cs typeface="Myriad Pro" charset="0"/>
            </a:endParaRPr>
          </a:p>
          <a:p>
            <a:pPr lvl="0"/>
            <a:r>
              <a:rPr lang="en-US" sz="1200" dirty="0" smtClean="0">
                <a:solidFill>
                  <a:srgbClr val="1F224E"/>
                </a:solidFill>
                <a:latin typeface="Myriad Pro" charset="0"/>
                <a:ea typeface="Myriad Pro" charset="0"/>
                <a:cs typeface="Myriad Pro" charset="0"/>
              </a:rPr>
              <a:t>changes </a:t>
            </a:r>
            <a:r>
              <a:rPr lang="en-US" sz="1200" dirty="0">
                <a:solidFill>
                  <a:srgbClr val="1F224E"/>
                </a:solidFill>
                <a:latin typeface="Myriad Pro" charset="0"/>
                <a:ea typeface="Myriad Pro" charset="0"/>
                <a:cs typeface="Myriad Pro" charset="0"/>
              </a:rPr>
              <a:t>in the frequency and impacts of tectonic hazards over time</a:t>
            </a:r>
          </a:p>
          <a:p>
            <a:pPr lvl="0"/>
            <a:r>
              <a:rPr lang="en-US" sz="1200" dirty="0" smtClean="0">
                <a:solidFill>
                  <a:srgbClr val="1F224E"/>
                </a:solidFill>
                <a:latin typeface="Myriad Pro" charset="0"/>
                <a:ea typeface="Myriad Pro" charset="0"/>
                <a:cs typeface="Myriad Pro" charset="0"/>
              </a:rPr>
              <a:t>degree </a:t>
            </a:r>
            <a:r>
              <a:rPr lang="en-US" sz="1200" dirty="0">
                <a:solidFill>
                  <a:srgbClr val="1F224E"/>
                </a:solidFill>
                <a:latin typeface="Myriad Pro" charset="0"/>
                <a:ea typeface="Myriad Pro" charset="0"/>
                <a:cs typeface="Myriad Pro" charset="0"/>
              </a:rPr>
              <a:t>of risk posed by a hazard and the probability of the hazard event occurring</a:t>
            </a:r>
          </a:p>
          <a:p>
            <a:pPr lvl="0"/>
            <a:r>
              <a:rPr lang="en-US" sz="1200" dirty="0" smtClean="0">
                <a:solidFill>
                  <a:srgbClr val="1F224E"/>
                </a:solidFill>
                <a:latin typeface="Myriad Pro" charset="0"/>
                <a:ea typeface="Myriad Pro" charset="0"/>
                <a:cs typeface="Myriad Pro" charset="0"/>
              </a:rPr>
              <a:t>reasons </a:t>
            </a:r>
            <a:r>
              <a:rPr lang="en-US" sz="1200" dirty="0">
                <a:solidFill>
                  <a:srgbClr val="1F224E"/>
                </a:solidFill>
                <a:latin typeface="Myriad Pro" charset="0"/>
                <a:ea typeface="Myriad Pro" charset="0"/>
                <a:cs typeface="Myriad Pro" charset="0"/>
              </a:rPr>
              <a:t>why people choose to live in tectonically active locations</a:t>
            </a:r>
          </a:p>
          <a:p>
            <a:pPr lvl="0"/>
            <a:r>
              <a:rPr lang="en-US" sz="1200" dirty="0" smtClean="0">
                <a:solidFill>
                  <a:srgbClr val="1F224E"/>
                </a:solidFill>
                <a:latin typeface="Myriad Pro" charset="0"/>
                <a:ea typeface="Myriad Pro" charset="0"/>
                <a:cs typeface="Myriad Pro" charset="0"/>
              </a:rPr>
              <a:t>future </a:t>
            </a:r>
            <a:r>
              <a:rPr lang="en-US" sz="1200" dirty="0">
                <a:solidFill>
                  <a:srgbClr val="1F224E"/>
                </a:solidFill>
                <a:latin typeface="Myriad Pro" charset="0"/>
                <a:ea typeface="Myriad Pro" charset="0"/>
                <a:cs typeface="Myriad Pro" charset="0"/>
              </a:rPr>
              <a:t>strategies to cope with risks from tectonic hazards</a:t>
            </a:r>
          </a:p>
          <a:p>
            <a:pPr lvl="0"/>
            <a:r>
              <a:rPr lang="en-US" sz="1200" dirty="0" smtClean="0">
                <a:solidFill>
                  <a:srgbClr val="1F224E"/>
                </a:solidFill>
                <a:latin typeface="Myriad Pro" charset="0"/>
                <a:ea typeface="Myriad Pro" charset="0"/>
                <a:cs typeface="Myriad Pro" charset="0"/>
              </a:rPr>
              <a:t>how </a:t>
            </a:r>
            <a:r>
              <a:rPr lang="en-US" sz="1200" dirty="0">
                <a:solidFill>
                  <a:srgbClr val="1F224E"/>
                </a:solidFill>
                <a:latin typeface="Myriad Pro" charset="0"/>
                <a:ea typeface="Myriad Pro" charset="0"/>
                <a:cs typeface="Myriad Pro" charset="0"/>
              </a:rPr>
              <a:t>governments and organisations attempt to present places to the wider world to attract inward investment and regeneration</a:t>
            </a:r>
          </a:p>
          <a:p>
            <a:pPr lvl="0"/>
            <a:r>
              <a:rPr lang="en-US" sz="1200" dirty="0" smtClean="0">
                <a:solidFill>
                  <a:srgbClr val="1F224E"/>
                </a:solidFill>
                <a:latin typeface="Myriad Pro" charset="0"/>
                <a:ea typeface="Myriad Pro" charset="0"/>
                <a:cs typeface="Myriad Pro" charset="0"/>
              </a:rPr>
              <a:t>why </a:t>
            </a:r>
            <a:r>
              <a:rPr lang="en-US" sz="1200" dirty="0">
                <a:solidFill>
                  <a:srgbClr val="1F224E"/>
                </a:solidFill>
                <a:latin typeface="Myriad Pro" charset="0"/>
                <a:ea typeface="Myriad Pro" charset="0"/>
                <a:cs typeface="Myriad Pro" charset="0"/>
              </a:rPr>
              <a:t>places rebrand through reimaging and regeneration to construct a different place meaning</a:t>
            </a:r>
          </a:p>
          <a:p>
            <a:pPr lvl="0"/>
            <a:r>
              <a:rPr lang="en-US" sz="1200" dirty="0" smtClean="0">
                <a:solidFill>
                  <a:srgbClr val="1F224E"/>
                </a:solidFill>
                <a:latin typeface="Myriad Pro" charset="0"/>
                <a:ea typeface="Myriad Pro" charset="0"/>
                <a:cs typeface="Myriad Pro" charset="0"/>
              </a:rPr>
              <a:t>range </a:t>
            </a:r>
            <a:r>
              <a:rPr lang="en-US" sz="1200" dirty="0">
                <a:solidFill>
                  <a:srgbClr val="1F224E"/>
                </a:solidFill>
                <a:latin typeface="Myriad Pro" charset="0"/>
                <a:ea typeface="Myriad Pro" charset="0"/>
                <a:cs typeface="Myriad Pro" charset="0"/>
              </a:rPr>
              <a:t>of strategies can be used to rebrand places such as art, heritage and architecture. These can be used to change a place meaning</a:t>
            </a:r>
          </a:p>
          <a:p>
            <a:pPr lvl="0"/>
            <a:r>
              <a:rPr lang="en-US" sz="1200" dirty="0" smtClean="0">
                <a:solidFill>
                  <a:srgbClr val="1F224E"/>
                </a:solidFill>
                <a:latin typeface="Myriad Pro" charset="0"/>
                <a:ea typeface="Myriad Pro" charset="0"/>
                <a:cs typeface="Myriad Pro" charset="0"/>
              </a:rPr>
              <a:t>range </a:t>
            </a:r>
            <a:r>
              <a:rPr lang="en-US" sz="1200" dirty="0">
                <a:solidFill>
                  <a:srgbClr val="1F224E"/>
                </a:solidFill>
                <a:latin typeface="Myriad Pro" charset="0"/>
                <a:ea typeface="Myriad Pro" charset="0"/>
                <a:cs typeface="Myriad Pro" charset="0"/>
              </a:rPr>
              <a:t>of players and their role in placemaking such as governments, not for profit or community </a:t>
            </a:r>
            <a:r>
              <a:rPr lang="en-US" sz="1200" dirty="0" smtClean="0">
                <a:solidFill>
                  <a:srgbClr val="1F224E"/>
                </a:solidFill>
                <a:latin typeface="Myriad Pro" charset="0"/>
                <a:ea typeface="Myriad Pro" charset="0"/>
                <a:cs typeface="Myriad Pro" charset="0"/>
              </a:rPr>
              <a:t>groups.</a:t>
            </a:r>
            <a:endParaRPr lang="en-US" sz="1200" dirty="0">
              <a:solidFill>
                <a:srgbClr val="1F224E"/>
              </a:solidFill>
              <a:latin typeface="Myriad Pro" charset="0"/>
              <a:ea typeface="Myriad Pro" charset="0"/>
              <a:cs typeface="Myriad Pro" charset="0"/>
            </a:endParaRPr>
          </a:p>
        </p:txBody>
      </p:sp>
      <p:sp>
        <p:nvSpPr>
          <p:cNvPr id="3" name="Rectangle 2"/>
          <p:cNvSpPr/>
          <p:nvPr/>
        </p:nvSpPr>
        <p:spPr>
          <a:xfrm>
            <a:off x="3995936" y="1847790"/>
            <a:ext cx="5148063" cy="4893647"/>
          </a:xfrm>
          <a:prstGeom prst="rect">
            <a:avLst/>
          </a:prstGeom>
          <a:solidFill>
            <a:schemeClr val="bg1"/>
          </a:solidFill>
        </p:spPr>
        <p:txBody>
          <a:bodyPr wrap="square">
            <a:spAutoFit/>
          </a:bodyPr>
          <a:lstStyle/>
          <a:p>
            <a:r>
              <a:rPr lang="en-US" sz="1200" b="1" dirty="0">
                <a:solidFill>
                  <a:srgbClr val="00B0F0"/>
                </a:solidFill>
                <a:latin typeface="Myriad Pro" charset="0"/>
                <a:ea typeface="Myriad Pro" charset="0"/>
                <a:cs typeface="Myriad Pro" charset="0"/>
              </a:rPr>
              <a:t>AO2 – </a:t>
            </a:r>
            <a:r>
              <a:rPr lang="en-US" sz="1200" b="1" dirty="0" smtClean="0">
                <a:solidFill>
                  <a:srgbClr val="00B0F0"/>
                </a:solidFill>
                <a:latin typeface="Myriad Pro" charset="0"/>
                <a:ea typeface="Myriad Pro" charset="0"/>
                <a:cs typeface="Myriad Pro" charset="0"/>
              </a:rPr>
              <a:t>6 </a:t>
            </a:r>
            <a:r>
              <a:rPr lang="en-US" sz="1200" b="1" dirty="0">
                <a:solidFill>
                  <a:srgbClr val="00B0F0"/>
                </a:solidFill>
                <a:latin typeface="Myriad Pro" charset="0"/>
                <a:ea typeface="Myriad Pro" charset="0"/>
                <a:cs typeface="Myriad Pro" charset="0"/>
              </a:rPr>
              <a:t>marks </a:t>
            </a:r>
            <a:endParaRPr lang="en-GB" sz="1200" b="1" dirty="0">
              <a:solidFill>
                <a:srgbClr val="00B0F0"/>
              </a:solidFill>
              <a:latin typeface="Myriad Pro" charset="0"/>
              <a:ea typeface="Myriad Pro" charset="0"/>
              <a:cs typeface="Myriad Pro" charset="0"/>
            </a:endParaRPr>
          </a:p>
          <a:p>
            <a:r>
              <a:rPr lang="en-US" sz="1200" dirty="0">
                <a:solidFill>
                  <a:srgbClr val="00B0F0"/>
                </a:solidFill>
                <a:latin typeface="Myriad Pro" charset="0"/>
                <a:ea typeface="Myriad Pro" charset="0"/>
                <a:cs typeface="Myriad Pro" charset="0"/>
              </a:rPr>
              <a:t>Application of knowledge and understanding to </a:t>
            </a:r>
            <a:r>
              <a:rPr lang="en-US" sz="1200" dirty="0" smtClean="0">
                <a:solidFill>
                  <a:srgbClr val="00B0F0"/>
                </a:solidFill>
                <a:latin typeface="Myriad Pro" charset="0"/>
                <a:ea typeface="Myriad Pro" charset="0"/>
                <a:cs typeface="Myriad Pro" charset="0"/>
              </a:rPr>
              <a:t>analyse </a:t>
            </a:r>
            <a:r>
              <a:rPr lang="en-US" sz="1200" dirty="0">
                <a:solidFill>
                  <a:srgbClr val="1F224E"/>
                </a:solidFill>
                <a:latin typeface="Myriad Pro" charset="0"/>
                <a:ea typeface="Myriad Pro" charset="0"/>
                <a:cs typeface="Myriad Pro" charset="0"/>
              </a:rPr>
              <a:t>how the risks from tectonic hazards affect place making processes could potentially include:</a:t>
            </a:r>
            <a:endParaRPr lang="en-US" sz="1200" dirty="0" smtClean="0">
              <a:solidFill>
                <a:srgbClr val="1F224E"/>
              </a:solidFill>
              <a:latin typeface="Myriad Pro" charset="0"/>
              <a:ea typeface="Myriad Pro" charset="0"/>
              <a:cs typeface="Myriad Pro" charset="0"/>
            </a:endParaRPr>
          </a:p>
          <a:p>
            <a:pPr marL="171450" indent="-171450">
              <a:buFont typeface="Arial" panose="020B0604020202020204" pitchFamily="34" charset="0"/>
              <a:buChar char="•"/>
            </a:pPr>
            <a:r>
              <a:rPr lang="en-US" sz="1200" dirty="0" smtClean="0">
                <a:solidFill>
                  <a:srgbClr val="1F224E"/>
                </a:solidFill>
                <a:latin typeface="Myriad Pro" charset="0"/>
                <a:ea typeface="Myriad Pro" charset="0"/>
                <a:cs typeface="Myriad Pro" charset="0"/>
              </a:rPr>
              <a:t>places </a:t>
            </a:r>
            <a:r>
              <a:rPr lang="en-US" sz="1200" dirty="0">
                <a:solidFill>
                  <a:srgbClr val="1F224E"/>
                </a:solidFill>
                <a:latin typeface="Myriad Pro" charset="0"/>
                <a:ea typeface="Myriad Pro" charset="0"/>
                <a:cs typeface="Myriad Pro" charset="0"/>
              </a:rPr>
              <a:t>prone to tectonic hazards such as California have a variety of strategies to mitigate against the risks, which creates a particular place meaning and enables communities to live with the risks</a:t>
            </a:r>
          </a:p>
          <a:p>
            <a:pPr marL="171450" indent="-171450">
              <a:buFont typeface="Arial" panose="020B0604020202020204" pitchFamily="34" charset="0"/>
              <a:buChar char="•"/>
            </a:pPr>
            <a:r>
              <a:rPr lang="en-US" sz="1200" dirty="0" smtClean="0">
                <a:solidFill>
                  <a:srgbClr val="1F224E"/>
                </a:solidFill>
                <a:latin typeface="Myriad Pro" charset="0"/>
                <a:ea typeface="Myriad Pro" charset="0"/>
                <a:cs typeface="Myriad Pro" charset="0"/>
              </a:rPr>
              <a:t>regeneration </a:t>
            </a:r>
            <a:r>
              <a:rPr lang="en-US" sz="1200" dirty="0">
                <a:solidFill>
                  <a:srgbClr val="1F224E"/>
                </a:solidFill>
                <a:latin typeface="Myriad Pro" charset="0"/>
                <a:ea typeface="Myriad Pro" charset="0"/>
                <a:cs typeface="Myriad Pro" charset="0"/>
              </a:rPr>
              <a:t>following a tectonic event such as the Christchurch earthquake can be more about rebuilding what was there to preserve the place meaning</a:t>
            </a:r>
          </a:p>
          <a:p>
            <a:pPr marL="171450" indent="-171450">
              <a:buFont typeface="Arial" panose="020B0604020202020204" pitchFamily="34" charset="0"/>
              <a:buChar char="•"/>
            </a:pPr>
            <a:r>
              <a:rPr lang="en-US" sz="1200" dirty="0" smtClean="0">
                <a:solidFill>
                  <a:srgbClr val="1F224E"/>
                </a:solidFill>
                <a:latin typeface="Myriad Pro" charset="0"/>
                <a:ea typeface="Myriad Pro" charset="0"/>
                <a:cs typeface="Myriad Pro" charset="0"/>
              </a:rPr>
              <a:t>where </a:t>
            </a:r>
            <a:r>
              <a:rPr lang="en-US" sz="1200" dirty="0">
                <a:solidFill>
                  <a:srgbClr val="1F224E"/>
                </a:solidFill>
                <a:latin typeface="Myriad Pro" charset="0"/>
                <a:ea typeface="Myriad Pro" charset="0"/>
                <a:cs typeface="Myriad Pro" charset="0"/>
              </a:rPr>
              <a:t>places are considered or perceived to be ‘riskier’ due to the frequency of tectonic hazards it can be challenging for players to encourage inward investment for </a:t>
            </a:r>
            <a:r>
              <a:rPr lang="en-US" sz="1200" dirty="0" smtClean="0">
                <a:solidFill>
                  <a:srgbClr val="1F224E"/>
                </a:solidFill>
                <a:latin typeface="Myriad Pro" charset="0"/>
                <a:ea typeface="Myriad Pro" charset="0"/>
                <a:cs typeface="Myriad Pro" charset="0"/>
              </a:rPr>
              <a:t>regeneration </a:t>
            </a:r>
            <a:endParaRPr lang="en-US" sz="1200" dirty="0">
              <a:solidFill>
                <a:srgbClr val="1F224E"/>
              </a:solidFill>
              <a:latin typeface="Myriad Pro" charset="0"/>
              <a:ea typeface="Myriad Pro" charset="0"/>
              <a:cs typeface="Myriad Pro" charset="0"/>
            </a:endParaRPr>
          </a:p>
          <a:p>
            <a:pPr marL="171450" indent="-171450">
              <a:buFont typeface="Arial" panose="020B0604020202020204" pitchFamily="34" charset="0"/>
              <a:buChar char="•"/>
            </a:pPr>
            <a:r>
              <a:rPr lang="en-US" sz="1200" dirty="0" smtClean="0">
                <a:solidFill>
                  <a:srgbClr val="1F224E"/>
                </a:solidFill>
                <a:latin typeface="Myriad Pro" charset="0"/>
                <a:ea typeface="Myriad Pro" charset="0"/>
                <a:cs typeface="Myriad Pro" charset="0"/>
              </a:rPr>
              <a:t>there </a:t>
            </a:r>
            <a:r>
              <a:rPr lang="en-US" sz="1200" dirty="0">
                <a:solidFill>
                  <a:srgbClr val="1F224E"/>
                </a:solidFill>
                <a:latin typeface="Myriad Pro" charset="0"/>
                <a:ea typeface="Myriad Pro" charset="0"/>
                <a:cs typeface="Myriad Pro" charset="0"/>
              </a:rPr>
              <a:t>can be a time lapse between tectonic hazards occurring and the regeneration of places such as the Montserrat eruption. The government are working with a number of not for profit organisations as they are looking to re-establish communities in the south of the Island. The complexities of the place making processes have included where it is safe for communities to establish themselves, what the physical buildings will look like and be organised, how the communities will reimagine themselves to create a different place meaning </a:t>
            </a:r>
          </a:p>
          <a:p>
            <a:pPr marL="171450" indent="-171450">
              <a:buFont typeface="Arial" panose="020B0604020202020204" pitchFamily="34" charset="0"/>
              <a:buChar char="•"/>
            </a:pPr>
            <a:r>
              <a:rPr lang="en-US" sz="1200" dirty="0" smtClean="0">
                <a:solidFill>
                  <a:srgbClr val="1F224E"/>
                </a:solidFill>
                <a:latin typeface="Myriad Pro" charset="0"/>
                <a:ea typeface="Myriad Pro" charset="0"/>
                <a:cs typeface="Myriad Pro" charset="0"/>
              </a:rPr>
              <a:t>role </a:t>
            </a:r>
            <a:r>
              <a:rPr lang="en-US" sz="1200" dirty="0">
                <a:solidFill>
                  <a:srgbClr val="1F224E"/>
                </a:solidFill>
                <a:latin typeface="Myriad Pro" charset="0"/>
                <a:ea typeface="Myriad Pro" charset="0"/>
                <a:cs typeface="Myriad Pro" charset="0"/>
              </a:rPr>
              <a:t>of players in tectonically hazardous areas and in place making processes are key to mitigating against the risks, encouraging investment, rebranding and reimaging. These players act as gatekeepers influencing the degree to which the risks are dealt with in place making </a:t>
            </a:r>
            <a:r>
              <a:rPr lang="en-US" sz="1200" dirty="0" smtClean="0">
                <a:solidFill>
                  <a:srgbClr val="1F224E"/>
                </a:solidFill>
                <a:latin typeface="Myriad Pro" charset="0"/>
                <a:ea typeface="Myriad Pro" charset="0"/>
                <a:cs typeface="Myriad Pro" charset="0"/>
              </a:rPr>
              <a:t>processes.</a:t>
            </a:r>
            <a:endParaRPr lang="en-US" sz="1200" dirty="0">
              <a:solidFill>
                <a:srgbClr val="1F224E"/>
              </a:solidFill>
              <a:latin typeface="Myriad Pro" charset="0"/>
              <a:ea typeface="Myriad Pro" charset="0"/>
              <a:cs typeface="Myriad Pro" charset="0"/>
            </a:endParaRPr>
          </a:p>
        </p:txBody>
      </p:sp>
      <p:sp>
        <p:nvSpPr>
          <p:cNvPr id="8" name="Rectangle 7"/>
          <p:cNvSpPr/>
          <p:nvPr/>
        </p:nvSpPr>
        <p:spPr>
          <a:xfrm>
            <a:off x="276722" y="1014636"/>
            <a:ext cx="8568952" cy="830997"/>
          </a:xfrm>
          <a:prstGeom prst="rect">
            <a:avLst/>
          </a:prstGeom>
          <a:ln>
            <a:solidFill>
              <a:schemeClr val="bg1"/>
            </a:solidFill>
          </a:ln>
        </p:spPr>
        <p:txBody>
          <a:bodyPr wrap="square">
            <a:spAutoFit/>
          </a:bodyPr>
          <a:lstStyle/>
          <a:p>
            <a:r>
              <a:rPr lang="en-GB" sz="1200" dirty="0">
                <a:solidFill>
                  <a:srgbClr val="1F224E"/>
                </a:solidFill>
                <a:latin typeface="Myriad Pro" charset="0"/>
                <a:ea typeface="Myriad Pro" charset="0"/>
                <a:cs typeface="Myriad Pro" charset="0"/>
              </a:rPr>
              <a:t>The ‘Indicative content’ column of the mark scheme gives a number of suggestions of ‘</a:t>
            </a:r>
            <a:r>
              <a:rPr lang="en-GB" sz="1200" dirty="0">
                <a:solidFill>
                  <a:srgbClr val="FF0000"/>
                </a:solidFill>
                <a:latin typeface="Myriad Pro" charset="0"/>
                <a:ea typeface="Myriad Pro" charset="0"/>
                <a:cs typeface="Myriad Pro" charset="0"/>
              </a:rPr>
              <a:t>knowledge and understanding</a:t>
            </a:r>
            <a:r>
              <a:rPr lang="en-GB" sz="1200" dirty="0">
                <a:solidFill>
                  <a:srgbClr val="1F224E"/>
                </a:solidFill>
                <a:latin typeface="Myriad Pro" charset="0"/>
                <a:ea typeface="Myriad Pro" charset="0"/>
                <a:cs typeface="Myriad Pro" charset="0"/>
              </a:rPr>
              <a:t>’ and ‘</a:t>
            </a:r>
            <a:r>
              <a:rPr lang="en-GB" sz="1200" dirty="0">
                <a:solidFill>
                  <a:srgbClr val="00B0F0"/>
                </a:solidFill>
                <a:latin typeface="Myriad Pro" charset="0"/>
                <a:ea typeface="Myriad Pro" charset="0"/>
                <a:cs typeface="Myriad Pro" charset="0"/>
              </a:rPr>
              <a:t>application of knowledge and understanding</a:t>
            </a:r>
            <a:r>
              <a:rPr lang="en-GB" sz="1200" dirty="0">
                <a:solidFill>
                  <a:srgbClr val="1F224E"/>
                </a:solidFill>
                <a:latin typeface="Myriad Pro" charset="0"/>
                <a:ea typeface="Myriad Pro" charset="0"/>
                <a:cs typeface="Myriad Pro" charset="0"/>
              </a:rPr>
              <a:t>’ which could be incorporated into answers for this question. The list is not exhaustive and students should be rewarded for any appropriate ‘</a:t>
            </a:r>
            <a:r>
              <a:rPr lang="en-GB" sz="1200" dirty="0">
                <a:solidFill>
                  <a:srgbClr val="FF0000"/>
                </a:solidFill>
                <a:latin typeface="Myriad Pro" charset="0"/>
                <a:ea typeface="Myriad Pro" charset="0"/>
                <a:cs typeface="Myriad Pro" charset="0"/>
              </a:rPr>
              <a:t>knowledge and understanding</a:t>
            </a:r>
            <a:r>
              <a:rPr lang="en-GB" sz="1200" dirty="0">
                <a:solidFill>
                  <a:srgbClr val="1F224E"/>
                </a:solidFill>
                <a:latin typeface="Myriad Pro" charset="0"/>
                <a:ea typeface="Myriad Pro" charset="0"/>
                <a:cs typeface="Myriad Pro" charset="0"/>
              </a:rPr>
              <a:t>’ or ‘</a:t>
            </a:r>
            <a:r>
              <a:rPr lang="en-GB" sz="1200" dirty="0">
                <a:solidFill>
                  <a:srgbClr val="00B0F0"/>
                </a:solidFill>
                <a:latin typeface="Myriad Pro" charset="0"/>
                <a:ea typeface="Myriad Pro" charset="0"/>
                <a:cs typeface="Myriad Pro" charset="0"/>
              </a:rPr>
              <a:t>application of knowledge and understanding</a:t>
            </a:r>
            <a:r>
              <a:rPr lang="en-GB" sz="1200" dirty="0">
                <a:solidFill>
                  <a:srgbClr val="1F224E"/>
                </a:solidFill>
                <a:latin typeface="Myriad Pro" charset="0"/>
                <a:ea typeface="Myriad Pro" charset="0"/>
                <a:cs typeface="Myriad Pro" charset="0"/>
              </a:rPr>
              <a:t>’ </a:t>
            </a:r>
            <a:r>
              <a:rPr lang="en-GB" sz="1200" dirty="0" smtClean="0">
                <a:solidFill>
                  <a:srgbClr val="1F224E"/>
                </a:solidFill>
                <a:latin typeface="Myriad Pro" charset="0"/>
                <a:ea typeface="Myriad Pro" charset="0"/>
                <a:cs typeface="Myriad Pro" charset="0"/>
              </a:rPr>
              <a:t>shown</a:t>
            </a:r>
            <a:r>
              <a:rPr lang="en-GB" sz="1200" dirty="0">
                <a:solidFill>
                  <a:srgbClr val="1F224E"/>
                </a:solidFill>
                <a:latin typeface="Myriad Pro" charset="0"/>
                <a:ea typeface="Myriad Pro" charset="0"/>
                <a:cs typeface="Myriad Pro" charset="0"/>
              </a:rPr>
              <a:t>. </a:t>
            </a:r>
          </a:p>
        </p:txBody>
      </p:sp>
    </p:spTree>
    <p:extLst>
      <p:ext uri="{BB962C8B-B14F-4D97-AF65-F5344CB8AC3E}">
        <p14:creationId xmlns:p14="http://schemas.microsoft.com/office/powerpoint/2010/main" val="17968402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16632"/>
            <a:ext cx="9144000" cy="1143000"/>
          </a:xfrm>
        </p:spPr>
        <p:txBody>
          <a:bodyPr>
            <a:normAutofit/>
          </a:bodyPr>
          <a:lstStyle/>
          <a:p>
            <a:r>
              <a:rPr lang="en-GB" dirty="0" smtClean="0"/>
              <a:t>Section C</a:t>
            </a:r>
            <a:endParaRPr lang="en-GB" dirty="0"/>
          </a:p>
        </p:txBody>
      </p:sp>
      <p:sp>
        <p:nvSpPr>
          <p:cNvPr id="5" name="Content Placeholder 4"/>
          <p:cNvSpPr>
            <a:spLocks noGrp="1"/>
          </p:cNvSpPr>
          <p:nvPr>
            <p:ph idx="1"/>
          </p:nvPr>
        </p:nvSpPr>
        <p:spPr>
          <a:xfrm>
            <a:off x="467544" y="1196752"/>
            <a:ext cx="8229600" cy="4536504"/>
          </a:xfrm>
        </p:spPr>
        <p:txBody>
          <a:bodyPr>
            <a:normAutofit fontScale="92500" lnSpcReduction="10000"/>
          </a:bodyPr>
          <a:lstStyle/>
          <a:p>
            <a:r>
              <a:rPr lang="en-GB" sz="2400" dirty="0" smtClean="0">
                <a:solidFill>
                  <a:srgbClr val="1F224E"/>
                </a:solidFill>
                <a:latin typeface="Myriad Pro" charset="0"/>
                <a:ea typeface="Myriad Pro" charset="0"/>
                <a:cs typeface="Myriad Pro" charset="0"/>
              </a:rPr>
              <a:t>There will be a choice of two questions for each topic in section C – students answer one question from both of their two different topics but the choice gives them </a:t>
            </a:r>
            <a:r>
              <a:rPr lang="en-GB" sz="2400" smtClean="0">
                <a:solidFill>
                  <a:srgbClr val="1F224E"/>
                </a:solidFill>
                <a:latin typeface="Myriad Pro" charset="0"/>
                <a:ea typeface="Myriad Pro" charset="0"/>
                <a:cs typeface="Myriad Pro" charset="0"/>
              </a:rPr>
              <a:t>flexibility within </a:t>
            </a:r>
            <a:r>
              <a:rPr lang="en-GB" sz="2400" dirty="0" smtClean="0">
                <a:solidFill>
                  <a:srgbClr val="1F224E"/>
                </a:solidFill>
                <a:latin typeface="Myriad Pro" charset="0"/>
                <a:ea typeface="Myriad Pro" charset="0"/>
                <a:cs typeface="Myriad Pro" charset="0"/>
              </a:rPr>
              <a:t>the exam. </a:t>
            </a:r>
            <a:endParaRPr lang="en-GB" sz="2400" dirty="0">
              <a:solidFill>
                <a:srgbClr val="1F224E"/>
              </a:solidFill>
              <a:latin typeface="Myriad Pro" charset="0"/>
              <a:ea typeface="Myriad Pro" charset="0"/>
              <a:cs typeface="Myriad Pro" charset="0"/>
            </a:endParaRPr>
          </a:p>
          <a:p>
            <a:r>
              <a:rPr lang="en-GB" sz="2400" dirty="0" smtClean="0">
                <a:solidFill>
                  <a:srgbClr val="1F224E"/>
                </a:solidFill>
                <a:latin typeface="Myriad Pro" charset="0"/>
                <a:ea typeface="Myriad Pro" charset="0"/>
                <a:cs typeface="Myriad Pro" charset="0"/>
              </a:rPr>
              <a:t>The questions will always be 33 </a:t>
            </a:r>
            <a:r>
              <a:rPr lang="en-GB" sz="2400" dirty="0">
                <a:solidFill>
                  <a:srgbClr val="1F224E"/>
                </a:solidFill>
                <a:latin typeface="Myriad Pro" charset="0"/>
                <a:ea typeface="Myriad Pro" charset="0"/>
                <a:cs typeface="Myriad Pro" charset="0"/>
              </a:rPr>
              <a:t>mark </a:t>
            </a:r>
            <a:r>
              <a:rPr lang="en-GB" sz="2400" dirty="0" smtClean="0">
                <a:solidFill>
                  <a:srgbClr val="1F224E"/>
                </a:solidFill>
                <a:latin typeface="Myriad Pro" charset="0"/>
                <a:ea typeface="Myriad Pro" charset="0"/>
                <a:cs typeface="Myriad Pro" charset="0"/>
              </a:rPr>
              <a:t>questions which are split between </a:t>
            </a:r>
            <a:r>
              <a:rPr lang="en-GB" sz="2400" dirty="0" smtClean="0">
                <a:solidFill>
                  <a:srgbClr val="FF0000"/>
                </a:solidFill>
                <a:latin typeface="Myriad Pro" charset="0"/>
                <a:ea typeface="Myriad Pro" charset="0"/>
                <a:cs typeface="Myriad Pro" charset="0"/>
              </a:rPr>
              <a:t>AO1</a:t>
            </a:r>
            <a:r>
              <a:rPr lang="en-GB" sz="2400" dirty="0" smtClean="0">
                <a:solidFill>
                  <a:srgbClr val="1F224E"/>
                </a:solidFill>
                <a:latin typeface="Myriad Pro" charset="0"/>
                <a:ea typeface="Myriad Pro" charset="0"/>
                <a:cs typeface="Myriad Pro" charset="0"/>
              </a:rPr>
              <a:t> </a:t>
            </a:r>
            <a:r>
              <a:rPr lang="en-GB" sz="2400" dirty="0">
                <a:solidFill>
                  <a:srgbClr val="1F224E"/>
                </a:solidFill>
                <a:latin typeface="Myriad Pro" charset="0"/>
                <a:ea typeface="Myriad Pro" charset="0"/>
                <a:cs typeface="Myriad Pro" charset="0"/>
              </a:rPr>
              <a:t>and </a:t>
            </a:r>
            <a:r>
              <a:rPr lang="en-GB" sz="2400" dirty="0" smtClean="0">
                <a:solidFill>
                  <a:srgbClr val="00B0F0"/>
                </a:solidFill>
                <a:latin typeface="Myriad Pro" charset="0"/>
                <a:ea typeface="Myriad Pro" charset="0"/>
                <a:cs typeface="Myriad Pro" charset="0"/>
              </a:rPr>
              <a:t>AO2</a:t>
            </a:r>
            <a:r>
              <a:rPr lang="en-GB" sz="2400" dirty="0" smtClean="0">
                <a:solidFill>
                  <a:srgbClr val="1F224E"/>
                </a:solidFill>
                <a:latin typeface="Myriad Pro" charset="0"/>
                <a:ea typeface="Myriad Pro" charset="0"/>
                <a:cs typeface="Myriad Pro" charset="0"/>
              </a:rPr>
              <a:t>. </a:t>
            </a:r>
          </a:p>
          <a:p>
            <a:r>
              <a:rPr lang="en-US" sz="2400" dirty="0">
                <a:solidFill>
                  <a:srgbClr val="1F224E"/>
                </a:solidFill>
                <a:latin typeface="Myriad Pro" charset="0"/>
                <a:ea typeface="Myriad Pro" charset="0"/>
                <a:cs typeface="Myriad Pro" charset="0"/>
              </a:rPr>
              <a:t>Students should draw on their knowledge and understanding from the topic to answer their chosen question which includes case studies references or information.</a:t>
            </a:r>
          </a:p>
          <a:p>
            <a:r>
              <a:rPr lang="en-GB" sz="2400" dirty="0" smtClean="0">
                <a:solidFill>
                  <a:srgbClr val="1F224E"/>
                </a:solidFill>
                <a:latin typeface="Myriad Pro" charset="0"/>
                <a:ea typeface="Myriad Pro" charset="0"/>
                <a:cs typeface="Myriad Pro" charset="0"/>
              </a:rPr>
              <a:t>Every </a:t>
            </a:r>
            <a:r>
              <a:rPr lang="en-GB" sz="2400" dirty="0">
                <a:solidFill>
                  <a:srgbClr val="1F224E"/>
                </a:solidFill>
                <a:latin typeface="Myriad Pro" charset="0"/>
                <a:ea typeface="Myriad Pro" charset="0"/>
                <a:cs typeface="Myriad Pro" charset="0"/>
              </a:rPr>
              <a:t>option in Section C will always have an identical structure so that they are comparable. </a:t>
            </a:r>
            <a:endParaRPr lang="en-US" sz="2400" dirty="0" smtClean="0">
              <a:solidFill>
                <a:srgbClr val="1F224E"/>
              </a:solidFill>
              <a:latin typeface="Myriad Pro" charset="0"/>
              <a:ea typeface="Myriad Pro" charset="0"/>
              <a:cs typeface="Myriad Pro" charset="0"/>
            </a:endParaRPr>
          </a:p>
          <a:p>
            <a:r>
              <a:rPr lang="en-GB" sz="2400" dirty="0" smtClean="0">
                <a:solidFill>
                  <a:srgbClr val="1F224E"/>
                </a:solidFill>
                <a:latin typeface="Myriad Pro" charset="0"/>
                <a:ea typeface="Myriad Pro" charset="0"/>
                <a:cs typeface="Myriad Pro" charset="0"/>
              </a:rPr>
              <a:t>This structure will be the same structure which will be used in future examinations.</a:t>
            </a:r>
            <a:endParaRPr lang="en-GB" sz="24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1088991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75416"/>
            <a:ext cx="9144000" cy="1143000"/>
          </a:xfrm>
        </p:spPr>
        <p:txBody>
          <a:bodyPr>
            <a:normAutofit fontScale="90000"/>
          </a:bodyPr>
          <a:lstStyle/>
          <a:p>
            <a:r>
              <a:rPr lang="en-GB" dirty="0"/>
              <a:t>Topic </a:t>
            </a:r>
            <a:r>
              <a:rPr lang="en-GB" dirty="0" smtClean="0"/>
              <a:t>3.1 </a:t>
            </a:r>
            <a:r>
              <a:rPr lang="en-GB" dirty="0"/>
              <a:t>– Question </a:t>
            </a:r>
            <a:r>
              <a:rPr lang="en-GB" dirty="0" smtClean="0"/>
              <a:t>11* – 33 </a:t>
            </a:r>
            <a:r>
              <a:rPr lang="en-GB" dirty="0"/>
              <a:t>marks</a:t>
            </a:r>
          </a:p>
        </p:txBody>
      </p:sp>
      <p:sp>
        <p:nvSpPr>
          <p:cNvPr id="7" name="TextBox 6"/>
          <p:cNvSpPr txBox="1"/>
          <p:nvPr/>
        </p:nvSpPr>
        <p:spPr>
          <a:xfrm>
            <a:off x="424694" y="1318416"/>
            <a:ext cx="8496944" cy="584775"/>
          </a:xfrm>
          <a:prstGeom prst="rect">
            <a:avLst/>
          </a:prstGeom>
          <a:noFill/>
          <a:ln>
            <a:solidFill>
              <a:schemeClr val="tx1"/>
            </a:solidFill>
          </a:ln>
        </p:spPr>
        <p:txBody>
          <a:bodyPr wrap="square" rtlCol="0">
            <a:spAutoFit/>
          </a:bodyPr>
          <a:lstStyle/>
          <a:p>
            <a:r>
              <a:rPr lang="en-US" sz="1600" dirty="0" smtClean="0">
                <a:solidFill>
                  <a:srgbClr val="00B0F0"/>
                </a:solidFill>
                <a:latin typeface="Myriad Pro" charset="0"/>
                <a:ea typeface="Myriad Pro" charset="0"/>
                <a:cs typeface="Myriad Pro" charset="0"/>
              </a:rPr>
              <a:t>‘</a:t>
            </a:r>
            <a:r>
              <a:rPr lang="en-US" sz="1600" dirty="0">
                <a:solidFill>
                  <a:srgbClr val="FF0000"/>
                </a:solidFill>
                <a:latin typeface="Myriad Pro" charset="0"/>
                <a:ea typeface="Myriad Pro" charset="0"/>
                <a:cs typeface="Myriad Pro" charset="0"/>
              </a:rPr>
              <a:t>The vulnerability of people to the impacts of climate change </a:t>
            </a:r>
            <a:r>
              <a:rPr lang="en-US" sz="1600" dirty="0">
                <a:solidFill>
                  <a:srgbClr val="00B0F0"/>
                </a:solidFill>
                <a:latin typeface="Myriad Pro" charset="0"/>
                <a:ea typeface="Myriad Pro" charset="0"/>
                <a:cs typeface="Myriad Pro" charset="0"/>
              </a:rPr>
              <a:t>is </a:t>
            </a:r>
            <a:r>
              <a:rPr lang="en-US" sz="1600" u="sng" dirty="0">
                <a:solidFill>
                  <a:srgbClr val="00B0F0"/>
                </a:solidFill>
                <a:latin typeface="Myriad Pro" charset="0"/>
                <a:ea typeface="Myriad Pro" charset="0"/>
                <a:cs typeface="Myriad Pro" charset="0"/>
              </a:rPr>
              <a:t>mainly</a:t>
            </a:r>
            <a:r>
              <a:rPr lang="en-US" sz="1600" dirty="0">
                <a:solidFill>
                  <a:srgbClr val="00B0F0"/>
                </a:solidFill>
                <a:latin typeface="Myriad Pro" charset="0"/>
                <a:ea typeface="Myriad Pro" charset="0"/>
                <a:cs typeface="Myriad Pro" charset="0"/>
              </a:rPr>
              <a:t> the result</a:t>
            </a:r>
            <a:r>
              <a:rPr lang="en-US" sz="1600" dirty="0">
                <a:solidFill>
                  <a:srgbClr val="FF0000"/>
                </a:solidFill>
                <a:latin typeface="Myriad Pro" charset="0"/>
                <a:ea typeface="Myriad Pro" charset="0"/>
                <a:cs typeface="Myriad Pro" charset="0"/>
              </a:rPr>
              <a:t> </a:t>
            </a:r>
            <a:r>
              <a:rPr lang="en-US" sz="1600" dirty="0">
                <a:solidFill>
                  <a:srgbClr val="00B0F0"/>
                </a:solidFill>
                <a:latin typeface="Myriad Pro" charset="0"/>
                <a:ea typeface="Myriad Pro" charset="0"/>
                <a:cs typeface="Myriad Pro" charset="0"/>
              </a:rPr>
              <a:t>of economic factors</a:t>
            </a:r>
            <a:r>
              <a:rPr lang="en-US" sz="1600" dirty="0">
                <a:solidFill>
                  <a:srgbClr val="FF0000"/>
                </a:solidFill>
                <a:latin typeface="Myriad Pro" charset="0"/>
                <a:ea typeface="Myriad Pro" charset="0"/>
                <a:cs typeface="Myriad Pro" charset="0"/>
              </a:rPr>
              <a:t>.</a:t>
            </a:r>
            <a:r>
              <a:rPr lang="en-US" sz="1600" dirty="0">
                <a:solidFill>
                  <a:srgbClr val="00B0F0"/>
                </a:solidFill>
                <a:latin typeface="Myriad Pro" charset="0"/>
                <a:ea typeface="Myriad Pro" charset="0"/>
                <a:cs typeface="Myriad Pro" charset="0"/>
              </a:rPr>
              <a:t>’ Discuss.</a:t>
            </a:r>
            <a:endParaRPr lang="en-GB" sz="1600" dirty="0">
              <a:solidFill>
                <a:srgbClr val="FF0000"/>
              </a:solidFill>
              <a:latin typeface="Myriad Pro" charset="0"/>
              <a:ea typeface="Myriad Pro" charset="0"/>
              <a:cs typeface="Myriad Pro" charset="0"/>
            </a:endParaRPr>
          </a:p>
        </p:txBody>
      </p:sp>
      <p:sp>
        <p:nvSpPr>
          <p:cNvPr id="10" name="Content Placeholder 2"/>
          <p:cNvSpPr txBox="1">
            <a:spLocks/>
          </p:cNvSpPr>
          <p:nvPr/>
        </p:nvSpPr>
        <p:spPr>
          <a:xfrm>
            <a:off x="366378" y="2060848"/>
            <a:ext cx="8555260" cy="35283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smtClean="0">
                <a:solidFill>
                  <a:srgbClr val="1F224E"/>
                </a:solidFill>
                <a:latin typeface="Myriad Pro" charset="0"/>
                <a:ea typeface="Myriad Pro" charset="0"/>
                <a:cs typeface="Myriad Pro" charset="0"/>
              </a:rPr>
              <a:t>The questions for all topics in Section C of the Geographical debates (03) question paper will always be a </a:t>
            </a:r>
            <a:r>
              <a:rPr lang="en-GB" sz="1200" u="sng" dirty="0" smtClean="0">
                <a:solidFill>
                  <a:srgbClr val="1F224E"/>
                </a:solidFill>
                <a:latin typeface="Myriad Pro" charset="0"/>
                <a:ea typeface="Myriad Pro" charset="0"/>
                <a:cs typeface="Myriad Pro" charset="0"/>
              </a:rPr>
              <a:t>33 mark question</a:t>
            </a:r>
            <a:r>
              <a:rPr lang="en-GB" sz="1200" dirty="0" smtClean="0">
                <a:solidFill>
                  <a:srgbClr val="1F224E"/>
                </a:solidFill>
                <a:latin typeface="Myriad Pro" charset="0"/>
                <a:ea typeface="Myriad Pro" charset="0"/>
                <a:cs typeface="Myriad Pro" charset="0"/>
              </a:rPr>
              <a:t> which will have </a:t>
            </a:r>
            <a:r>
              <a:rPr lang="en-GB" sz="1200" u="sng" dirty="0" smtClean="0">
                <a:solidFill>
                  <a:srgbClr val="FF0000"/>
                </a:solidFill>
                <a:latin typeface="Myriad Pro" charset="0"/>
                <a:ea typeface="Myriad Pro" charset="0"/>
                <a:cs typeface="Myriad Pro" charset="0"/>
              </a:rPr>
              <a:t>9 marks</a:t>
            </a:r>
            <a:r>
              <a:rPr lang="en-GB" sz="1200" dirty="0" smtClean="0">
                <a:solidFill>
                  <a:srgbClr val="1F224E"/>
                </a:solidFill>
                <a:latin typeface="Myriad Pro" charset="0"/>
                <a:ea typeface="Myriad Pro" charset="0"/>
                <a:cs typeface="Myriad Pro" charset="0"/>
              </a:rPr>
              <a:t> allocated to </a:t>
            </a:r>
            <a:r>
              <a:rPr lang="en-GB" sz="1200" dirty="0" smtClean="0">
                <a:solidFill>
                  <a:srgbClr val="FF0000"/>
                </a:solidFill>
                <a:latin typeface="Myriad Pro" charset="0"/>
                <a:ea typeface="Myriad Pro" charset="0"/>
                <a:cs typeface="Myriad Pro" charset="0"/>
              </a:rPr>
              <a:t>AO1 (knowledge and understanding) </a:t>
            </a:r>
            <a:r>
              <a:rPr lang="en-GB" sz="1200" dirty="0" smtClean="0">
                <a:solidFill>
                  <a:srgbClr val="1F224E"/>
                </a:solidFill>
                <a:latin typeface="Myriad Pro" charset="0"/>
                <a:ea typeface="Myriad Pro" charset="0"/>
                <a:cs typeface="Myriad Pro" charset="0"/>
              </a:rPr>
              <a:t>and </a:t>
            </a:r>
            <a:r>
              <a:rPr lang="en-GB" sz="1200" u="sng" dirty="0" smtClean="0">
                <a:solidFill>
                  <a:srgbClr val="00B0F0"/>
                </a:solidFill>
                <a:latin typeface="Myriad Pro" charset="0"/>
                <a:ea typeface="Myriad Pro" charset="0"/>
                <a:cs typeface="Myriad Pro" charset="0"/>
              </a:rPr>
              <a:t>24 marks</a:t>
            </a:r>
            <a:r>
              <a:rPr lang="en-GB" sz="1200" dirty="0" smtClean="0">
                <a:solidFill>
                  <a:srgbClr val="1F224E"/>
                </a:solidFill>
                <a:latin typeface="Myriad Pro" charset="0"/>
                <a:ea typeface="Myriad Pro" charset="0"/>
                <a:cs typeface="Myriad Pro" charset="0"/>
              </a:rPr>
              <a:t> allocated to </a:t>
            </a:r>
            <a:r>
              <a:rPr lang="en-GB" sz="1200" dirty="0" smtClean="0">
                <a:solidFill>
                  <a:srgbClr val="00B0F0"/>
                </a:solidFill>
                <a:latin typeface="Myriad Pro" charset="0"/>
                <a:ea typeface="Myriad Pro" charset="0"/>
                <a:cs typeface="Myriad Pro" charset="0"/>
              </a:rPr>
              <a:t>AO2 (application of knowledge and understanding)</a:t>
            </a:r>
            <a:r>
              <a:rPr lang="en-GB" sz="1200" dirty="0" smtClean="0">
                <a:solidFill>
                  <a:srgbClr val="1F224E"/>
                </a:solidFill>
                <a:latin typeface="Myriad Pro" charset="0"/>
                <a:ea typeface="Myriad Pro" charset="0"/>
                <a:cs typeface="Myriad Pro" charset="0"/>
              </a:rPr>
              <a:t>.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This question requires </a:t>
            </a:r>
            <a:r>
              <a:rPr lang="en-GB" sz="1200" dirty="0" smtClean="0">
                <a:solidFill>
                  <a:srgbClr val="FF0000"/>
                </a:solidFill>
                <a:latin typeface="Myriad Pro" charset="0"/>
                <a:ea typeface="Myriad Pro" charset="0"/>
                <a:cs typeface="Myriad Pro" charset="0"/>
              </a:rPr>
              <a:t>knowledge and understanding (AO1 – 9 marks)</a:t>
            </a:r>
            <a:r>
              <a:rPr lang="en-GB" sz="1200" dirty="0" smtClean="0">
                <a:solidFill>
                  <a:srgbClr val="1F224E"/>
                </a:solidFill>
                <a:latin typeface="Myriad Pro" charset="0"/>
                <a:ea typeface="Myriad Pro" charset="0"/>
                <a:cs typeface="Myriad Pro" charset="0"/>
              </a:rPr>
              <a:t> of </a:t>
            </a:r>
            <a:r>
              <a:rPr lang="en-US" sz="1200" dirty="0">
                <a:solidFill>
                  <a:srgbClr val="FF0000"/>
                </a:solidFill>
                <a:latin typeface="Myriad Pro" charset="0"/>
                <a:ea typeface="Myriad Pro" charset="0"/>
                <a:cs typeface="Myriad Pro" charset="0"/>
              </a:rPr>
              <a:t>the vulnerability of people to the impacts of climate change </a:t>
            </a:r>
            <a:r>
              <a:rPr lang="en-GB" sz="1200" dirty="0" smtClean="0">
                <a:solidFill>
                  <a:srgbClr val="1F224E"/>
                </a:solidFill>
                <a:latin typeface="Myriad Pro" charset="0"/>
                <a:ea typeface="Myriad Pro" charset="0"/>
                <a:cs typeface="Myriad Pro" charset="0"/>
              </a:rPr>
              <a:t>(information from key ideas 2.a, 4.b and 4.c of this topic in the specification could be useful). </a:t>
            </a:r>
          </a:p>
          <a:p>
            <a:pPr marL="0" indent="0">
              <a:buNone/>
            </a:pPr>
            <a:endParaRPr lang="en-GB" sz="1200" dirty="0" smtClean="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This question also requires the </a:t>
            </a:r>
            <a:r>
              <a:rPr lang="en-GB" sz="1200" dirty="0" smtClean="0">
                <a:solidFill>
                  <a:srgbClr val="00B0F0"/>
                </a:solidFill>
                <a:latin typeface="Myriad Pro" charset="0"/>
                <a:ea typeface="Myriad Pro" charset="0"/>
                <a:cs typeface="Myriad Pro" charset="0"/>
              </a:rPr>
              <a:t>application of knowledge and understanding (AO2 – 24 marks)</a:t>
            </a:r>
            <a:r>
              <a:rPr lang="en-GB" sz="1200" dirty="0" smtClean="0">
                <a:solidFill>
                  <a:srgbClr val="1F224E"/>
                </a:solidFill>
                <a:latin typeface="Myriad Pro" charset="0"/>
                <a:ea typeface="Myriad Pro" charset="0"/>
                <a:cs typeface="Myriad Pro" charset="0"/>
              </a:rPr>
              <a:t> in order to </a:t>
            </a:r>
            <a:r>
              <a:rPr lang="en-GB" sz="1200" u="sng" dirty="0" smtClean="0">
                <a:solidFill>
                  <a:srgbClr val="00B0F0"/>
                </a:solidFill>
                <a:latin typeface="Myriad Pro" charset="0"/>
                <a:ea typeface="Myriad Pro" charset="0"/>
                <a:cs typeface="Myriad Pro" charset="0"/>
              </a:rPr>
              <a:t>develop further the material covered in the specification</a:t>
            </a:r>
            <a:r>
              <a:rPr lang="en-GB" sz="1200" dirty="0" smtClean="0">
                <a:solidFill>
                  <a:srgbClr val="1F224E"/>
                </a:solidFill>
                <a:latin typeface="Myriad Pro" charset="0"/>
                <a:ea typeface="Myriad Pro" charset="0"/>
                <a:cs typeface="Myriad Pro" charset="0"/>
              </a:rPr>
              <a:t> – another way we must assess </a:t>
            </a:r>
            <a:r>
              <a:rPr lang="en-GB" sz="1200" dirty="0" smtClean="0">
                <a:solidFill>
                  <a:srgbClr val="00B0F0"/>
                </a:solidFill>
                <a:latin typeface="Myriad Pro" charset="0"/>
                <a:ea typeface="Myriad Pro" charset="0"/>
                <a:cs typeface="Myriad Pro" charset="0"/>
              </a:rPr>
              <a:t>application of knowledge and understanding</a:t>
            </a:r>
            <a:r>
              <a:rPr lang="en-GB" sz="1200" dirty="0" smtClean="0">
                <a:solidFill>
                  <a:srgbClr val="1F224E"/>
                </a:solidFill>
                <a:latin typeface="Myriad Pro" charset="0"/>
                <a:ea typeface="Myriad Pro" charset="0"/>
                <a:cs typeface="Myriad Pro" charset="0"/>
              </a:rPr>
              <a:t>. The command to ‘</a:t>
            </a:r>
            <a:r>
              <a:rPr lang="en-US" sz="1200" dirty="0" smtClean="0">
                <a:solidFill>
                  <a:srgbClr val="00B0F0"/>
                </a:solidFill>
                <a:latin typeface="Myriad Pro" charset="0"/>
                <a:ea typeface="Myriad Pro" charset="0"/>
                <a:cs typeface="Myriad Pro" charset="0"/>
              </a:rPr>
              <a:t>discuss</a:t>
            </a:r>
            <a:r>
              <a:rPr lang="en-GB" sz="1200" dirty="0" smtClean="0">
                <a:solidFill>
                  <a:srgbClr val="1F224E"/>
                </a:solidFill>
                <a:latin typeface="Myriad Pro" charset="0"/>
                <a:ea typeface="Myriad Pro" charset="0"/>
                <a:cs typeface="Myriad Pro" charset="0"/>
              </a:rPr>
              <a:t>’ indicates that students must </a:t>
            </a:r>
            <a:r>
              <a:rPr lang="en-GB" sz="1200" dirty="0" smtClean="0">
                <a:solidFill>
                  <a:srgbClr val="00B0F0"/>
                </a:solidFill>
                <a:latin typeface="Myriad Pro" charset="0"/>
                <a:ea typeface="Myriad Pro" charset="0"/>
                <a:cs typeface="Myriad Pro" charset="0"/>
              </a:rPr>
              <a:t>apply their knowledge and understanding by analysing and evaluating</a:t>
            </a:r>
            <a:r>
              <a:rPr lang="en-GB" sz="1200" dirty="0" smtClean="0">
                <a:solidFill>
                  <a:srgbClr val="1F224E"/>
                </a:solidFill>
                <a:latin typeface="Myriad Pro" charset="0"/>
                <a:ea typeface="Myriad Pro" charset="0"/>
                <a:cs typeface="Myriad Pro" charset="0"/>
              </a:rPr>
              <a:t>. Students must weigh up information to </a:t>
            </a:r>
            <a:r>
              <a:rPr lang="en-US" sz="1200" dirty="0" smtClean="0">
                <a:solidFill>
                  <a:srgbClr val="1F224E"/>
                </a:solidFill>
                <a:latin typeface="Myriad Pro" charset="0"/>
                <a:ea typeface="Myriad Pro" charset="0"/>
                <a:cs typeface="Myriad Pro" charset="0"/>
              </a:rPr>
              <a:t>determine whether </a:t>
            </a:r>
            <a:r>
              <a:rPr lang="en-US" sz="1200" dirty="0">
                <a:solidFill>
                  <a:srgbClr val="1F224E"/>
                </a:solidFill>
                <a:latin typeface="Myriad Pro" charset="0"/>
                <a:ea typeface="Myriad Pro" charset="0"/>
                <a:cs typeface="Myriad Pro" charset="0"/>
              </a:rPr>
              <a:t>the vulnerability of people to the impacts of climate change is mainly the result of economic factors.</a:t>
            </a:r>
            <a:endParaRPr lang="en-GB" sz="1200" dirty="0" smtClean="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There is no ‘correct’ way in which students should answer this question and the response will depend on which areas of the topic they draw together to answer this question. </a:t>
            </a:r>
            <a:endParaRPr lang="en-GB" sz="12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32855351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1490"/>
            <a:ext cx="9144000" cy="1065262"/>
          </a:xfrm>
        </p:spPr>
        <p:txBody>
          <a:bodyPr>
            <a:noAutofit/>
          </a:bodyPr>
          <a:lstStyle/>
          <a:p>
            <a:r>
              <a:rPr lang="en-GB" sz="4000" dirty="0"/>
              <a:t>Topic 3.1 – Question 11* – 33 </a:t>
            </a:r>
            <a:r>
              <a:rPr lang="en-GB" sz="4000" dirty="0" smtClean="0"/>
              <a:t>marks – The mark scheme – </a:t>
            </a:r>
            <a:r>
              <a:rPr lang="en-GB" sz="4000" dirty="0" smtClean="0">
                <a:solidFill>
                  <a:srgbClr val="FF0000"/>
                </a:solidFill>
              </a:rPr>
              <a:t>AO1 (9 marks)</a:t>
            </a:r>
            <a:endParaRPr lang="en-GB" sz="4000" dirty="0">
              <a:solidFill>
                <a:srgbClr val="FF0000"/>
              </a:solidFill>
            </a:endParaRPr>
          </a:p>
        </p:txBody>
      </p:sp>
      <p:sp>
        <p:nvSpPr>
          <p:cNvPr id="3" name="Content Placeholder 2"/>
          <p:cNvSpPr txBox="1">
            <a:spLocks/>
          </p:cNvSpPr>
          <p:nvPr/>
        </p:nvSpPr>
        <p:spPr>
          <a:xfrm>
            <a:off x="436341" y="1563085"/>
            <a:ext cx="8064895" cy="4064843"/>
          </a:xfrm>
          <a:prstGeom prst="rect">
            <a:avLst/>
          </a:prstGeom>
          <a:solidFill>
            <a:schemeClr val="bg1"/>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b="1" dirty="0">
                <a:solidFill>
                  <a:srgbClr val="FF0000"/>
                </a:solidFill>
                <a:latin typeface="Myriad Pro" charset="0"/>
                <a:ea typeface="Myriad Pro" charset="0"/>
                <a:cs typeface="Myriad Pro" charset="0"/>
              </a:rPr>
              <a:t>AO1 </a:t>
            </a:r>
          </a:p>
          <a:p>
            <a:pPr marL="0" indent="0">
              <a:buNone/>
            </a:pPr>
            <a:r>
              <a:rPr lang="en-US" sz="1200" b="1" dirty="0">
                <a:solidFill>
                  <a:srgbClr val="1F224E"/>
                </a:solidFill>
                <a:latin typeface="Myriad Pro" charset="0"/>
                <a:ea typeface="Myriad Pro" charset="0"/>
                <a:cs typeface="Myriad Pro" charset="0"/>
              </a:rPr>
              <a:t>Level 4 </a:t>
            </a:r>
            <a:r>
              <a:rPr lang="en-US" sz="1200" b="1" dirty="0" smtClean="0">
                <a:solidFill>
                  <a:srgbClr val="1F224E"/>
                </a:solidFill>
                <a:latin typeface="Myriad Pro" charset="0"/>
                <a:ea typeface="Myriad Pro" charset="0"/>
                <a:cs typeface="Myriad Pro" charset="0"/>
              </a:rPr>
              <a:t>(7–9 </a:t>
            </a:r>
            <a:r>
              <a:rPr lang="en-US" sz="1200" b="1" dirty="0">
                <a:solidFill>
                  <a:srgbClr val="1F224E"/>
                </a:solidFill>
                <a:latin typeface="Myriad Pro" charset="0"/>
                <a:ea typeface="Myriad Pro" charset="0"/>
                <a:cs typeface="Myriad Pro" charset="0"/>
              </a:rPr>
              <a:t>marks)</a:t>
            </a:r>
          </a:p>
          <a:p>
            <a:pPr marL="0" indent="0">
              <a:buNone/>
            </a:pPr>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comprehensive</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 </a:t>
            </a:r>
            <a:r>
              <a:rPr lang="en-US" sz="1200" dirty="0">
                <a:solidFill>
                  <a:srgbClr val="1F224E"/>
                </a:solidFill>
                <a:latin typeface="Myriad Pro" charset="0"/>
                <a:ea typeface="Myriad Pro" charset="0"/>
                <a:cs typeface="Myriad Pro" charset="0"/>
              </a:rPr>
              <a:t>of the vulnerability of people to the impacts of climate change.</a:t>
            </a:r>
          </a:p>
          <a:p>
            <a:pPr marL="0" indent="0">
              <a:buNone/>
            </a:pPr>
            <a:endParaRPr lang="en-US" sz="1200" dirty="0">
              <a:solidFill>
                <a:srgbClr val="1F224E"/>
              </a:solidFill>
              <a:latin typeface="Myriad Pro" charset="0"/>
              <a:ea typeface="Myriad Pro" charset="0"/>
              <a:cs typeface="Myriad Pro" charset="0"/>
            </a:endParaRPr>
          </a:p>
          <a:p>
            <a:pPr marL="0" indent="0">
              <a:buNone/>
            </a:pPr>
            <a:r>
              <a:rPr lang="en-US" sz="1200" b="1" dirty="0" smtClean="0">
                <a:solidFill>
                  <a:srgbClr val="1F224E"/>
                </a:solidFill>
                <a:latin typeface="Myriad Pro" charset="0"/>
                <a:ea typeface="Myriad Pro" charset="0"/>
                <a:cs typeface="Myriad Pro" charset="0"/>
              </a:rPr>
              <a:t>Level </a:t>
            </a:r>
            <a:r>
              <a:rPr lang="en-US" sz="1200" b="1" dirty="0">
                <a:solidFill>
                  <a:srgbClr val="1F224E"/>
                </a:solidFill>
                <a:latin typeface="Myriad Pro" charset="0"/>
                <a:ea typeface="Myriad Pro" charset="0"/>
                <a:cs typeface="Myriad Pro" charset="0"/>
              </a:rPr>
              <a:t>3 (</a:t>
            </a:r>
            <a:r>
              <a:rPr lang="en-US" sz="1200" b="1" dirty="0" smtClean="0">
                <a:solidFill>
                  <a:srgbClr val="1F224E"/>
                </a:solidFill>
                <a:latin typeface="Myriad Pro" charset="0"/>
                <a:ea typeface="Myriad Pro" charset="0"/>
                <a:cs typeface="Myriad Pro" charset="0"/>
              </a:rPr>
              <a:t>5–6 </a:t>
            </a:r>
            <a:r>
              <a:rPr lang="en-US" sz="1200" b="1" dirty="0">
                <a:solidFill>
                  <a:srgbClr val="1F224E"/>
                </a:solidFill>
                <a:latin typeface="Myriad Pro" charset="0"/>
                <a:ea typeface="Myriad Pro" charset="0"/>
                <a:cs typeface="Myriad Pro" charset="0"/>
              </a:rPr>
              <a:t>marks)</a:t>
            </a:r>
          </a:p>
          <a:p>
            <a:pPr marL="0" indent="0">
              <a:buNone/>
            </a:pPr>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thorough</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a:t>
            </a:r>
            <a:r>
              <a:rPr lang="en-US" sz="1200" dirty="0">
                <a:solidFill>
                  <a:srgbClr val="1F224E"/>
                </a:solidFill>
                <a:latin typeface="Myriad Pro" charset="0"/>
                <a:ea typeface="Myriad Pro" charset="0"/>
                <a:cs typeface="Myriad Pro" charset="0"/>
              </a:rPr>
              <a:t> of the vulnerability of people to the impacts of climate change.</a:t>
            </a:r>
          </a:p>
          <a:p>
            <a:pPr marL="0" indent="0">
              <a:buNone/>
            </a:pPr>
            <a:r>
              <a:rPr lang="en-US" sz="1200" b="1" dirty="0">
                <a:solidFill>
                  <a:srgbClr val="1F224E"/>
                </a:solidFill>
                <a:latin typeface="Myriad Pro" charset="0"/>
                <a:ea typeface="Myriad Pro" charset="0"/>
                <a:cs typeface="Myriad Pro" charset="0"/>
              </a:rPr>
              <a:t> </a:t>
            </a:r>
          </a:p>
          <a:p>
            <a:pPr marL="0" indent="0">
              <a:buNone/>
            </a:pPr>
            <a:r>
              <a:rPr lang="en-US" sz="1200" b="1" dirty="0">
                <a:solidFill>
                  <a:srgbClr val="1F224E"/>
                </a:solidFill>
                <a:latin typeface="Myriad Pro" charset="0"/>
                <a:ea typeface="Myriad Pro" charset="0"/>
                <a:cs typeface="Myriad Pro" charset="0"/>
              </a:rPr>
              <a:t>Level 2 (</a:t>
            </a:r>
            <a:r>
              <a:rPr lang="en-US" sz="1200" b="1" dirty="0" smtClean="0">
                <a:solidFill>
                  <a:srgbClr val="1F224E"/>
                </a:solidFill>
                <a:latin typeface="Myriad Pro" charset="0"/>
                <a:ea typeface="Myriad Pro" charset="0"/>
                <a:cs typeface="Myriad Pro" charset="0"/>
              </a:rPr>
              <a:t>3–4 </a:t>
            </a:r>
            <a:r>
              <a:rPr lang="en-US" sz="1200" b="1" dirty="0">
                <a:solidFill>
                  <a:srgbClr val="1F224E"/>
                </a:solidFill>
                <a:latin typeface="Myriad Pro" charset="0"/>
                <a:ea typeface="Myriad Pro" charset="0"/>
                <a:cs typeface="Myriad Pro" charset="0"/>
              </a:rPr>
              <a:t>marks)</a:t>
            </a:r>
          </a:p>
          <a:p>
            <a:pPr marL="0" indent="0">
              <a:buNone/>
            </a:pPr>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reasonable</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a:t>
            </a:r>
            <a:r>
              <a:rPr lang="en-US" sz="1200" dirty="0">
                <a:solidFill>
                  <a:srgbClr val="1F224E"/>
                </a:solidFill>
                <a:latin typeface="Myriad Pro" charset="0"/>
                <a:ea typeface="Myriad Pro" charset="0"/>
                <a:cs typeface="Myriad Pro" charset="0"/>
              </a:rPr>
              <a:t> of the vulnerability of people to the impacts of climate change.</a:t>
            </a:r>
          </a:p>
          <a:p>
            <a:pPr marL="0" indent="0">
              <a:buNone/>
            </a:pPr>
            <a:endParaRPr lang="en-US" sz="1200" b="1" dirty="0">
              <a:solidFill>
                <a:srgbClr val="1F224E"/>
              </a:solidFill>
              <a:latin typeface="Myriad Pro" charset="0"/>
              <a:ea typeface="Myriad Pro" charset="0"/>
              <a:cs typeface="Myriad Pro" charset="0"/>
            </a:endParaRPr>
          </a:p>
          <a:p>
            <a:pPr marL="0" indent="0">
              <a:buNone/>
            </a:pPr>
            <a:r>
              <a:rPr lang="en-US" sz="1200" b="1" dirty="0">
                <a:solidFill>
                  <a:srgbClr val="1F224E"/>
                </a:solidFill>
                <a:latin typeface="Myriad Pro" charset="0"/>
                <a:ea typeface="Myriad Pro" charset="0"/>
                <a:cs typeface="Myriad Pro" charset="0"/>
              </a:rPr>
              <a:t>Level 1 (</a:t>
            </a:r>
            <a:r>
              <a:rPr lang="en-US" sz="1200" b="1" dirty="0" smtClean="0">
                <a:solidFill>
                  <a:srgbClr val="1F224E"/>
                </a:solidFill>
                <a:latin typeface="Myriad Pro" charset="0"/>
                <a:ea typeface="Myriad Pro" charset="0"/>
                <a:cs typeface="Myriad Pro" charset="0"/>
              </a:rPr>
              <a:t>1–2 </a:t>
            </a:r>
            <a:r>
              <a:rPr lang="en-US" sz="1200" b="1" dirty="0">
                <a:solidFill>
                  <a:srgbClr val="1F224E"/>
                </a:solidFill>
                <a:latin typeface="Myriad Pro" charset="0"/>
                <a:ea typeface="Myriad Pro" charset="0"/>
                <a:cs typeface="Myriad Pro" charset="0"/>
              </a:rPr>
              <a:t>marks)</a:t>
            </a:r>
          </a:p>
          <a:p>
            <a:pPr marL="0" indent="0">
              <a:buNone/>
            </a:pPr>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basic</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 </a:t>
            </a:r>
            <a:r>
              <a:rPr lang="en-US" sz="1200" dirty="0">
                <a:solidFill>
                  <a:srgbClr val="1F224E"/>
                </a:solidFill>
                <a:latin typeface="Myriad Pro" charset="0"/>
                <a:ea typeface="Myriad Pro" charset="0"/>
                <a:cs typeface="Myriad Pro" charset="0"/>
              </a:rPr>
              <a:t>of the vulnerability of people to the impacts of climate change</a:t>
            </a:r>
            <a:r>
              <a:rPr lang="en-US" sz="1200" dirty="0" smtClean="0">
                <a:solidFill>
                  <a:srgbClr val="1F224E"/>
                </a:solidFill>
                <a:latin typeface="Myriad Pro" charset="0"/>
                <a:ea typeface="Myriad Pro" charset="0"/>
                <a:cs typeface="Myriad Pro" charset="0"/>
              </a:rPr>
              <a:t>.</a:t>
            </a:r>
          </a:p>
          <a:p>
            <a:pPr marL="0" indent="0">
              <a:buNone/>
            </a:pPr>
            <a:endParaRPr lang="en-US" sz="1200" dirty="0">
              <a:solidFill>
                <a:srgbClr val="1F224E"/>
              </a:solidFill>
              <a:latin typeface="Myriad Pro" charset="0"/>
              <a:ea typeface="Myriad Pro" charset="0"/>
              <a:cs typeface="Myriad Pro" charset="0"/>
            </a:endParaRPr>
          </a:p>
          <a:p>
            <a:pPr marL="0" indent="0">
              <a:buNone/>
            </a:pPr>
            <a:r>
              <a:rPr lang="en-US" sz="1200" b="1" dirty="0">
                <a:solidFill>
                  <a:srgbClr val="1F224E"/>
                </a:solidFill>
                <a:latin typeface="Myriad Pro" charset="0"/>
                <a:ea typeface="Myriad Pro" charset="0"/>
                <a:cs typeface="Myriad Pro" charset="0"/>
              </a:rPr>
              <a:t>0 marks </a:t>
            </a:r>
          </a:p>
          <a:p>
            <a:pPr marL="0" indent="0">
              <a:buNone/>
            </a:pPr>
            <a:r>
              <a:rPr lang="en-US" sz="1200" dirty="0">
                <a:solidFill>
                  <a:srgbClr val="1F224E"/>
                </a:solidFill>
                <a:latin typeface="Myriad Pro" charset="0"/>
                <a:ea typeface="Myriad Pro" charset="0"/>
                <a:cs typeface="Myriad Pro" charset="0"/>
              </a:rPr>
              <a:t>No response or no response worthy of credit.</a:t>
            </a:r>
          </a:p>
          <a:p>
            <a:pPr marL="0" indent="0">
              <a:buNone/>
            </a:pPr>
            <a:endParaRPr lang="en-US" sz="1200" dirty="0">
              <a:solidFill>
                <a:srgbClr val="1F224E"/>
              </a:solidFill>
              <a:latin typeface="Myriad Pro" charset="0"/>
              <a:ea typeface="Myriad Pro" charset="0"/>
              <a:cs typeface="Myriad Pro" charset="0"/>
            </a:endParaRPr>
          </a:p>
        </p:txBody>
      </p:sp>
      <p:sp>
        <p:nvSpPr>
          <p:cNvPr id="5" name="Rectangle 4"/>
          <p:cNvSpPr/>
          <p:nvPr/>
        </p:nvSpPr>
        <p:spPr>
          <a:xfrm>
            <a:off x="5096966" y="4941168"/>
            <a:ext cx="3404592" cy="1015663"/>
          </a:xfrm>
          <a:prstGeom prst="rect">
            <a:avLst/>
          </a:prstGeom>
          <a:solidFill>
            <a:schemeClr val="bg1"/>
          </a:solidFill>
          <a:ln>
            <a:solidFill>
              <a:schemeClr val="tx1"/>
            </a:solidFill>
          </a:ln>
        </p:spPr>
        <p:txBody>
          <a:bodyPr wrap="square">
            <a:spAutoFit/>
          </a:bodyPr>
          <a:lstStyle/>
          <a:p>
            <a:r>
              <a:rPr lang="en-GB" sz="1200" dirty="0">
                <a:solidFill>
                  <a:srgbClr val="1F224E"/>
                </a:solidFill>
                <a:latin typeface="Myriad Pro" charset="0"/>
                <a:ea typeface="Myriad Pro" charset="0"/>
                <a:cs typeface="Myriad Pro" charset="0"/>
              </a:rPr>
              <a:t>Remember there is </a:t>
            </a:r>
            <a:r>
              <a:rPr lang="en-US" sz="1200" dirty="0">
                <a:solidFill>
                  <a:srgbClr val="1F224E"/>
                </a:solidFill>
                <a:latin typeface="Myriad Pro" charset="0"/>
                <a:ea typeface="Myriad Pro" charset="0"/>
                <a:cs typeface="Myriad Pro" charset="0"/>
              </a:rPr>
              <a:t>level of response questions marking guidance</a:t>
            </a:r>
            <a:r>
              <a:rPr lang="en-GB" sz="1200" dirty="0">
                <a:solidFill>
                  <a:srgbClr val="1F224E"/>
                </a:solidFill>
                <a:latin typeface="Myriad Pro" charset="0"/>
                <a:ea typeface="Myriad Pro" charset="0"/>
                <a:cs typeface="Myriad Pro" charset="0"/>
              </a:rPr>
              <a:t> to indicate what </a:t>
            </a:r>
            <a:r>
              <a:rPr lang="en-GB" sz="1200" dirty="0" smtClean="0">
                <a:solidFill>
                  <a:srgbClr val="1F224E"/>
                </a:solidFill>
                <a:latin typeface="Myriad Pro" charset="0"/>
                <a:ea typeface="Myriad Pro" charset="0"/>
                <a:cs typeface="Myriad Pro" charset="0"/>
              </a:rPr>
              <a:t>‘</a:t>
            </a:r>
            <a:r>
              <a:rPr lang="en-GB" sz="1200" b="1" dirty="0" smtClean="0">
                <a:solidFill>
                  <a:srgbClr val="1F224E"/>
                </a:solidFill>
                <a:latin typeface="Myriad Pro" charset="0"/>
                <a:ea typeface="Myriad Pro" charset="0"/>
                <a:cs typeface="Myriad Pro" charset="0"/>
              </a:rPr>
              <a:t>comprehensive</a:t>
            </a:r>
            <a:r>
              <a:rPr lang="en-GB" sz="1200" dirty="0" smtClean="0">
                <a:solidFill>
                  <a:srgbClr val="1F224E"/>
                </a:solidFill>
                <a:latin typeface="Myriad Pro" charset="0"/>
                <a:ea typeface="Myriad Pro" charset="0"/>
                <a:cs typeface="Myriad Pro" charset="0"/>
              </a:rPr>
              <a:t>’, ‘</a:t>
            </a:r>
            <a:r>
              <a:rPr lang="en-GB" sz="1200" b="1" dirty="0" smtClean="0">
                <a:solidFill>
                  <a:srgbClr val="1F224E"/>
                </a:solidFill>
                <a:latin typeface="Myriad Pro" charset="0"/>
                <a:ea typeface="Myriad Pro" charset="0"/>
                <a:cs typeface="Myriad Pro" charset="0"/>
              </a:rPr>
              <a:t>thorough</a:t>
            </a:r>
            <a:r>
              <a:rPr lang="en-GB" sz="1200" dirty="0">
                <a:solidFill>
                  <a:srgbClr val="1F224E"/>
                </a:solidFill>
                <a:latin typeface="Myriad Pro" charset="0"/>
                <a:ea typeface="Myriad Pro" charset="0"/>
                <a:cs typeface="Myriad Pro" charset="0"/>
              </a:rPr>
              <a:t>’, ‘</a:t>
            </a:r>
            <a:r>
              <a:rPr lang="en-GB" sz="1200" b="1" dirty="0">
                <a:solidFill>
                  <a:srgbClr val="1F224E"/>
                </a:solidFill>
                <a:latin typeface="Myriad Pro" charset="0"/>
                <a:ea typeface="Myriad Pro" charset="0"/>
                <a:cs typeface="Myriad Pro" charset="0"/>
              </a:rPr>
              <a:t>reasonable</a:t>
            </a:r>
            <a:r>
              <a:rPr lang="en-GB" sz="1200" dirty="0">
                <a:solidFill>
                  <a:srgbClr val="1F224E"/>
                </a:solidFill>
                <a:latin typeface="Myriad Pro" charset="0"/>
                <a:ea typeface="Myriad Pro" charset="0"/>
                <a:cs typeface="Myriad Pro" charset="0"/>
              </a:rPr>
              <a:t>’ and ‘</a:t>
            </a:r>
            <a:r>
              <a:rPr lang="en-GB" sz="1200" b="1" dirty="0">
                <a:solidFill>
                  <a:srgbClr val="1F224E"/>
                </a:solidFill>
                <a:latin typeface="Myriad Pro" charset="0"/>
                <a:ea typeface="Myriad Pro" charset="0"/>
                <a:cs typeface="Myriad Pro" charset="0"/>
              </a:rPr>
              <a:t>basic</a:t>
            </a:r>
            <a:r>
              <a:rPr lang="en-GB" sz="1200" dirty="0">
                <a:solidFill>
                  <a:srgbClr val="1F224E"/>
                </a:solidFill>
                <a:latin typeface="Myriad Pro" charset="0"/>
                <a:ea typeface="Myriad Pro" charset="0"/>
                <a:cs typeface="Myriad Pro" charset="0"/>
              </a:rPr>
              <a:t>’ mean at the start of the mark schemes (and slide </a:t>
            </a:r>
            <a:r>
              <a:rPr lang="en-GB" sz="1200" dirty="0" smtClean="0">
                <a:solidFill>
                  <a:srgbClr val="1F224E"/>
                </a:solidFill>
                <a:latin typeface="Myriad Pro" charset="0"/>
                <a:ea typeface="Myriad Pro" charset="0"/>
                <a:cs typeface="Myriad Pro" charset="0"/>
              </a:rPr>
              <a:t>10 </a:t>
            </a:r>
            <a:r>
              <a:rPr lang="en-GB" sz="1200" dirty="0">
                <a:solidFill>
                  <a:srgbClr val="1F224E"/>
                </a:solidFill>
                <a:latin typeface="Myriad Pro" charset="0"/>
                <a:ea typeface="Myriad Pro" charset="0"/>
                <a:cs typeface="Myriad Pro" charset="0"/>
              </a:rPr>
              <a:t>of this presentation).</a:t>
            </a:r>
          </a:p>
        </p:txBody>
      </p:sp>
    </p:spTree>
    <p:extLst>
      <p:ext uri="{BB962C8B-B14F-4D97-AF65-F5344CB8AC3E}">
        <p14:creationId xmlns:p14="http://schemas.microsoft.com/office/powerpoint/2010/main" val="26438380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0540"/>
            <a:ext cx="9144000" cy="535682"/>
          </a:xfrm>
        </p:spPr>
        <p:txBody>
          <a:bodyPr>
            <a:noAutofit/>
          </a:bodyPr>
          <a:lstStyle/>
          <a:p>
            <a:r>
              <a:rPr lang="en-GB" sz="3200" dirty="0"/>
              <a:t>Topic 3.1 – Question 11* – 33 marks </a:t>
            </a:r>
            <a:r>
              <a:rPr lang="en-GB" sz="3200" dirty="0" smtClean="0"/>
              <a:t>–</a:t>
            </a:r>
            <a:br>
              <a:rPr lang="en-GB" sz="3200" dirty="0" smtClean="0"/>
            </a:br>
            <a:r>
              <a:rPr lang="en-GB" sz="3200" dirty="0" smtClean="0"/>
              <a:t> </a:t>
            </a:r>
            <a:r>
              <a:rPr lang="en-GB" sz="3200" dirty="0"/>
              <a:t>The mark scheme – </a:t>
            </a:r>
            <a:r>
              <a:rPr lang="en-GB" sz="3200" dirty="0" smtClean="0">
                <a:solidFill>
                  <a:srgbClr val="00B0F0"/>
                </a:solidFill>
              </a:rPr>
              <a:t>AO2 (24 </a:t>
            </a:r>
            <a:r>
              <a:rPr lang="en-GB" sz="3200" dirty="0">
                <a:solidFill>
                  <a:srgbClr val="00B0F0"/>
                </a:solidFill>
              </a:rPr>
              <a:t>marks)</a:t>
            </a:r>
          </a:p>
        </p:txBody>
      </p:sp>
      <p:sp>
        <p:nvSpPr>
          <p:cNvPr id="4" name="Content Placeholder 2"/>
          <p:cNvSpPr txBox="1">
            <a:spLocks/>
          </p:cNvSpPr>
          <p:nvPr/>
        </p:nvSpPr>
        <p:spPr>
          <a:xfrm>
            <a:off x="88454" y="952266"/>
            <a:ext cx="4483546" cy="4708981"/>
          </a:xfrm>
          <a:prstGeom prst="rect">
            <a:avLst/>
          </a:prstGeom>
          <a:solidFill>
            <a:schemeClr val="bg1"/>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000" b="1" dirty="0">
                <a:solidFill>
                  <a:srgbClr val="00B0F0"/>
                </a:solidFill>
                <a:latin typeface="Myriad Pro" charset="0"/>
                <a:ea typeface="Myriad Pro" charset="0"/>
                <a:cs typeface="Myriad Pro" charset="0"/>
              </a:rPr>
              <a:t>AO2</a:t>
            </a:r>
            <a:endParaRPr lang="en-GB" sz="1000" b="1" dirty="0">
              <a:solidFill>
                <a:srgbClr val="00B0F0"/>
              </a:solidFill>
              <a:latin typeface="Myriad Pro" charset="0"/>
              <a:ea typeface="Myriad Pro" charset="0"/>
              <a:cs typeface="Myriad Pro" charset="0"/>
            </a:endParaRPr>
          </a:p>
          <a:p>
            <a:pPr marL="0" indent="0">
              <a:buNone/>
            </a:pPr>
            <a:r>
              <a:rPr lang="en-US" sz="1000" b="1" dirty="0">
                <a:solidFill>
                  <a:srgbClr val="1F224E"/>
                </a:solidFill>
                <a:latin typeface="Myriad Pro" charset="0"/>
                <a:ea typeface="Myriad Pro" charset="0"/>
                <a:cs typeface="Myriad Pro" charset="0"/>
              </a:rPr>
              <a:t>Level 4 </a:t>
            </a:r>
            <a:r>
              <a:rPr lang="en-US" sz="1000" b="1" dirty="0" smtClean="0">
                <a:solidFill>
                  <a:srgbClr val="1F224E"/>
                </a:solidFill>
                <a:latin typeface="Myriad Pro" charset="0"/>
                <a:ea typeface="Myriad Pro" charset="0"/>
                <a:cs typeface="Myriad Pro" charset="0"/>
              </a:rPr>
              <a:t>(19–24 marks</a:t>
            </a:r>
            <a:r>
              <a:rPr lang="en-US" sz="1000" b="1" dirty="0">
                <a:solidFill>
                  <a:srgbClr val="1F224E"/>
                </a:solidFill>
                <a:latin typeface="Myriad Pro" charset="0"/>
                <a:ea typeface="Myriad Pro" charset="0"/>
                <a:cs typeface="Myriad Pro" charset="0"/>
              </a:rPr>
              <a:t>)</a:t>
            </a:r>
          </a:p>
          <a:p>
            <a:pPr marL="0" indent="0">
              <a:buNone/>
            </a:pPr>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comprehensive</a:t>
            </a:r>
            <a:r>
              <a:rPr lang="en-US" sz="1000" dirty="0">
                <a:solidFill>
                  <a:srgbClr val="1F224E"/>
                </a:solidFill>
                <a:latin typeface="Myriad Pro" charset="0"/>
                <a:ea typeface="Myriad Pro" charset="0"/>
                <a:cs typeface="Myriad Pro" charset="0"/>
              </a:rPr>
              <a:t> </a:t>
            </a:r>
            <a:r>
              <a:rPr lang="en-US" sz="1000" dirty="0">
                <a:solidFill>
                  <a:srgbClr val="00B0F0"/>
                </a:solidFill>
                <a:latin typeface="Myriad Pro" charset="0"/>
                <a:ea typeface="Myriad Pro" charset="0"/>
                <a:cs typeface="Myriad Pro" charset="0"/>
              </a:rPr>
              <a:t>application of knowledge and understanding</a:t>
            </a:r>
            <a:r>
              <a:rPr lang="en-US" sz="1000" dirty="0">
                <a:solidFill>
                  <a:srgbClr val="1F224E"/>
                </a:solidFill>
                <a:latin typeface="Myriad Pro" charset="0"/>
                <a:ea typeface="Myriad Pro" charset="0"/>
                <a:cs typeface="Myriad Pro" charset="0"/>
              </a:rPr>
              <a:t> to provide a clear, developed and convincing </a:t>
            </a:r>
            <a:r>
              <a:rPr lang="en-US" sz="1000" dirty="0">
                <a:solidFill>
                  <a:srgbClr val="00B0F0"/>
                </a:solidFill>
                <a:latin typeface="Myriad Pro" charset="0"/>
                <a:ea typeface="Myriad Pro" charset="0"/>
                <a:cs typeface="Myriad Pro" charset="0"/>
              </a:rPr>
              <a:t>analysis</a:t>
            </a:r>
            <a:r>
              <a:rPr lang="en-US" sz="1000" dirty="0">
                <a:solidFill>
                  <a:srgbClr val="1F224E"/>
                </a:solidFill>
                <a:latin typeface="Myriad Pro" charset="0"/>
                <a:ea typeface="Myriad Pro" charset="0"/>
                <a:cs typeface="Myriad Pro" charset="0"/>
              </a:rPr>
              <a:t> that is fully accurate of factors which affect the vulnerability of people to the impacts of climate change. </a:t>
            </a:r>
          </a:p>
          <a:p>
            <a:pPr marL="0" indent="0">
              <a:buNone/>
            </a:pPr>
            <a:endParaRPr lang="en-US" sz="1000" b="1" dirty="0">
              <a:solidFill>
                <a:srgbClr val="1F224E"/>
              </a:solidFill>
              <a:latin typeface="Myriad Pro" charset="0"/>
              <a:ea typeface="Myriad Pro" charset="0"/>
              <a:cs typeface="Myriad Pro" charset="0"/>
            </a:endParaRPr>
          </a:p>
          <a:p>
            <a:pPr marL="0" indent="0">
              <a:buNone/>
            </a:pPr>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comprehensive</a:t>
            </a:r>
            <a:r>
              <a:rPr lang="en-US" sz="1000" dirty="0">
                <a:solidFill>
                  <a:srgbClr val="1F224E"/>
                </a:solidFill>
                <a:latin typeface="Myriad Pro" charset="0"/>
                <a:ea typeface="Myriad Pro" charset="0"/>
                <a:cs typeface="Myriad Pro" charset="0"/>
              </a:rPr>
              <a:t> </a:t>
            </a:r>
            <a:r>
              <a:rPr lang="en-US" sz="1000" dirty="0">
                <a:solidFill>
                  <a:srgbClr val="00B0F0"/>
                </a:solidFill>
                <a:latin typeface="Myriad Pro" charset="0"/>
                <a:ea typeface="Myriad Pro" charset="0"/>
                <a:cs typeface="Myriad Pro" charset="0"/>
              </a:rPr>
              <a:t>application of knowledge and understanding</a:t>
            </a:r>
            <a:r>
              <a:rPr lang="en-US" sz="1000" dirty="0">
                <a:solidFill>
                  <a:srgbClr val="1F224E"/>
                </a:solidFill>
                <a:latin typeface="Myriad Pro" charset="0"/>
                <a:ea typeface="Myriad Pro" charset="0"/>
                <a:cs typeface="Myriad Pro" charset="0"/>
              </a:rPr>
              <a:t> to provide a detailed and substantiated </a:t>
            </a:r>
            <a:r>
              <a:rPr lang="en-US" sz="1000" dirty="0">
                <a:solidFill>
                  <a:srgbClr val="00B0F0"/>
                </a:solidFill>
                <a:latin typeface="Myriad Pro" charset="0"/>
                <a:ea typeface="Myriad Pro" charset="0"/>
                <a:cs typeface="Myriad Pro" charset="0"/>
              </a:rPr>
              <a:t>evaluation</a:t>
            </a:r>
            <a:r>
              <a:rPr lang="en-US" sz="1000" dirty="0">
                <a:solidFill>
                  <a:srgbClr val="1F224E"/>
                </a:solidFill>
                <a:latin typeface="Myriad Pro" charset="0"/>
                <a:ea typeface="Myriad Pro" charset="0"/>
                <a:cs typeface="Myriad Pro" charset="0"/>
              </a:rPr>
              <a:t> that offers secure judgements leading to rational conclusions that are evidence based as to whether the vulnerability of people to the impacts of climate change is mainly the result of economic factors.</a:t>
            </a:r>
          </a:p>
          <a:p>
            <a:pPr marL="0" indent="0">
              <a:buNone/>
            </a:pPr>
            <a:endParaRPr lang="en-US" sz="1000" dirty="0">
              <a:solidFill>
                <a:srgbClr val="1F224E"/>
              </a:solidFill>
              <a:latin typeface="Myriad Pro" charset="0"/>
              <a:ea typeface="Myriad Pro" charset="0"/>
              <a:cs typeface="Myriad Pro" charset="0"/>
            </a:endParaRPr>
          </a:p>
          <a:p>
            <a:pPr marL="0" indent="0">
              <a:buNone/>
            </a:pPr>
            <a:r>
              <a:rPr lang="en-US" sz="1000" dirty="0">
                <a:solidFill>
                  <a:srgbClr val="1F224E"/>
                </a:solidFill>
                <a:latin typeface="Myriad Pro" charset="0"/>
                <a:ea typeface="Myriad Pro" charset="0"/>
                <a:cs typeface="Myriad Pro" charset="0"/>
              </a:rPr>
              <a:t>Relevant concepts are authoritatively discussed. </a:t>
            </a:r>
          </a:p>
          <a:p>
            <a:pPr marL="0" indent="0">
              <a:buNone/>
            </a:pPr>
            <a:endParaRPr lang="en-US" sz="1000" b="1" dirty="0">
              <a:solidFill>
                <a:srgbClr val="1F224E"/>
              </a:solidFill>
              <a:latin typeface="Myriad Pro" charset="0"/>
              <a:ea typeface="Myriad Pro" charset="0"/>
              <a:cs typeface="Myriad Pro" charset="0"/>
            </a:endParaRPr>
          </a:p>
          <a:p>
            <a:pPr marL="0" indent="0">
              <a:buNone/>
            </a:pPr>
            <a:r>
              <a:rPr lang="en-US" sz="1000" b="1" dirty="0">
                <a:solidFill>
                  <a:srgbClr val="1F224E"/>
                </a:solidFill>
                <a:latin typeface="Myriad Pro" charset="0"/>
                <a:ea typeface="Myriad Pro" charset="0"/>
                <a:cs typeface="Myriad Pro" charset="0"/>
              </a:rPr>
              <a:t>Level 3 </a:t>
            </a:r>
            <a:r>
              <a:rPr lang="en-US" sz="1000" b="1" dirty="0" smtClean="0">
                <a:solidFill>
                  <a:srgbClr val="1F224E"/>
                </a:solidFill>
                <a:latin typeface="Myriad Pro" charset="0"/>
                <a:ea typeface="Myriad Pro" charset="0"/>
                <a:cs typeface="Myriad Pro" charset="0"/>
              </a:rPr>
              <a:t>(13–18 </a:t>
            </a:r>
            <a:r>
              <a:rPr lang="en-US" sz="1000" b="1" dirty="0">
                <a:solidFill>
                  <a:srgbClr val="1F224E"/>
                </a:solidFill>
                <a:latin typeface="Myriad Pro" charset="0"/>
                <a:ea typeface="Myriad Pro" charset="0"/>
                <a:cs typeface="Myriad Pro" charset="0"/>
              </a:rPr>
              <a:t>marks)</a:t>
            </a:r>
          </a:p>
          <a:p>
            <a:pPr marL="0" indent="0">
              <a:buNone/>
            </a:pPr>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thorough</a:t>
            </a:r>
            <a:r>
              <a:rPr lang="en-US" sz="1000" dirty="0">
                <a:solidFill>
                  <a:srgbClr val="1F224E"/>
                </a:solidFill>
                <a:latin typeface="Myriad Pro" charset="0"/>
                <a:ea typeface="Myriad Pro" charset="0"/>
                <a:cs typeface="Myriad Pro" charset="0"/>
              </a:rPr>
              <a:t> </a:t>
            </a:r>
            <a:r>
              <a:rPr lang="en-US" sz="1000" dirty="0">
                <a:solidFill>
                  <a:srgbClr val="00B0F0"/>
                </a:solidFill>
                <a:latin typeface="Myriad Pro" charset="0"/>
                <a:ea typeface="Myriad Pro" charset="0"/>
                <a:cs typeface="Myriad Pro" charset="0"/>
              </a:rPr>
              <a:t>application of knowledge and understanding</a:t>
            </a:r>
            <a:r>
              <a:rPr lang="en-US" sz="1000" dirty="0">
                <a:solidFill>
                  <a:srgbClr val="1F224E"/>
                </a:solidFill>
                <a:latin typeface="Myriad Pro" charset="0"/>
                <a:ea typeface="Myriad Pro" charset="0"/>
                <a:cs typeface="Myriad Pro" charset="0"/>
              </a:rPr>
              <a:t> to provide a clear and developed </a:t>
            </a:r>
            <a:r>
              <a:rPr lang="en-US" sz="1000" dirty="0">
                <a:solidFill>
                  <a:srgbClr val="00B0F0"/>
                </a:solidFill>
                <a:latin typeface="Myriad Pro" charset="0"/>
                <a:ea typeface="Myriad Pro" charset="0"/>
                <a:cs typeface="Myriad Pro" charset="0"/>
              </a:rPr>
              <a:t>analysis</a:t>
            </a:r>
            <a:r>
              <a:rPr lang="en-US" sz="1000" dirty="0">
                <a:solidFill>
                  <a:srgbClr val="1F224E"/>
                </a:solidFill>
                <a:latin typeface="Myriad Pro" charset="0"/>
                <a:ea typeface="Myriad Pro" charset="0"/>
                <a:cs typeface="Myriad Pro" charset="0"/>
              </a:rPr>
              <a:t> that shows accuracy of factors which affect the vulnerability of people to the impacts of climate change. </a:t>
            </a:r>
          </a:p>
          <a:p>
            <a:pPr marL="0" indent="0">
              <a:buNone/>
            </a:pPr>
            <a:endParaRPr lang="en-US" sz="1000" b="1" dirty="0">
              <a:solidFill>
                <a:srgbClr val="1F224E"/>
              </a:solidFill>
              <a:latin typeface="Myriad Pro" charset="0"/>
              <a:ea typeface="Myriad Pro" charset="0"/>
              <a:cs typeface="Myriad Pro" charset="0"/>
            </a:endParaRPr>
          </a:p>
          <a:p>
            <a:pPr marL="0" indent="0">
              <a:buNone/>
            </a:pPr>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thorough</a:t>
            </a:r>
            <a:r>
              <a:rPr lang="en-US" sz="1000" dirty="0">
                <a:solidFill>
                  <a:srgbClr val="1F224E"/>
                </a:solidFill>
                <a:latin typeface="Myriad Pro" charset="0"/>
                <a:ea typeface="Myriad Pro" charset="0"/>
                <a:cs typeface="Myriad Pro" charset="0"/>
              </a:rPr>
              <a:t> </a:t>
            </a:r>
            <a:r>
              <a:rPr lang="en-US" sz="1000" dirty="0">
                <a:solidFill>
                  <a:srgbClr val="00B0F0"/>
                </a:solidFill>
                <a:latin typeface="Myriad Pro" charset="0"/>
                <a:ea typeface="Myriad Pro" charset="0"/>
                <a:cs typeface="Myriad Pro" charset="0"/>
              </a:rPr>
              <a:t>application of knowledge and understanding</a:t>
            </a:r>
            <a:r>
              <a:rPr lang="en-US" sz="1000" dirty="0">
                <a:solidFill>
                  <a:srgbClr val="1F224E"/>
                </a:solidFill>
                <a:latin typeface="Myriad Pro" charset="0"/>
                <a:ea typeface="Myriad Pro" charset="0"/>
                <a:cs typeface="Myriad Pro" charset="0"/>
              </a:rPr>
              <a:t> to provide a detailed </a:t>
            </a:r>
            <a:r>
              <a:rPr lang="en-US" sz="1000" dirty="0">
                <a:solidFill>
                  <a:srgbClr val="00B0F0"/>
                </a:solidFill>
                <a:latin typeface="Myriad Pro" charset="0"/>
                <a:ea typeface="Myriad Pro" charset="0"/>
                <a:cs typeface="Myriad Pro" charset="0"/>
              </a:rPr>
              <a:t>evaluation</a:t>
            </a:r>
            <a:r>
              <a:rPr lang="en-US" sz="1000" dirty="0">
                <a:solidFill>
                  <a:srgbClr val="1F224E"/>
                </a:solidFill>
                <a:latin typeface="Myriad Pro" charset="0"/>
                <a:ea typeface="Myriad Pro" charset="0"/>
                <a:cs typeface="Myriad Pro" charset="0"/>
              </a:rPr>
              <a:t> that offers generally secure judgements, with some link between rational conclusions and evidence as to whether the vulnerability of people to the impacts of climate change is mainly the result of economic factors.</a:t>
            </a:r>
          </a:p>
          <a:p>
            <a:pPr marL="0" indent="0">
              <a:buNone/>
            </a:pPr>
            <a:endParaRPr lang="en-US" sz="1000" dirty="0">
              <a:solidFill>
                <a:srgbClr val="1F224E"/>
              </a:solidFill>
              <a:latin typeface="Myriad Pro" charset="0"/>
              <a:ea typeface="Myriad Pro" charset="0"/>
              <a:cs typeface="Myriad Pro" charset="0"/>
            </a:endParaRPr>
          </a:p>
          <a:p>
            <a:pPr marL="0" indent="0">
              <a:buNone/>
            </a:pPr>
            <a:r>
              <a:rPr lang="en-US" sz="1000" dirty="0">
                <a:solidFill>
                  <a:srgbClr val="1F224E"/>
                </a:solidFill>
                <a:latin typeface="Myriad Pro" charset="0"/>
                <a:ea typeface="Myriad Pro" charset="0"/>
                <a:cs typeface="Myriad Pro" charset="0"/>
              </a:rPr>
              <a:t>Relevant concepts are discussed but this may lack some </a:t>
            </a:r>
            <a:r>
              <a:rPr lang="en-US" sz="1000" dirty="0" smtClean="0">
                <a:solidFill>
                  <a:srgbClr val="1F224E"/>
                </a:solidFill>
                <a:latin typeface="Myriad Pro" charset="0"/>
                <a:ea typeface="Myriad Pro" charset="0"/>
                <a:cs typeface="Myriad Pro" charset="0"/>
              </a:rPr>
              <a:t>authority.</a:t>
            </a:r>
            <a:endParaRPr lang="en-US" sz="1000" dirty="0">
              <a:solidFill>
                <a:srgbClr val="1F224E"/>
              </a:solidFill>
              <a:latin typeface="Myriad Pro" charset="0"/>
              <a:ea typeface="Myriad Pro" charset="0"/>
              <a:cs typeface="Myriad Pro" charset="0"/>
            </a:endParaRPr>
          </a:p>
        </p:txBody>
      </p:sp>
      <p:sp>
        <p:nvSpPr>
          <p:cNvPr id="9" name="Rectangle 8"/>
          <p:cNvSpPr/>
          <p:nvPr/>
        </p:nvSpPr>
        <p:spPr>
          <a:xfrm>
            <a:off x="4572001" y="952267"/>
            <a:ext cx="4480940" cy="4708981"/>
          </a:xfrm>
          <a:prstGeom prst="rect">
            <a:avLst/>
          </a:prstGeom>
          <a:ln>
            <a:solidFill>
              <a:schemeClr val="tx1"/>
            </a:solidFill>
          </a:ln>
        </p:spPr>
        <p:txBody>
          <a:bodyPr wrap="square">
            <a:spAutoFit/>
          </a:bodyPr>
          <a:lstStyle/>
          <a:p>
            <a:pPr lvl="0"/>
            <a:endParaRPr lang="en-US" sz="1000" b="1" dirty="0" smtClean="0">
              <a:solidFill>
                <a:srgbClr val="1F224E"/>
              </a:solidFill>
              <a:latin typeface="Myriad Pro" charset="0"/>
              <a:ea typeface="Myriad Pro" charset="0"/>
              <a:cs typeface="Myriad Pro" charset="0"/>
            </a:endParaRPr>
          </a:p>
          <a:p>
            <a:pPr lvl="0"/>
            <a:r>
              <a:rPr lang="en-US" sz="1000" b="1" dirty="0" smtClean="0">
                <a:solidFill>
                  <a:srgbClr val="1F224E"/>
                </a:solidFill>
                <a:latin typeface="Myriad Pro" charset="0"/>
                <a:ea typeface="Myriad Pro" charset="0"/>
                <a:cs typeface="Myriad Pro" charset="0"/>
              </a:rPr>
              <a:t>Level </a:t>
            </a:r>
            <a:r>
              <a:rPr lang="en-US" sz="1000" b="1" dirty="0">
                <a:solidFill>
                  <a:srgbClr val="1F224E"/>
                </a:solidFill>
                <a:latin typeface="Myriad Pro" charset="0"/>
                <a:ea typeface="Myriad Pro" charset="0"/>
                <a:cs typeface="Myriad Pro" charset="0"/>
              </a:rPr>
              <a:t>2 (7–12 marks)</a:t>
            </a:r>
          </a:p>
          <a:p>
            <a:pPr lvl="0"/>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reasonable</a:t>
            </a:r>
            <a:r>
              <a:rPr lang="en-US" sz="1000" dirty="0">
                <a:solidFill>
                  <a:srgbClr val="1F224E"/>
                </a:solidFill>
                <a:latin typeface="Myriad Pro" charset="0"/>
                <a:ea typeface="Myriad Pro" charset="0"/>
                <a:cs typeface="Myriad Pro" charset="0"/>
              </a:rPr>
              <a:t> </a:t>
            </a:r>
            <a:r>
              <a:rPr lang="en-US" sz="1000" dirty="0">
                <a:solidFill>
                  <a:srgbClr val="00B0F0"/>
                </a:solidFill>
                <a:latin typeface="Myriad Pro" charset="0"/>
                <a:ea typeface="Myriad Pro" charset="0"/>
                <a:cs typeface="Myriad Pro" charset="0"/>
              </a:rPr>
              <a:t>application of knowledge and understanding</a:t>
            </a:r>
            <a:r>
              <a:rPr lang="en-US" sz="1000" dirty="0">
                <a:solidFill>
                  <a:srgbClr val="1F224E"/>
                </a:solidFill>
                <a:latin typeface="Myriad Pro" charset="0"/>
                <a:ea typeface="Myriad Pro" charset="0"/>
                <a:cs typeface="Myriad Pro" charset="0"/>
              </a:rPr>
              <a:t> to provide a sound </a:t>
            </a:r>
            <a:r>
              <a:rPr lang="en-US" sz="1000" dirty="0">
                <a:solidFill>
                  <a:srgbClr val="00B0F0"/>
                </a:solidFill>
                <a:latin typeface="Myriad Pro" charset="0"/>
                <a:ea typeface="Myriad Pro" charset="0"/>
                <a:cs typeface="Myriad Pro" charset="0"/>
              </a:rPr>
              <a:t>analysis</a:t>
            </a:r>
            <a:r>
              <a:rPr lang="en-US" sz="1000" dirty="0">
                <a:solidFill>
                  <a:srgbClr val="1F224E"/>
                </a:solidFill>
                <a:latin typeface="Myriad Pro" charset="0"/>
                <a:ea typeface="Myriad Pro" charset="0"/>
                <a:cs typeface="Myriad Pro" charset="0"/>
              </a:rPr>
              <a:t> that shows some accuracy of factors which affect the vulnerability of people to the impacts of climate change. </a:t>
            </a:r>
          </a:p>
          <a:p>
            <a:pPr lvl="0"/>
            <a:endParaRPr lang="en-US" sz="1000" b="1" dirty="0">
              <a:solidFill>
                <a:srgbClr val="1F224E"/>
              </a:solidFill>
              <a:latin typeface="Myriad Pro" charset="0"/>
              <a:ea typeface="Myriad Pro" charset="0"/>
              <a:cs typeface="Myriad Pro" charset="0"/>
            </a:endParaRPr>
          </a:p>
          <a:p>
            <a:pPr lvl="0"/>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reasonable</a:t>
            </a:r>
            <a:r>
              <a:rPr lang="en-US" sz="1000" dirty="0">
                <a:solidFill>
                  <a:srgbClr val="1F224E"/>
                </a:solidFill>
                <a:latin typeface="Myriad Pro" charset="0"/>
                <a:ea typeface="Myriad Pro" charset="0"/>
                <a:cs typeface="Myriad Pro" charset="0"/>
              </a:rPr>
              <a:t> </a:t>
            </a:r>
            <a:r>
              <a:rPr lang="en-US" sz="1000" dirty="0">
                <a:solidFill>
                  <a:srgbClr val="00B0F0"/>
                </a:solidFill>
                <a:latin typeface="Myriad Pro" charset="0"/>
                <a:ea typeface="Myriad Pro" charset="0"/>
                <a:cs typeface="Myriad Pro" charset="0"/>
              </a:rPr>
              <a:t>application of knowledge and understanding</a:t>
            </a:r>
            <a:r>
              <a:rPr lang="en-US" sz="1000" dirty="0">
                <a:solidFill>
                  <a:srgbClr val="1F224E"/>
                </a:solidFill>
                <a:latin typeface="Myriad Pro" charset="0"/>
                <a:ea typeface="Myriad Pro" charset="0"/>
                <a:cs typeface="Myriad Pro" charset="0"/>
              </a:rPr>
              <a:t> to provide a sound </a:t>
            </a:r>
            <a:r>
              <a:rPr lang="en-US" sz="1000" dirty="0">
                <a:solidFill>
                  <a:srgbClr val="00B0F0"/>
                </a:solidFill>
                <a:latin typeface="Myriad Pro" charset="0"/>
                <a:ea typeface="Myriad Pro" charset="0"/>
                <a:cs typeface="Myriad Pro" charset="0"/>
              </a:rPr>
              <a:t>evaluation</a:t>
            </a:r>
            <a:r>
              <a:rPr lang="en-US" sz="1000" dirty="0">
                <a:solidFill>
                  <a:srgbClr val="1F224E"/>
                </a:solidFill>
                <a:latin typeface="Myriad Pro" charset="0"/>
                <a:ea typeface="Myriad Pro" charset="0"/>
                <a:cs typeface="Myriad Pro" charset="0"/>
              </a:rPr>
              <a:t> that offers generalised judgements and conclusions, with limited use of evidence as to whether the vulnerability of people to the impacts of climate change is mainly the result of economic factors.</a:t>
            </a:r>
          </a:p>
          <a:p>
            <a:pPr lvl="0"/>
            <a:endParaRPr lang="en-US" sz="1000" dirty="0">
              <a:solidFill>
                <a:srgbClr val="1F224E"/>
              </a:solidFill>
              <a:latin typeface="Myriad Pro" charset="0"/>
              <a:ea typeface="Myriad Pro" charset="0"/>
              <a:cs typeface="Myriad Pro" charset="0"/>
            </a:endParaRPr>
          </a:p>
          <a:p>
            <a:pPr lvl="0"/>
            <a:r>
              <a:rPr lang="en-US" sz="1000" dirty="0">
                <a:solidFill>
                  <a:srgbClr val="1F224E"/>
                </a:solidFill>
                <a:latin typeface="Myriad Pro" charset="0"/>
                <a:ea typeface="Myriad Pro" charset="0"/>
                <a:cs typeface="Myriad Pro" charset="0"/>
              </a:rPr>
              <a:t>Concepts are discussed but their use lacks precision.</a:t>
            </a:r>
          </a:p>
          <a:p>
            <a:pPr lvl="0"/>
            <a:endParaRPr lang="en-US" sz="1000" b="1" dirty="0">
              <a:solidFill>
                <a:srgbClr val="1F224E"/>
              </a:solidFill>
              <a:latin typeface="Myriad Pro" charset="0"/>
              <a:ea typeface="Myriad Pro" charset="0"/>
              <a:cs typeface="Myriad Pro" charset="0"/>
            </a:endParaRPr>
          </a:p>
          <a:p>
            <a:pPr lvl="0"/>
            <a:r>
              <a:rPr lang="en-US" sz="1000" b="1" dirty="0">
                <a:solidFill>
                  <a:srgbClr val="1F224E"/>
                </a:solidFill>
                <a:latin typeface="Myriad Pro" charset="0"/>
                <a:ea typeface="Myriad Pro" charset="0"/>
                <a:cs typeface="Myriad Pro" charset="0"/>
              </a:rPr>
              <a:t>Level 1 (1–6 marks)</a:t>
            </a:r>
          </a:p>
          <a:p>
            <a:pPr lvl="0"/>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basic</a:t>
            </a:r>
            <a:r>
              <a:rPr lang="en-US" sz="1000" dirty="0">
                <a:solidFill>
                  <a:srgbClr val="1F224E"/>
                </a:solidFill>
                <a:latin typeface="Myriad Pro" charset="0"/>
                <a:ea typeface="Myriad Pro" charset="0"/>
                <a:cs typeface="Myriad Pro" charset="0"/>
              </a:rPr>
              <a:t> </a:t>
            </a:r>
            <a:r>
              <a:rPr lang="en-US" sz="1000" dirty="0">
                <a:solidFill>
                  <a:srgbClr val="00B0F0"/>
                </a:solidFill>
                <a:latin typeface="Myriad Pro" charset="0"/>
                <a:ea typeface="Myriad Pro" charset="0"/>
                <a:cs typeface="Myriad Pro" charset="0"/>
              </a:rPr>
              <a:t>application of knowledge and understanding</a:t>
            </a:r>
            <a:r>
              <a:rPr lang="en-US" sz="1000" dirty="0">
                <a:solidFill>
                  <a:srgbClr val="1F224E"/>
                </a:solidFill>
                <a:latin typeface="Myriad Pro" charset="0"/>
                <a:ea typeface="Myriad Pro" charset="0"/>
                <a:cs typeface="Myriad Pro" charset="0"/>
              </a:rPr>
              <a:t> to provide a simple </a:t>
            </a:r>
            <a:r>
              <a:rPr lang="en-US" sz="1000" dirty="0">
                <a:solidFill>
                  <a:srgbClr val="00B0F0"/>
                </a:solidFill>
                <a:latin typeface="Myriad Pro" charset="0"/>
                <a:ea typeface="Myriad Pro" charset="0"/>
                <a:cs typeface="Myriad Pro" charset="0"/>
              </a:rPr>
              <a:t>analysis</a:t>
            </a:r>
            <a:r>
              <a:rPr lang="en-US" sz="1000" dirty="0">
                <a:solidFill>
                  <a:srgbClr val="1F224E"/>
                </a:solidFill>
                <a:latin typeface="Myriad Pro" charset="0"/>
                <a:ea typeface="Myriad Pro" charset="0"/>
                <a:cs typeface="Myriad Pro" charset="0"/>
              </a:rPr>
              <a:t> that shows limited accuracy of factors which affect the vulnerability of people to the impacts of climate change.</a:t>
            </a:r>
          </a:p>
          <a:p>
            <a:pPr lvl="0"/>
            <a:endParaRPr lang="en-US" sz="1000" b="1" dirty="0">
              <a:solidFill>
                <a:srgbClr val="1F224E"/>
              </a:solidFill>
              <a:latin typeface="Myriad Pro" charset="0"/>
              <a:ea typeface="Myriad Pro" charset="0"/>
              <a:cs typeface="Myriad Pro" charset="0"/>
            </a:endParaRPr>
          </a:p>
          <a:p>
            <a:pPr lvl="0"/>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basic</a:t>
            </a:r>
            <a:r>
              <a:rPr lang="en-US" sz="1000" dirty="0">
                <a:solidFill>
                  <a:srgbClr val="1F224E"/>
                </a:solidFill>
                <a:latin typeface="Myriad Pro" charset="0"/>
                <a:ea typeface="Myriad Pro" charset="0"/>
                <a:cs typeface="Myriad Pro" charset="0"/>
              </a:rPr>
              <a:t> </a:t>
            </a:r>
            <a:r>
              <a:rPr lang="en-US" sz="1000" dirty="0">
                <a:solidFill>
                  <a:srgbClr val="00B0F0"/>
                </a:solidFill>
                <a:latin typeface="Myriad Pro" charset="0"/>
                <a:ea typeface="Myriad Pro" charset="0"/>
                <a:cs typeface="Myriad Pro" charset="0"/>
              </a:rPr>
              <a:t>application of knowledge and understanding</a:t>
            </a:r>
            <a:r>
              <a:rPr lang="en-US" sz="1000" dirty="0">
                <a:solidFill>
                  <a:srgbClr val="1F224E"/>
                </a:solidFill>
                <a:latin typeface="Myriad Pro" charset="0"/>
                <a:ea typeface="Myriad Pro" charset="0"/>
                <a:cs typeface="Myriad Pro" charset="0"/>
              </a:rPr>
              <a:t> to provide an un-supported </a:t>
            </a:r>
            <a:r>
              <a:rPr lang="en-US" sz="1000" dirty="0">
                <a:solidFill>
                  <a:srgbClr val="00B0F0"/>
                </a:solidFill>
                <a:latin typeface="Myriad Pro" charset="0"/>
                <a:ea typeface="Myriad Pro" charset="0"/>
                <a:cs typeface="Myriad Pro" charset="0"/>
              </a:rPr>
              <a:t>evaluation</a:t>
            </a:r>
            <a:r>
              <a:rPr lang="en-US" sz="1000" dirty="0">
                <a:solidFill>
                  <a:srgbClr val="1F224E"/>
                </a:solidFill>
                <a:latin typeface="Myriad Pro" charset="0"/>
                <a:ea typeface="Myriad Pro" charset="0"/>
                <a:cs typeface="Myriad Pro" charset="0"/>
              </a:rPr>
              <a:t> that offers simple conclusions as to whether the vulnerability of people to the impacts of climate change is mainly the result of economic factors.</a:t>
            </a:r>
          </a:p>
          <a:p>
            <a:pPr lvl="0"/>
            <a:endParaRPr lang="en-US" sz="1000" dirty="0">
              <a:solidFill>
                <a:srgbClr val="1F224E"/>
              </a:solidFill>
              <a:latin typeface="Myriad Pro" charset="0"/>
              <a:ea typeface="Myriad Pro" charset="0"/>
              <a:cs typeface="Myriad Pro" charset="0"/>
            </a:endParaRPr>
          </a:p>
          <a:p>
            <a:pPr lvl="0"/>
            <a:r>
              <a:rPr lang="en-US" sz="1000" dirty="0">
                <a:solidFill>
                  <a:srgbClr val="1F224E"/>
                </a:solidFill>
                <a:latin typeface="Myriad Pro" charset="0"/>
                <a:ea typeface="Myriad Pro" charset="0"/>
                <a:cs typeface="Myriad Pro" charset="0"/>
              </a:rPr>
              <a:t>Concepts are not discussed or are so inaccurately</a:t>
            </a:r>
            <a:r>
              <a:rPr lang="en-US" sz="1000" dirty="0" smtClean="0">
                <a:solidFill>
                  <a:srgbClr val="1F224E"/>
                </a:solidFill>
                <a:latin typeface="Myriad Pro" charset="0"/>
                <a:ea typeface="Myriad Pro" charset="0"/>
                <a:cs typeface="Myriad Pro" charset="0"/>
              </a:rPr>
              <a:t>.</a:t>
            </a:r>
          </a:p>
          <a:p>
            <a:pPr lvl="0"/>
            <a:endParaRPr lang="en-US" sz="1000" dirty="0">
              <a:solidFill>
                <a:srgbClr val="1F224E"/>
              </a:solidFill>
              <a:latin typeface="Myriad Pro" charset="0"/>
              <a:ea typeface="Myriad Pro" charset="0"/>
              <a:cs typeface="Myriad Pro" charset="0"/>
            </a:endParaRPr>
          </a:p>
          <a:p>
            <a:r>
              <a:rPr lang="en-US" sz="1000" b="1" dirty="0">
                <a:solidFill>
                  <a:srgbClr val="1F224E"/>
                </a:solidFill>
                <a:latin typeface="Myriad Pro" charset="0"/>
                <a:ea typeface="Myriad Pro" charset="0"/>
                <a:cs typeface="Myriad Pro" charset="0"/>
              </a:rPr>
              <a:t>0 marks </a:t>
            </a:r>
          </a:p>
          <a:p>
            <a:r>
              <a:rPr lang="en-US" sz="1000" dirty="0">
                <a:solidFill>
                  <a:srgbClr val="1F224E"/>
                </a:solidFill>
                <a:latin typeface="Myriad Pro" charset="0"/>
                <a:ea typeface="Myriad Pro" charset="0"/>
                <a:cs typeface="Myriad Pro" charset="0"/>
              </a:rPr>
              <a:t>No response or no response worthy of credit</a:t>
            </a:r>
            <a:r>
              <a:rPr lang="en-US" sz="1000" dirty="0" smtClean="0">
                <a:solidFill>
                  <a:srgbClr val="1F224E"/>
                </a:solidFill>
                <a:latin typeface="Myriad Pro" charset="0"/>
                <a:ea typeface="Myriad Pro" charset="0"/>
                <a:cs typeface="Myriad Pro" charset="0"/>
              </a:rPr>
              <a:t>.</a:t>
            </a:r>
          </a:p>
          <a:p>
            <a:endParaRPr lang="en-US" sz="1000" dirty="0" smtClean="0">
              <a:solidFill>
                <a:srgbClr val="1F224E"/>
              </a:solidFill>
              <a:latin typeface="Myriad Pro" charset="0"/>
              <a:ea typeface="Myriad Pro" charset="0"/>
              <a:cs typeface="Myriad Pro" charset="0"/>
            </a:endParaRPr>
          </a:p>
          <a:p>
            <a:pPr lvl="0"/>
            <a:endParaRPr lang="en-US" sz="1000" dirty="0">
              <a:solidFill>
                <a:srgbClr val="1F224E"/>
              </a:solidFill>
              <a:latin typeface="Myriad Pro" charset="0"/>
              <a:ea typeface="Myriad Pro" charset="0"/>
              <a:cs typeface="Myriad Pro" charset="0"/>
            </a:endParaRPr>
          </a:p>
        </p:txBody>
      </p:sp>
      <p:sp>
        <p:nvSpPr>
          <p:cNvPr id="7" name="Rectangle 6"/>
          <p:cNvSpPr/>
          <p:nvPr/>
        </p:nvSpPr>
        <p:spPr>
          <a:xfrm>
            <a:off x="4648572" y="5725705"/>
            <a:ext cx="1512168" cy="1015663"/>
          </a:xfrm>
          <a:prstGeom prst="rect">
            <a:avLst/>
          </a:prstGeom>
          <a:solidFill>
            <a:schemeClr val="bg1"/>
          </a:solidFill>
          <a:ln>
            <a:solidFill>
              <a:schemeClr val="tx1"/>
            </a:solidFill>
          </a:ln>
        </p:spPr>
        <p:txBody>
          <a:bodyPr wrap="square">
            <a:spAutoFit/>
          </a:bodyPr>
          <a:lstStyle/>
          <a:p>
            <a:r>
              <a:rPr lang="en-US" sz="1000" u="sng" dirty="0" smtClean="0">
                <a:solidFill>
                  <a:srgbClr val="1F224E"/>
                </a:solidFill>
                <a:latin typeface="Myriad Pro" charset="0"/>
                <a:ea typeface="Myriad Pro" charset="0"/>
                <a:cs typeface="Myriad Pro" charset="0"/>
              </a:rPr>
              <a:t>Quality </a:t>
            </a:r>
            <a:r>
              <a:rPr lang="en-US" sz="1000" u="sng" dirty="0">
                <a:solidFill>
                  <a:srgbClr val="1F224E"/>
                </a:solidFill>
                <a:latin typeface="Myriad Pro" charset="0"/>
                <a:ea typeface="Myriad Pro" charset="0"/>
                <a:cs typeface="Myriad Pro" charset="0"/>
              </a:rPr>
              <a:t>of extended response descriptors</a:t>
            </a:r>
            <a:r>
              <a:rPr lang="en-US" sz="1000" dirty="0">
                <a:solidFill>
                  <a:srgbClr val="1F224E"/>
                </a:solidFill>
                <a:latin typeface="Myriad Pro" charset="0"/>
                <a:ea typeface="Myriad Pro" charset="0"/>
                <a:cs typeface="Myriad Pro" charset="0"/>
              </a:rPr>
              <a:t> are listed below </a:t>
            </a:r>
            <a:r>
              <a:rPr lang="en-US" sz="1000" dirty="0">
                <a:solidFill>
                  <a:srgbClr val="00B0F0"/>
                </a:solidFill>
                <a:latin typeface="Myriad Pro" charset="0"/>
                <a:ea typeface="Myriad Pro" charset="0"/>
                <a:cs typeface="Myriad Pro" charset="0"/>
              </a:rPr>
              <a:t>AO2</a:t>
            </a:r>
            <a:r>
              <a:rPr lang="en-US" sz="1000" dirty="0">
                <a:solidFill>
                  <a:srgbClr val="1F224E"/>
                </a:solidFill>
                <a:latin typeface="Myriad Pro" charset="0"/>
                <a:ea typeface="Myriad Pro" charset="0"/>
                <a:cs typeface="Myriad Pro" charset="0"/>
              </a:rPr>
              <a:t> – you can find more information on these on </a:t>
            </a:r>
            <a:r>
              <a:rPr lang="en-US" sz="1000" u="sng" dirty="0">
                <a:solidFill>
                  <a:srgbClr val="1F224E"/>
                </a:solidFill>
                <a:latin typeface="Myriad Pro" charset="0"/>
                <a:ea typeface="Myriad Pro" charset="0"/>
                <a:cs typeface="Myriad Pro" charset="0"/>
              </a:rPr>
              <a:t>slide 9</a:t>
            </a:r>
            <a:r>
              <a:rPr lang="en-US" sz="1000" dirty="0">
                <a:solidFill>
                  <a:srgbClr val="1F224E"/>
                </a:solidFill>
                <a:latin typeface="Myriad Pro" charset="0"/>
                <a:ea typeface="Myriad Pro" charset="0"/>
                <a:cs typeface="Myriad Pro" charset="0"/>
              </a:rPr>
              <a:t>.</a:t>
            </a:r>
            <a:endParaRPr lang="en-GB" sz="1000" dirty="0">
              <a:solidFill>
                <a:srgbClr val="1F224E"/>
              </a:solidFill>
              <a:latin typeface="Myriad Pro" charset="0"/>
              <a:ea typeface="Myriad Pro" charset="0"/>
              <a:cs typeface="Myriad Pro" charset="0"/>
            </a:endParaRPr>
          </a:p>
        </p:txBody>
      </p:sp>
      <p:sp>
        <p:nvSpPr>
          <p:cNvPr id="5" name="Rectangle 4"/>
          <p:cNvSpPr/>
          <p:nvPr/>
        </p:nvSpPr>
        <p:spPr>
          <a:xfrm>
            <a:off x="6448772" y="5725705"/>
            <a:ext cx="2520280" cy="1015663"/>
          </a:xfrm>
          <a:prstGeom prst="rect">
            <a:avLst/>
          </a:prstGeom>
          <a:solidFill>
            <a:schemeClr val="bg1"/>
          </a:solidFill>
          <a:ln>
            <a:solidFill>
              <a:schemeClr val="tx1"/>
            </a:solidFill>
          </a:ln>
        </p:spPr>
        <p:txBody>
          <a:bodyPr wrap="square">
            <a:spAutoFit/>
          </a:bodyPr>
          <a:lstStyle/>
          <a:p>
            <a:r>
              <a:rPr lang="en-GB" sz="1000" dirty="0">
                <a:solidFill>
                  <a:srgbClr val="1F224E"/>
                </a:solidFill>
                <a:latin typeface="Myriad Pro" charset="0"/>
                <a:ea typeface="Myriad Pro" charset="0"/>
                <a:cs typeface="Myriad Pro" charset="0"/>
              </a:rPr>
              <a:t>Remember there is </a:t>
            </a:r>
            <a:r>
              <a:rPr lang="en-US" sz="1000" dirty="0">
                <a:solidFill>
                  <a:srgbClr val="1F224E"/>
                </a:solidFill>
                <a:latin typeface="Myriad Pro" charset="0"/>
                <a:ea typeface="Myriad Pro" charset="0"/>
                <a:cs typeface="Myriad Pro" charset="0"/>
              </a:rPr>
              <a:t>level of response questions marking guidance</a:t>
            </a:r>
            <a:r>
              <a:rPr lang="en-GB" sz="1000" dirty="0">
                <a:solidFill>
                  <a:srgbClr val="1F224E"/>
                </a:solidFill>
                <a:latin typeface="Myriad Pro" charset="0"/>
                <a:ea typeface="Myriad Pro" charset="0"/>
                <a:cs typeface="Myriad Pro" charset="0"/>
              </a:rPr>
              <a:t> to indicate what </a:t>
            </a:r>
            <a:r>
              <a:rPr lang="en-GB" sz="1000" dirty="0" smtClean="0">
                <a:solidFill>
                  <a:srgbClr val="1F224E"/>
                </a:solidFill>
                <a:latin typeface="Myriad Pro" charset="0"/>
                <a:ea typeface="Myriad Pro" charset="0"/>
                <a:cs typeface="Myriad Pro" charset="0"/>
              </a:rPr>
              <a:t>‘</a:t>
            </a:r>
            <a:r>
              <a:rPr lang="en-GB" sz="1000" b="1" dirty="0" smtClean="0">
                <a:solidFill>
                  <a:srgbClr val="1F224E"/>
                </a:solidFill>
                <a:latin typeface="Myriad Pro" charset="0"/>
                <a:ea typeface="Myriad Pro" charset="0"/>
                <a:cs typeface="Myriad Pro" charset="0"/>
              </a:rPr>
              <a:t>comprehensive</a:t>
            </a:r>
            <a:r>
              <a:rPr lang="en-GB" sz="1000" dirty="0" smtClean="0">
                <a:solidFill>
                  <a:srgbClr val="1F224E"/>
                </a:solidFill>
                <a:latin typeface="Myriad Pro" charset="0"/>
                <a:ea typeface="Myriad Pro" charset="0"/>
                <a:cs typeface="Myriad Pro" charset="0"/>
              </a:rPr>
              <a:t>’, ‘</a:t>
            </a:r>
            <a:r>
              <a:rPr lang="en-GB" sz="1000" b="1" dirty="0" smtClean="0">
                <a:solidFill>
                  <a:srgbClr val="1F224E"/>
                </a:solidFill>
                <a:latin typeface="Myriad Pro" charset="0"/>
                <a:ea typeface="Myriad Pro" charset="0"/>
                <a:cs typeface="Myriad Pro" charset="0"/>
              </a:rPr>
              <a:t>thorough</a:t>
            </a:r>
            <a:r>
              <a:rPr lang="en-GB" sz="1000" dirty="0">
                <a:solidFill>
                  <a:srgbClr val="1F224E"/>
                </a:solidFill>
                <a:latin typeface="Myriad Pro" charset="0"/>
                <a:ea typeface="Myriad Pro" charset="0"/>
                <a:cs typeface="Myriad Pro" charset="0"/>
              </a:rPr>
              <a:t>’, ‘</a:t>
            </a:r>
            <a:r>
              <a:rPr lang="en-GB" sz="1000" b="1" dirty="0">
                <a:solidFill>
                  <a:srgbClr val="1F224E"/>
                </a:solidFill>
                <a:latin typeface="Myriad Pro" charset="0"/>
                <a:ea typeface="Myriad Pro" charset="0"/>
                <a:cs typeface="Myriad Pro" charset="0"/>
              </a:rPr>
              <a:t>reasonable</a:t>
            </a:r>
            <a:r>
              <a:rPr lang="en-GB" sz="1000" dirty="0">
                <a:solidFill>
                  <a:srgbClr val="1F224E"/>
                </a:solidFill>
                <a:latin typeface="Myriad Pro" charset="0"/>
                <a:ea typeface="Myriad Pro" charset="0"/>
                <a:cs typeface="Myriad Pro" charset="0"/>
              </a:rPr>
              <a:t>’ and ‘</a:t>
            </a:r>
            <a:r>
              <a:rPr lang="en-GB" sz="1000" b="1" dirty="0">
                <a:solidFill>
                  <a:srgbClr val="1F224E"/>
                </a:solidFill>
                <a:latin typeface="Myriad Pro" charset="0"/>
                <a:ea typeface="Myriad Pro" charset="0"/>
                <a:cs typeface="Myriad Pro" charset="0"/>
              </a:rPr>
              <a:t>basic</a:t>
            </a:r>
            <a:r>
              <a:rPr lang="en-GB" sz="1000" dirty="0">
                <a:solidFill>
                  <a:srgbClr val="1F224E"/>
                </a:solidFill>
                <a:latin typeface="Myriad Pro" charset="0"/>
                <a:ea typeface="Myriad Pro" charset="0"/>
                <a:cs typeface="Myriad Pro" charset="0"/>
              </a:rPr>
              <a:t>’ mean at the start of the mark schemes (and slide </a:t>
            </a:r>
            <a:r>
              <a:rPr lang="en-GB" sz="1000" dirty="0" smtClean="0">
                <a:solidFill>
                  <a:srgbClr val="1F224E"/>
                </a:solidFill>
                <a:latin typeface="Myriad Pro" charset="0"/>
                <a:ea typeface="Myriad Pro" charset="0"/>
                <a:cs typeface="Myriad Pro" charset="0"/>
              </a:rPr>
              <a:t>10 </a:t>
            </a:r>
            <a:r>
              <a:rPr lang="en-GB" sz="1000" dirty="0">
                <a:solidFill>
                  <a:srgbClr val="1F224E"/>
                </a:solidFill>
                <a:latin typeface="Myriad Pro" charset="0"/>
                <a:ea typeface="Myriad Pro" charset="0"/>
                <a:cs typeface="Myriad Pro" charset="0"/>
              </a:rPr>
              <a:t>of this presentation).</a:t>
            </a:r>
          </a:p>
        </p:txBody>
      </p:sp>
    </p:spTree>
    <p:extLst>
      <p:ext uri="{BB962C8B-B14F-4D97-AF65-F5344CB8AC3E}">
        <p14:creationId xmlns:p14="http://schemas.microsoft.com/office/powerpoint/2010/main" val="1181208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a:bodyPr>
          <a:lstStyle/>
          <a:p>
            <a:r>
              <a:rPr lang="en-GB" sz="3600" dirty="0" smtClean="0">
                <a:latin typeface="Myriad Pro"/>
              </a:rPr>
              <a:t>Geographical debates - Section A</a:t>
            </a:r>
            <a:endParaRPr lang="en-GB" sz="3600" dirty="0">
              <a:latin typeface="Myriad Pro"/>
            </a:endParaRPr>
          </a:p>
        </p:txBody>
      </p:sp>
      <p:sp>
        <p:nvSpPr>
          <p:cNvPr id="3" name="Content Placeholder 2"/>
          <p:cNvSpPr>
            <a:spLocks noGrp="1"/>
          </p:cNvSpPr>
          <p:nvPr>
            <p:ph idx="4294967295"/>
          </p:nvPr>
        </p:nvSpPr>
        <p:spPr>
          <a:xfrm>
            <a:off x="323528" y="1052736"/>
            <a:ext cx="8699500" cy="4454525"/>
          </a:xfrm>
        </p:spPr>
        <p:txBody>
          <a:bodyPr>
            <a:noAutofit/>
          </a:bodyPr>
          <a:lstStyle/>
          <a:p>
            <a:pPr marL="0" indent="0">
              <a:buNone/>
            </a:pPr>
            <a:r>
              <a:rPr lang="en-GB" sz="1600" dirty="0" smtClean="0">
                <a:solidFill>
                  <a:srgbClr val="1F224E"/>
                </a:solidFill>
                <a:latin typeface="Myriad Pro" charset="0"/>
                <a:ea typeface="Myriad Pro" charset="0"/>
                <a:cs typeface="Myriad Pro" charset="0"/>
              </a:rPr>
              <a:t>Section A of the Geographical debates assessment contains optionality of topics, with students answering both parts of the question for the </a:t>
            </a:r>
            <a:r>
              <a:rPr lang="en-GB" sz="1600" dirty="0">
                <a:solidFill>
                  <a:srgbClr val="1F224E"/>
                </a:solidFill>
                <a:latin typeface="Myriad Pro" charset="0"/>
                <a:ea typeface="Myriad Pro" charset="0"/>
                <a:cs typeface="Myriad Pro" charset="0"/>
              </a:rPr>
              <a:t>two different topics </a:t>
            </a:r>
            <a:r>
              <a:rPr lang="en-GB" sz="1600" dirty="0" smtClean="0">
                <a:solidFill>
                  <a:srgbClr val="1F224E"/>
                </a:solidFill>
                <a:latin typeface="Myriad Pro" charset="0"/>
                <a:ea typeface="Myriad Pro" charset="0"/>
                <a:cs typeface="Myriad Pro" charset="0"/>
              </a:rPr>
              <a:t>they have studied. There are </a:t>
            </a:r>
            <a:r>
              <a:rPr lang="en-GB" sz="1600" u="sng" dirty="0" smtClean="0">
                <a:solidFill>
                  <a:srgbClr val="1F224E"/>
                </a:solidFill>
                <a:latin typeface="Myriad Pro" charset="0"/>
                <a:ea typeface="Myriad Pro" charset="0"/>
                <a:cs typeface="Myriad Pro" charset="0"/>
              </a:rPr>
              <a:t>9 marks per topic in this section</a:t>
            </a:r>
            <a:r>
              <a:rPr lang="en-GB" sz="1600" dirty="0" smtClean="0">
                <a:solidFill>
                  <a:srgbClr val="1F224E"/>
                </a:solidFill>
                <a:latin typeface="Myriad Pro" charset="0"/>
                <a:ea typeface="Myriad Pro" charset="0"/>
                <a:cs typeface="Myriad Pro" charset="0"/>
              </a:rPr>
              <a:t> of </a:t>
            </a:r>
            <a:r>
              <a:rPr lang="en-GB" sz="1600" dirty="0">
                <a:solidFill>
                  <a:srgbClr val="1F224E"/>
                </a:solidFill>
                <a:latin typeface="Myriad Pro" charset="0"/>
                <a:ea typeface="Myriad Pro" charset="0"/>
                <a:cs typeface="Myriad Pro" charset="0"/>
              </a:rPr>
              <a:t>the exam.</a:t>
            </a:r>
          </a:p>
          <a:p>
            <a:pPr marL="0" indent="0">
              <a:buNone/>
            </a:pPr>
            <a:endParaRPr lang="en-GB" sz="1600" dirty="0">
              <a:solidFill>
                <a:srgbClr val="1F224E"/>
              </a:solidFill>
              <a:latin typeface="Myriad Pro" charset="0"/>
              <a:ea typeface="Myriad Pro" charset="0"/>
              <a:cs typeface="Myriad Pro" charset="0"/>
            </a:endParaRPr>
          </a:p>
          <a:p>
            <a:pPr marL="0" indent="0">
              <a:buNone/>
            </a:pPr>
            <a:r>
              <a:rPr lang="en-GB" sz="1600" u="sng" dirty="0" smtClean="0">
                <a:solidFill>
                  <a:srgbClr val="1F224E"/>
                </a:solidFill>
                <a:latin typeface="Myriad Pro" charset="0"/>
                <a:ea typeface="Myriad Pro" charset="0"/>
                <a:cs typeface="Myriad Pro" charset="0"/>
              </a:rPr>
              <a:t>This section there will be in each option:</a:t>
            </a:r>
          </a:p>
          <a:p>
            <a:r>
              <a:rPr lang="en-GB" sz="1600" u="sng" dirty="0" smtClean="0">
                <a:solidFill>
                  <a:srgbClr val="1F224E"/>
                </a:solidFill>
                <a:latin typeface="Myriad Pro" charset="0"/>
                <a:ea typeface="Myriad Pro" charset="0"/>
                <a:cs typeface="Myriad Pro" charset="0"/>
              </a:rPr>
              <a:t>one low tariff, 3 mark question, which is </a:t>
            </a:r>
            <a:r>
              <a:rPr lang="en-GB" sz="1600" u="sng" dirty="0">
                <a:solidFill>
                  <a:srgbClr val="1F224E"/>
                </a:solidFill>
                <a:latin typeface="Myriad Pro" charset="0"/>
                <a:ea typeface="Myriad Pro" charset="0"/>
                <a:cs typeface="Myriad Pro" charset="0"/>
              </a:rPr>
              <a:t>point </a:t>
            </a:r>
            <a:r>
              <a:rPr lang="en-GB" sz="1600" u="sng" dirty="0" smtClean="0">
                <a:solidFill>
                  <a:srgbClr val="1F224E"/>
                </a:solidFill>
                <a:latin typeface="Myriad Pro" charset="0"/>
                <a:ea typeface="Myriad Pro" charset="0"/>
                <a:cs typeface="Myriad Pro" charset="0"/>
              </a:rPr>
              <a:t>marked, targeting </a:t>
            </a:r>
            <a:r>
              <a:rPr lang="en-GB" sz="1600" u="sng" dirty="0" smtClean="0">
                <a:solidFill>
                  <a:srgbClr val="00B050"/>
                </a:solidFill>
                <a:latin typeface="Myriad Pro" charset="0"/>
                <a:ea typeface="Myriad Pro" charset="0"/>
                <a:cs typeface="Myriad Pro" charset="0"/>
              </a:rPr>
              <a:t>AO3</a:t>
            </a:r>
            <a:r>
              <a:rPr lang="en-GB" sz="1600" u="sng" dirty="0" smtClean="0">
                <a:solidFill>
                  <a:srgbClr val="1F224E"/>
                </a:solidFill>
                <a:latin typeface="Myriad Pro" charset="0"/>
                <a:ea typeface="Myriad Pro" charset="0"/>
                <a:cs typeface="Myriad Pro" charset="0"/>
              </a:rPr>
              <a:t> marks</a:t>
            </a:r>
          </a:p>
          <a:p>
            <a:r>
              <a:rPr lang="en-GB" sz="1600" u="sng" dirty="0" smtClean="0">
                <a:solidFill>
                  <a:srgbClr val="1F224E"/>
                </a:solidFill>
                <a:latin typeface="Myriad Pro" charset="0"/>
                <a:ea typeface="Myriad Pro" charset="0"/>
                <a:cs typeface="Myriad Pro" charset="0"/>
              </a:rPr>
              <a:t>one medium length, 6 mark question targeting </a:t>
            </a:r>
            <a:r>
              <a:rPr lang="en-GB" sz="1600" u="sng" dirty="0" smtClean="0">
                <a:solidFill>
                  <a:srgbClr val="FF0000"/>
                </a:solidFill>
                <a:latin typeface="Myriad Pro" charset="0"/>
                <a:ea typeface="Myriad Pro" charset="0"/>
                <a:cs typeface="Myriad Pro" charset="0"/>
              </a:rPr>
              <a:t>AO1</a:t>
            </a:r>
            <a:r>
              <a:rPr lang="en-GB" sz="1600" u="sng" dirty="0" smtClean="0">
                <a:solidFill>
                  <a:srgbClr val="1F224E"/>
                </a:solidFill>
                <a:latin typeface="Myriad Pro" charset="0"/>
                <a:ea typeface="Myriad Pro" charset="0"/>
                <a:cs typeface="Myriad Pro" charset="0"/>
              </a:rPr>
              <a:t> marks. </a:t>
            </a:r>
            <a:endParaRPr lang="en-GB" sz="1600" u="sng" dirty="0">
              <a:solidFill>
                <a:srgbClr val="1F224E"/>
              </a:solidFill>
              <a:latin typeface="Myriad Pro" charset="0"/>
              <a:ea typeface="Myriad Pro" charset="0"/>
              <a:cs typeface="Myriad Pro" charset="0"/>
            </a:endParaRPr>
          </a:p>
          <a:p>
            <a:pPr marL="0" indent="0">
              <a:buNone/>
            </a:pPr>
            <a:endParaRPr lang="en-GB" sz="1600" dirty="0">
              <a:solidFill>
                <a:srgbClr val="1F224E"/>
              </a:solidFill>
              <a:latin typeface="Myriad Pro" charset="0"/>
              <a:ea typeface="Myriad Pro" charset="0"/>
              <a:cs typeface="Myriad Pro" charset="0"/>
            </a:endParaRPr>
          </a:p>
          <a:p>
            <a:pPr marL="0" indent="0">
              <a:buNone/>
            </a:pPr>
            <a:r>
              <a:rPr lang="en-GB" sz="1600" dirty="0" smtClean="0">
                <a:solidFill>
                  <a:srgbClr val="1F224E"/>
                </a:solidFill>
                <a:latin typeface="Myriad Pro" charset="0"/>
                <a:ea typeface="Myriad Pro" charset="0"/>
                <a:cs typeface="Myriad Pro" charset="0"/>
              </a:rPr>
              <a:t>In Section </a:t>
            </a:r>
            <a:r>
              <a:rPr lang="en-GB" sz="1600" dirty="0">
                <a:solidFill>
                  <a:srgbClr val="1F224E"/>
                </a:solidFill>
                <a:latin typeface="Myriad Pro" charset="0"/>
                <a:ea typeface="Myriad Pro" charset="0"/>
                <a:cs typeface="Myriad Pro" charset="0"/>
              </a:rPr>
              <a:t>A </a:t>
            </a:r>
            <a:r>
              <a:rPr lang="en-US" sz="1600" dirty="0">
                <a:solidFill>
                  <a:srgbClr val="1F224E"/>
                </a:solidFill>
                <a:latin typeface="Myriad Pro" charset="0"/>
                <a:ea typeface="Myriad Pro" charset="0"/>
                <a:cs typeface="Myriad Pro" charset="0"/>
              </a:rPr>
              <a:t>there will only be </a:t>
            </a:r>
            <a:r>
              <a:rPr lang="en-US" sz="1600" dirty="0">
                <a:solidFill>
                  <a:srgbClr val="FF0000"/>
                </a:solidFill>
                <a:latin typeface="Myriad Pro" charset="0"/>
                <a:ea typeface="Myriad Pro" charset="0"/>
                <a:cs typeface="Myriad Pro" charset="0"/>
              </a:rPr>
              <a:t>AO1</a:t>
            </a:r>
            <a:r>
              <a:rPr lang="en-US" sz="1600" dirty="0">
                <a:solidFill>
                  <a:srgbClr val="1F224E"/>
                </a:solidFill>
                <a:latin typeface="Myriad Pro" charset="0"/>
                <a:ea typeface="Myriad Pro" charset="0"/>
                <a:cs typeface="Myriad Pro" charset="0"/>
              </a:rPr>
              <a:t> and </a:t>
            </a:r>
            <a:r>
              <a:rPr lang="en-US" sz="1600" dirty="0" smtClean="0">
                <a:solidFill>
                  <a:srgbClr val="00B050"/>
                </a:solidFill>
                <a:latin typeface="Myriad Pro" charset="0"/>
                <a:ea typeface="Myriad Pro" charset="0"/>
                <a:cs typeface="Myriad Pro" charset="0"/>
              </a:rPr>
              <a:t>AO3</a:t>
            </a:r>
            <a:r>
              <a:rPr lang="en-US" sz="1600" dirty="0" smtClean="0">
                <a:solidFill>
                  <a:srgbClr val="1F224E"/>
                </a:solidFill>
                <a:latin typeface="Myriad Pro" charset="0"/>
                <a:ea typeface="Myriad Pro" charset="0"/>
                <a:cs typeface="Myriad Pro" charset="0"/>
              </a:rPr>
              <a:t> </a:t>
            </a:r>
            <a:r>
              <a:rPr lang="en-US" sz="1600" dirty="0">
                <a:solidFill>
                  <a:srgbClr val="1F224E"/>
                </a:solidFill>
                <a:latin typeface="Myriad Pro" charset="0"/>
                <a:ea typeface="Myriad Pro" charset="0"/>
                <a:cs typeface="Myriad Pro" charset="0"/>
              </a:rPr>
              <a:t>marks allocated to the questions – there will be no </a:t>
            </a:r>
            <a:r>
              <a:rPr lang="en-US" sz="1600" dirty="0" smtClean="0">
                <a:solidFill>
                  <a:srgbClr val="00B0F0"/>
                </a:solidFill>
                <a:latin typeface="Myriad Pro" charset="0"/>
                <a:ea typeface="Myriad Pro" charset="0"/>
                <a:cs typeface="Myriad Pro" charset="0"/>
              </a:rPr>
              <a:t>AO2</a:t>
            </a:r>
            <a:r>
              <a:rPr lang="en-US" sz="1600" dirty="0" smtClean="0">
                <a:solidFill>
                  <a:srgbClr val="1F224E"/>
                </a:solidFill>
                <a:latin typeface="Myriad Pro" charset="0"/>
                <a:ea typeface="Myriad Pro" charset="0"/>
                <a:cs typeface="Myriad Pro" charset="0"/>
              </a:rPr>
              <a:t> </a:t>
            </a:r>
            <a:r>
              <a:rPr lang="en-US" sz="1600" dirty="0">
                <a:solidFill>
                  <a:srgbClr val="1F224E"/>
                </a:solidFill>
                <a:latin typeface="Myriad Pro" charset="0"/>
                <a:ea typeface="Myriad Pro" charset="0"/>
                <a:cs typeface="Myriad Pro" charset="0"/>
              </a:rPr>
              <a:t>marks in this section.</a:t>
            </a:r>
          </a:p>
          <a:p>
            <a:endParaRPr lang="en-GB" sz="1800" dirty="0" smtClean="0">
              <a:latin typeface="Myriad Pro"/>
            </a:endParaRPr>
          </a:p>
          <a:p>
            <a:endParaRPr lang="en-GB" sz="1800" dirty="0">
              <a:latin typeface="Myriad Pro"/>
            </a:endParaRPr>
          </a:p>
          <a:p>
            <a:endParaRPr lang="en-GB" sz="2000" dirty="0" smtClean="0">
              <a:latin typeface="Myriad Pro"/>
            </a:endParaRPr>
          </a:p>
          <a:p>
            <a:pPr marL="0" indent="0">
              <a:buNone/>
            </a:pPr>
            <a:r>
              <a:rPr lang="en-GB" sz="1600" dirty="0" smtClean="0">
                <a:solidFill>
                  <a:srgbClr val="1F224E"/>
                </a:solidFill>
                <a:latin typeface="Myriad Pro" charset="0"/>
                <a:ea typeface="Myriad Pro" charset="0"/>
                <a:cs typeface="Myriad Pro" charset="0"/>
              </a:rPr>
              <a:t>The </a:t>
            </a:r>
            <a:r>
              <a:rPr lang="en-GB" sz="1600" dirty="0">
                <a:solidFill>
                  <a:srgbClr val="1F224E"/>
                </a:solidFill>
                <a:latin typeface="Myriad Pro" charset="0"/>
                <a:ea typeface="Myriad Pro" charset="0"/>
                <a:cs typeface="Myriad Pro" charset="0"/>
              </a:rPr>
              <a:t>totals reflect that students answer questions on two topics in Section A</a:t>
            </a:r>
            <a:r>
              <a:rPr lang="en-GB" sz="1600" dirty="0" smtClean="0">
                <a:solidFill>
                  <a:srgbClr val="1F224E"/>
                </a:solidFill>
                <a:latin typeface="Myriad Pro" charset="0"/>
                <a:ea typeface="Myriad Pro" charset="0"/>
                <a:cs typeface="Myriad Pro" charset="0"/>
              </a:rPr>
              <a:t>.</a:t>
            </a:r>
            <a:endParaRPr lang="en-GB" sz="1600" dirty="0">
              <a:solidFill>
                <a:srgbClr val="1F224E"/>
              </a:solidFill>
              <a:latin typeface="Myriad Pro" charset="0"/>
              <a:ea typeface="Myriad Pro" charset="0"/>
              <a:cs typeface="Myriad Pro" charset="0"/>
            </a:endParaRPr>
          </a:p>
          <a:p>
            <a:pPr marL="0" indent="0">
              <a:buNone/>
            </a:pPr>
            <a:r>
              <a:rPr lang="en-GB" sz="1600" dirty="0">
                <a:solidFill>
                  <a:srgbClr val="1F224E"/>
                </a:solidFill>
                <a:latin typeface="Myriad Pro" charset="0"/>
                <a:ea typeface="Myriad Pro" charset="0"/>
                <a:cs typeface="Myriad Pro" charset="0"/>
              </a:rPr>
              <a:t>This question structure will be the same in future assessments.</a:t>
            </a:r>
          </a:p>
          <a:p>
            <a:pPr marL="0" indent="0">
              <a:buNone/>
            </a:pPr>
            <a:endParaRPr lang="en-GB" sz="1600" dirty="0">
              <a:solidFill>
                <a:srgbClr val="1F224E"/>
              </a:solidFill>
              <a:latin typeface="Myriad Pro" charset="0"/>
              <a:ea typeface="Myriad Pro" charset="0"/>
              <a:cs typeface="Myriad Pro" charset="0"/>
            </a:endParaRPr>
          </a:p>
        </p:txBody>
      </p:sp>
      <p:graphicFrame>
        <p:nvGraphicFramePr>
          <p:cNvPr id="5" name="Table 4" title="AO breakdown"/>
          <p:cNvGraphicFramePr>
            <a:graphicFrameLocks noGrp="1"/>
          </p:cNvGraphicFramePr>
          <p:nvPr>
            <p:extLst>
              <p:ext uri="{D42A27DB-BD31-4B8C-83A1-F6EECF244321}">
                <p14:modId xmlns:p14="http://schemas.microsoft.com/office/powerpoint/2010/main" val="75023250"/>
              </p:ext>
            </p:extLst>
          </p:nvPr>
        </p:nvGraphicFramePr>
        <p:xfrm>
          <a:off x="971600" y="3933056"/>
          <a:ext cx="6912768" cy="873869"/>
        </p:xfrm>
        <a:graphic>
          <a:graphicData uri="http://schemas.openxmlformats.org/drawingml/2006/table">
            <a:tbl>
              <a:tblPr firstRow="1" bandRow="1">
                <a:tableStyleId>{5C22544A-7EE6-4342-B048-85BDC9FD1C3A}</a:tableStyleId>
              </a:tblPr>
              <a:tblGrid>
                <a:gridCol w="676250"/>
                <a:gridCol w="1700015"/>
                <a:gridCol w="1530952"/>
                <a:gridCol w="1562225"/>
                <a:gridCol w="1443326"/>
              </a:tblGrid>
              <a:tr h="360040">
                <a:tc>
                  <a:txBody>
                    <a:bodyPr/>
                    <a:lstStyle/>
                    <a:p>
                      <a:pPr algn="ctr"/>
                      <a:endParaRPr lang="en-GB" sz="1400" dirty="0"/>
                    </a:p>
                  </a:txBody>
                  <a:tcPr>
                    <a:solidFill>
                      <a:schemeClr val="bg1">
                        <a:lumMod val="85000"/>
                      </a:schemeClr>
                    </a:solidFill>
                  </a:tcPr>
                </a:tc>
                <a:tc>
                  <a:txBody>
                    <a:bodyPr/>
                    <a:lstStyle/>
                    <a:p>
                      <a:pPr algn="ctr"/>
                      <a:r>
                        <a:rPr lang="en-GB" sz="1400" dirty="0" smtClean="0">
                          <a:solidFill>
                            <a:srgbClr val="FF0000"/>
                          </a:solidFill>
                        </a:rPr>
                        <a:t>AO1 (Knowledge and</a:t>
                      </a:r>
                      <a:r>
                        <a:rPr lang="en-GB" sz="1400" baseline="0" dirty="0" smtClean="0">
                          <a:solidFill>
                            <a:srgbClr val="FF0000"/>
                          </a:solidFill>
                        </a:rPr>
                        <a:t> understanding</a:t>
                      </a:r>
                      <a:r>
                        <a:rPr lang="en-GB" sz="1400" dirty="0" smtClean="0">
                          <a:solidFill>
                            <a:srgbClr val="FF0000"/>
                          </a:solidFill>
                        </a:rPr>
                        <a:t>)</a:t>
                      </a:r>
                      <a:endParaRPr lang="en-GB" sz="1400" dirty="0">
                        <a:solidFill>
                          <a:srgbClr val="FF0000"/>
                        </a:solidFill>
                      </a:endParaRPr>
                    </a:p>
                  </a:txBody>
                  <a:tcPr>
                    <a:solidFill>
                      <a:schemeClr val="bg1">
                        <a:lumMod val="85000"/>
                      </a:schemeClr>
                    </a:solidFill>
                  </a:tcPr>
                </a:tc>
                <a:tc>
                  <a:txBody>
                    <a:bodyPr/>
                    <a:lstStyle/>
                    <a:p>
                      <a:pPr algn="ctr"/>
                      <a:r>
                        <a:rPr lang="en-GB" sz="1400" dirty="0" smtClean="0">
                          <a:solidFill>
                            <a:srgbClr val="00B0F0"/>
                          </a:solidFill>
                        </a:rPr>
                        <a:t>AO2 (Application)</a:t>
                      </a:r>
                      <a:endParaRPr lang="en-GB" sz="1400" dirty="0">
                        <a:solidFill>
                          <a:srgbClr val="00B0F0"/>
                        </a:solidFill>
                      </a:endParaRPr>
                    </a:p>
                  </a:txBody>
                  <a:tcPr>
                    <a:solidFill>
                      <a:schemeClr val="bg1">
                        <a:lumMod val="85000"/>
                      </a:schemeClr>
                    </a:solidFill>
                  </a:tcPr>
                </a:tc>
                <a:tc>
                  <a:txBody>
                    <a:bodyPr/>
                    <a:lstStyle/>
                    <a:p>
                      <a:pPr algn="ctr"/>
                      <a:r>
                        <a:rPr lang="en-GB" sz="1400" dirty="0" smtClean="0">
                          <a:solidFill>
                            <a:srgbClr val="00B050"/>
                          </a:solidFill>
                        </a:rPr>
                        <a:t>AO3 (Skills)</a:t>
                      </a:r>
                      <a:endParaRPr lang="en-GB" sz="1400" dirty="0">
                        <a:solidFill>
                          <a:srgbClr val="00B050"/>
                        </a:solidFill>
                      </a:endParaRPr>
                    </a:p>
                  </a:txBody>
                  <a:tcPr>
                    <a:solidFill>
                      <a:schemeClr val="bg1">
                        <a:lumMod val="85000"/>
                      </a:schemeClr>
                    </a:solidFill>
                  </a:tcPr>
                </a:tc>
                <a:tc>
                  <a:txBody>
                    <a:bodyPr/>
                    <a:lstStyle/>
                    <a:p>
                      <a:pPr algn="ctr"/>
                      <a:r>
                        <a:rPr lang="en-GB" sz="1400" dirty="0" smtClean="0">
                          <a:solidFill>
                            <a:schemeClr val="tx1"/>
                          </a:solidFill>
                        </a:rPr>
                        <a:t>Total</a:t>
                      </a:r>
                      <a:endParaRPr lang="en-GB" sz="1400" dirty="0">
                        <a:solidFill>
                          <a:schemeClr val="tx1"/>
                        </a:solidFill>
                      </a:endParaRPr>
                    </a:p>
                  </a:txBody>
                  <a:tcPr>
                    <a:solidFill>
                      <a:schemeClr val="bg1">
                        <a:lumMod val="85000"/>
                      </a:schemeClr>
                    </a:solidFill>
                  </a:tcPr>
                </a:tc>
              </a:tr>
              <a:tr h="355709">
                <a:tc>
                  <a:txBody>
                    <a:bodyPr/>
                    <a:lstStyle/>
                    <a:p>
                      <a:pPr algn="ctr"/>
                      <a:r>
                        <a:rPr lang="en-GB" sz="1400" dirty="0" smtClean="0"/>
                        <a:t>Marks</a:t>
                      </a:r>
                      <a:endParaRPr lang="en-GB" sz="1400" dirty="0"/>
                    </a:p>
                  </a:txBody>
                  <a:tcPr>
                    <a:solidFill>
                      <a:schemeClr val="bg1">
                        <a:lumMod val="85000"/>
                      </a:schemeClr>
                    </a:solidFill>
                  </a:tcPr>
                </a:tc>
                <a:tc>
                  <a:txBody>
                    <a:bodyPr/>
                    <a:lstStyle/>
                    <a:p>
                      <a:pPr algn="ctr"/>
                      <a:r>
                        <a:rPr lang="en-GB" sz="1400" dirty="0" smtClean="0"/>
                        <a:t>12</a:t>
                      </a:r>
                      <a:endParaRPr lang="en-GB" sz="1400" dirty="0"/>
                    </a:p>
                  </a:txBody>
                  <a:tcPr>
                    <a:solidFill>
                      <a:schemeClr val="bg1">
                        <a:lumMod val="85000"/>
                      </a:schemeClr>
                    </a:solidFill>
                  </a:tcPr>
                </a:tc>
                <a:tc>
                  <a:txBody>
                    <a:bodyPr/>
                    <a:lstStyle/>
                    <a:p>
                      <a:pPr algn="ctr"/>
                      <a:r>
                        <a:rPr lang="en-GB" sz="1400" dirty="0" smtClean="0"/>
                        <a:t>0</a:t>
                      </a:r>
                      <a:endParaRPr lang="en-GB" sz="1400" dirty="0"/>
                    </a:p>
                  </a:txBody>
                  <a:tcPr>
                    <a:solidFill>
                      <a:schemeClr val="bg1">
                        <a:lumMod val="85000"/>
                      </a:schemeClr>
                    </a:solidFill>
                  </a:tcPr>
                </a:tc>
                <a:tc>
                  <a:txBody>
                    <a:bodyPr/>
                    <a:lstStyle/>
                    <a:p>
                      <a:pPr algn="ctr"/>
                      <a:r>
                        <a:rPr lang="en-GB" sz="1400" dirty="0" smtClean="0"/>
                        <a:t>3</a:t>
                      </a:r>
                      <a:endParaRPr lang="en-GB" sz="1400" dirty="0"/>
                    </a:p>
                  </a:txBody>
                  <a:tcPr>
                    <a:solidFill>
                      <a:schemeClr val="bg1">
                        <a:lumMod val="85000"/>
                      </a:schemeClr>
                    </a:solidFill>
                  </a:tcPr>
                </a:tc>
                <a:tc>
                  <a:txBody>
                    <a:bodyPr/>
                    <a:lstStyle/>
                    <a:p>
                      <a:pPr algn="ctr"/>
                      <a:r>
                        <a:rPr lang="en-GB" sz="1400" dirty="0" smtClean="0"/>
                        <a:t>18</a:t>
                      </a:r>
                      <a:endParaRPr lang="en-GB" sz="1400" dirty="0"/>
                    </a:p>
                  </a:txBody>
                  <a:tcPr>
                    <a:solidFill>
                      <a:schemeClr val="bg1">
                        <a:lumMod val="85000"/>
                      </a:schemeClr>
                    </a:solidFill>
                  </a:tcPr>
                </a:tc>
              </a:tr>
            </a:tbl>
          </a:graphicData>
        </a:graphic>
      </p:graphicFrame>
    </p:spTree>
    <p:extLst>
      <p:ext uri="{BB962C8B-B14F-4D97-AF65-F5344CB8AC3E}">
        <p14:creationId xmlns:p14="http://schemas.microsoft.com/office/powerpoint/2010/main" val="20410062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 y="-54818"/>
            <a:ext cx="9180512" cy="936104"/>
          </a:xfrm>
        </p:spPr>
        <p:txBody>
          <a:bodyPr>
            <a:noAutofit/>
          </a:bodyPr>
          <a:lstStyle/>
          <a:p>
            <a:r>
              <a:rPr lang="en-GB" sz="2800" dirty="0"/>
              <a:t>Topic 3.1 – Question 11* – 33 </a:t>
            </a:r>
            <a:r>
              <a:rPr lang="en-GB" sz="2800" dirty="0" smtClean="0"/>
              <a:t>marks – </a:t>
            </a:r>
            <a:r>
              <a:rPr lang="en-GB" sz="2800" dirty="0"/>
              <a:t>Indicative </a:t>
            </a:r>
            <a:r>
              <a:rPr lang="en-GB" sz="2800" dirty="0" smtClean="0"/>
              <a:t>content</a:t>
            </a:r>
            <a:endParaRPr lang="en-GB" sz="2800" dirty="0"/>
          </a:p>
        </p:txBody>
      </p:sp>
      <p:sp>
        <p:nvSpPr>
          <p:cNvPr id="7" name="Content Placeholder 2"/>
          <p:cNvSpPr txBox="1">
            <a:spLocks/>
          </p:cNvSpPr>
          <p:nvPr/>
        </p:nvSpPr>
        <p:spPr>
          <a:xfrm>
            <a:off x="-36512" y="1380008"/>
            <a:ext cx="3528392" cy="4713288"/>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100" b="1" dirty="0" smtClean="0">
                <a:solidFill>
                  <a:srgbClr val="FF0000"/>
                </a:solidFill>
                <a:latin typeface="Myriad Pro" charset="0"/>
                <a:ea typeface="Myriad Pro" charset="0"/>
                <a:cs typeface="Myriad Pro" charset="0"/>
              </a:rPr>
              <a:t>AO1 </a:t>
            </a:r>
            <a:r>
              <a:rPr lang="en-US" sz="1100" b="1" dirty="0">
                <a:solidFill>
                  <a:srgbClr val="FF0000"/>
                </a:solidFill>
                <a:latin typeface="Myriad Pro" charset="0"/>
                <a:ea typeface="Myriad Pro" charset="0"/>
                <a:cs typeface="Myriad Pro" charset="0"/>
              </a:rPr>
              <a:t>– </a:t>
            </a:r>
            <a:r>
              <a:rPr lang="en-US" sz="1100" b="1" dirty="0" smtClean="0">
                <a:solidFill>
                  <a:srgbClr val="FF0000"/>
                </a:solidFill>
                <a:latin typeface="Myriad Pro" charset="0"/>
                <a:ea typeface="Myriad Pro" charset="0"/>
                <a:cs typeface="Myriad Pro" charset="0"/>
              </a:rPr>
              <a:t>9 </a:t>
            </a:r>
            <a:r>
              <a:rPr lang="en-US" sz="1100" b="1" dirty="0">
                <a:solidFill>
                  <a:srgbClr val="FF0000"/>
                </a:solidFill>
                <a:latin typeface="Myriad Pro" charset="0"/>
                <a:ea typeface="Myriad Pro" charset="0"/>
                <a:cs typeface="Myriad Pro" charset="0"/>
              </a:rPr>
              <a:t>marks</a:t>
            </a:r>
            <a:endParaRPr lang="en-GB" sz="1100" b="1" dirty="0">
              <a:solidFill>
                <a:srgbClr val="FF0000"/>
              </a:solidFill>
              <a:latin typeface="Myriad Pro" charset="0"/>
              <a:ea typeface="Myriad Pro" charset="0"/>
              <a:cs typeface="Myriad Pro" charset="0"/>
            </a:endParaRPr>
          </a:p>
          <a:p>
            <a:pPr marL="0" indent="0">
              <a:buNone/>
            </a:pPr>
            <a:r>
              <a:rPr lang="en-US" sz="1100" dirty="0" smtClean="0">
                <a:solidFill>
                  <a:srgbClr val="FF0000"/>
                </a:solidFill>
                <a:latin typeface="Myriad Pro" charset="0"/>
                <a:ea typeface="Myriad Pro" charset="0"/>
                <a:cs typeface="Myriad Pro" charset="0"/>
              </a:rPr>
              <a:t>Knowledge </a:t>
            </a:r>
            <a:r>
              <a:rPr lang="en-US" sz="1100" dirty="0">
                <a:solidFill>
                  <a:srgbClr val="FF0000"/>
                </a:solidFill>
                <a:latin typeface="Myriad Pro" charset="0"/>
                <a:ea typeface="Myriad Pro" charset="0"/>
                <a:cs typeface="Myriad Pro" charset="0"/>
              </a:rPr>
              <a:t>and understanding </a:t>
            </a:r>
            <a:r>
              <a:rPr lang="en-US" sz="1100" dirty="0">
                <a:solidFill>
                  <a:srgbClr val="1F224E"/>
                </a:solidFill>
                <a:latin typeface="Myriad Pro" charset="0"/>
                <a:ea typeface="Myriad Pro" charset="0"/>
                <a:cs typeface="Myriad Pro" charset="0"/>
              </a:rPr>
              <a:t>of the impacts of climate change in a variety of contexts could potentially include:</a:t>
            </a:r>
            <a:endParaRPr lang="en-US" sz="1100" dirty="0" smtClean="0">
              <a:solidFill>
                <a:srgbClr val="1F224E"/>
              </a:solidFill>
              <a:latin typeface="Myriad Pro" charset="0"/>
              <a:ea typeface="Myriad Pro" charset="0"/>
              <a:cs typeface="Myriad Pro" charset="0"/>
            </a:endParaRPr>
          </a:p>
          <a:p>
            <a:r>
              <a:rPr lang="en-US" sz="1100" dirty="0" smtClean="0">
                <a:solidFill>
                  <a:srgbClr val="1F224E"/>
                </a:solidFill>
                <a:latin typeface="Myriad Pro" charset="0"/>
                <a:ea typeface="Myriad Pro" charset="0"/>
                <a:cs typeface="Myriad Pro" charset="0"/>
              </a:rPr>
              <a:t>rising </a:t>
            </a:r>
            <a:r>
              <a:rPr lang="en-US" sz="1100" dirty="0">
                <a:solidFill>
                  <a:srgbClr val="1F224E"/>
                </a:solidFill>
                <a:latin typeface="Myriad Pro" charset="0"/>
                <a:ea typeface="Myriad Pro" charset="0"/>
                <a:cs typeface="Myriad Pro" charset="0"/>
              </a:rPr>
              <a:t>sea levels e.g. effect on island communities such as Pacific or Indian Ocean islands; barrier beach communities along east coast of USA; delta dwelling communities such as in Bangladesh</a:t>
            </a:r>
          </a:p>
          <a:p>
            <a:r>
              <a:rPr lang="en-US" sz="1100" dirty="0" smtClean="0">
                <a:solidFill>
                  <a:srgbClr val="1F224E"/>
                </a:solidFill>
                <a:latin typeface="Myriad Pro" charset="0"/>
                <a:ea typeface="Myriad Pro" charset="0"/>
                <a:cs typeface="Myriad Pro" charset="0"/>
              </a:rPr>
              <a:t>change </a:t>
            </a:r>
            <a:r>
              <a:rPr lang="en-US" sz="1100" dirty="0">
                <a:solidFill>
                  <a:srgbClr val="1F224E"/>
                </a:solidFill>
                <a:latin typeface="Myriad Pro" charset="0"/>
                <a:ea typeface="Myriad Pro" charset="0"/>
                <a:cs typeface="Myriad Pro" charset="0"/>
              </a:rPr>
              <a:t>in ecosystems e.g. savannah lands in Africa such as Kenya and its herding people experiencing greater variability in rainfall with the consequent effect on pasture growth; tropical rainforest dwellers in Amazon basin experiencing changed rainfall patterns </a:t>
            </a:r>
          </a:p>
          <a:p>
            <a:r>
              <a:rPr lang="en-US" sz="1100" dirty="0" smtClean="0">
                <a:solidFill>
                  <a:srgbClr val="1F224E"/>
                </a:solidFill>
                <a:latin typeface="Myriad Pro" charset="0"/>
                <a:ea typeface="Myriad Pro" charset="0"/>
                <a:cs typeface="Myriad Pro" charset="0"/>
              </a:rPr>
              <a:t>impacts </a:t>
            </a:r>
            <a:r>
              <a:rPr lang="en-US" sz="1100" dirty="0">
                <a:solidFill>
                  <a:srgbClr val="1F224E"/>
                </a:solidFill>
                <a:latin typeface="Myriad Pro" charset="0"/>
                <a:ea typeface="Myriad Pro" charset="0"/>
                <a:cs typeface="Myriad Pro" charset="0"/>
              </a:rPr>
              <a:t>on human health e.g. more intense heat waves in western Europe / southern USA; invasion and spread of diseases and viruses e.g. malaria to currently unaffected areas such as southern Europe</a:t>
            </a:r>
          </a:p>
          <a:p>
            <a:r>
              <a:rPr lang="en-US" sz="1100" dirty="0" smtClean="0">
                <a:solidFill>
                  <a:srgbClr val="1F224E"/>
                </a:solidFill>
                <a:latin typeface="Myriad Pro" charset="0"/>
                <a:ea typeface="Myriad Pro" charset="0"/>
                <a:cs typeface="Myriad Pro" charset="0"/>
              </a:rPr>
              <a:t>reductions </a:t>
            </a:r>
            <a:r>
              <a:rPr lang="en-US" sz="1100" dirty="0">
                <a:solidFill>
                  <a:srgbClr val="1F224E"/>
                </a:solidFill>
                <a:latin typeface="Myriad Pro" charset="0"/>
                <a:ea typeface="Myriad Pro" charset="0"/>
                <a:cs typeface="Myriad Pro" charset="0"/>
              </a:rPr>
              <a:t>in extent and thickness of sea ice e.g. in Arctic threatening traditional way of life of indigenous peoples such as Inuit</a:t>
            </a:r>
          </a:p>
          <a:p>
            <a:r>
              <a:rPr lang="en-US" sz="1100" dirty="0" smtClean="0">
                <a:solidFill>
                  <a:srgbClr val="1F224E"/>
                </a:solidFill>
                <a:latin typeface="Myriad Pro" charset="0"/>
                <a:ea typeface="Myriad Pro" charset="0"/>
                <a:cs typeface="Myriad Pro" charset="0"/>
              </a:rPr>
              <a:t>increased </a:t>
            </a:r>
            <a:r>
              <a:rPr lang="en-US" sz="1100" dirty="0">
                <a:solidFill>
                  <a:srgbClr val="1F224E"/>
                </a:solidFill>
                <a:latin typeface="Myriad Pro" charset="0"/>
                <a:ea typeface="Myriad Pro" charset="0"/>
                <a:cs typeface="Myriad Pro" charset="0"/>
              </a:rPr>
              <a:t>intensity of storms e.g. impact of Typhoon Pam, Vanuatu</a:t>
            </a:r>
            <a:r>
              <a:rPr lang="en-US" sz="1100" dirty="0" smtClean="0">
                <a:solidFill>
                  <a:srgbClr val="1F224E"/>
                </a:solidFill>
                <a:latin typeface="Myriad Pro" charset="0"/>
                <a:ea typeface="Myriad Pro" charset="0"/>
                <a:cs typeface="Myriad Pro" charset="0"/>
              </a:rPr>
              <a:t>.</a:t>
            </a:r>
            <a:endParaRPr lang="en-US" sz="1100" dirty="0">
              <a:solidFill>
                <a:srgbClr val="1F224E"/>
              </a:solidFill>
              <a:latin typeface="Myriad Pro" charset="0"/>
              <a:ea typeface="Myriad Pro" charset="0"/>
              <a:cs typeface="Myriad Pro" charset="0"/>
            </a:endParaRPr>
          </a:p>
        </p:txBody>
      </p:sp>
      <p:sp>
        <p:nvSpPr>
          <p:cNvPr id="3" name="Rectangle 2"/>
          <p:cNvSpPr/>
          <p:nvPr/>
        </p:nvSpPr>
        <p:spPr>
          <a:xfrm>
            <a:off x="3491880" y="1380009"/>
            <a:ext cx="5652120" cy="5339923"/>
          </a:xfrm>
          <a:prstGeom prst="rect">
            <a:avLst/>
          </a:prstGeom>
          <a:solidFill>
            <a:schemeClr val="bg1"/>
          </a:solidFill>
        </p:spPr>
        <p:txBody>
          <a:bodyPr wrap="square">
            <a:spAutoFit/>
          </a:bodyPr>
          <a:lstStyle/>
          <a:p>
            <a:r>
              <a:rPr lang="en-US" sz="1100" b="1" dirty="0">
                <a:solidFill>
                  <a:srgbClr val="00B0F0"/>
                </a:solidFill>
                <a:latin typeface="Myriad Pro" charset="0"/>
                <a:ea typeface="Myriad Pro" charset="0"/>
                <a:cs typeface="Myriad Pro" charset="0"/>
              </a:rPr>
              <a:t>AO2 – </a:t>
            </a:r>
            <a:r>
              <a:rPr lang="en-US" sz="1100" b="1" dirty="0" smtClean="0">
                <a:solidFill>
                  <a:srgbClr val="00B0F0"/>
                </a:solidFill>
                <a:latin typeface="Myriad Pro" charset="0"/>
                <a:ea typeface="Myriad Pro" charset="0"/>
                <a:cs typeface="Myriad Pro" charset="0"/>
              </a:rPr>
              <a:t>24 </a:t>
            </a:r>
            <a:r>
              <a:rPr lang="en-US" sz="1100" b="1" dirty="0">
                <a:solidFill>
                  <a:srgbClr val="00B0F0"/>
                </a:solidFill>
                <a:latin typeface="Myriad Pro" charset="0"/>
                <a:ea typeface="Myriad Pro" charset="0"/>
                <a:cs typeface="Myriad Pro" charset="0"/>
              </a:rPr>
              <a:t>marks</a:t>
            </a:r>
            <a:endParaRPr lang="en-GB" sz="1100" b="1" dirty="0">
              <a:solidFill>
                <a:srgbClr val="00B0F0"/>
              </a:solidFill>
              <a:latin typeface="Myriad Pro" charset="0"/>
              <a:ea typeface="Myriad Pro" charset="0"/>
              <a:cs typeface="Myriad Pro" charset="0"/>
            </a:endParaRPr>
          </a:p>
          <a:p>
            <a:r>
              <a:rPr lang="en-US" sz="1100" dirty="0">
                <a:solidFill>
                  <a:srgbClr val="00B0F0"/>
                </a:solidFill>
                <a:latin typeface="Myriad Pro" charset="0"/>
                <a:ea typeface="Myriad Pro" charset="0"/>
                <a:cs typeface="Myriad Pro" charset="0"/>
              </a:rPr>
              <a:t>Apply knowledge and understanding to analyse and evaluate </a:t>
            </a:r>
            <a:r>
              <a:rPr lang="en-US" sz="1100" dirty="0">
                <a:solidFill>
                  <a:srgbClr val="1F224E"/>
                </a:solidFill>
                <a:latin typeface="Myriad Pro" charset="0"/>
                <a:ea typeface="Myriad Pro" charset="0"/>
                <a:cs typeface="Myriad Pro" charset="0"/>
              </a:rPr>
              <a:t>the influence of different factors which affect the vulnerability of people to the impacts of climate change, with economic factors as the focus, could potentially include:</a:t>
            </a:r>
          </a:p>
          <a:p>
            <a:pPr marL="171450" indent="-171450">
              <a:buFont typeface="Arial" panose="020B0604020202020204" pitchFamily="34" charset="0"/>
              <a:buChar char="•"/>
            </a:pPr>
            <a:r>
              <a:rPr lang="en-US" sz="1100" dirty="0" smtClean="0">
                <a:solidFill>
                  <a:srgbClr val="1F224E"/>
                </a:solidFill>
                <a:latin typeface="Myriad Pro" charset="0"/>
                <a:ea typeface="Myriad Pro" charset="0"/>
                <a:cs typeface="Myriad Pro" charset="0"/>
              </a:rPr>
              <a:t>ACs </a:t>
            </a:r>
            <a:r>
              <a:rPr lang="en-US" sz="1100" dirty="0">
                <a:solidFill>
                  <a:srgbClr val="1F224E"/>
                </a:solidFill>
                <a:latin typeface="Myriad Pro" charset="0"/>
                <a:ea typeface="Myriad Pro" charset="0"/>
                <a:cs typeface="Myriad Pro" charset="0"/>
              </a:rPr>
              <a:t>can afford coastal flood defences such as Netherlands Delta Plan and Thames flood barrier. LIDCs such as Bangladesh cannot</a:t>
            </a:r>
          </a:p>
          <a:p>
            <a:pPr marL="171450" indent="-171450">
              <a:buFont typeface="Arial" panose="020B0604020202020204" pitchFamily="34" charset="0"/>
              <a:buChar char="•"/>
            </a:pPr>
            <a:r>
              <a:rPr lang="en-US" sz="1100" dirty="0" smtClean="0">
                <a:solidFill>
                  <a:srgbClr val="1F224E"/>
                </a:solidFill>
                <a:latin typeface="Myriad Pro" charset="0"/>
                <a:ea typeface="Myriad Pro" charset="0"/>
                <a:cs typeface="Myriad Pro" charset="0"/>
              </a:rPr>
              <a:t>ACs </a:t>
            </a:r>
            <a:r>
              <a:rPr lang="en-US" sz="1100" dirty="0">
                <a:solidFill>
                  <a:srgbClr val="1F224E"/>
                </a:solidFill>
                <a:latin typeface="Myriad Pro" charset="0"/>
                <a:ea typeface="Myriad Pro" charset="0"/>
                <a:cs typeface="Myriad Pro" charset="0"/>
              </a:rPr>
              <a:t>can afford water supply management to cope with decreased precipitation and or increased variability such as Australia / S. California. LIDCs such as Mali cannot</a:t>
            </a:r>
          </a:p>
          <a:p>
            <a:pPr marL="171450" indent="-171450">
              <a:buFont typeface="Arial" panose="020B0604020202020204" pitchFamily="34" charset="0"/>
              <a:buChar char="•"/>
            </a:pPr>
            <a:r>
              <a:rPr lang="en-US" sz="1100" dirty="0" smtClean="0">
                <a:solidFill>
                  <a:srgbClr val="1F224E"/>
                </a:solidFill>
                <a:latin typeface="Myriad Pro" charset="0"/>
                <a:ea typeface="Myriad Pro" charset="0"/>
                <a:cs typeface="Myriad Pro" charset="0"/>
              </a:rPr>
              <a:t>ACs </a:t>
            </a:r>
            <a:r>
              <a:rPr lang="en-US" sz="1100" dirty="0">
                <a:solidFill>
                  <a:srgbClr val="1F224E"/>
                </a:solidFill>
                <a:latin typeface="Myriad Pro" charset="0"/>
                <a:ea typeface="Myriad Pro" charset="0"/>
                <a:cs typeface="Myriad Pro" charset="0"/>
              </a:rPr>
              <a:t>can afford technology to predict storms such as hurricanes or depressions and thereby reduce vulnerability and loss. LIDCs cannot</a:t>
            </a:r>
          </a:p>
          <a:p>
            <a:pPr marL="171450" indent="-171450">
              <a:buFont typeface="Arial" panose="020B0604020202020204" pitchFamily="34" charset="0"/>
              <a:buChar char="•"/>
            </a:pPr>
            <a:r>
              <a:rPr lang="en-US" sz="1100" dirty="0" smtClean="0">
                <a:solidFill>
                  <a:srgbClr val="1F224E"/>
                </a:solidFill>
                <a:latin typeface="Myriad Pro" charset="0"/>
                <a:ea typeface="Myriad Pro" charset="0"/>
                <a:cs typeface="Myriad Pro" charset="0"/>
              </a:rPr>
              <a:t>ACs </a:t>
            </a:r>
            <a:r>
              <a:rPr lang="en-US" sz="1100" dirty="0">
                <a:solidFill>
                  <a:srgbClr val="1F224E"/>
                </a:solidFill>
                <a:latin typeface="Myriad Pro" charset="0"/>
                <a:ea typeface="Myriad Pro" charset="0"/>
                <a:cs typeface="Myriad Pro" charset="0"/>
              </a:rPr>
              <a:t>have the resources to combat health risks. LIDCs do not</a:t>
            </a:r>
          </a:p>
          <a:p>
            <a:pPr marL="171450" indent="-171450">
              <a:buFont typeface="Arial" panose="020B0604020202020204" pitchFamily="34" charset="0"/>
              <a:buChar char="•"/>
            </a:pPr>
            <a:r>
              <a:rPr lang="en-US" sz="1100" dirty="0" smtClean="0">
                <a:solidFill>
                  <a:srgbClr val="1F224E"/>
                </a:solidFill>
                <a:latin typeface="Myriad Pro" charset="0"/>
                <a:ea typeface="Myriad Pro" charset="0"/>
                <a:cs typeface="Myriad Pro" charset="0"/>
              </a:rPr>
              <a:t>national </a:t>
            </a:r>
            <a:r>
              <a:rPr lang="en-US" sz="1100" dirty="0">
                <a:solidFill>
                  <a:srgbClr val="1F224E"/>
                </a:solidFill>
                <a:latin typeface="Myriad Pro" charset="0"/>
                <a:ea typeface="Myriad Pro" charset="0"/>
                <a:cs typeface="Myriad Pro" charset="0"/>
              </a:rPr>
              <a:t>programmes e.g. Malawi’s National Adaptation Programmes of Action (NAPA) e.g. afforestation of catchments</a:t>
            </a:r>
          </a:p>
          <a:p>
            <a:pPr marL="171450" indent="-171450">
              <a:buFont typeface="Arial" panose="020B0604020202020204" pitchFamily="34" charset="0"/>
              <a:buChar char="•"/>
            </a:pPr>
            <a:r>
              <a:rPr lang="en-US" sz="1100" dirty="0" smtClean="0">
                <a:solidFill>
                  <a:srgbClr val="1F224E"/>
                </a:solidFill>
                <a:latin typeface="Myriad Pro" charset="0"/>
                <a:ea typeface="Myriad Pro" charset="0"/>
                <a:cs typeface="Myriad Pro" charset="0"/>
              </a:rPr>
              <a:t>many </a:t>
            </a:r>
            <a:r>
              <a:rPr lang="en-US" sz="1100" dirty="0">
                <a:solidFill>
                  <a:srgbClr val="1F224E"/>
                </a:solidFill>
                <a:latin typeface="Myriad Pro" charset="0"/>
                <a:ea typeface="Myriad Pro" charset="0"/>
                <a:cs typeface="Myriad Pro" charset="0"/>
              </a:rPr>
              <a:t>low cost schemes around the world reduce vulnerability of communities to impacts, such as basic cyclone and storm surge warnings in Bangladesh or improved communication of rainfall patterns in East Africa</a:t>
            </a:r>
          </a:p>
          <a:p>
            <a:pPr marL="171450" indent="-171450">
              <a:buFont typeface="Arial" panose="020B0604020202020204" pitchFamily="34" charset="0"/>
              <a:buChar char="•"/>
            </a:pPr>
            <a:r>
              <a:rPr lang="en-US" sz="1100" dirty="0" smtClean="0">
                <a:solidFill>
                  <a:srgbClr val="1F224E"/>
                </a:solidFill>
                <a:latin typeface="Myriad Pro" charset="0"/>
                <a:ea typeface="Myriad Pro" charset="0"/>
                <a:cs typeface="Myriad Pro" charset="0"/>
              </a:rPr>
              <a:t>individual </a:t>
            </a:r>
            <a:r>
              <a:rPr lang="en-US" sz="1100" dirty="0">
                <a:solidFill>
                  <a:srgbClr val="1F224E"/>
                </a:solidFill>
                <a:latin typeface="Myriad Pro" charset="0"/>
                <a:ea typeface="Myriad Pro" charset="0"/>
                <a:cs typeface="Myriad Pro" charset="0"/>
              </a:rPr>
              <a:t>people of higher economic status can reduce their vulnerability as they can afford mitigation such as moving away from areas prone to coastal flooding</a:t>
            </a:r>
          </a:p>
          <a:p>
            <a:pPr marL="171450" indent="-171450">
              <a:buFont typeface="Arial" panose="020B0604020202020204" pitchFamily="34" charset="0"/>
              <a:buChar char="•"/>
            </a:pPr>
            <a:r>
              <a:rPr lang="en-US" sz="1100" dirty="0" smtClean="0">
                <a:solidFill>
                  <a:srgbClr val="1F224E"/>
                </a:solidFill>
                <a:latin typeface="Myriad Pro" charset="0"/>
                <a:ea typeface="Myriad Pro" charset="0"/>
                <a:cs typeface="Myriad Pro" charset="0"/>
              </a:rPr>
              <a:t>even </a:t>
            </a:r>
            <a:r>
              <a:rPr lang="en-US" sz="1100" dirty="0">
                <a:solidFill>
                  <a:srgbClr val="1F224E"/>
                </a:solidFill>
                <a:latin typeface="Myriad Pro" charset="0"/>
                <a:ea typeface="Myriad Pro" charset="0"/>
                <a:cs typeface="Myriad Pro" charset="0"/>
              </a:rPr>
              <a:t>wealthy communities have a limit to their monetary power to deal with climate change e.g. not all coastlines can be defended even in the USA or UK</a:t>
            </a:r>
          </a:p>
          <a:p>
            <a:pPr marL="171450" indent="-171450">
              <a:buFont typeface="Arial" panose="020B0604020202020204" pitchFamily="34" charset="0"/>
              <a:buChar char="•"/>
            </a:pPr>
            <a:r>
              <a:rPr lang="en-US" sz="1100" dirty="0" smtClean="0">
                <a:solidFill>
                  <a:srgbClr val="1F224E"/>
                </a:solidFill>
                <a:latin typeface="Myriad Pro" charset="0"/>
                <a:ea typeface="Myriad Pro" charset="0"/>
                <a:cs typeface="Myriad Pro" charset="0"/>
              </a:rPr>
              <a:t>the </a:t>
            </a:r>
            <a:r>
              <a:rPr lang="en-US" sz="1100" dirty="0">
                <a:solidFill>
                  <a:srgbClr val="1F224E"/>
                </a:solidFill>
                <a:latin typeface="Myriad Pro" charset="0"/>
                <a:ea typeface="Myriad Pro" charset="0"/>
                <a:cs typeface="Myriad Pro" charset="0"/>
              </a:rPr>
              <a:t>relationship between economic factors and vulnerability which can apply at a variety of scales, e.g. national, community, individuals</a:t>
            </a:r>
          </a:p>
          <a:p>
            <a:pPr marL="171450" indent="-171450">
              <a:buFont typeface="Arial" panose="020B0604020202020204" pitchFamily="34" charset="0"/>
              <a:buChar char="•"/>
            </a:pPr>
            <a:r>
              <a:rPr lang="en-US" sz="1100" dirty="0" smtClean="0">
                <a:solidFill>
                  <a:srgbClr val="1F224E"/>
                </a:solidFill>
                <a:latin typeface="Myriad Pro" charset="0"/>
                <a:ea typeface="Myriad Pro" charset="0"/>
                <a:cs typeface="Myriad Pro" charset="0"/>
              </a:rPr>
              <a:t>The </a:t>
            </a:r>
            <a:r>
              <a:rPr lang="en-US" sz="1100" dirty="0">
                <a:solidFill>
                  <a:srgbClr val="1F224E"/>
                </a:solidFill>
                <a:latin typeface="Myriad Pro" charset="0"/>
                <a:ea typeface="Myriad Pro" charset="0"/>
                <a:cs typeface="Myriad Pro" charset="0"/>
              </a:rPr>
              <a:t>relationship between other factors (environmental, social, political) and vulnerability of people to climate change such as:</a:t>
            </a:r>
          </a:p>
          <a:p>
            <a:pPr marL="628650" lvl="1" indent="-171450">
              <a:buFont typeface="Courier New" panose="02070309020205020404" pitchFamily="49" charset="0"/>
              <a:buChar char="o"/>
            </a:pPr>
            <a:r>
              <a:rPr lang="en-US" sz="1100" dirty="0" smtClean="0">
                <a:solidFill>
                  <a:srgbClr val="1F224E"/>
                </a:solidFill>
                <a:latin typeface="Myriad Pro" charset="0"/>
                <a:ea typeface="Myriad Pro" charset="0"/>
                <a:cs typeface="Myriad Pro" charset="0"/>
              </a:rPr>
              <a:t>effects </a:t>
            </a:r>
            <a:r>
              <a:rPr lang="en-US" sz="1100" dirty="0">
                <a:solidFill>
                  <a:srgbClr val="1F224E"/>
                </a:solidFill>
                <a:latin typeface="Myriad Pro" charset="0"/>
                <a:ea typeface="Myriad Pro" charset="0"/>
                <a:cs typeface="Myriad Pro" charset="0"/>
              </a:rPr>
              <a:t>of change in temperature and precipitation regimes on availability and access to </a:t>
            </a:r>
            <a:r>
              <a:rPr lang="en-US" sz="1100" dirty="0" smtClean="0">
                <a:solidFill>
                  <a:srgbClr val="1F224E"/>
                </a:solidFill>
                <a:latin typeface="Myriad Pro" charset="0"/>
                <a:ea typeface="Myriad Pro" charset="0"/>
                <a:cs typeface="Myriad Pro" charset="0"/>
              </a:rPr>
              <a:t>food.</a:t>
            </a:r>
          </a:p>
          <a:p>
            <a:pPr marL="628650" lvl="1" indent="-171450">
              <a:buFont typeface="Courier New" panose="02070309020205020404" pitchFamily="49" charset="0"/>
              <a:buChar char="o"/>
            </a:pPr>
            <a:r>
              <a:rPr lang="en-US" sz="1100" dirty="0" smtClean="0">
                <a:solidFill>
                  <a:srgbClr val="1F224E"/>
                </a:solidFill>
                <a:latin typeface="Myriad Pro" charset="0"/>
                <a:ea typeface="Myriad Pro" charset="0"/>
                <a:cs typeface="Myriad Pro" charset="0"/>
              </a:rPr>
              <a:t>dependence </a:t>
            </a:r>
            <a:r>
              <a:rPr lang="en-US" sz="1100" dirty="0">
                <a:solidFill>
                  <a:srgbClr val="1F224E"/>
                </a:solidFill>
                <a:latin typeface="Myriad Pro" charset="0"/>
                <a:ea typeface="Myriad Pro" charset="0"/>
                <a:cs typeface="Myriad Pro" charset="0"/>
              </a:rPr>
              <a:t>of a society on climate sensitive sectors such as agriculture, forestry and </a:t>
            </a:r>
            <a:r>
              <a:rPr lang="en-US" sz="1100" dirty="0" smtClean="0">
                <a:solidFill>
                  <a:srgbClr val="1F224E"/>
                </a:solidFill>
                <a:latin typeface="Myriad Pro" charset="0"/>
                <a:ea typeface="Myriad Pro" charset="0"/>
                <a:cs typeface="Myriad Pro" charset="0"/>
              </a:rPr>
              <a:t>fisheries</a:t>
            </a:r>
          </a:p>
          <a:p>
            <a:pPr marL="628650" lvl="1" indent="-171450">
              <a:buFont typeface="Courier New" panose="02070309020205020404" pitchFamily="49" charset="0"/>
              <a:buChar char="o"/>
            </a:pPr>
            <a:r>
              <a:rPr lang="en-US" sz="1100" dirty="0" smtClean="0">
                <a:solidFill>
                  <a:srgbClr val="1F224E"/>
                </a:solidFill>
                <a:latin typeface="Myriad Pro" charset="0"/>
                <a:ea typeface="Myriad Pro" charset="0"/>
                <a:cs typeface="Myriad Pro" charset="0"/>
              </a:rPr>
              <a:t>ability </a:t>
            </a:r>
            <a:r>
              <a:rPr lang="en-US" sz="1100" dirty="0">
                <a:solidFill>
                  <a:srgbClr val="1F224E"/>
                </a:solidFill>
                <a:latin typeface="Myriad Pro" charset="0"/>
                <a:ea typeface="Myriad Pro" charset="0"/>
                <a:cs typeface="Myriad Pro" charset="0"/>
              </a:rPr>
              <a:t>of societies to adapt to change e.g. in agricultural </a:t>
            </a:r>
            <a:r>
              <a:rPr lang="en-US" sz="1100" dirty="0" smtClean="0">
                <a:solidFill>
                  <a:srgbClr val="1F224E"/>
                </a:solidFill>
                <a:latin typeface="Myriad Pro" charset="0"/>
                <a:ea typeface="Myriad Pro" charset="0"/>
                <a:cs typeface="Myriad Pro" charset="0"/>
              </a:rPr>
              <a:t>practices</a:t>
            </a:r>
          </a:p>
          <a:p>
            <a:pPr marL="628650" lvl="1" indent="-171450">
              <a:buFont typeface="Courier New" panose="02070309020205020404" pitchFamily="49" charset="0"/>
              <a:buChar char="o"/>
            </a:pPr>
            <a:r>
              <a:rPr lang="en-US" sz="1100" dirty="0" smtClean="0">
                <a:solidFill>
                  <a:srgbClr val="1F224E"/>
                </a:solidFill>
                <a:latin typeface="Myriad Pro" charset="0"/>
                <a:ea typeface="Myriad Pro" charset="0"/>
                <a:cs typeface="Myriad Pro" charset="0"/>
              </a:rPr>
              <a:t>effectiveness </a:t>
            </a:r>
            <a:r>
              <a:rPr lang="en-US" sz="1100" dirty="0">
                <a:solidFill>
                  <a:srgbClr val="1F224E"/>
                </a:solidFill>
                <a:latin typeface="Myriad Pro" charset="0"/>
                <a:ea typeface="Myriad Pro" charset="0"/>
                <a:cs typeface="Myriad Pro" charset="0"/>
              </a:rPr>
              <a:t>of governments to respond to extreme weather or effects on human health.</a:t>
            </a:r>
          </a:p>
        </p:txBody>
      </p:sp>
      <p:sp>
        <p:nvSpPr>
          <p:cNvPr id="8" name="Rectangle 7"/>
          <p:cNvSpPr/>
          <p:nvPr/>
        </p:nvSpPr>
        <p:spPr>
          <a:xfrm>
            <a:off x="107504" y="709645"/>
            <a:ext cx="8856984" cy="577081"/>
          </a:xfrm>
          <a:prstGeom prst="rect">
            <a:avLst/>
          </a:prstGeom>
          <a:ln>
            <a:solidFill>
              <a:schemeClr val="bg1"/>
            </a:solidFill>
          </a:ln>
        </p:spPr>
        <p:txBody>
          <a:bodyPr wrap="square">
            <a:spAutoFit/>
          </a:bodyPr>
          <a:lstStyle/>
          <a:p>
            <a:r>
              <a:rPr lang="en-GB" sz="1050" dirty="0">
                <a:solidFill>
                  <a:srgbClr val="1F224E"/>
                </a:solidFill>
                <a:latin typeface="Myriad Pro" charset="0"/>
                <a:ea typeface="Myriad Pro" charset="0"/>
                <a:cs typeface="Myriad Pro" charset="0"/>
              </a:rPr>
              <a:t>The ‘Indicative content’ column of the mark scheme gives a number of suggestions of </a:t>
            </a:r>
            <a:r>
              <a:rPr lang="en-GB" sz="1050" dirty="0" smtClean="0">
                <a:solidFill>
                  <a:srgbClr val="1F224E"/>
                </a:solidFill>
                <a:latin typeface="Myriad Pro" charset="0"/>
                <a:ea typeface="Myriad Pro" charset="0"/>
                <a:cs typeface="Myriad Pro" charset="0"/>
              </a:rPr>
              <a:t>‘</a:t>
            </a:r>
            <a:r>
              <a:rPr lang="en-GB" sz="1050" dirty="0" smtClean="0">
                <a:solidFill>
                  <a:srgbClr val="FF0000"/>
                </a:solidFill>
                <a:latin typeface="Myriad Pro" charset="0"/>
                <a:ea typeface="Myriad Pro" charset="0"/>
                <a:cs typeface="Myriad Pro" charset="0"/>
              </a:rPr>
              <a:t>knowledge </a:t>
            </a:r>
            <a:r>
              <a:rPr lang="en-GB" sz="1050" dirty="0">
                <a:solidFill>
                  <a:srgbClr val="FF0000"/>
                </a:solidFill>
                <a:latin typeface="Myriad Pro" charset="0"/>
                <a:ea typeface="Myriad Pro" charset="0"/>
                <a:cs typeface="Myriad Pro" charset="0"/>
              </a:rPr>
              <a:t>and </a:t>
            </a:r>
            <a:r>
              <a:rPr lang="en-GB" sz="1050" dirty="0" smtClean="0">
                <a:solidFill>
                  <a:srgbClr val="FF0000"/>
                </a:solidFill>
                <a:latin typeface="Myriad Pro" charset="0"/>
                <a:ea typeface="Myriad Pro" charset="0"/>
                <a:cs typeface="Myriad Pro" charset="0"/>
              </a:rPr>
              <a:t>understanding</a:t>
            </a:r>
            <a:r>
              <a:rPr lang="en-GB" sz="1050" dirty="0" smtClean="0">
                <a:solidFill>
                  <a:srgbClr val="1F224E"/>
                </a:solidFill>
                <a:latin typeface="Myriad Pro" charset="0"/>
                <a:ea typeface="Myriad Pro" charset="0"/>
                <a:cs typeface="Myriad Pro" charset="0"/>
              </a:rPr>
              <a:t>’ and ‘</a:t>
            </a:r>
            <a:r>
              <a:rPr lang="en-GB" sz="1050" dirty="0" smtClean="0">
                <a:solidFill>
                  <a:srgbClr val="00B0F0"/>
                </a:solidFill>
                <a:latin typeface="Myriad Pro" charset="0"/>
                <a:ea typeface="Myriad Pro" charset="0"/>
                <a:cs typeface="Myriad Pro" charset="0"/>
              </a:rPr>
              <a:t>application of knowledge and understanding</a:t>
            </a:r>
            <a:r>
              <a:rPr lang="en-GB" sz="1050" dirty="0" smtClean="0">
                <a:solidFill>
                  <a:srgbClr val="1F224E"/>
                </a:solidFill>
                <a:latin typeface="Myriad Pro" charset="0"/>
                <a:ea typeface="Myriad Pro" charset="0"/>
                <a:cs typeface="Myriad Pro" charset="0"/>
              </a:rPr>
              <a:t>’ which </a:t>
            </a:r>
            <a:r>
              <a:rPr lang="en-GB" sz="1050" dirty="0">
                <a:solidFill>
                  <a:srgbClr val="1F224E"/>
                </a:solidFill>
                <a:latin typeface="Myriad Pro" charset="0"/>
                <a:ea typeface="Myriad Pro" charset="0"/>
                <a:cs typeface="Myriad Pro" charset="0"/>
              </a:rPr>
              <a:t>could be incorporated into answers for this question. The list is not exhaustive and students should be rewarded for any appropriate </a:t>
            </a:r>
            <a:r>
              <a:rPr lang="en-GB" sz="1050" dirty="0" smtClean="0">
                <a:solidFill>
                  <a:srgbClr val="1F224E"/>
                </a:solidFill>
                <a:latin typeface="Myriad Pro" charset="0"/>
                <a:ea typeface="Myriad Pro" charset="0"/>
                <a:cs typeface="Myriad Pro" charset="0"/>
              </a:rPr>
              <a:t>‘</a:t>
            </a:r>
            <a:r>
              <a:rPr lang="en-GB" sz="1050" dirty="0" smtClean="0">
                <a:solidFill>
                  <a:srgbClr val="FF0000"/>
                </a:solidFill>
                <a:latin typeface="Myriad Pro" charset="0"/>
                <a:ea typeface="Myriad Pro" charset="0"/>
                <a:cs typeface="Myriad Pro" charset="0"/>
              </a:rPr>
              <a:t>knowledge </a:t>
            </a:r>
            <a:r>
              <a:rPr lang="en-GB" sz="1050" dirty="0">
                <a:solidFill>
                  <a:srgbClr val="FF0000"/>
                </a:solidFill>
                <a:latin typeface="Myriad Pro" charset="0"/>
                <a:ea typeface="Myriad Pro" charset="0"/>
                <a:cs typeface="Myriad Pro" charset="0"/>
              </a:rPr>
              <a:t>and </a:t>
            </a:r>
            <a:r>
              <a:rPr lang="en-GB" sz="1050" dirty="0" smtClean="0">
                <a:solidFill>
                  <a:srgbClr val="FF0000"/>
                </a:solidFill>
                <a:latin typeface="Myriad Pro" charset="0"/>
                <a:ea typeface="Myriad Pro" charset="0"/>
                <a:cs typeface="Myriad Pro" charset="0"/>
              </a:rPr>
              <a:t>understanding</a:t>
            </a:r>
            <a:r>
              <a:rPr lang="en-GB" sz="1050" dirty="0" smtClean="0">
                <a:solidFill>
                  <a:srgbClr val="1F224E"/>
                </a:solidFill>
                <a:latin typeface="Myriad Pro" charset="0"/>
                <a:ea typeface="Myriad Pro" charset="0"/>
                <a:cs typeface="Myriad Pro" charset="0"/>
              </a:rPr>
              <a:t>’ or ‘</a:t>
            </a:r>
            <a:r>
              <a:rPr lang="en-GB" sz="1050" dirty="0" smtClean="0">
                <a:solidFill>
                  <a:srgbClr val="00B0F0"/>
                </a:solidFill>
                <a:latin typeface="Myriad Pro" charset="0"/>
                <a:ea typeface="Myriad Pro" charset="0"/>
                <a:cs typeface="Myriad Pro" charset="0"/>
              </a:rPr>
              <a:t>application of knowledge and understanding</a:t>
            </a:r>
            <a:r>
              <a:rPr lang="en-GB" sz="1050" dirty="0" smtClean="0">
                <a:solidFill>
                  <a:srgbClr val="1F224E"/>
                </a:solidFill>
                <a:latin typeface="Myriad Pro" charset="0"/>
                <a:ea typeface="Myriad Pro" charset="0"/>
                <a:cs typeface="Myriad Pro" charset="0"/>
              </a:rPr>
              <a:t>’ shown</a:t>
            </a:r>
            <a:r>
              <a:rPr lang="en-GB" sz="1050" dirty="0">
                <a:solidFill>
                  <a:srgbClr val="1F224E"/>
                </a:solidFill>
                <a:latin typeface="Myriad Pro" charset="0"/>
                <a:ea typeface="Myriad Pro" charset="0"/>
                <a:cs typeface="Myriad Pro" charset="0"/>
              </a:rPr>
              <a:t>. </a:t>
            </a:r>
          </a:p>
        </p:txBody>
      </p:sp>
    </p:spTree>
    <p:extLst>
      <p:ext uri="{BB962C8B-B14F-4D97-AF65-F5344CB8AC3E}">
        <p14:creationId xmlns:p14="http://schemas.microsoft.com/office/powerpoint/2010/main" val="29866576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75416"/>
            <a:ext cx="9144000" cy="1143000"/>
          </a:xfrm>
        </p:spPr>
        <p:txBody>
          <a:bodyPr>
            <a:normAutofit fontScale="90000"/>
          </a:bodyPr>
          <a:lstStyle/>
          <a:p>
            <a:r>
              <a:rPr lang="en-GB" dirty="0"/>
              <a:t>Topic </a:t>
            </a:r>
            <a:r>
              <a:rPr lang="en-GB" dirty="0" smtClean="0"/>
              <a:t>3.1 </a:t>
            </a:r>
            <a:r>
              <a:rPr lang="en-GB" dirty="0"/>
              <a:t>– Question </a:t>
            </a:r>
            <a:r>
              <a:rPr lang="en-GB" dirty="0" smtClean="0"/>
              <a:t>12* – 33 </a:t>
            </a:r>
            <a:r>
              <a:rPr lang="en-GB" dirty="0"/>
              <a:t>marks</a:t>
            </a:r>
          </a:p>
        </p:txBody>
      </p:sp>
      <p:sp>
        <p:nvSpPr>
          <p:cNvPr id="7" name="TextBox 6"/>
          <p:cNvSpPr txBox="1"/>
          <p:nvPr/>
        </p:nvSpPr>
        <p:spPr>
          <a:xfrm>
            <a:off x="424694" y="1318416"/>
            <a:ext cx="8496944" cy="338554"/>
          </a:xfrm>
          <a:prstGeom prst="rect">
            <a:avLst/>
          </a:prstGeom>
          <a:noFill/>
          <a:ln>
            <a:solidFill>
              <a:schemeClr val="tx1"/>
            </a:solidFill>
          </a:ln>
        </p:spPr>
        <p:txBody>
          <a:bodyPr wrap="square" rtlCol="0">
            <a:spAutoFit/>
          </a:bodyPr>
          <a:lstStyle/>
          <a:p>
            <a:r>
              <a:rPr lang="en-US" sz="1600" dirty="0" smtClean="0">
                <a:solidFill>
                  <a:srgbClr val="00B0F0"/>
                </a:solidFill>
                <a:latin typeface="Myriad Pro" charset="0"/>
                <a:ea typeface="Myriad Pro" charset="0"/>
                <a:cs typeface="Myriad Pro" charset="0"/>
              </a:rPr>
              <a:t>‘</a:t>
            </a:r>
            <a:r>
              <a:rPr lang="en-US" sz="1600" dirty="0">
                <a:solidFill>
                  <a:srgbClr val="FF0000"/>
                </a:solidFill>
                <a:latin typeface="Myriad Pro" charset="0"/>
                <a:ea typeface="Myriad Pro" charset="0"/>
                <a:cs typeface="Myriad Pro" charset="0"/>
              </a:rPr>
              <a:t>Physical factors influence climate change </a:t>
            </a:r>
            <a:r>
              <a:rPr lang="en-US" sz="1600" u="sng" dirty="0">
                <a:solidFill>
                  <a:srgbClr val="00B0F0"/>
                </a:solidFill>
                <a:latin typeface="Myriad Pro" charset="0"/>
                <a:ea typeface="Myriad Pro" charset="0"/>
                <a:cs typeface="Myriad Pro" charset="0"/>
              </a:rPr>
              <a:t>more than</a:t>
            </a:r>
            <a:r>
              <a:rPr lang="en-US" sz="1600" dirty="0">
                <a:solidFill>
                  <a:srgbClr val="00B0F0"/>
                </a:solidFill>
                <a:latin typeface="Myriad Pro" charset="0"/>
                <a:ea typeface="Myriad Pro" charset="0"/>
                <a:cs typeface="Myriad Pro" charset="0"/>
              </a:rPr>
              <a:t> </a:t>
            </a:r>
            <a:r>
              <a:rPr lang="en-US" sz="1600" dirty="0">
                <a:solidFill>
                  <a:srgbClr val="FF0000"/>
                </a:solidFill>
                <a:latin typeface="Myriad Pro" charset="0"/>
                <a:ea typeface="Myriad Pro" charset="0"/>
                <a:cs typeface="Myriad Pro" charset="0"/>
              </a:rPr>
              <a:t>human factors.</a:t>
            </a:r>
            <a:r>
              <a:rPr lang="en-US" sz="1600" dirty="0" smtClean="0">
                <a:solidFill>
                  <a:srgbClr val="00B0F0"/>
                </a:solidFill>
                <a:latin typeface="Myriad Pro" charset="0"/>
                <a:ea typeface="Myriad Pro" charset="0"/>
                <a:cs typeface="Myriad Pro" charset="0"/>
              </a:rPr>
              <a:t>’ </a:t>
            </a:r>
            <a:r>
              <a:rPr lang="en-US" sz="1600" dirty="0">
                <a:solidFill>
                  <a:srgbClr val="00B0F0"/>
                </a:solidFill>
                <a:latin typeface="Myriad Pro" charset="0"/>
                <a:ea typeface="Myriad Pro" charset="0"/>
                <a:cs typeface="Myriad Pro" charset="0"/>
              </a:rPr>
              <a:t>Discuss.</a:t>
            </a:r>
            <a:endParaRPr lang="en-GB" sz="1600" dirty="0">
              <a:solidFill>
                <a:srgbClr val="FF0000"/>
              </a:solidFill>
              <a:latin typeface="Myriad Pro" charset="0"/>
              <a:ea typeface="Myriad Pro" charset="0"/>
              <a:cs typeface="Myriad Pro" charset="0"/>
            </a:endParaRPr>
          </a:p>
        </p:txBody>
      </p:sp>
      <p:sp>
        <p:nvSpPr>
          <p:cNvPr id="10" name="Content Placeholder 2"/>
          <p:cNvSpPr txBox="1">
            <a:spLocks/>
          </p:cNvSpPr>
          <p:nvPr/>
        </p:nvSpPr>
        <p:spPr>
          <a:xfrm>
            <a:off x="366378" y="2060848"/>
            <a:ext cx="8555260" cy="35283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smtClean="0">
                <a:solidFill>
                  <a:srgbClr val="1F224E"/>
                </a:solidFill>
                <a:latin typeface="Myriad Pro" charset="0"/>
                <a:ea typeface="Myriad Pro" charset="0"/>
                <a:cs typeface="Myriad Pro" charset="0"/>
              </a:rPr>
              <a:t>The questions for all topics in Section C of the Geographical debates (03) question paper will always be a </a:t>
            </a:r>
            <a:r>
              <a:rPr lang="en-GB" sz="1200" u="sng" dirty="0" smtClean="0">
                <a:solidFill>
                  <a:srgbClr val="1F224E"/>
                </a:solidFill>
                <a:latin typeface="Myriad Pro" charset="0"/>
                <a:ea typeface="Myriad Pro" charset="0"/>
                <a:cs typeface="Myriad Pro" charset="0"/>
              </a:rPr>
              <a:t>33 mark question</a:t>
            </a:r>
            <a:r>
              <a:rPr lang="en-GB" sz="1200" dirty="0" smtClean="0">
                <a:solidFill>
                  <a:srgbClr val="1F224E"/>
                </a:solidFill>
                <a:latin typeface="Myriad Pro" charset="0"/>
                <a:ea typeface="Myriad Pro" charset="0"/>
                <a:cs typeface="Myriad Pro" charset="0"/>
              </a:rPr>
              <a:t> which will have </a:t>
            </a:r>
            <a:r>
              <a:rPr lang="en-GB" sz="1200" u="sng" dirty="0" smtClean="0">
                <a:solidFill>
                  <a:srgbClr val="FF0000"/>
                </a:solidFill>
                <a:latin typeface="Myriad Pro" charset="0"/>
                <a:ea typeface="Myriad Pro" charset="0"/>
                <a:cs typeface="Myriad Pro" charset="0"/>
              </a:rPr>
              <a:t>9 marks</a:t>
            </a:r>
            <a:r>
              <a:rPr lang="en-GB" sz="1200" dirty="0" smtClean="0">
                <a:solidFill>
                  <a:srgbClr val="1F224E"/>
                </a:solidFill>
                <a:latin typeface="Myriad Pro" charset="0"/>
                <a:ea typeface="Myriad Pro" charset="0"/>
                <a:cs typeface="Myriad Pro" charset="0"/>
              </a:rPr>
              <a:t> allocated to </a:t>
            </a:r>
            <a:r>
              <a:rPr lang="en-GB" sz="1200" dirty="0" smtClean="0">
                <a:solidFill>
                  <a:srgbClr val="FF0000"/>
                </a:solidFill>
                <a:latin typeface="Myriad Pro" charset="0"/>
                <a:ea typeface="Myriad Pro" charset="0"/>
                <a:cs typeface="Myriad Pro" charset="0"/>
              </a:rPr>
              <a:t>AO1 (knowledge and understanding) </a:t>
            </a:r>
            <a:r>
              <a:rPr lang="en-GB" sz="1200" dirty="0" smtClean="0">
                <a:solidFill>
                  <a:srgbClr val="1F224E"/>
                </a:solidFill>
                <a:latin typeface="Myriad Pro" charset="0"/>
                <a:ea typeface="Myriad Pro" charset="0"/>
                <a:cs typeface="Myriad Pro" charset="0"/>
              </a:rPr>
              <a:t>and </a:t>
            </a:r>
            <a:r>
              <a:rPr lang="en-GB" sz="1200" u="sng" dirty="0" smtClean="0">
                <a:solidFill>
                  <a:srgbClr val="00B0F0"/>
                </a:solidFill>
                <a:latin typeface="Myriad Pro" charset="0"/>
                <a:ea typeface="Myriad Pro" charset="0"/>
                <a:cs typeface="Myriad Pro" charset="0"/>
              </a:rPr>
              <a:t>24 marks</a:t>
            </a:r>
            <a:r>
              <a:rPr lang="en-GB" sz="1200" dirty="0" smtClean="0">
                <a:solidFill>
                  <a:srgbClr val="1F224E"/>
                </a:solidFill>
                <a:latin typeface="Myriad Pro" charset="0"/>
                <a:ea typeface="Myriad Pro" charset="0"/>
                <a:cs typeface="Myriad Pro" charset="0"/>
              </a:rPr>
              <a:t> allocated to </a:t>
            </a:r>
            <a:r>
              <a:rPr lang="en-GB" sz="1200" dirty="0" smtClean="0">
                <a:solidFill>
                  <a:srgbClr val="00B0F0"/>
                </a:solidFill>
                <a:latin typeface="Myriad Pro" charset="0"/>
                <a:ea typeface="Myriad Pro" charset="0"/>
                <a:cs typeface="Myriad Pro" charset="0"/>
              </a:rPr>
              <a:t>AO2 (application of knowledge and understanding)</a:t>
            </a:r>
            <a:r>
              <a:rPr lang="en-GB" sz="1200" dirty="0" smtClean="0">
                <a:solidFill>
                  <a:srgbClr val="1F224E"/>
                </a:solidFill>
                <a:latin typeface="Myriad Pro" charset="0"/>
                <a:ea typeface="Myriad Pro" charset="0"/>
                <a:cs typeface="Myriad Pro" charset="0"/>
              </a:rPr>
              <a:t>.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This question requires </a:t>
            </a:r>
            <a:r>
              <a:rPr lang="en-GB" sz="1200" dirty="0" smtClean="0">
                <a:solidFill>
                  <a:srgbClr val="FF0000"/>
                </a:solidFill>
                <a:latin typeface="Myriad Pro" charset="0"/>
                <a:ea typeface="Myriad Pro" charset="0"/>
                <a:cs typeface="Myriad Pro" charset="0"/>
              </a:rPr>
              <a:t>knowledge and understanding (AO1 – 9 marks)</a:t>
            </a:r>
            <a:r>
              <a:rPr lang="en-GB" sz="1200" dirty="0" smtClean="0">
                <a:solidFill>
                  <a:srgbClr val="1F224E"/>
                </a:solidFill>
                <a:latin typeface="Myriad Pro" charset="0"/>
                <a:ea typeface="Myriad Pro" charset="0"/>
                <a:cs typeface="Myriad Pro" charset="0"/>
              </a:rPr>
              <a:t> of </a:t>
            </a:r>
            <a:r>
              <a:rPr lang="en-US" sz="1200" dirty="0">
                <a:solidFill>
                  <a:srgbClr val="FF0000"/>
                </a:solidFill>
                <a:latin typeface="Myriad Pro" charset="0"/>
                <a:ea typeface="Myriad Pro" charset="0"/>
                <a:cs typeface="Myriad Pro" charset="0"/>
              </a:rPr>
              <a:t>physical and human factors that influence climate change </a:t>
            </a:r>
            <a:r>
              <a:rPr lang="en-GB" sz="1200" dirty="0" smtClean="0">
                <a:solidFill>
                  <a:srgbClr val="1F224E"/>
                </a:solidFill>
                <a:latin typeface="Myriad Pro" charset="0"/>
                <a:ea typeface="Myriad Pro" charset="0"/>
                <a:cs typeface="Myriad Pro" charset="0"/>
              </a:rPr>
              <a:t>(information from key ideas 1.a, 2.a, 3.a, 4.a, 4.b and 5.a of this topic in the specification could be useful). </a:t>
            </a:r>
          </a:p>
          <a:p>
            <a:pPr marL="0" indent="0">
              <a:buNone/>
            </a:pPr>
            <a:endParaRPr lang="en-GB" sz="1200" dirty="0" smtClean="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This question also requires the </a:t>
            </a:r>
            <a:r>
              <a:rPr lang="en-GB" sz="1200" dirty="0" smtClean="0">
                <a:solidFill>
                  <a:srgbClr val="00B0F0"/>
                </a:solidFill>
                <a:latin typeface="Myriad Pro" charset="0"/>
                <a:ea typeface="Myriad Pro" charset="0"/>
                <a:cs typeface="Myriad Pro" charset="0"/>
              </a:rPr>
              <a:t>application of knowledge and understanding (AO2 – 24 marks)</a:t>
            </a:r>
            <a:r>
              <a:rPr lang="en-GB" sz="1200" dirty="0" smtClean="0">
                <a:solidFill>
                  <a:srgbClr val="1F224E"/>
                </a:solidFill>
                <a:latin typeface="Myriad Pro" charset="0"/>
                <a:ea typeface="Myriad Pro" charset="0"/>
                <a:cs typeface="Myriad Pro" charset="0"/>
              </a:rPr>
              <a:t> in order to </a:t>
            </a:r>
            <a:r>
              <a:rPr lang="en-GB" sz="1200" u="sng" dirty="0" smtClean="0">
                <a:solidFill>
                  <a:srgbClr val="00B0F0"/>
                </a:solidFill>
                <a:latin typeface="Myriad Pro" charset="0"/>
                <a:ea typeface="Myriad Pro" charset="0"/>
                <a:cs typeface="Myriad Pro" charset="0"/>
              </a:rPr>
              <a:t>develop further the material covered in the specification</a:t>
            </a:r>
            <a:r>
              <a:rPr lang="en-GB" sz="1200" dirty="0" smtClean="0">
                <a:solidFill>
                  <a:srgbClr val="1F224E"/>
                </a:solidFill>
                <a:latin typeface="Myriad Pro" charset="0"/>
                <a:ea typeface="Myriad Pro" charset="0"/>
                <a:cs typeface="Myriad Pro" charset="0"/>
              </a:rPr>
              <a:t> – another way we must assess </a:t>
            </a:r>
            <a:r>
              <a:rPr lang="en-GB" sz="1200" dirty="0" smtClean="0">
                <a:solidFill>
                  <a:srgbClr val="00B0F0"/>
                </a:solidFill>
                <a:latin typeface="Myriad Pro" charset="0"/>
                <a:ea typeface="Myriad Pro" charset="0"/>
                <a:cs typeface="Myriad Pro" charset="0"/>
              </a:rPr>
              <a:t>application of knowledge and understanding</a:t>
            </a:r>
            <a:r>
              <a:rPr lang="en-GB" sz="1200" dirty="0" smtClean="0">
                <a:solidFill>
                  <a:srgbClr val="1F224E"/>
                </a:solidFill>
                <a:latin typeface="Myriad Pro" charset="0"/>
                <a:ea typeface="Myriad Pro" charset="0"/>
                <a:cs typeface="Myriad Pro" charset="0"/>
              </a:rPr>
              <a:t>. The command to ‘</a:t>
            </a:r>
            <a:r>
              <a:rPr lang="en-US" sz="1200" dirty="0" smtClean="0">
                <a:solidFill>
                  <a:srgbClr val="00B0F0"/>
                </a:solidFill>
                <a:latin typeface="Myriad Pro" charset="0"/>
                <a:ea typeface="Myriad Pro" charset="0"/>
                <a:cs typeface="Myriad Pro" charset="0"/>
              </a:rPr>
              <a:t>discuss</a:t>
            </a:r>
            <a:r>
              <a:rPr lang="en-GB" sz="1200" dirty="0" smtClean="0">
                <a:solidFill>
                  <a:srgbClr val="1F224E"/>
                </a:solidFill>
                <a:latin typeface="Myriad Pro" charset="0"/>
                <a:ea typeface="Myriad Pro" charset="0"/>
                <a:cs typeface="Myriad Pro" charset="0"/>
              </a:rPr>
              <a:t>’ indicates that students must </a:t>
            </a:r>
            <a:r>
              <a:rPr lang="en-GB" sz="1200" dirty="0" smtClean="0">
                <a:solidFill>
                  <a:srgbClr val="00B0F0"/>
                </a:solidFill>
                <a:latin typeface="Myriad Pro" charset="0"/>
                <a:ea typeface="Myriad Pro" charset="0"/>
                <a:cs typeface="Myriad Pro" charset="0"/>
              </a:rPr>
              <a:t>apply their knowledge and understanding by analysing and evaluating</a:t>
            </a:r>
            <a:r>
              <a:rPr lang="en-GB" sz="1200" dirty="0" smtClean="0">
                <a:solidFill>
                  <a:srgbClr val="1F224E"/>
                </a:solidFill>
                <a:latin typeface="Myriad Pro" charset="0"/>
                <a:ea typeface="Myriad Pro" charset="0"/>
                <a:cs typeface="Myriad Pro" charset="0"/>
              </a:rPr>
              <a:t>. Students must weigh up information to </a:t>
            </a:r>
            <a:r>
              <a:rPr lang="en-US" sz="1200" dirty="0">
                <a:solidFill>
                  <a:srgbClr val="1F224E"/>
                </a:solidFill>
                <a:latin typeface="Myriad Pro" charset="0"/>
                <a:ea typeface="Myriad Pro" charset="0"/>
                <a:cs typeface="Myriad Pro" charset="0"/>
              </a:rPr>
              <a:t>determine </a:t>
            </a:r>
            <a:r>
              <a:rPr lang="en-US" sz="1200" dirty="0" smtClean="0">
                <a:solidFill>
                  <a:srgbClr val="1F224E"/>
                </a:solidFill>
                <a:latin typeface="Myriad Pro" charset="0"/>
                <a:ea typeface="Myriad Pro" charset="0"/>
                <a:cs typeface="Myriad Pro" charset="0"/>
              </a:rPr>
              <a:t>whether physical </a:t>
            </a:r>
            <a:r>
              <a:rPr lang="en-US" sz="1200" dirty="0">
                <a:solidFill>
                  <a:srgbClr val="1F224E"/>
                </a:solidFill>
                <a:latin typeface="Myriad Pro" charset="0"/>
                <a:ea typeface="Myriad Pro" charset="0"/>
                <a:cs typeface="Myriad Pro" charset="0"/>
              </a:rPr>
              <a:t>factors influence climate change more than human factors</a:t>
            </a:r>
            <a:r>
              <a:rPr lang="en-US" sz="1200" dirty="0" smtClean="0">
                <a:solidFill>
                  <a:srgbClr val="1F224E"/>
                </a:solidFill>
                <a:latin typeface="Myriad Pro" charset="0"/>
                <a:ea typeface="Myriad Pro" charset="0"/>
                <a:cs typeface="Myriad Pro" charset="0"/>
              </a:rPr>
              <a:t>.</a:t>
            </a:r>
            <a:endParaRPr lang="en-GB" sz="1200" dirty="0" smtClean="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There is no ‘correct’ way in which students should answer this question and the response will depend on which areas of the topic they draw together to answer this question. </a:t>
            </a:r>
            <a:endParaRPr lang="en-GB" sz="12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25681941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1490"/>
            <a:ext cx="9144000" cy="1065262"/>
          </a:xfrm>
        </p:spPr>
        <p:txBody>
          <a:bodyPr>
            <a:noAutofit/>
          </a:bodyPr>
          <a:lstStyle/>
          <a:p>
            <a:r>
              <a:rPr lang="en-GB" sz="4000" dirty="0"/>
              <a:t>Topic 3.1 – Question </a:t>
            </a:r>
            <a:r>
              <a:rPr lang="en-GB" sz="4000" dirty="0" smtClean="0"/>
              <a:t>12* </a:t>
            </a:r>
            <a:r>
              <a:rPr lang="en-GB" sz="4000" dirty="0"/>
              <a:t>– 33 </a:t>
            </a:r>
            <a:r>
              <a:rPr lang="en-GB" sz="4000" dirty="0" smtClean="0"/>
              <a:t>marks – The mark scheme – </a:t>
            </a:r>
            <a:r>
              <a:rPr lang="en-GB" sz="4000" dirty="0" smtClean="0">
                <a:solidFill>
                  <a:srgbClr val="FF0000"/>
                </a:solidFill>
              </a:rPr>
              <a:t>AO1 (9 marks)</a:t>
            </a:r>
            <a:endParaRPr lang="en-GB" sz="4000" dirty="0">
              <a:solidFill>
                <a:srgbClr val="FF0000"/>
              </a:solidFill>
            </a:endParaRPr>
          </a:p>
        </p:txBody>
      </p:sp>
      <p:sp>
        <p:nvSpPr>
          <p:cNvPr id="3" name="Content Placeholder 2"/>
          <p:cNvSpPr txBox="1">
            <a:spLocks/>
          </p:cNvSpPr>
          <p:nvPr/>
        </p:nvSpPr>
        <p:spPr>
          <a:xfrm>
            <a:off x="436341" y="1563085"/>
            <a:ext cx="8064895" cy="4064843"/>
          </a:xfrm>
          <a:prstGeom prst="rect">
            <a:avLst/>
          </a:prstGeom>
          <a:solidFill>
            <a:schemeClr val="bg1"/>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b="1" dirty="0">
                <a:solidFill>
                  <a:srgbClr val="FF0000"/>
                </a:solidFill>
                <a:latin typeface="Myriad Pro" charset="0"/>
                <a:ea typeface="Myriad Pro" charset="0"/>
                <a:cs typeface="Myriad Pro" charset="0"/>
              </a:rPr>
              <a:t>AO1 </a:t>
            </a:r>
          </a:p>
          <a:p>
            <a:pPr marL="0" indent="0">
              <a:buNone/>
            </a:pPr>
            <a:r>
              <a:rPr lang="en-US" sz="1200" b="1" dirty="0">
                <a:solidFill>
                  <a:srgbClr val="1F224E"/>
                </a:solidFill>
                <a:latin typeface="Myriad Pro" charset="0"/>
                <a:ea typeface="Myriad Pro" charset="0"/>
                <a:cs typeface="Myriad Pro" charset="0"/>
              </a:rPr>
              <a:t>Level 4 </a:t>
            </a:r>
            <a:r>
              <a:rPr lang="en-US" sz="1200" b="1" dirty="0" smtClean="0">
                <a:solidFill>
                  <a:srgbClr val="1F224E"/>
                </a:solidFill>
                <a:latin typeface="Myriad Pro" charset="0"/>
                <a:ea typeface="Myriad Pro" charset="0"/>
                <a:cs typeface="Myriad Pro" charset="0"/>
              </a:rPr>
              <a:t>(7–9 </a:t>
            </a:r>
            <a:r>
              <a:rPr lang="en-US" sz="1200" b="1" dirty="0">
                <a:solidFill>
                  <a:srgbClr val="1F224E"/>
                </a:solidFill>
                <a:latin typeface="Myriad Pro" charset="0"/>
                <a:ea typeface="Myriad Pro" charset="0"/>
                <a:cs typeface="Myriad Pro" charset="0"/>
              </a:rPr>
              <a:t>marks)</a:t>
            </a:r>
          </a:p>
          <a:p>
            <a:pPr marL="0" indent="0">
              <a:buNone/>
            </a:pPr>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comprehensive</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 </a:t>
            </a:r>
            <a:r>
              <a:rPr lang="en-US" sz="1200" dirty="0">
                <a:solidFill>
                  <a:srgbClr val="1F224E"/>
                </a:solidFill>
                <a:latin typeface="Myriad Pro" charset="0"/>
                <a:ea typeface="Myriad Pro" charset="0"/>
                <a:cs typeface="Myriad Pro" charset="0"/>
              </a:rPr>
              <a:t>of physical and human factors that influence climate change.</a:t>
            </a:r>
          </a:p>
          <a:p>
            <a:pPr marL="0" indent="0">
              <a:buNone/>
            </a:pPr>
            <a:endParaRPr lang="en-US" sz="1200" dirty="0">
              <a:solidFill>
                <a:srgbClr val="1F224E"/>
              </a:solidFill>
              <a:latin typeface="Myriad Pro" charset="0"/>
              <a:ea typeface="Myriad Pro" charset="0"/>
              <a:cs typeface="Myriad Pro" charset="0"/>
            </a:endParaRPr>
          </a:p>
          <a:p>
            <a:pPr marL="0" indent="0">
              <a:buNone/>
            </a:pPr>
            <a:r>
              <a:rPr lang="en-US" sz="1200" b="1" dirty="0" smtClean="0">
                <a:solidFill>
                  <a:srgbClr val="1F224E"/>
                </a:solidFill>
                <a:latin typeface="Myriad Pro" charset="0"/>
                <a:ea typeface="Myriad Pro" charset="0"/>
                <a:cs typeface="Myriad Pro" charset="0"/>
              </a:rPr>
              <a:t>Level </a:t>
            </a:r>
            <a:r>
              <a:rPr lang="en-US" sz="1200" b="1" dirty="0">
                <a:solidFill>
                  <a:srgbClr val="1F224E"/>
                </a:solidFill>
                <a:latin typeface="Myriad Pro" charset="0"/>
                <a:ea typeface="Myriad Pro" charset="0"/>
                <a:cs typeface="Myriad Pro" charset="0"/>
              </a:rPr>
              <a:t>3 (</a:t>
            </a:r>
            <a:r>
              <a:rPr lang="en-US" sz="1200" b="1" dirty="0" smtClean="0">
                <a:solidFill>
                  <a:srgbClr val="1F224E"/>
                </a:solidFill>
                <a:latin typeface="Myriad Pro" charset="0"/>
                <a:ea typeface="Myriad Pro" charset="0"/>
                <a:cs typeface="Myriad Pro" charset="0"/>
              </a:rPr>
              <a:t>5–6 </a:t>
            </a:r>
            <a:r>
              <a:rPr lang="en-US" sz="1200" b="1" dirty="0">
                <a:solidFill>
                  <a:srgbClr val="1F224E"/>
                </a:solidFill>
                <a:latin typeface="Myriad Pro" charset="0"/>
                <a:ea typeface="Myriad Pro" charset="0"/>
                <a:cs typeface="Myriad Pro" charset="0"/>
              </a:rPr>
              <a:t>marks)</a:t>
            </a:r>
          </a:p>
          <a:p>
            <a:pPr marL="0" indent="0">
              <a:buNone/>
            </a:pPr>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thorough</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a:t>
            </a:r>
            <a:r>
              <a:rPr lang="en-US" sz="1200" dirty="0">
                <a:solidFill>
                  <a:srgbClr val="1F224E"/>
                </a:solidFill>
                <a:latin typeface="Myriad Pro" charset="0"/>
                <a:ea typeface="Myriad Pro" charset="0"/>
                <a:cs typeface="Myriad Pro" charset="0"/>
              </a:rPr>
              <a:t> of physical and human factors that influence climate change</a:t>
            </a:r>
            <a:r>
              <a:rPr lang="en-US" sz="1200" dirty="0" smtClean="0">
                <a:solidFill>
                  <a:srgbClr val="1F224E"/>
                </a:solidFill>
                <a:latin typeface="Myriad Pro" charset="0"/>
                <a:ea typeface="Myriad Pro" charset="0"/>
                <a:cs typeface="Myriad Pro" charset="0"/>
              </a:rPr>
              <a:t>.</a:t>
            </a:r>
            <a:endParaRPr lang="en-US" sz="1200" dirty="0">
              <a:solidFill>
                <a:srgbClr val="1F224E"/>
              </a:solidFill>
              <a:latin typeface="Myriad Pro" charset="0"/>
              <a:ea typeface="Myriad Pro" charset="0"/>
              <a:cs typeface="Myriad Pro" charset="0"/>
            </a:endParaRPr>
          </a:p>
          <a:p>
            <a:pPr marL="0" indent="0">
              <a:buNone/>
            </a:pPr>
            <a:r>
              <a:rPr lang="en-US" sz="1200" b="1" dirty="0">
                <a:solidFill>
                  <a:srgbClr val="1F224E"/>
                </a:solidFill>
                <a:latin typeface="Myriad Pro" charset="0"/>
                <a:ea typeface="Myriad Pro" charset="0"/>
                <a:cs typeface="Myriad Pro" charset="0"/>
              </a:rPr>
              <a:t> </a:t>
            </a:r>
          </a:p>
          <a:p>
            <a:pPr marL="0" indent="0">
              <a:buNone/>
            </a:pPr>
            <a:r>
              <a:rPr lang="en-US" sz="1200" b="1" dirty="0">
                <a:solidFill>
                  <a:srgbClr val="1F224E"/>
                </a:solidFill>
                <a:latin typeface="Myriad Pro" charset="0"/>
                <a:ea typeface="Myriad Pro" charset="0"/>
                <a:cs typeface="Myriad Pro" charset="0"/>
              </a:rPr>
              <a:t>Level 2 (</a:t>
            </a:r>
            <a:r>
              <a:rPr lang="en-US" sz="1200" b="1" dirty="0" smtClean="0">
                <a:solidFill>
                  <a:srgbClr val="1F224E"/>
                </a:solidFill>
                <a:latin typeface="Myriad Pro" charset="0"/>
                <a:ea typeface="Myriad Pro" charset="0"/>
                <a:cs typeface="Myriad Pro" charset="0"/>
              </a:rPr>
              <a:t>3–4 </a:t>
            </a:r>
            <a:r>
              <a:rPr lang="en-US" sz="1200" b="1" dirty="0">
                <a:solidFill>
                  <a:srgbClr val="1F224E"/>
                </a:solidFill>
                <a:latin typeface="Myriad Pro" charset="0"/>
                <a:ea typeface="Myriad Pro" charset="0"/>
                <a:cs typeface="Myriad Pro" charset="0"/>
              </a:rPr>
              <a:t>marks)</a:t>
            </a:r>
          </a:p>
          <a:p>
            <a:pPr marL="0" indent="0">
              <a:buNone/>
            </a:pPr>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reasonable</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a:t>
            </a:r>
            <a:r>
              <a:rPr lang="en-US" sz="1200" dirty="0">
                <a:solidFill>
                  <a:srgbClr val="1F224E"/>
                </a:solidFill>
                <a:latin typeface="Myriad Pro" charset="0"/>
                <a:ea typeface="Myriad Pro" charset="0"/>
                <a:cs typeface="Myriad Pro" charset="0"/>
              </a:rPr>
              <a:t> of physical and human factors that influence climate change</a:t>
            </a:r>
            <a:r>
              <a:rPr lang="en-US" sz="1200" dirty="0" smtClean="0">
                <a:solidFill>
                  <a:srgbClr val="1F224E"/>
                </a:solidFill>
                <a:latin typeface="Myriad Pro" charset="0"/>
                <a:ea typeface="Myriad Pro" charset="0"/>
                <a:cs typeface="Myriad Pro" charset="0"/>
              </a:rPr>
              <a:t>.</a:t>
            </a:r>
            <a:endParaRPr lang="en-US" sz="1200" dirty="0">
              <a:solidFill>
                <a:srgbClr val="1F224E"/>
              </a:solidFill>
              <a:latin typeface="Myriad Pro" charset="0"/>
              <a:ea typeface="Myriad Pro" charset="0"/>
              <a:cs typeface="Myriad Pro" charset="0"/>
            </a:endParaRPr>
          </a:p>
          <a:p>
            <a:pPr marL="0" indent="0">
              <a:buNone/>
            </a:pPr>
            <a:endParaRPr lang="en-US" sz="1200" b="1" dirty="0">
              <a:solidFill>
                <a:srgbClr val="1F224E"/>
              </a:solidFill>
              <a:latin typeface="Myriad Pro" charset="0"/>
              <a:ea typeface="Myriad Pro" charset="0"/>
              <a:cs typeface="Myriad Pro" charset="0"/>
            </a:endParaRPr>
          </a:p>
          <a:p>
            <a:pPr marL="0" indent="0">
              <a:buNone/>
            </a:pPr>
            <a:r>
              <a:rPr lang="en-US" sz="1200" b="1" dirty="0">
                <a:solidFill>
                  <a:srgbClr val="1F224E"/>
                </a:solidFill>
                <a:latin typeface="Myriad Pro" charset="0"/>
                <a:ea typeface="Myriad Pro" charset="0"/>
                <a:cs typeface="Myriad Pro" charset="0"/>
              </a:rPr>
              <a:t>Level 1 (</a:t>
            </a:r>
            <a:r>
              <a:rPr lang="en-US" sz="1200" b="1" dirty="0" smtClean="0">
                <a:solidFill>
                  <a:srgbClr val="1F224E"/>
                </a:solidFill>
                <a:latin typeface="Myriad Pro" charset="0"/>
                <a:ea typeface="Myriad Pro" charset="0"/>
                <a:cs typeface="Myriad Pro" charset="0"/>
              </a:rPr>
              <a:t>1–2 </a:t>
            </a:r>
            <a:r>
              <a:rPr lang="en-US" sz="1200" b="1" dirty="0">
                <a:solidFill>
                  <a:srgbClr val="1F224E"/>
                </a:solidFill>
                <a:latin typeface="Myriad Pro" charset="0"/>
                <a:ea typeface="Myriad Pro" charset="0"/>
                <a:cs typeface="Myriad Pro" charset="0"/>
              </a:rPr>
              <a:t>marks)</a:t>
            </a:r>
          </a:p>
          <a:p>
            <a:pPr marL="0" indent="0">
              <a:buNone/>
            </a:pPr>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basic</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 </a:t>
            </a:r>
            <a:r>
              <a:rPr lang="en-US" sz="1200" dirty="0">
                <a:solidFill>
                  <a:srgbClr val="1F224E"/>
                </a:solidFill>
                <a:latin typeface="Myriad Pro" charset="0"/>
                <a:ea typeface="Myriad Pro" charset="0"/>
                <a:cs typeface="Myriad Pro" charset="0"/>
              </a:rPr>
              <a:t>of physical and human factors that influence climate change</a:t>
            </a:r>
            <a:r>
              <a:rPr lang="en-US" sz="1200" dirty="0" smtClean="0">
                <a:solidFill>
                  <a:srgbClr val="1F224E"/>
                </a:solidFill>
                <a:latin typeface="Myriad Pro" charset="0"/>
                <a:ea typeface="Myriad Pro" charset="0"/>
                <a:cs typeface="Myriad Pro" charset="0"/>
              </a:rPr>
              <a:t>.</a:t>
            </a:r>
          </a:p>
          <a:p>
            <a:pPr marL="0" indent="0">
              <a:buNone/>
            </a:pPr>
            <a:endParaRPr lang="en-US" sz="1200" dirty="0">
              <a:solidFill>
                <a:srgbClr val="1F224E"/>
              </a:solidFill>
              <a:latin typeface="Myriad Pro" charset="0"/>
              <a:ea typeface="Myriad Pro" charset="0"/>
              <a:cs typeface="Myriad Pro" charset="0"/>
            </a:endParaRPr>
          </a:p>
          <a:p>
            <a:pPr marL="0" indent="0">
              <a:buNone/>
            </a:pPr>
            <a:r>
              <a:rPr lang="en-US" sz="1200" b="1" dirty="0">
                <a:solidFill>
                  <a:srgbClr val="1F224E"/>
                </a:solidFill>
                <a:latin typeface="Myriad Pro" charset="0"/>
                <a:ea typeface="Myriad Pro" charset="0"/>
                <a:cs typeface="Myriad Pro" charset="0"/>
              </a:rPr>
              <a:t>0 marks </a:t>
            </a:r>
          </a:p>
          <a:p>
            <a:pPr marL="0" indent="0">
              <a:buNone/>
            </a:pPr>
            <a:r>
              <a:rPr lang="en-US" sz="1200" dirty="0">
                <a:solidFill>
                  <a:srgbClr val="1F224E"/>
                </a:solidFill>
                <a:latin typeface="Myriad Pro" charset="0"/>
                <a:ea typeface="Myriad Pro" charset="0"/>
                <a:cs typeface="Myriad Pro" charset="0"/>
              </a:rPr>
              <a:t>No response or no response worthy of credit.</a:t>
            </a:r>
          </a:p>
          <a:p>
            <a:pPr marL="0" indent="0">
              <a:buNone/>
            </a:pPr>
            <a:endParaRPr lang="en-US" sz="1200" dirty="0">
              <a:solidFill>
                <a:srgbClr val="1F224E"/>
              </a:solidFill>
              <a:latin typeface="Myriad Pro" charset="0"/>
              <a:ea typeface="Myriad Pro" charset="0"/>
              <a:cs typeface="Myriad Pro" charset="0"/>
            </a:endParaRPr>
          </a:p>
        </p:txBody>
      </p:sp>
      <p:sp>
        <p:nvSpPr>
          <p:cNvPr id="5" name="Rectangle 4"/>
          <p:cNvSpPr/>
          <p:nvPr/>
        </p:nvSpPr>
        <p:spPr>
          <a:xfrm>
            <a:off x="5096966" y="4874493"/>
            <a:ext cx="3404592" cy="1015663"/>
          </a:xfrm>
          <a:prstGeom prst="rect">
            <a:avLst/>
          </a:prstGeom>
          <a:solidFill>
            <a:schemeClr val="bg1"/>
          </a:solidFill>
          <a:ln>
            <a:solidFill>
              <a:schemeClr val="tx1"/>
            </a:solidFill>
          </a:ln>
        </p:spPr>
        <p:txBody>
          <a:bodyPr wrap="square">
            <a:spAutoFit/>
          </a:bodyPr>
          <a:lstStyle/>
          <a:p>
            <a:r>
              <a:rPr lang="en-GB" sz="1200" dirty="0">
                <a:solidFill>
                  <a:srgbClr val="1F224E"/>
                </a:solidFill>
                <a:latin typeface="Myriad Pro" charset="0"/>
                <a:ea typeface="Myriad Pro" charset="0"/>
                <a:cs typeface="Myriad Pro" charset="0"/>
              </a:rPr>
              <a:t>Remember there is </a:t>
            </a:r>
            <a:r>
              <a:rPr lang="en-US" sz="1200" dirty="0">
                <a:solidFill>
                  <a:srgbClr val="1F224E"/>
                </a:solidFill>
                <a:latin typeface="Myriad Pro" charset="0"/>
                <a:ea typeface="Myriad Pro" charset="0"/>
                <a:cs typeface="Myriad Pro" charset="0"/>
              </a:rPr>
              <a:t>level of response questions marking guidance</a:t>
            </a:r>
            <a:r>
              <a:rPr lang="en-GB" sz="1200" dirty="0">
                <a:solidFill>
                  <a:srgbClr val="1F224E"/>
                </a:solidFill>
                <a:latin typeface="Myriad Pro" charset="0"/>
                <a:ea typeface="Myriad Pro" charset="0"/>
                <a:cs typeface="Myriad Pro" charset="0"/>
              </a:rPr>
              <a:t> to indicate what </a:t>
            </a:r>
            <a:r>
              <a:rPr lang="en-GB" sz="1200" dirty="0" smtClean="0">
                <a:solidFill>
                  <a:srgbClr val="1F224E"/>
                </a:solidFill>
                <a:latin typeface="Myriad Pro" charset="0"/>
                <a:ea typeface="Myriad Pro" charset="0"/>
                <a:cs typeface="Myriad Pro" charset="0"/>
              </a:rPr>
              <a:t>‘</a:t>
            </a:r>
            <a:r>
              <a:rPr lang="en-GB" sz="1200" b="1" dirty="0" smtClean="0">
                <a:solidFill>
                  <a:srgbClr val="1F224E"/>
                </a:solidFill>
                <a:latin typeface="Myriad Pro" charset="0"/>
                <a:ea typeface="Myriad Pro" charset="0"/>
                <a:cs typeface="Myriad Pro" charset="0"/>
              </a:rPr>
              <a:t>comprehensive</a:t>
            </a:r>
            <a:r>
              <a:rPr lang="en-GB" sz="1200" dirty="0" smtClean="0">
                <a:solidFill>
                  <a:srgbClr val="1F224E"/>
                </a:solidFill>
                <a:latin typeface="Myriad Pro" charset="0"/>
                <a:ea typeface="Myriad Pro" charset="0"/>
                <a:cs typeface="Myriad Pro" charset="0"/>
              </a:rPr>
              <a:t>’, ‘</a:t>
            </a:r>
            <a:r>
              <a:rPr lang="en-GB" sz="1200" b="1" dirty="0" smtClean="0">
                <a:solidFill>
                  <a:srgbClr val="1F224E"/>
                </a:solidFill>
                <a:latin typeface="Myriad Pro" charset="0"/>
                <a:ea typeface="Myriad Pro" charset="0"/>
                <a:cs typeface="Myriad Pro" charset="0"/>
              </a:rPr>
              <a:t>thorough</a:t>
            </a:r>
            <a:r>
              <a:rPr lang="en-GB" sz="1200" dirty="0">
                <a:solidFill>
                  <a:srgbClr val="1F224E"/>
                </a:solidFill>
                <a:latin typeface="Myriad Pro" charset="0"/>
                <a:ea typeface="Myriad Pro" charset="0"/>
                <a:cs typeface="Myriad Pro" charset="0"/>
              </a:rPr>
              <a:t>’, ‘</a:t>
            </a:r>
            <a:r>
              <a:rPr lang="en-GB" sz="1200" b="1" dirty="0">
                <a:solidFill>
                  <a:srgbClr val="1F224E"/>
                </a:solidFill>
                <a:latin typeface="Myriad Pro" charset="0"/>
                <a:ea typeface="Myriad Pro" charset="0"/>
                <a:cs typeface="Myriad Pro" charset="0"/>
              </a:rPr>
              <a:t>reasonable</a:t>
            </a:r>
            <a:r>
              <a:rPr lang="en-GB" sz="1200" dirty="0">
                <a:solidFill>
                  <a:srgbClr val="1F224E"/>
                </a:solidFill>
                <a:latin typeface="Myriad Pro" charset="0"/>
                <a:ea typeface="Myriad Pro" charset="0"/>
                <a:cs typeface="Myriad Pro" charset="0"/>
              </a:rPr>
              <a:t>’ and ‘</a:t>
            </a:r>
            <a:r>
              <a:rPr lang="en-GB" sz="1200" b="1" dirty="0">
                <a:solidFill>
                  <a:srgbClr val="1F224E"/>
                </a:solidFill>
                <a:latin typeface="Myriad Pro" charset="0"/>
                <a:ea typeface="Myriad Pro" charset="0"/>
                <a:cs typeface="Myriad Pro" charset="0"/>
              </a:rPr>
              <a:t>basic</a:t>
            </a:r>
            <a:r>
              <a:rPr lang="en-GB" sz="1200" dirty="0">
                <a:solidFill>
                  <a:srgbClr val="1F224E"/>
                </a:solidFill>
                <a:latin typeface="Myriad Pro" charset="0"/>
                <a:ea typeface="Myriad Pro" charset="0"/>
                <a:cs typeface="Myriad Pro" charset="0"/>
              </a:rPr>
              <a:t>’ mean at the start of the mark schemes (and slide </a:t>
            </a:r>
            <a:r>
              <a:rPr lang="en-GB" sz="1200" dirty="0" smtClean="0">
                <a:solidFill>
                  <a:srgbClr val="1F224E"/>
                </a:solidFill>
                <a:latin typeface="Myriad Pro" charset="0"/>
                <a:ea typeface="Myriad Pro" charset="0"/>
                <a:cs typeface="Myriad Pro" charset="0"/>
              </a:rPr>
              <a:t>10 </a:t>
            </a:r>
            <a:r>
              <a:rPr lang="en-GB" sz="1200" dirty="0">
                <a:solidFill>
                  <a:srgbClr val="1F224E"/>
                </a:solidFill>
                <a:latin typeface="Myriad Pro" charset="0"/>
                <a:ea typeface="Myriad Pro" charset="0"/>
                <a:cs typeface="Myriad Pro" charset="0"/>
              </a:rPr>
              <a:t>of this presentation).</a:t>
            </a:r>
          </a:p>
        </p:txBody>
      </p:sp>
    </p:spTree>
    <p:extLst>
      <p:ext uri="{BB962C8B-B14F-4D97-AF65-F5344CB8AC3E}">
        <p14:creationId xmlns:p14="http://schemas.microsoft.com/office/powerpoint/2010/main" val="28065565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0540"/>
            <a:ext cx="9144000" cy="535682"/>
          </a:xfrm>
        </p:spPr>
        <p:txBody>
          <a:bodyPr>
            <a:noAutofit/>
          </a:bodyPr>
          <a:lstStyle/>
          <a:p>
            <a:r>
              <a:rPr lang="en-GB" sz="3200" dirty="0"/>
              <a:t>Topic 3.1 – Question </a:t>
            </a:r>
            <a:r>
              <a:rPr lang="en-GB" sz="3200" dirty="0" smtClean="0"/>
              <a:t>12* </a:t>
            </a:r>
            <a:r>
              <a:rPr lang="en-GB" sz="3200" dirty="0"/>
              <a:t>– 33 marks </a:t>
            </a:r>
            <a:r>
              <a:rPr lang="en-GB" sz="3200" dirty="0" smtClean="0"/>
              <a:t>–</a:t>
            </a:r>
            <a:br>
              <a:rPr lang="en-GB" sz="3200" dirty="0" smtClean="0"/>
            </a:br>
            <a:r>
              <a:rPr lang="en-GB" sz="3200" dirty="0" smtClean="0"/>
              <a:t> </a:t>
            </a:r>
            <a:r>
              <a:rPr lang="en-GB" sz="3200" dirty="0"/>
              <a:t>The mark scheme – </a:t>
            </a:r>
            <a:r>
              <a:rPr lang="en-GB" sz="3200" dirty="0" smtClean="0">
                <a:solidFill>
                  <a:srgbClr val="00B0F0"/>
                </a:solidFill>
              </a:rPr>
              <a:t>AO2 (24 </a:t>
            </a:r>
            <a:r>
              <a:rPr lang="en-GB" sz="3200" dirty="0">
                <a:solidFill>
                  <a:srgbClr val="00B0F0"/>
                </a:solidFill>
              </a:rPr>
              <a:t>marks)</a:t>
            </a:r>
          </a:p>
        </p:txBody>
      </p:sp>
      <p:sp>
        <p:nvSpPr>
          <p:cNvPr id="4" name="Content Placeholder 2"/>
          <p:cNvSpPr txBox="1">
            <a:spLocks/>
          </p:cNvSpPr>
          <p:nvPr/>
        </p:nvSpPr>
        <p:spPr>
          <a:xfrm>
            <a:off x="88454" y="952266"/>
            <a:ext cx="4483546" cy="4778232"/>
          </a:xfrm>
          <a:prstGeom prst="rect">
            <a:avLst/>
          </a:prstGeom>
          <a:solidFill>
            <a:schemeClr val="bg1"/>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050" b="1" dirty="0">
                <a:solidFill>
                  <a:srgbClr val="00B0F0"/>
                </a:solidFill>
                <a:latin typeface="Myriad Pro" charset="0"/>
                <a:ea typeface="Myriad Pro" charset="0"/>
                <a:cs typeface="Myriad Pro" charset="0"/>
              </a:rPr>
              <a:t>AO2</a:t>
            </a:r>
            <a:endParaRPr lang="en-GB" sz="1050" b="1" dirty="0">
              <a:solidFill>
                <a:srgbClr val="00B0F0"/>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4 </a:t>
            </a:r>
            <a:r>
              <a:rPr lang="en-US" sz="1050" b="1" dirty="0" smtClean="0">
                <a:solidFill>
                  <a:srgbClr val="1F224E"/>
                </a:solidFill>
                <a:latin typeface="Myriad Pro" charset="0"/>
                <a:ea typeface="Myriad Pro" charset="0"/>
                <a:cs typeface="Myriad Pro" charset="0"/>
              </a:rPr>
              <a:t>(19–24 marks</a:t>
            </a:r>
            <a:r>
              <a:rPr lang="en-US" sz="1050" b="1" dirty="0">
                <a:solidFill>
                  <a:srgbClr val="1F224E"/>
                </a:solidFill>
                <a:latin typeface="Myriad Pro" charset="0"/>
                <a:ea typeface="Myriad Pro" charset="0"/>
                <a:cs typeface="Myriad Pro" charset="0"/>
              </a:rPr>
              <a:t>)</a:t>
            </a: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comprehensive</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clear, developed and convincing </a:t>
            </a:r>
            <a:r>
              <a:rPr lang="en-US" sz="1050" dirty="0">
                <a:solidFill>
                  <a:srgbClr val="00B0F0"/>
                </a:solidFill>
                <a:latin typeface="Myriad Pro" charset="0"/>
                <a:ea typeface="Myriad Pro" charset="0"/>
                <a:cs typeface="Myriad Pro" charset="0"/>
              </a:rPr>
              <a:t>analysis</a:t>
            </a:r>
            <a:r>
              <a:rPr lang="en-US" sz="1050" dirty="0">
                <a:solidFill>
                  <a:srgbClr val="1F224E"/>
                </a:solidFill>
                <a:latin typeface="Myriad Pro" charset="0"/>
                <a:ea typeface="Myriad Pro" charset="0"/>
                <a:cs typeface="Myriad Pro" charset="0"/>
              </a:rPr>
              <a:t> that is fully accurate of how physical and human factors influence climate change. </a:t>
            </a:r>
          </a:p>
          <a:p>
            <a:pPr marL="0" indent="0">
              <a:buNone/>
            </a:pPr>
            <a:endParaRPr lang="en-US"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comprehensive</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detailed and substantiated </a:t>
            </a:r>
            <a:r>
              <a:rPr lang="en-US" sz="1050" dirty="0">
                <a:solidFill>
                  <a:srgbClr val="00B0F0"/>
                </a:solidFill>
                <a:latin typeface="Myriad Pro" charset="0"/>
                <a:ea typeface="Myriad Pro" charset="0"/>
                <a:cs typeface="Myriad Pro" charset="0"/>
              </a:rPr>
              <a:t>evaluation</a:t>
            </a:r>
            <a:r>
              <a:rPr lang="en-US" sz="1050" dirty="0">
                <a:solidFill>
                  <a:srgbClr val="1F224E"/>
                </a:solidFill>
                <a:latin typeface="Myriad Pro" charset="0"/>
                <a:ea typeface="Myriad Pro" charset="0"/>
                <a:cs typeface="Myriad Pro" charset="0"/>
              </a:rPr>
              <a:t> that offers secure judgements leading to rational conclusions that are evidence based as to whether physical factors influence climate change more than human factors.</a:t>
            </a:r>
          </a:p>
          <a:p>
            <a:pPr marL="0" indent="0">
              <a:buNone/>
            </a:pPr>
            <a:endParaRPr lang="en-US"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Relevant concepts are authoritatively discussed. </a:t>
            </a:r>
          </a:p>
          <a:p>
            <a:pPr marL="0" indent="0">
              <a:buNone/>
            </a:pPr>
            <a:endParaRPr lang="en-US" sz="1050" b="1"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3 </a:t>
            </a:r>
            <a:r>
              <a:rPr lang="en-US" sz="1050" b="1" dirty="0" smtClean="0">
                <a:solidFill>
                  <a:srgbClr val="1F224E"/>
                </a:solidFill>
                <a:latin typeface="Myriad Pro" charset="0"/>
                <a:ea typeface="Myriad Pro" charset="0"/>
                <a:cs typeface="Myriad Pro" charset="0"/>
              </a:rPr>
              <a:t>(13–18 </a:t>
            </a:r>
            <a:r>
              <a:rPr lang="en-US" sz="1050" b="1" dirty="0">
                <a:solidFill>
                  <a:srgbClr val="1F224E"/>
                </a:solidFill>
                <a:latin typeface="Myriad Pro" charset="0"/>
                <a:ea typeface="Myriad Pro" charset="0"/>
                <a:cs typeface="Myriad Pro" charset="0"/>
              </a:rPr>
              <a:t>marks)</a:t>
            </a: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thorough</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clear and developed </a:t>
            </a:r>
            <a:r>
              <a:rPr lang="en-US" sz="1050" dirty="0">
                <a:solidFill>
                  <a:srgbClr val="00B0F0"/>
                </a:solidFill>
                <a:latin typeface="Myriad Pro" charset="0"/>
                <a:ea typeface="Myriad Pro" charset="0"/>
                <a:cs typeface="Myriad Pro" charset="0"/>
              </a:rPr>
              <a:t>analysis</a:t>
            </a:r>
            <a:r>
              <a:rPr lang="en-US" sz="1050" dirty="0">
                <a:solidFill>
                  <a:srgbClr val="1F224E"/>
                </a:solidFill>
                <a:latin typeface="Myriad Pro" charset="0"/>
                <a:ea typeface="Myriad Pro" charset="0"/>
                <a:cs typeface="Myriad Pro" charset="0"/>
              </a:rPr>
              <a:t> that shows accuracy of how physical and human factors influence climate change. </a:t>
            </a:r>
          </a:p>
          <a:p>
            <a:pPr marL="0" indent="0">
              <a:buNone/>
            </a:pPr>
            <a:endParaRPr lang="en-US"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thorough</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detailed </a:t>
            </a:r>
            <a:r>
              <a:rPr lang="en-US" sz="1050" dirty="0">
                <a:solidFill>
                  <a:srgbClr val="00B0F0"/>
                </a:solidFill>
                <a:latin typeface="Myriad Pro" charset="0"/>
                <a:ea typeface="Myriad Pro" charset="0"/>
                <a:cs typeface="Myriad Pro" charset="0"/>
              </a:rPr>
              <a:t>evaluation</a:t>
            </a:r>
            <a:r>
              <a:rPr lang="en-US" sz="1050" dirty="0">
                <a:solidFill>
                  <a:srgbClr val="1F224E"/>
                </a:solidFill>
                <a:latin typeface="Myriad Pro" charset="0"/>
                <a:ea typeface="Myriad Pro" charset="0"/>
                <a:cs typeface="Myriad Pro" charset="0"/>
              </a:rPr>
              <a:t> that offers generally secure judgements, with some link between rational conclusions and evidence as to whether physical factors influence climate change more than human factors.</a:t>
            </a:r>
          </a:p>
          <a:p>
            <a:pPr marL="0" indent="0">
              <a:buNone/>
            </a:pPr>
            <a:endParaRPr lang="en-US"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Relevant concepts are discussed but this may lack some </a:t>
            </a:r>
            <a:r>
              <a:rPr lang="en-US" sz="1050" dirty="0" smtClean="0">
                <a:solidFill>
                  <a:srgbClr val="1F224E"/>
                </a:solidFill>
                <a:latin typeface="Myriad Pro" charset="0"/>
                <a:ea typeface="Myriad Pro" charset="0"/>
                <a:cs typeface="Myriad Pro" charset="0"/>
              </a:rPr>
              <a:t>authority.</a:t>
            </a:r>
            <a:endParaRPr lang="en-US" sz="1050" dirty="0">
              <a:solidFill>
                <a:srgbClr val="1F224E"/>
              </a:solidFill>
              <a:latin typeface="Myriad Pro" charset="0"/>
              <a:ea typeface="Myriad Pro" charset="0"/>
              <a:cs typeface="Myriad Pro" charset="0"/>
            </a:endParaRPr>
          </a:p>
        </p:txBody>
      </p:sp>
      <p:sp>
        <p:nvSpPr>
          <p:cNvPr id="9" name="Rectangle 8"/>
          <p:cNvSpPr/>
          <p:nvPr/>
        </p:nvSpPr>
        <p:spPr>
          <a:xfrm>
            <a:off x="4572001" y="952267"/>
            <a:ext cx="4480940" cy="4778231"/>
          </a:xfrm>
          <a:prstGeom prst="rect">
            <a:avLst/>
          </a:prstGeom>
          <a:ln>
            <a:solidFill>
              <a:schemeClr val="tx1"/>
            </a:solidFill>
          </a:ln>
        </p:spPr>
        <p:txBody>
          <a:bodyPr wrap="square">
            <a:spAutoFit/>
          </a:bodyPr>
          <a:lstStyle/>
          <a:p>
            <a:pPr lvl="0"/>
            <a:endParaRPr lang="en-US" sz="1050" b="1" dirty="0" smtClean="0">
              <a:solidFill>
                <a:srgbClr val="1F224E"/>
              </a:solidFill>
              <a:latin typeface="Myriad Pro" charset="0"/>
              <a:ea typeface="Myriad Pro" charset="0"/>
              <a:cs typeface="Myriad Pro" charset="0"/>
            </a:endParaRPr>
          </a:p>
          <a:p>
            <a:pPr lvl="0"/>
            <a:r>
              <a:rPr lang="en-US" sz="1050" b="1" dirty="0" smtClean="0">
                <a:solidFill>
                  <a:srgbClr val="1F224E"/>
                </a:solidFill>
                <a:latin typeface="Myriad Pro" charset="0"/>
                <a:ea typeface="Myriad Pro" charset="0"/>
                <a:cs typeface="Myriad Pro" charset="0"/>
              </a:rPr>
              <a:t>Level </a:t>
            </a:r>
            <a:r>
              <a:rPr lang="en-US" sz="1050" b="1" dirty="0">
                <a:solidFill>
                  <a:srgbClr val="1F224E"/>
                </a:solidFill>
                <a:latin typeface="Myriad Pro" charset="0"/>
                <a:ea typeface="Myriad Pro" charset="0"/>
                <a:cs typeface="Myriad Pro" charset="0"/>
              </a:rPr>
              <a:t>2 (7–12 marks)</a:t>
            </a:r>
          </a:p>
          <a:p>
            <a:pPr lvl="0"/>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reasonable</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sound </a:t>
            </a:r>
            <a:r>
              <a:rPr lang="en-US" sz="1050" dirty="0">
                <a:solidFill>
                  <a:srgbClr val="00B0F0"/>
                </a:solidFill>
                <a:latin typeface="Myriad Pro" charset="0"/>
                <a:ea typeface="Myriad Pro" charset="0"/>
                <a:cs typeface="Myriad Pro" charset="0"/>
              </a:rPr>
              <a:t>analysis</a:t>
            </a:r>
            <a:r>
              <a:rPr lang="en-US" sz="1050" dirty="0">
                <a:solidFill>
                  <a:srgbClr val="1F224E"/>
                </a:solidFill>
                <a:latin typeface="Myriad Pro" charset="0"/>
                <a:ea typeface="Myriad Pro" charset="0"/>
                <a:cs typeface="Myriad Pro" charset="0"/>
              </a:rPr>
              <a:t> that shows some accuracy of how physical and human factors influence climate change. </a:t>
            </a:r>
          </a:p>
          <a:p>
            <a:pPr lvl="0"/>
            <a:endParaRPr lang="en-US" sz="1050" b="1" dirty="0">
              <a:solidFill>
                <a:srgbClr val="1F224E"/>
              </a:solidFill>
              <a:latin typeface="Myriad Pro" charset="0"/>
              <a:ea typeface="Myriad Pro" charset="0"/>
              <a:cs typeface="Myriad Pro" charset="0"/>
            </a:endParaRPr>
          </a:p>
          <a:p>
            <a:pPr lvl="0"/>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reasonable</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sound </a:t>
            </a:r>
            <a:r>
              <a:rPr lang="en-US" sz="1050" dirty="0">
                <a:solidFill>
                  <a:srgbClr val="00B0F0"/>
                </a:solidFill>
                <a:latin typeface="Myriad Pro" charset="0"/>
                <a:ea typeface="Myriad Pro" charset="0"/>
                <a:cs typeface="Myriad Pro" charset="0"/>
              </a:rPr>
              <a:t>evaluation</a:t>
            </a:r>
            <a:r>
              <a:rPr lang="en-US" sz="1050" dirty="0">
                <a:solidFill>
                  <a:srgbClr val="1F224E"/>
                </a:solidFill>
                <a:latin typeface="Myriad Pro" charset="0"/>
                <a:ea typeface="Myriad Pro" charset="0"/>
                <a:cs typeface="Myriad Pro" charset="0"/>
              </a:rPr>
              <a:t> that offers generalised judgements and conclusions, with limited use of evidence as to whether physical factors influence climate change more than human factors.</a:t>
            </a:r>
          </a:p>
          <a:p>
            <a:pPr lvl="0"/>
            <a:endParaRPr lang="en-US" sz="1050" dirty="0">
              <a:solidFill>
                <a:srgbClr val="1F224E"/>
              </a:solidFill>
              <a:latin typeface="Myriad Pro" charset="0"/>
              <a:ea typeface="Myriad Pro" charset="0"/>
              <a:cs typeface="Myriad Pro" charset="0"/>
            </a:endParaRPr>
          </a:p>
          <a:p>
            <a:pPr lvl="0"/>
            <a:r>
              <a:rPr lang="en-US" sz="1050" dirty="0">
                <a:solidFill>
                  <a:srgbClr val="1F224E"/>
                </a:solidFill>
                <a:latin typeface="Myriad Pro" charset="0"/>
                <a:ea typeface="Myriad Pro" charset="0"/>
                <a:cs typeface="Myriad Pro" charset="0"/>
              </a:rPr>
              <a:t>Concepts are discussed but their use lacks precision.</a:t>
            </a:r>
          </a:p>
          <a:p>
            <a:pPr lvl="0"/>
            <a:endParaRPr lang="en-US" sz="1050" b="1" dirty="0">
              <a:solidFill>
                <a:srgbClr val="1F224E"/>
              </a:solidFill>
              <a:latin typeface="Myriad Pro" charset="0"/>
              <a:ea typeface="Myriad Pro" charset="0"/>
              <a:cs typeface="Myriad Pro" charset="0"/>
            </a:endParaRPr>
          </a:p>
          <a:p>
            <a:pPr lvl="0"/>
            <a:r>
              <a:rPr lang="en-US" sz="1050" b="1" dirty="0">
                <a:solidFill>
                  <a:srgbClr val="1F224E"/>
                </a:solidFill>
                <a:latin typeface="Myriad Pro" charset="0"/>
                <a:ea typeface="Myriad Pro" charset="0"/>
                <a:cs typeface="Myriad Pro" charset="0"/>
              </a:rPr>
              <a:t>Level 1 (1–6 marks)</a:t>
            </a:r>
          </a:p>
          <a:p>
            <a:pPr lvl="0"/>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basic</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simple </a:t>
            </a:r>
            <a:r>
              <a:rPr lang="en-US" sz="1050" dirty="0">
                <a:solidFill>
                  <a:srgbClr val="00B0F0"/>
                </a:solidFill>
                <a:latin typeface="Myriad Pro" charset="0"/>
                <a:ea typeface="Myriad Pro" charset="0"/>
                <a:cs typeface="Myriad Pro" charset="0"/>
              </a:rPr>
              <a:t>analysis</a:t>
            </a:r>
            <a:r>
              <a:rPr lang="en-US" sz="1050" dirty="0">
                <a:solidFill>
                  <a:srgbClr val="1F224E"/>
                </a:solidFill>
                <a:latin typeface="Myriad Pro" charset="0"/>
                <a:ea typeface="Myriad Pro" charset="0"/>
                <a:cs typeface="Myriad Pro" charset="0"/>
              </a:rPr>
              <a:t> that shows limited accuracy of how physical and human factors influence climate change.</a:t>
            </a:r>
          </a:p>
          <a:p>
            <a:pPr lvl="0"/>
            <a:endParaRPr lang="en-US" sz="1050" b="1" dirty="0">
              <a:solidFill>
                <a:srgbClr val="1F224E"/>
              </a:solidFill>
              <a:latin typeface="Myriad Pro" charset="0"/>
              <a:ea typeface="Myriad Pro" charset="0"/>
              <a:cs typeface="Myriad Pro" charset="0"/>
            </a:endParaRPr>
          </a:p>
          <a:p>
            <a:pPr lvl="0"/>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basic</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an un-supported </a:t>
            </a:r>
            <a:r>
              <a:rPr lang="en-US" sz="1050" dirty="0">
                <a:solidFill>
                  <a:srgbClr val="00B0F0"/>
                </a:solidFill>
                <a:latin typeface="Myriad Pro" charset="0"/>
                <a:ea typeface="Myriad Pro" charset="0"/>
                <a:cs typeface="Myriad Pro" charset="0"/>
              </a:rPr>
              <a:t>evaluation</a:t>
            </a:r>
            <a:r>
              <a:rPr lang="en-US" sz="1050" dirty="0">
                <a:solidFill>
                  <a:srgbClr val="1F224E"/>
                </a:solidFill>
                <a:latin typeface="Myriad Pro" charset="0"/>
                <a:ea typeface="Myriad Pro" charset="0"/>
                <a:cs typeface="Myriad Pro" charset="0"/>
              </a:rPr>
              <a:t> that offers simple conclusions as to whether physical factors influence climate change more than human factors.</a:t>
            </a:r>
          </a:p>
          <a:p>
            <a:pPr lvl="0"/>
            <a:endParaRPr lang="en-US" sz="1050" dirty="0">
              <a:solidFill>
                <a:srgbClr val="1F224E"/>
              </a:solidFill>
              <a:latin typeface="Myriad Pro" charset="0"/>
              <a:ea typeface="Myriad Pro" charset="0"/>
              <a:cs typeface="Myriad Pro" charset="0"/>
            </a:endParaRPr>
          </a:p>
          <a:p>
            <a:pPr lvl="0"/>
            <a:r>
              <a:rPr lang="en-US" sz="1050" dirty="0">
                <a:solidFill>
                  <a:srgbClr val="1F224E"/>
                </a:solidFill>
                <a:latin typeface="Myriad Pro" charset="0"/>
                <a:ea typeface="Myriad Pro" charset="0"/>
                <a:cs typeface="Myriad Pro" charset="0"/>
              </a:rPr>
              <a:t>Concepts are not discussed or are so inaccurately</a:t>
            </a:r>
            <a:r>
              <a:rPr lang="en-US" sz="1050" dirty="0" smtClean="0">
                <a:solidFill>
                  <a:srgbClr val="1F224E"/>
                </a:solidFill>
                <a:latin typeface="Myriad Pro" charset="0"/>
                <a:ea typeface="Myriad Pro" charset="0"/>
                <a:cs typeface="Myriad Pro" charset="0"/>
              </a:rPr>
              <a:t>.</a:t>
            </a:r>
          </a:p>
          <a:p>
            <a:pPr lvl="0"/>
            <a:endParaRPr lang="en-US" sz="1050" dirty="0">
              <a:solidFill>
                <a:srgbClr val="1F224E"/>
              </a:solidFill>
              <a:latin typeface="Myriad Pro" charset="0"/>
              <a:ea typeface="Myriad Pro" charset="0"/>
              <a:cs typeface="Myriad Pro" charset="0"/>
            </a:endParaRPr>
          </a:p>
          <a:p>
            <a:r>
              <a:rPr lang="en-US" sz="1050" b="1" dirty="0">
                <a:solidFill>
                  <a:srgbClr val="1F224E"/>
                </a:solidFill>
                <a:latin typeface="Myriad Pro" charset="0"/>
                <a:ea typeface="Myriad Pro" charset="0"/>
                <a:cs typeface="Myriad Pro" charset="0"/>
              </a:rPr>
              <a:t>0 marks </a:t>
            </a:r>
          </a:p>
          <a:p>
            <a:r>
              <a:rPr lang="en-US" sz="1050" dirty="0">
                <a:solidFill>
                  <a:srgbClr val="1F224E"/>
                </a:solidFill>
                <a:latin typeface="Myriad Pro" charset="0"/>
                <a:ea typeface="Myriad Pro" charset="0"/>
                <a:cs typeface="Myriad Pro" charset="0"/>
              </a:rPr>
              <a:t>No response or no response worthy of credit</a:t>
            </a:r>
            <a:r>
              <a:rPr lang="en-US" sz="1050" dirty="0" smtClean="0">
                <a:solidFill>
                  <a:srgbClr val="1F224E"/>
                </a:solidFill>
                <a:latin typeface="Myriad Pro" charset="0"/>
                <a:ea typeface="Myriad Pro" charset="0"/>
                <a:cs typeface="Myriad Pro" charset="0"/>
              </a:rPr>
              <a:t>.</a:t>
            </a:r>
          </a:p>
          <a:p>
            <a:endParaRPr lang="en-US" sz="1050" dirty="0" smtClean="0">
              <a:solidFill>
                <a:srgbClr val="1F224E"/>
              </a:solidFill>
              <a:latin typeface="Myriad Pro" charset="0"/>
              <a:ea typeface="Myriad Pro" charset="0"/>
              <a:cs typeface="Myriad Pro" charset="0"/>
            </a:endParaRPr>
          </a:p>
        </p:txBody>
      </p:sp>
      <p:sp>
        <p:nvSpPr>
          <p:cNvPr id="7" name="Rectangle 6"/>
          <p:cNvSpPr/>
          <p:nvPr/>
        </p:nvSpPr>
        <p:spPr>
          <a:xfrm>
            <a:off x="4648572" y="5563780"/>
            <a:ext cx="1512168" cy="1061829"/>
          </a:xfrm>
          <a:prstGeom prst="rect">
            <a:avLst/>
          </a:prstGeom>
          <a:solidFill>
            <a:schemeClr val="bg1"/>
          </a:solidFill>
          <a:ln>
            <a:solidFill>
              <a:schemeClr val="tx1"/>
            </a:solidFill>
          </a:ln>
        </p:spPr>
        <p:txBody>
          <a:bodyPr wrap="square">
            <a:spAutoFit/>
          </a:bodyPr>
          <a:lstStyle/>
          <a:p>
            <a:r>
              <a:rPr lang="en-US" sz="1050" u="sng" dirty="0" smtClean="0">
                <a:solidFill>
                  <a:srgbClr val="1F224E"/>
                </a:solidFill>
                <a:latin typeface="Myriad Pro" charset="0"/>
                <a:ea typeface="Myriad Pro" charset="0"/>
                <a:cs typeface="Myriad Pro" charset="0"/>
              </a:rPr>
              <a:t>Quality </a:t>
            </a:r>
            <a:r>
              <a:rPr lang="en-US" sz="1050" u="sng" dirty="0">
                <a:solidFill>
                  <a:srgbClr val="1F224E"/>
                </a:solidFill>
                <a:latin typeface="Myriad Pro" charset="0"/>
                <a:ea typeface="Myriad Pro" charset="0"/>
                <a:cs typeface="Myriad Pro" charset="0"/>
              </a:rPr>
              <a:t>of extended response descriptors</a:t>
            </a:r>
            <a:r>
              <a:rPr lang="en-US" sz="1050" dirty="0">
                <a:solidFill>
                  <a:srgbClr val="1F224E"/>
                </a:solidFill>
                <a:latin typeface="Myriad Pro" charset="0"/>
                <a:ea typeface="Myriad Pro" charset="0"/>
                <a:cs typeface="Myriad Pro" charset="0"/>
              </a:rPr>
              <a:t> are listed below </a:t>
            </a:r>
            <a:r>
              <a:rPr lang="en-US" sz="1050" dirty="0">
                <a:solidFill>
                  <a:srgbClr val="00B0F0"/>
                </a:solidFill>
                <a:latin typeface="Myriad Pro" charset="0"/>
                <a:ea typeface="Myriad Pro" charset="0"/>
                <a:cs typeface="Myriad Pro" charset="0"/>
              </a:rPr>
              <a:t>AO2</a:t>
            </a:r>
            <a:r>
              <a:rPr lang="en-US" sz="1050" dirty="0">
                <a:solidFill>
                  <a:srgbClr val="1F224E"/>
                </a:solidFill>
                <a:latin typeface="Myriad Pro" charset="0"/>
                <a:ea typeface="Myriad Pro" charset="0"/>
                <a:cs typeface="Myriad Pro" charset="0"/>
              </a:rPr>
              <a:t> – you can find more information on these on </a:t>
            </a:r>
            <a:r>
              <a:rPr lang="en-US" sz="1050" u="sng" dirty="0">
                <a:solidFill>
                  <a:srgbClr val="1F224E"/>
                </a:solidFill>
                <a:latin typeface="Myriad Pro" charset="0"/>
                <a:ea typeface="Myriad Pro" charset="0"/>
                <a:cs typeface="Myriad Pro" charset="0"/>
              </a:rPr>
              <a:t>slide 9</a:t>
            </a:r>
            <a:r>
              <a:rPr lang="en-US" sz="1050" dirty="0">
                <a:solidFill>
                  <a:srgbClr val="1F224E"/>
                </a:solidFill>
                <a:latin typeface="Myriad Pro" charset="0"/>
                <a:ea typeface="Myriad Pro" charset="0"/>
                <a:cs typeface="Myriad Pro" charset="0"/>
              </a:rPr>
              <a:t>.</a:t>
            </a:r>
            <a:endParaRPr lang="en-GB" sz="1050" dirty="0">
              <a:solidFill>
                <a:srgbClr val="1F224E"/>
              </a:solidFill>
              <a:latin typeface="Myriad Pro" charset="0"/>
              <a:ea typeface="Myriad Pro" charset="0"/>
              <a:cs typeface="Myriad Pro" charset="0"/>
            </a:endParaRPr>
          </a:p>
        </p:txBody>
      </p:sp>
      <p:sp>
        <p:nvSpPr>
          <p:cNvPr id="5" name="Rectangle 4"/>
          <p:cNvSpPr/>
          <p:nvPr/>
        </p:nvSpPr>
        <p:spPr>
          <a:xfrm>
            <a:off x="6448772" y="5563780"/>
            <a:ext cx="2520280" cy="1061829"/>
          </a:xfrm>
          <a:prstGeom prst="rect">
            <a:avLst/>
          </a:prstGeom>
          <a:solidFill>
            <a:schemeClr val="bg1"/>
          </a:solidFill>
          <a:ln>
            <a:solidFill>
              <a:schemeClr val="tx1"/>
            </a:solidFill>
          </a:ln>
        </p:spPr>
        <p:txBody>
          <a:bodyPr wrap="square">
            <a:spAutoFit/>
          </a:bodyPr>
          <a:lstStyle/>
          <a:p>
            <a:r>
              <a:rPr lang="en-GB" sz="1050" dirty="0">
                <a:solidFill>
                  <a:srgbClr val="1F224E"/>
                </a:solidFill>
                <a:latin typeface="Myriad Pro" charset="0"/>
                <a:ea typeface="Myriad Pro" charset="0"/>
                <a:cs typeface="Myriad Pro" charset="0"/>
              </a:rPr>
              <a:t>Remember there is </a:t>
            </a:r>
            <a:r>
              <a:rPr lang="en-US" sz="1050" dirty="0">
                <a:solidFill>
                  <a:srgbClr val="1F224E"/>
                </a:solidFill>
                <a:latin typeface="Myriad Pro" charset="0"/>
                <a:ea typeface="Myriad Pro" charset="0"/>
                <a:cs typeface="Myriad Pro" charset="0"/>
              </a:rPr>
              <a:t>level of response questions marking guidance</a:t>
            </a:r>
            <a:r>
              <a:rPr lang="en-GB" sz="1050" dirty="0">
                <a:solidFill>
                  <a:srgbClr val="1F224E"/>
                </a:solidFill>
                <a:latin typeface="Myriad Pro" charset="0"/>
                <a:ea typeface="Myriad Pro" charset="0"/>
                <a:cs typeface="Myriad Pro" charset="0"/>
              </a:rPr>
              <a:t> to indicate what </a:t>
            </a:r>
            <a:r>
              <a:rPr lang="en-GB" sz="1050" dirty="0" smtClean="0">
                <a:solidFill>
                  <a:srgbClr val="1F224E"/>
                </a:solidFill>
                <a:latin typeface="Myriad Pro" charset="0"/>
                <a:ea typeface="Myriad Pro" charset="0"/>
                <a:cs typeface="Myriad Pro" charset="0"/>
              </a:rPr>
              <a:t>‘</a:t>
            </a:r>
            <a:r>
              <a:rPr lang="en-GB" sz="1050" b="1" dirty="0" smtClean="0">
                <a:solidFill>
                  <a:srgbClr val="1F224E"/>
                </a:solidFill>
                <a:latin typeface="Myriad Pro" charset="0"/>
                <a:ea typeface="Myriad Pro" charset="0"/>
                <a:cs typeface="Myriad Pro" charset="0"/>
              </a:rPr>
              <a:t>comprehensive</a:t>
            </a:r>
            <a:r>
              <a:rPr lang="en-GB" sz="1050" dirty="0" smtClean="0">
                <a:solidFill>
                  <a:srgbClr val="1F224E"/>
                </a:solidFill>
                <a:latin typeface="Myriad Pro" charset="0"/>
                <a:ea typeface="Myriad Pro" charset="0"/>
                <a:cs typeface="Myriad Pro" charset="0"/>
              </a:rPr>
              <a:t>’, ‘</a:t>
            </a:r>
            <a:r>
              <a:rPr lang="en-GB" sz="1050" b="1" dirty="0" smtClean="0">
                <a:solidFill>
                  <a:srgbClr val="1F224E"/>
                </a:solidFill>
                <a:latin typeface="Myriad Pro" charset="0"/>
                <a:ea typeface="Myriad Pro" charset="0"/>
                <a:cs typeface="Myriad Pro" charset="0"/>
              </a:rPr>
              <a:t>thorough</a:t>
            </a:r>
            <a:r>
              <a:rPr lang="en-GB" sz="1050" dirty="0">
                <a:solidFill>
                  <a:srgbClr val="1F224E"/>
                </a:solidFill>
                <a:latin typeface="Myriad Pro" charset="0"/>
                <a:ea typeface="Myriad Pro" charset="0"/>
                <a:cs typeface="Myriad Pro" charset="0"/>
              </a:rPr>
              <a:t>’, ‘</a:t>
            </a:r>
            <a:r>
              <a:rPr lang="en-GB" sz="1050" b="1" dirty="0">
                <a:solidFill>
                  <a:srgbClr val="1F224E"/>
                </a:solidFill>
                <a:latin typeface="Myriad Pro" charset="0"/>
                <a:ea typeface="Myriad Pro" charset="0"/>
                <a:cs typeface="Myriad Pro" charset="0"/>
              </a:rPr>
              <a:t>reasonable</a:t>
            </a:r>
            <a:r>
              <a:rPr lang="en-GB" sz="1050" dirty="0">
                <a:solidFill>
                  <a:srgbClr val="1F224E"/>
                </a:solidFill>
                <a:latin typeface="Myriad Pro" charset="0"/>
                <a:ea typeface="Myriad Pro" charset="0"/>
                <a:cs typeface="Myriad Pro" charset="0"/>
              </a:rPr>
              <a:t>’ and ‘</a:t>
            </a:r>
            <a:r>
              <a:rPr lang="en-GB" sz="1050" b="1" dirty="0">
                <a:solidFill>
                  <a:srgbClr val="1F224E"/>
                </a:solidFill>
                <a:latin typeface="Myriad Pro" charset="0"/>
                <a:ea typeface="Myriad Pro" charset="0"/>
                <a:cs typeface="Myriad Pro" charset="0"/>
              </a:rPr>
              <a:t>basic</a:t>
            </a:r>
            <a:r>
              <a:rPr lang="en-GB" sz="1050" dirty="0">
                <a:solidFill>
                  <a:srgbClr val="1F224E"/>
                </a:solidFill>
                <a:latin typeface="Myriad Pro" charset="0"/>
                <a:ea typeface="Myriad Pro" charset="0"/>
                <a:cs typeface="Myriad Pro" charset="0"/>
              </a:rPr>
              <a:t>’ mean at the start of the mark schemes (and slide </a:t>
            </a:r>
            <a:r>
              <a:rPr lang="en-GB" sz="1050" dirty="0" smtClean="0">
                <a:solidFill>
                  <a:srgbClr val="1F224E"/>
                </a:solidFill>
                <a:latin typeface="Myriad Pro" charset="0"/>
                <a:ea typeface="Myriad Pro" charset="0"/>
                <a:cs typeface="Myriad Pro" charset="0"/>
              </a:rPr>
              <a:t>10 </a:t>
            </a:r>
            <a:r>
              <a:rPr lang="en-GB" sz="1050" dirty="0">
                <a:solidFill>
                  <a:srgbClr val="1F224E"/>
                </a:solidFill>
                <a:latin typeface="Myriad Pro" charset="0"/>
                <a:ea typeface="Myriad Pro" charset="0"/>
                <a:cs typeface="Myriad Pro" charset="0"/>
              </a:rPr>
              <a:t>of this presentation).</a:t>
            </a:r>
          </a:p>
        </p:txBody>
      </p:sp>
    </p:spTree>
    <p:extLst>
      <p:ext uri="{BB962C8B-B14F-4D97-AF65-F5344CB8AC3E}">
        <p14:creationId xmlns:p14="http://schemas.microsoft.com/office/powerpoint/2010/main" val="3836538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 y="-54818"/>
            <a:ext cx="9180512" cy="936104"/>
          </a:xfrm>
        </p:spPr>
        <p:txBody>
          <a:bodyPr>
            <a:noAutofit/>
          </a:bodyPr>
          <a:lstStyle/>
          <a:p>
            <a:r>
              <a:rPr lang="en-GB" sz="2800" dirty="0"/>
              <a:t>Topic 3.1 – Question </a:t>
            </a:r>
            <a:r>
              <a:rPr lang="en-GB" sz="2800" dirty="0" smtClean="0"/>
              <a:t>12* </a:t>
            </a:r>
            <a:r>
              <a:rPr lang="en-GB" sz="2800" dirty="0"/>
              <a:t>– 33 </a:t>
            </a:r>
            <a:r>
              <a:rPr lang="en-GB" sz="2800" dirty="0" smtClean="0"/>
              <a:t>marks – </a:t>
            </a:r>
            <a:r>
              <a:rPr lang="en-GB" sz="2800" dirty="0"/>
              <a:t>Indicative </a:t>
            </a:r>
            <a:r>
              <a:rPr lang="en-GB" sz="2800" dirty="0" smtClean="0"/>
              <a:t>content</a:t>
            </a:r>
            <a:endParaRPr lang="en-GB" sz="2800" dirty="0"/>
          </a:p>
        </p:txBody>
      </p:sp>
      <p:sp>
        <p:nvSpPr>
          <p:cNvPr id="7" name="Content Placeholder 2"/>
          <p:cNvSpPr txBox="1">
            <a:spLocks/>
          </p:cNvSpPr>
          <p:nvPr/>
        </p:nvSpPr>
        <p:spPr>
          <a:xfrm>
            <a:off x="107504" y="1380008"/>
            <a:ext cx="4428492" cy="4641280"/>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100" b="1" dirty="0" smtClean="0">
                <a:solidFill>
                  <a:srgbClr val="FF0000"/>
                </a:solidFill>
                <a:latin typeface="Myriad Pro" charset="0"/>
                <a:ea typeface="Myriad Pro" charset="0"/>
                <a:cs typeface="Myriad Pro" charset="0"/>
              </a:rPr>
              <a:t>AO1 </a:t>
            </a:r>
            <a:r>
              <a:rPr lang="en-US" sz="1100" b="1" dirty="0">
                <a:solidFill>
                  <a:srgbClr val="FF0000"/>
                </a:solidFill>
                <a:latin typeface="Myriad Pro" charset="0"/>
                <a:ea typeface="Myriad Pro" charset="0"/>
                <a:cs typeface="Myriad Pro" charset="0"/>
              </a:rPr>
              <a:t>– </a:t>
            </a:r>
            <a:r>
              <a:rPr lang="en-US" sz="1100" b="1" dirty="0" smtClean="0">
                <a:solidFill>
                  <a:srgbClr val="FF0000"/>
                </a:solidFill>
                <a:latin typeface="Myriad Pro" charset="0"/>
                <a:ea typeface="Myriad Pro" charset="0"/>
                <a:cs typeface="Myriad Pro" charset="0"/>
              </a:rPr>
              <a:t>9 </a:t>
            </a:r>
            <a:r>
              <a:rPr lang="en-US" sz="1100" b="1" dirty="0">
                <a:solidFill>
                  <a:srgbClr val="FF0000"/>
                </a:solidFill>
                <a:latin typeface="Myriad Pro" charset="0"/>
                <a:ea typeface="Myriad Pro" charset="0"/>
                <a:cs typeface="Myriad Pro" charset="0"/>
              </a:rPr>
              <a:t>marks</a:t>
            </a:r>
            <a:endParaRPr lang="en-GB" sz="1100" b="1" dirty="0">
              <a:solidFill>
                <a:srgbClr val="FF0000"/>
              </a:solidFill>
              <a:latin typeface="Myriad Pro" charset="0"/>
              <a:ea typeface="Myriad Pro" charset="0"/>
              <a:cs typeface="Myriad Pro" charset="0"/>
            </a:endParaRPr>
          </a:p>
          <a:p>
            <a:pPr marL="0" indent="0">
              <a:buNone/>
            </a:pPr>
            <a:r>
              <a:rPr lang="en-US" sz="1100" dirty="0" smtClean="0">
                <a:solidFill>
                  <a:srgbClr val="FF0000"/>
                </a:solidFill>
                <a:latin typeface="Myriad Pro" charset="0"/>
                <a:ea typeface="Myriad Pro" charset="0"/>
                <a:cs typeface="Myriad Pro" charset="0"/>
              </a:rPr>
              <a:t>Knowledge </a:t>
            </a:r>
            <a:r>
              <a:rPr lang="en-US" sz="1100" dirty="0">
                <a:solidFill>
                  <a:srgbClr val="FF0000"/>
                </a:solidFill>
                <a:latin typeface="Myriad Pro" charset="0"/>
                <a:ea typeface="Myriad Pro" charset="0"/>
                <a:cs typeface="Myriad Pro" charset="0"/>
              </a:rPr>
              <a:t>and understanding </a:t>
            </a:r>
            <a:r>
              <a:rPr lang="en-US" sz="1100" dirty="0">
                <a:solidFill>
                  <a:srgbClr val="1F224E"/>
                </a:solidFill>
                <a:latin typeface="Myriad Pro" charset="0"/>
                <a:ea typeface="Myriad Pro" charset="0"/>
                <a:cs typeface="Myriad Pro" charset="0"/>
              </a:rPr>
              <a:t>of physical and human factors that influence climate change could potentially include:</a:t>
            </a:r>
            <a:endParaRPr lang="en-US" sz="1100" dirty="0" smtClean="0">
              <a:solidFill>
                <a:srgbClr val="1F224E"/>
              </a:solidFill>
              <a:latin typeface="Myriad Pro" charset="0"/>
              <a:ea typeface="Myriad Pro" charset="0"/>
              <a:cs typeface="Myriad Pro" charset="0"/>
            </a:endParaRPr>
          </a:p>
          <a:p>
            <a:r>
              <a:rPr lang="en-US" sz="1100" dirty="0" smtClean="0">
                <a:solidFill>
                  <a:srgbClr val="1F224E"/>
                </a:solidFill>
                <a:latin typeface="Myriad Pro" charset="0"/>
                <a:ea typeface="Myriad Pro" charset="0"/>
                <a:cs typeface="Myriad Pro" charset="0"/>
              </a:rPr>
              <a:t>physical </a:t>
            </a:r>
            <a:r>
              <a:rPr lang="en-US" sz="1100" dirty="0">
                <a:solidFill>
                  <a:srgbClr val="1F224E"/>
                </a:solidFill>
                <a:latin typeface="Myriad Pro" charset="0"/>
                <a:ea typeface="Myriad Pro" charset="0"/>
                <a:cs typeface="Myriad Pro" charset="0"/>
              </a:rPr>
              <a:t>/ natural factors influencing climate change include tectonic events such as volcanic eruptions; cyclic changes in the earth’s orbit and axis / Milankovitch cycles; variation in sunspot activity / solar energy; role of El Niño / La Niña in context of extreme events</a:t>
            </a:r>
          </a:p>
          <a:p>
            <a:r>
              <a:rPr lang="en-US" sz="1100" dirty="0" smtClean="0">
                <a:solidFill>
                  <a:srgbClr val="1F224E"/>
                </a:solidFill>
                <a:latin typeface="Myriad Pro" charset="0"/>
                <a:ea typeface="Myriad Pro" charset="0"/>
                <a:cs typeface="Myriad Pro" charset="0"/>
              </a:rPr>
              <a:t>human </a:t>
            </a:r>
            <a:r>
              <a:rPr lang="en-US" sz="1100" dirty="0">
                <a:solidFill>
                  <a:srgbClr val="1F224E"/>
                </a:solidFill>
                <a:latin typeface="Myriad Pro" charset="0"/>
                <a:ea typeface="Myriad Pro" charset="0"/>
                <a:cs typeface="Myriad Pro" charset="0"/>
              </a:rPr>
              <a:t>/ anthropogenic factors influencing climate change include levels of CO2 directly linked to combustion of fossil fuels; increases in CH4 due to increasing numbers of livestock, increased acreage of rice padi; deforestation; and draining of wetlands</a:t>
            </a:r>
          </a:p>
          <a:p>
            <a:r>
              <a:rPr lang="en-US" sz="1100" dirty="0" smtClean="0">
                <a:solidFill>
                  <a:srgbClr val="1F224E"/>
                </a:solidFill>
                <a:latin typeface="Myriad Pro" charset="0"/>
                <a:ea typeface="Myriad Pro" charset="0"/>
                <a:cs typeface="Myriad Pro" charset="0"/>
              </a:rPr>
              <a:t>long </a:t>
            </a:r>
            <a:r>
              <a:rPr lang="en-US" sz="1100" dirty="0">
                <a:solidFill>
                  <a:srgbClr val="1F224E"/>
                </a:solidFill>
                <a:latin typeface="Myriad Pro" charset="0"/>
                <a:ea typeface="Myriad Pro" charset="0"/>
                <a:cs typeface="Myriad Pro" charset="0"/>
              </a:rPr>
              <a:t>term dynamism e.g. gradual cooling over the past 100 million years – fossil records of changing distribution of pants and animals</a:t>
            </a:r>
          </a:p>
          <a:p>
            <a:r>
              <a:rPr lang="en-US" sz="1100" dirty="0" smtClean="0">
                <a:solidFill>
                  <a:srgbClr val="1F224E"/>
                </a:solidFill>
                <a:latin typeface="Myriad Pro" charset="0"/>
                <a:ea typeface="Myriad Pro" charset="0"/>
                <a:cs typeface="Myriad Pro" charset="0"/>
              </a:rPr>
              <a:t>ice </a:t>
            </a:r>
            <a:r>
              <a:rPr lang="en-US" sz="1100" dirty="0">
                <a:solidFill>
                  <a:srgbClr val="1F224E"/>
                </a:solidFill>
                <a:latin typeface="Myriad Pro" charset="0"/>
                <a:ea typeface="Myriad Pro" charset="0"/>
                <a:cs typeface="Myriad Pro" charset="0"/>
              </a:rPr>
              <a:t>ages and interglacials of the past 2.5 million years – ice core evidence of CO2 and oxygen isotope concentrations</a:t>
            </a:r>
          </a:p>
          <a:p>
            <a:r>
              <a:rPr lang="en-US" sz="1100" dirty="0" smtClean="0">
                <a:solidFill>
                  <a:srgbClr val="1F224E"/>
                </a:solidFill>
                <a:latin typeface="Myriad Pro" charset="0"/>
                <a:ea typeface="Myriad Pro" charset="0"/>
                <a:cs typeface="Myriad Pro" charset="0"/>
              </a:rPr>
              <a:t>during </a:t>
            </a:r>
            <a:r>
              <a:rPr lang="en-US" sz="1100" dirty="0">
                <a:solidFill>
                  <a:srgbClr val="1F224E"/>
                </a:solidFill>
                <a:latin typeface="Myriad Pro" charset="0"/>
                <a:ea typeface="Myriad Pro" charset="0"/>
                <a:cs typeface="Myriad Pro" charset="0"/>
              </a:rPr>
              <a:t>our current interglacial i.e. the last 10,000 years, especially the last 1,000 years - tree rings and pollen sequences; historical records such as diaries, paintings, harvest records</a:t>
            </a:r>
          </a:p>
          <a:p>
            <a:r>
              <a:rPr lang="en-US" sz="1100" dirty="0" smtClean="0">
                <a:solidFill>
                  <a:srgbClr val="1F224E"/>
                </a:solidFill>
                <a:latin typeface="Myriad Pro" charset="0"/>
                <a:ea typeface="Myriad Pro" charset="0"/>
                <a:cs typeface="Myriad Pro" charset="0"/>
              </a:rPr>
              <a:t>short-term </a:t>
            </a:r>
            <a:r>
              <a:rPr lang="en-US" sz="1100" dirty="0">
                <a:solidFill>
                  <a:srgbClr val="1F224E"/>
                </a:solidFill>
                <a:latin typeface="Myriad Pro" charset="0"/>
                <a:ea typeface="Myriad Pro" charset="0"/>
                <a:cs typeface="Myriad Pro" charset="0"/>
              </a:rPr>
              <a:t>recent changes e.g. last 150 years – instrumental records of air and ocean temperatures and changes in intensity and frequency of weather events such as tropical </a:t>
            </a:r>
            <a:r>
              <a:rPr lang="en-US" sz="1100" dirty="0" smtClean="0">
                <a:solidFill>
                  <a:srgbClr val="1F224E"/>
                </a:solidFill>
                <a:latin typeface="Myriad Pro" charset="0"/>
                <a:ea typeface="Myriad Pro" charset="0"/>
                <a:cs typeface="Myriad Pro" charset="0"/>
              </a:rPr>
              <a:t>storms.</a:t>
            </a:r>
            <a:endParaRPr lang="en-US" sz="1100" dirty="0">
              <a:solidFill>
                <a:srgbClr val="1F224E"/>
              </a:solidFill>
              <a:latin typeface="Myriad Pro" charset="0"/>
              <a:ea typeface="Myriad Pro" charset="0"/>
              <a:cs typeface="Myriad Pro" charset="0"/>
            </a:endParaRPr>
          </a:p>
        </p:txBody>
      </p:sp>
      <p:sp>
        <p:nvSpPr>
          <p:cNvPr id="3" name="Rectangle 2"/>
          <p:cNvSpPr/>
          <p:nvPr/>
        </p:nvSpPr>
        <p:spPr>
          <a:xfrm>
            <a:off x="4427984" y="1340768"/>
            <a:ext cx="4716016" cy="4662815"/>
          </a:xfrm>
          <a:prstGeom prst="rect">
            <a:avLst/>
          </a:prstGeom>
          <a:solidFill>
            <a:schemeClr val="bg1"/>
          </a:solidFill>
        </p:spPr>
        <p:txBody>
          <a:bodyPr wrap="square">
            <a:spAutoFit/>
          </a:bodyPr>
          <a:lstStyle/>
          <a:p>
            <a:r>
              <a:rPr lang="en-US" sz="1100" b="1" dirty="0">
                <a:solidFill>
                  <a:srgbClr val="00B0F0"/>
                </a:solidFill>
                <a:latin typeface="Myriad Pro" charset="0"/>
                <a:ea typeface="Myriad Pro" charset="0"/>
                <a:cs typeface="Myriad Pro" charset="0"/>
              </a:rPr>
              <a:t>AO2 – </a:t>
            </a:r>
            <a:r>
              <a:rPr lang="en-US" sz="1100" b="1" dirty="0" smtClean="0">
                <a:solidFill>
                  <a:srgbClr val="00B0F0"/>
                </a:solidFill>
                <a:latin typeface="Myriad Pro" charset="0"/>
                <a:ea typeface="Myriad Pro" charset="0"/>
                <a:cs typeface="Myriad Pro" charset="0"/>
              </a:rPr>
              <a:t>24 </a:t>
            </a:r>
            <a:r>
              <a:rPr lang="en-US" sz="1100" b="1" dirty="0">
                <a:solidFill>
                  <a:srgbClr val="00B0F0"/>
                </a:solidFill>
                <a:latin typeface="Myriad Pro" charset="0"/>
                <a:ea typeface="Myriad Pro" charset="0"/>
                <a:cs typeface="Myriad Pro" charset="0"/>
              </a:rPr>
              <a:t>marks</a:t>
            </a:r>
            <a:endParaRPr lang="en-GB" sz="1100" b="1" dirty="0">
              <a:solidFill>
                <a:srgbClr val="00B0F0"/>
              </a:solidFill>
              <a:latin typeface="Myriad Pro" charset="0"/>
              <a:ea typeface="Myriad Pro" charset="0"/>
              <a:cs typeface="Myriad Pro" charset="0"/>
            </a:endParaRPr>
          </a:p>
          <a:p>
            <a:r>
              <a:rPr lang="en-US" sz="1100" dirty="0">
                <a:solidFill>
                  <a:srgbClr val="00B0F0"/>
                </a:solidFill>
                <a:latin typeface="Myriad Pro" charset="0"/>
                <a:ea typeface="Myriad Pro" charset="0"/>
                <a:cs typeface="Myriad Pro" charset="0"/>
              </a:rPr>
              <a:t>Apply knowledge and understanding to analyse and evaluate </a:t>
            </a:r>
            <a:r>
              <a:rPr lang="en-US" sz="1100" dirty="0">
                <a:solidFill>
                  <a:srgbClr val="1F224E"/>
                </a:solidFill>
                <a:latin typeface="Myriad Pro" charset="0"/>
                <a:ea typeface="Myriad Pro" charset="0"/>
                <a:cs typeface="Myriad Pro" charset="0"/>
              </a:rPr>
              <a:t>whether physical factors influence climate change more than human factors could potentially include:</a:t>
            </a:r>
          </a:p>
          <a:p>
            <a:pPr marL="171450" indent="-171450">
              <a:buFont typeface="Arial" panose="020B0604020202020204" pitchFamily="34" charset="0"/>
              <a:buChar char="•"/>
            </a:pPr>
            <a:r>
              <a:rPr lang="en-US" sz="1100" dirty="0" smtClean="0">
                <a:solidFill>
                  <a:srgbClr val="1F224E"/>
                </a:solidFill>
                <a:latin typeface="Myriad Pro" charset="0"/>
                <a:ea typeface="Myriad Pro" charset="0"/>
                <a:cs typeface="Myriad Pro" charset="0"/>
              </a:rPr>
              <a:t>glacial </a:t>
            </a:r>
            <a:r>
              <a:rPr lang="en-US" sz="1100" dirty="0">
                <a:solidFill>
                  <a:srgbClr val="1F224E"/>
                </a:solidFill>
                <a:latin typeface="Myriad Pro" charset="0"/>
                <a:ea typeface="Myriad Pro" charset="0"/>
                <a:cs typeface="Myriad Pro" charset="0"/>
              </a:rPr>
              <a:t>and inter-glacial climatic changes which were natural events </a:t>
            </a:r>
          </a:p>
          <a:p>
            <a:pPr marL="171450" indent="-171450">
              <a:buFont typeface="Arial" panose="020B0604020202020204" pitchFamily="34" charset="0"/>
              <a:buChar char="•"/>
            </a:pPr>
            <a:r>
              <a:rPr lang="en-US" sz="1100" dirty="0" smtClean="0">
                <a:solidFill>
                  <a:srgbClr val="1F224E"/>
                </a:solidFill>
                <a:latin typeface="Myriad Pro" charset="0"/>
                <a:ea typeface="Myriad Pro" charset="0"/>
                <a:cs typeface="Myriad Pro" charset="0"/>
              </a:rPr>
              <a:t>the </a:t>
            </a:r>
            <a:r>
              <a:rPr lang="en-US" sz="1100" dirty="0">
                <a:solidFill>
                  <a:srgbClr val="1F224E"/>
                </a:solidFill>
                <a:latin typeface="Myriad Pro" charset="0"/>
                <a:ea typeface="Myriad Pro" charset="0"/>
                <a:cs typeface="Myriad Pro" charset="0"/>
              </a:rPr>
              <a:t>greenhouse effect which is a natural occurrence but it has been enhanced especially after industrialisation in the 19th century</a:t>
            </a:r>
          </a:p>
          <a:p>
            <a:pPr marL="171450" indent="-171450">
              <a:buFont typeface="Arial" panose="020B0604020202020204" pitchFamily="34" charset="0"/>
              <a:buChar char="•"/>
            </a:pPr>
            <a:r>
              <a:rPr lang="en-US" sz="1100" dirty="0" smtClean="0">
                <a:solidFill>
                  <a:srgbClr val="1F224E"/>
                </a:solidFill>
                <a:latin typeface="Myriad Pro" charset="0"/>
                <a:ea typeface="Myriad Pro" charset="0"/>
                <a:cs typeface="Myriad Pro" charset="0"/>
              </a:rPr>
              <a:t>the </a:t>
            </a:r>
            <a:r>
              <a:rPr lang="en-US" sz="1100" dirty="0">
                <a:solidFill>
                  <a:srgbClr val="1F224E"/>
                </a:solidFill>
                <a:latin typeface="Myriad Pro" charset="0"/>
                <a:ea typeface="Myriad Pro" charset="0"/>
                <a:cs typeface="Myriad Pro" charset="0"/>
              </a:rPr>
              <a:t>effects of negative and positive feedback in the earth-atmosphere system whereby the damaging effects of positive feedback may lead to a tipping point at which climate change becomes rapid and irreversible, and where negative feedback may lead to global dimming</a:t>
            </a:r>
          </a:p>
          <a:p>
            <a:pPr marL="171450" indent="-171450">
              <a:buFont typeface="Arial" panose="020B0604020202020204" pitchFamily="34" charset="0"/>
              <a:buChar char="•"/>
            </a:pPr>
            <a:r>
              <a:rPr lang="en-US" sz="1100" dirty="0" smtClean="0">
                <a:solidFill>
                  <a:srgbClr val="1F224E"/>
                </a:solidFill>
                <a:latin typeface="Myriad Pro" charset="0"/>
                <a:ea typeface="Myriad Pro" charset="0"/>
                <a:cs typeface="Myriad Pro" charset="0"/>
              </a:rPr>
              <a:t>role </a:t>
            </a:r>
            <a:r>
              <a:rPr lang="en-US" sz="1100" dirty="0">
                <a:solidFill>
                  <a:srgbClr val="1F224E"/>
                </a:solidFill>
                <a:latin typeface="Myriad Pro" charset="0"/>
                <a:ea typeface="Myriad Pro" charset="0"/>
                <a:cs typeface="Myriad Pro" charset="0"/>
              </a:rPr>
              <a:t>of the IPCC (Intergovernmental Panel on Climate Change) and other scientific organisations such as NOAA (National Oceanographic and Aeronautical Administration) in advancing knowledge and understanding of changes</a:t>
            </a:r>
          </a:p>
          <a:p>
            <a:pPr marL="171450" indent="-171450">
              <a:buFont typeface="Arial" panose="020B0604020202020204" pitchFamily="34" charset="0"/>
              <a:buChar char="•"/>
            </a:pPr>
            <a:r>
              <a:rPr lang="en-US" sz="1100" dirty="0" smtClean="0">
                <a:solidFill>
                  <a:srgbClr val="1F224E"/>
                </a:solidFill>
                <a:latin typeface="Myriad Pro" charset="0"/>
                <a:ea typeface="Myriad Pro" charset="0"/>
                <a:cs typeface="Myriad Pro" charset="0"/>
              </a:rPr>
              <a:t>the </a:t>
            </a:r>
            <a:r>
              <a:rPr lang="en-US" sz="1100" dirty="0">
                <a:solidFill>
                  <a:srgbClr val="1F224E"/>
                </a:solidFill>
                <a:latin typeface="Myriad Pro" charset="0"/>
                <a:ea typeface="Myriad Pro" charset="0"/>
                <a:cs typeface="Myriad Pro" charset="0"/>
              </a:rPr>
              <a:t>existence of a sceptical scientific point of view which includes arguments about accuracy of data, reliability of past data and places emphasis on natural processes such as variations in solar activity and frequency of volcanic eruptions</a:t>
            </a:r>
          </a:p>
          <a:p>
            <a:pPr marL="171450" indent="-171450">
              <a:buFont typeface="Arial" panose="020B0604020202020204" pitchFamily="34" charset="0"/>
              <a:buChar char="•"/>
            </a:pPr>
            <a:r>
              <a:rPr lang="en-US" sz="1100" dirty="0" smtClean="0">
                <a:solidFill>
                  <a:srgbClr val="1F224E"/>
                </a:solidFill>
                <a:latin typeface="Myriad Pro" charset="0"/>
                <a:ea typeface="Myriad Pro" charset="0"/>
                <a:cs typeface="Myriad Pro" charset="0"/>
              </a:rPr>
              <a:t>the </a:t>
            </a:r>
            <a:r>
              <a:rPr lang="en-US" sz="1100" dirty="0">
                <a:solidFill>
                  <a:srgbClr val="1F224E"/>
                </a:solidFill>
                <a:latin typeface="Myriad Pro" charset="0"/>
                <a:ea typeface="Myriad Pro" charset="0"/>
                <a:cs typeface="Myriad Pro" charset="0"/>
              </a:rPr>
              <a:t>role of political factors in the assessment of climate change such as the view from governments relying on fossil fuels to support development e.g. China, USA and Australia</a:t>
            </a:r>
          </a:p>
          <a:p>
            <a:pPr marL="171450" indent="-171450">
              <a:buFont typeface="Arial" panose="020B0604020202020204" pitchFamily="34" charset="0"/>
              <a:buChar char="•"/>
            </a:pPr>
            <a:r>
              <a:rPr lang="en-US" sz="1100" dirty="0" smtClean="0">
                <a:solidFill>
                  <a:srgbClr val="1F224E"/>
                </a:solidFill>
                <a:latin typeface="Myriad Pro" charset="0"/>
                <a:ea typeface="Myriad Pro" charset="0"/>
                <a:cs typeface="Myriad Pro" charset="0"/>
              </a:rPr>
              <a:t>data </a:t>
            </a:r>
            <a:r>
              <a:rPr lang="en-US" sz="1100" dirty="0">
                <a:solidFill>
                  <a:srgbClr val="1F224E"/>
                </a:solidFill>
                <a:latin typeface="Myriad Pro" charset="0"/>
                <a:ea typeface="Myriad Pro" charset="0"/>
                <a:cs typeface="Myriad Pro" charset="0"/>
              </a:rPr>
              <a:t>from ice cores only go back so far in time; tree ring and pollen data is regional not global </a:t>
            </a:r>
          </a:p>
          <a:p>
            <a:pPr marL="171450" indent="-171450">
              <a:buFont typeface="Arial" panose="020B0604020202020204" pitchFamily="34" charset="0"/>
              <a:buChar char="•"/>
            </a:pPr>
            <a:r>
              <a:rPr lang="en-US" sz="1100" dirty="0" smtClean="0">
                <a:solidFill>
                  <a:srgbClr val="1F224E"/>
                </a:solidFill>
                <a:latin typeface="Myriad Pro" charset="0"/>
                <a:ea typeface="Myriad Pro" charset="0"/>
                <a:cs typeface="Myriad Pro" charset="0"/>
              </a:rPr>
              <a:t>recording </a:t>
            </a:r>
            <a:r>
              <a:rPr lang="en-US" sz="1100" dirty="0">
                <a:solidFill>
                  <a:srgbClr val="1F224E"/>
                </a:solidFill>
                <a:latin typeface="Myriad Pro" charset="0"/>
                <a:ea typeface="Myriad Pro" charset="0"/>
                <a:cs typeface="Myriad Pro" charset="0"/>
              </a:rPr>
              <a:t>of data has improved e.g. quality of instruments such as thermometers, so how accurate and reliable are the data from the past. </a:t>
            </a:r>
          </a:p>
        </p:txBody>
      </p:sp>
      <p:sp>
        <p:nvSpPr>
          <p:cNvPr id="8" name="Rectangle 7"/>
          <p:cNvSpPr/>
          <p:nvPr/>
        </p:nvSpPr>
        <p:spPr>
          <a:xfrm>
            <a:off x="107504" y="709645"/>
            <a:ext cx="8856984" cy="577081"/>
          </a:xfrm>
          <a:prstGeom prst="rect">
            <a:avLst/>
          </a:prstGeom>
          <a:ln>
            <a:solidFill>
              <a:schemeClr val="bg1"/>
            </a:solidFill>
          </a:ln>
        </p:spPr>
        <p:txBody>
          <a:bodyPr wrap="square">
            <a:spAutoFit/>
          </a:bodyPr>
          <a:lstStyle/>
          <a:p>
            <a:r>
              <a:rPr lang="en-GB" sz="1050" dirty="0">
                <a:solidFill>
                  <a:srgbClr val="1F224E"/>
                </a:solidFill>
                <a:latin typeface="Myriad Pro" charset="0"/>
                <a:ea typeface="Myriad Pro" charset="0"/>
                <a:cs typeface="Myriad Pro" charset="0"/>
              </a:rPr>
              <a:t>The ‘Indicative content’ column of the mark scheme gives a number of suggestions of </a:t>
            </a:r>
            <a:r>
              <a:rPr lang="en-GB" sz="1050" dirty="0" smtClean="0">
                <a:solidFill>
                  <a:srgbClr val="1F224E"/>
                </a:solidFill>
                <a:latin typeface="Myriad Pro" charset="0"/>
                <a:ea typeface="Myriad Pro" charset="0"/>
                <a:cs typeface="Myriad Pro" charset="0"/>
              </a:rPr>
              <a:t>‘</a:t>
            </a:r>
            <a:r>
              <a:rPr lang="en-GB" sz="1050" dirty="0" smtClean="0">
                <a:solidFill>
                  <a:srgbClr val="FF0000"/>
                </a:solidFill>
                <a:latin typeface="Myriad Pro" charset="0"/>
                <a:ea typeface="Myriad Pro" charset="0"/>
                <a:cs typeface="Myriad Pro" charset="0"/>
              </a:rPr>
              <a:t>knowledge </a:t>
            </a:r>
            <a:r>
              <a:rPr lang="en-GB" sz="1050" dirty="0">
                <a:solidFill>
                  <a:srgbClr val="FF0000"/>
                </a:solidFill>
                <a:latin typeface="Myriad Pro" charset="0"/>
                <a:ea typeface="Myriad Pro" charset="0"/>
                <a:cs typeface="Myriad Pro" charset="0"/>
              </a:rPr>
              <a:t>and </a:t>
            </a:r>
            <a:r>
              <a:rPr lang="en-GB" sz="1050" dirty="0" smtClean="0">
                <a:solidFill>
                  <a:srgbClr val="FF0000"/>
                </a:solidFill>
                <a:latin typeface="Myriad Pro" charset="0"/>
                <a:ea typeface="Myriad Pro" charset="0"/>
                <a:cs typeface="Myriad Pro" charset="0"/>
              </a:rPr>
              <a:t>understanding</a:t>
            </a:r>
            <a:r>
              <a:rPr lang="en-GB" sz="1050" dirty="0" smtClean="0">
                <a:solidFill>
                  <a:srgbClr val="1F224E"/>
                </a:solidFill>
                <a:latin typeface="Myriad Pro" charset="0"/>
                <a:ea typeface="Myriad Pro" charset="0"/>
                <a:cs typeface="Myriad Pro" charset="0"/>
              </a:rPr>
              <a:t>’ and ‘</a:t>
            </a:r>
            <a:r>
              <a:rPr lang="en-GB" sz="1050" dirty="0" smtClean="0">
                <a:solidFill>
                  <a:srgbClr val="00B0F0"/>
                </a:solidFill>
                <a:latin typeface="Myriad Pro" charset="0"/>
                <a:ea typeface="Myriad Pro" charset="0"/>
                <a:cs typeface="Myriad Pro" charset="0"/>
              </a:rPr>
              <a:t>application of knowledge and understanding</a:t>
            </a:r>
            <a:r>
              <a:rPr lang="en-GB" sz="1050" dirty="0" smtClean="0">
                <a:solidFill>
                  <a:srgbClr val="1F224E"/>
                </a:solidFill>
                <a:latin typeface="Myriad Pro" charset="0"/>
                <a:ea typeface="Myriad Pro" charset="0"/>
                <a:cs typeface="Myriad Pro" charset="0"/>
              </a:rPr>
              <a:t>’ which </a:t>
            </a:r>
            <a:r>
              <a:rPr lang="en-GB" sz="1050" dirty="0">
                <a:solidFill>
                  <a:srgbClr val="1F224E"/>
                </a:solidFill>
                <a:latin typeface="Myriad Pro" charset="0"/>
                <a:ea typeface="Myriad Pro" charset="0"/>
                <a:cs typeface="Myriad Pro" charset="0"/>
              </a:rPr>
              <a:t>could be incorporated into answers for this question. The list is not exhaustive and students should be rewarded for any appropriate </a:t>
            </a:r>
            <a:r>
              <a:rPr lang="en-GB" sz="1050" dirty="0" smtClean="0">
                <a:solidFill>
                  <a:srgbClr val="1F224E"/>
                </a:solidFill>
                <a:latin typeface="Myriad Pro" charset="0"/>
                <a:ea typeface="Myriad Pro" charset="0"/>
                <a:cs typeface="Myriad Pro" charset="0"/>
              </a:rPr>
              <a:t>‘</a:t>
            </a:r>
            <a:r>
              <a:rPr lang="en-GB" sz="1050" dirty="0" smtClean="0">
                <a:solidFill>
                  <a:srgbClr val="FF0000"/>
                </a:solidFill>
                <a:latin typeface="Myriad Pro" charset="0"/>
                <a:ea typeface="Myriad Pro" charset="0"/>
                <a:cs typeface="Myriad Pro" charset="0"/>
              </a:rPr>
              <a:t>knowledge </a:t>
            </a:r>
            <a:r>
              <a:rPr lang="en-GB" sz="1050" dirty="0">
                <a:solidFill>
                  <a:srgbClr val="FF0000"/>
                </a:solidFill>
                <a:latin typeface="Myriad Pro" charset="0"/>
                <a:ea typeface="Myriad Pro" charset="0"/>
                <a:cs typeface="Myriad Pro" charset="0"/>
              </a:rPr>
              <a:t>and </a:t>
            </a:r>
            <a:r>
              <a:rPr lang="en-GB" sz="1050" dirty="0" smtClean="0">
                <a:solidFill>
                  <a:srgbClr val="FF0000"/>
                </a:solidFill>
                <a:latin typeface="Myriad Pro" charset="0"/>
                <a:ea typeface="Myriad Pro" charset="0"/>
                <a:cs typeface="Myriad Pro" charset="0"/>
              </a:rPr>
              <a:t>understanding</a:t>
            </a:r>
            <a:r>
              <a:rPr lang="en-GB" sz="1050" dirty="0" smtClean="0">
                <a:solidFill>
                  <a:srgbClr val="1F224E"/>
                </a:solidFill>
                <a:latin typeface="Myriad Pro" charset="0"/>
                <a:ea typeface="Myriad Pro" charset="0"/>
                <a:cs typeface="Myriad Pro" charset="0"/>
              </a:rPr>
              <a:t>’ or ‘</a:t>
            </a:r>
            <a:r>
              <a:rPr lang="en-GB" sz="1050" dirty="0" smtClean="0">
                <a:solidFill>
                  <a:srgbClr val="00B0F0"/>
                </a:solidFill>
                <a:latin typeface="Myriad Pro" charset="0"/>
                <a:ea typeface="Myriad Pro" charset="0"/>
                <a:cs typeface="Myriad Pro" charset="0"/>
              </a:rPr>
              <a:t>application of knowledge and understanding</a:t>
            </a:r>
            <a:r>
              <a:rPr lang="en-GB" sz="1050" dirty="0" smtClean="0">
                <a:solidFill>
                  <a:srgbClr val="1F224E"/>
                </a:solidFill>
                <a:latin typeface="Myriad Pro" charset="0"/>
                <a:ea typeface="Myriad Pro" charset="0"/>
                <a:cs typeface="Myriad Pro" charset="0"/>
              </a:rPr>
              <a:t>’ shown</a:t>
            </a:r>
            <a:r>
              <a:rPr lang="en-GB" sz="1050" dirty="0">
                <a:solidFill>
                  <a:srgbClr val="1F224E"/>
                </a:solidFill>
                <a:latin typeface="Myriad Pro" charset="0"/>
                <a:ea typeface="Myriad Pro" charset="0"/>
                <a:cs typeface="Myriad Pro" charset="0"/>
              </a:rPr>
              <a:t>. </a:t>
            </a:r>
          </a:p>
        </p:txBody>
      </p:sp>
    </p:spTree>
    <p:extLst>
      <p:ext uri="{BB962C8B-B14F-4D97-AF65-F5344CB8AC3E}">
        <p14:creationId xmlns:p14="http://schemas.microsoft.com/office/powerpoint/2010/main" val="9273190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75416"/>
            <a:ext cx="9144000" cy="1143000"/>
          </a:xfrm>
        </p:spPr>
        <p:txBody>
          <a:bodyPr>
            <a:normAutofit fontScale="90000"/>
          </a:bodyPr>
          <a:lstStyle/>
          <a:p>
            <a:r>
              <a:rPr lang="en-GB" dirty="0"/>
              <a:t>Topic </a:t>
            </a:r>
            <a:r>
              <a:rPr lang="en-GB" dirty="0" smtClean="0"/>
              <a:t>3.2 </a:t>
            </a:r>
            <a:r>
              <a:rPr lang="en-GB" dirty="0"/>
              <a:t>– Question </a:t>
            </a:r>
            <a:r>
              <a:rPr lang="en-GB" dirty="0" smtClean="0"/>
              <a:t>13* – 33 </a:t>
            </a:r>
            <a:r>
              <a:rPr lang="en-GB" dirty="0"/>
              <a:t>marks</a:t>
            </a:r>
          </a:p>
        </p:txBody>
      </p:sp>
      <p:sp>
        <p:nvSpPr>
          <p:cNvPr id="7" name="TextBox 6"/>
          <p:cNvSpPr txBox="1"/>
          <p:nvPr/>
        </p:nvSpPr>
        <p:spPr>
          <a:xfrm>
            <a:off x="424694" y="1318416"/>
            <a:ext cx="8496944" cy="338554"/>
          </a:xfrm>
          <a:prstGeom prst="rect">
            <a:avLst/>
          </a:prstGeom>
          <a:noFill/>
          <a:ln>
            <a:solidFill>
              <a:schemeClr val="tx1"/>
            </a:solidFill>
          </a:ln>
        </p:spPr>
        <p:txBody>
          <a:bodyPr wrap="square" rtlCol="0">
            <a:spAutoFit/>
          </a:bodyPr>
          <a:lstStyle/>
          <a:p>
            <a:r>
              <a:rPr lang="en-US" sz="1600" dirty="0">
                <a:solidFill>
                  <a:srgbClr val="00B0F0"/>
                </a:solidFill>
                <a:latin typeface="Myriad Pro" charset="0"/>
                <a:ea typeface="Myriad Pro" charset="0"/>
                <a:cs typeface="Myriad Pro" charset="0"/>
              </a:rPr>
              <a:t>Assess the </a:t>
            </a:r>
            <a:r>
              <a:rPr lang="en-US" sz="1600" u="sng" dirty="0">
                <a:solidFill>
                  <a:srgbClr val="00B0F0"/>
                </a:solidFill>
                <a:latin typeface="Myriad Pro" charset="0"/>
                <a:ea typeface="Myriad Pro" charset="0"/>
                <a:cs typeface="Myriad Pro" charset="0"/>
              </a:rPr>
              <a:t>relative importance</a:t>
            </a:r>
            <a:r>
              <a:rPr lang="en-US" sz="1600" dirty="0">
                <a:solidFill>
                  <a:srgbClr val="00B0F0"/>
                </a:solidFill>
                <a:latin typeface="Myriad Pro" charset="0"/>
                <a:ea typeface="Myriad Pro" charset="0"/>
                <a:cs typeface="Myriad Pro" charset="0"/>
              </a:rPr>
              <a:t> of </a:t>
            </a:r>
            <a:r>
              <a:rPr lang="en-US" sz="1600" dirty="0">
                <a:solidFill>
                  <a:srgbClr val="FF0000"/>
                </a:solidFill>
                <a:latin typeface="Myriad Pro" charset="0"/>
                <a:ea typeface="Myriad Pro" charset="0"/>
                <a:cs typeface="Myriad Pro" charset="0"/>
              </a:rPr>
              <a:t>social factors influencing the spread of disease</a:t>
            </a:r>
            <a:r>
              <a:rPr lang="en-US" sz="1600" dirty="0">
                <a:solidFill>
                  <a:srgbClr val="00B0F0"/>
                </a:solidFill>
                <a:latin typeface="Myriad Pro" charset="0"/>
                <a:ea typeface="Myriad Pro" charset="0"/>
                <a:cs typeface="Myriad Pro" charset="0"/>
              </a:rPr>
              <a:t>.</a:t>
            </a:r>
            <a:endParaRPr lang="en-GB" sz="1600" dirty="0">
              <a:solidFill>
                <a:srgbClr val="FF0000"/>
              </a:solidFill>
              <a:latin typeface="Myriad Pro" charset="0"/>
              <a:ea typeface="Myriad Pro" charset="0"/>
              <a:cs typeface="Myriad Pro" charset="0"/>
            </a:endParaRPr>
          </a:p>
        </p:txBody>
      </p:sp>
      <p:sp>
        <p:nvSpPr>
          <p:cNvPr id="10" name="Content Placeholder 2"/>
          <p:cNvSpPr txBox="1">
            <a:spLocks/>
          </p:cNvSpPr>
          <p:nvPr/>
        </p:nvSpPr>
        <p:spPr>
          <a:xfrm>
            <a:off x="366378" y="2060848"/>
            <a:ext cx="8555260" cy="35283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smtClean="0">
                <a:solidFill>
                  <a:srgbClr val="1F224E"/>
                </a:solidFill>
                <a:latin typeface="Myriad Pro" charset="0"/>
                <a:ea typeface="Myriad Pro" charset="0"/>
                <a:cs typeface="Myriad Pro" charset="0"/>
              </a:rPr>
              <a:t>The questions for all topics in Section C of the Geographical debates (03) question paper will always be a </a:t>
            </a:r>
            <a:r>
              <a:rPr lang="en-GB" sz="1200" u="sng" dirty="0" smtClean="0">
                <a:solidFill>
                  <a:srgbClr val="1F224E"/>
                </a:solidFill>
                <a:latin typeface="Myriad Pro" charset="0"/>
                <a:ea typeface="Myriad Pro" charset="0"/>
                <a:cs typeface="Myriad Pro" charset="0"/>
              </a:rPr>
              <a:t>33 mark question</a:t>
            </a:r>
            <a:r>
              <a:rPr lang="en-GB" sz="1200" dirty="0" smtClean="0">
                <a:solidFill>
                  <a:srgbClr val="1F224E"/>
                </a:solidFill>
                <a:latin typeface="Myriad Pro" charset="0"/>
                <a:ea typeface="Myriad Pro" charset="0"/>
                <a:cs typeface="Myriad Pro" charset="0"/>
              </a:rPr>
              <a:t> which will have </a:t>
            </a:r>
            <a:r>
              <a:rPr lang="en-GB" sz="1200" u="sng" dirty="0" smtClean="0">
                <a:solidFill>
                  <a:srgbClr val="FF0000"/>
                </a:solidFill>
                <a:latin typeface="Myriad Pro" charset="0"/>
                <a:ea typeface="Myriad Pro" charset="0"/>
                <a:cs typeface="Myriad Pro" charset="0"/>
              </a:rPr>
              <a:t>9 marks</a:t>
            </a:r>
            <a:r>
              <a:rPr lang="en-GB" sz="1200" dirty="0" smtClean="0">
                <a:solidFill>
                  <a:srgbClr val="1F224E"/>
                </a:solidFill>
                <a:latin typeface="Myriad Pro" charset="0"/>
                <a:ea typeface="Myriad Pro" charset="0"/>
                <a:cs typeface="Myriad Pro" charset="0"/>
              </a:rPr>
              <a:t> allocated to </a:t>
            </a:r>
            <a:r>
              <a:rPr lang="en-GB" sz="1200" dirty="0" smtClean="0">
                <a:solidFill>
                  <a:srgbClr val="FF0000"/>
                </a:solidFill>
                <a:latin typeface="Myriad Pro" charset="0"/>
                <a:ea typeface="Myriad Pro" charset="0"/>
                <a:cs typeface="Myriad Pro" charset="0"/>
              </a:rPr>
              <a:t>AO1 (knowledge and understanding) </a:t>
            </a:r>
            <a:r>
              <a:rPr lang="en-GB" sz="1200" dirty="0" smtClean="0">
                <a:solidFill>
                  <a:srgbClr val="1F224E"/>
                </a:solidFill>
                <a:latin typeface="Myriad Pro" charset="0"/>
                <a:ea typeface="Myriad Pro" charset="0"/>
                <a:cs typeface="Myriad Pro" charset="0"/>
              </a:rPr>
              <a:t>and </a:t>
            </a:r>
            <a:r>
              <a:rPr lang="en-GB" sz="1200" u="sng" dirty="0" smtClean="0">
                <a:solidFill>
                  <a:srgbClr val="00B0F0"/>
                </a:solidFill>
                <a:latin typeface="Myriad Pro" charset="0"/>
                <a:ea typeface="Myriad Pro" charset="0"/>
                <a:cs typeface="Myriad Pro" charset="0"/>
              </a:rPr>
              <a:t>24 marks</a:t>
            </a:r>
            <a:r>
              <a:rPr lang="en-GB" sz="1200" dirty="0" smtClean="0">
                <a:solidFill>
                  <a:srgbClr val="1F224E"/>
                </a:solidFill>
                <a:latin typeface="Myriad Pro" charset="0"/>
                <a:ea typeface="Myriad Pro" charset="0"/>
                <a:cs typeface="Myriad Pro" charset="0"/>
              </a:rPr>
              <a:t> allocated to </a:t>
            </a:r>
            <a:r>
              <a:rPr lang="en-GB" sz="1200" dirty="0" smtClean="0">
                <a:solidFill>
                  <a:srgbClr val="00B0F0"/>
                </a:solidFill>
                <a:latin typeface="Myriad Pro" charset="0"/>
                <a:ea typeface="Myriad Pro" charset="0"/>
                <a:cs typeface="Myriad Pro" charset="0"/>
              </a:rPr>
              <a:t>AO2 (application of knowledge and understanding)</a:t>
            </a:r>
            <a:r>
              <a:rPr lang="en-GB" sz="1200" dirty="0" smtClean="0">
                <a:solidFill>
                  <a:srgbClr val="1F224E"/>
                </a:solidFill>
                <a:latin typeface="Myriad Pro" charset="0"/>
                <a:ea typeface="Myriad Pro" charset="0"/>
                <a:cs typeface="Myriad Pro" charset="0"/>
              </a:rPr>
              <a:t>.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This question requires </a:t>
            </a:r>
            <a:r>
              <a:rPr lang="en-GB" sz="1200" dirty="0" smtClean="0">
                <a:solidFill>
                  <a:srgbClr val="FF0000"/>
                </a:solidFill>
                <a:latin typeface="Myriad Pro" charset="0"/>
                <a:ea typeface="Myriad Pro" charset="0"/>
                <a:cs typeface="Myriad Pro" charset="0"/>
              </a:rPr>
              <a:t>knowledge and understanding (AO1 – 9 marks)</a:t>
            </a:r>
            <a:r>
              <a:rPr lang="en-GB" sz="1200" dirty="0" smtClean="0">
                <a:solidFill>
                  <a:srgbClr val="1F224E"/>
                </a:solidFill>
                <a:latin typeface="Myriad Pro" charset="0"/>
                <a:ea typeface="Myriad Pro" charset="0"/>
                <a:cs typeface="Myriad Pro" charset="0"/>
              </a:rPr>
              <a:t> of </a:t>
            </a:r>
            <a:r>
              <a:rPr lang="en-US" sz="1200" dirty="0" smtClean="0">
                <a:solidFill>
                  <a:srgbClr val="FF0000"/>
                </a:solidFill>
                <a:latin typeface="Myriad Pro" charset="0"/>
                <a:ea typeface="Myriad Pro" charset="0"/>
                <a:cs typeface="Myriad Pro" charset="0"/>
              </a:rPr>
              <a:t>factors </a:t>
            </a:r>
            <a:r>
              <a:rPr lang="en-US" sz="1200" dirty="0">
                <a:solidFill>
                  <a:srgbClr val="FF0000"/>
                </a:solidFill>
                <a:latin typeface="Myriad Pro" charset="0"/>
                <a:ea typeface="Myriad Pro" charset="0"/>
                <a:cs typeface="Myriad Pro" charset="0"/>
              </a:rPr>
              <a:t>that influence the spread of disease </a:t>
            </a:r>
            <a:r>
              <a:rPr lang="en-GB" sz="1200" dirty="0" smtClean="0">
                <a:solidFill>
                  <a:srgbClr val="1F224E"/>
                </a:solidFill>
                <a:latin typeface="Myriad Pro" charset="0"/>
                <a:ea typeface="Myriad Pro" charset="0"/>
                <a:cs typeface="Myriad Pro" charset="0"/>
              </a:rPr>
              <a:t>(information from key ideas 1.b, 1.c, 2.a, 3.a, 3.b, 4.a</a:t>
            </a:r>
            <a:r>
              <a:rPr lang="en-GB" sz="1200" dirty="0">
                <a:solidFill>
                  <a:srgbClr val="1F224E"/>
                </a:solidFill>
                <a:latin typeface="Myriad Pro" charset="0"/>
                <a:ea typeface="Myriad Pro" charset="0"/>
                <a:cs typeface="Myriad Pro" charset="0"/>
              </a:rPr>
              <a:t> </a:t>
            </a:r>
            <a:r>
              <a:rPr lang="en-GB" sz="1200" dirty="0" smtClean="0">
                <a:solidFill>
                  <a:srgbClr val="1F224E"/>
                </a:solidFill>
                <a:latin typeface="Myriad Pro" charset="0"/>
                <a:ea typeface="Myriad Pro" charset="0"/>
                <a:cs typeface="Myriad Pro" charset="0"/>
              </a:rPr>
              <a:t>and 4.b of this topic in the specification could be useful). </a:t>
            </a:r>
          </a:p>
          <a:p>
            <a:pPr marL="0" indent="0">
              <a:buNone/>
            </a:pPr>
            <a:endParaRPr lang="en-GB" sz="1200" dirty="0" smtClean="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This question also requires the </a:t>
            </a:r>
            <a:r>
              <a:rPr lang="en-GB" sz="1200" dirty="0" smtClean="0">
                <a:solidFill>
                  <a:srgbClr val="00B0F0"/>
                </a:solidFill>
                <a:latin typeface="Myriad Pro" charset="0"/>
                <a:ea typeface="Myriad Pro" charset="0"/>
                <a:cs typeface="Myriad Pro" charset="0"/>
              </a:rPr>
              <a:t>application of knowledge and understanding (AO2 – 24 marks)</a:t>
            </a:r>
            <a:r>
              <a:rPr lang="en-GB" sz="1200" dirty="0" smtClean="0">
                <a:solidFill>
                  <a:srgbClr val="1F224E"/>
                </a:solidFill>
                <a:latin typeface="Myriad Pro" charset="0"/>
                <a:ea typeface="Myriad Pro" charset="0"/>
                <a:cs typeface="Myriad Pro" charset="0"/>
              </a:rPr>
              <a:t> in order to </a:t>
            </a:r>
            <a:r>
              <a:rPr lang="en-GB" sz="1200" u="sng" dirty="0" smtClean="0">
                <a:solidFill>
                  <a:srgbClr val="00B0F0"/>
                </a:solidFill>
                <a:latin typeface="Myriad Pro" charset="0"/>
                <a:ea typeface="Myriad Pro" charset="0"/>
                <a:cs typeface="Myriad Pro" charset="0"/>
              </a:rPr>
              <a:t>develop further the material covered in the specification</a:t>
            </a:r>
            <a:r>
              <a:rPr lang="en-GB" sz="1200" dirty="0" smtClean="0">
                <a:solidFill>
                  <a:srgbClr val="1F224E"/>
                </a:solidFill>
                <a:latin typeface="Myriad Pro" charset="0"/>
                <a:ea typeface="Myriad Pro" charset="0"/>
                <a:cs typeface="Myriad Pro" charset="0"/>
              </a:rPr>
              <a:t> – another way we must assess </a:t>
            </a:r>
            <a:r>
              <a:rPr lang="en-GB" sz="1200" dirty="0" smtClean="0">
                <a:solidFill>
                  <a:srgbClr val="00B0F0"/>
                </a:solidFill>
                <a:latin typeface="Myriad Pro" charset="0"/>
                <a:ea typeface="Myriad Pro" charset="0"/>
                <a:cs typeface="Myriad Pro" charset="0"/>
              </a:rPr>
              <a:t>application of knowledge and understanding</a:t>
            </a:r>
            <a:r>
              <a:rPr lang="en-GB" sz="1200" dirty="0" smtClean="0">
                <a:solidFill>
                  <a:srgbClr val="1F224E"/>
                </a:solidFill>
                <a:latin typeface="Myriad Pro" charset="0"/>
                <a:ea typeface="Myriad Pro" charset="0"/>
                <a:cs typeface="Myriad Pro" charset="0"/>
              </a:rPr>
              <a:t>. The command to ‘</a:t>
            </a:r>
            <a:r>
              <a:rPr lang="en-US" sz="1200" dirty="0" smtClean="0">
                <a:solidFill>
                  <a:srgbClr val="00B0F0"/>
                </a:solidFill>
                <a:latin typeface="Myriad Pro" charset="0"/>
                <a:ea typeface="Myriad Pro" charset="0"/>
                <a:cs typeface="Myriad Pro" charset="0"/>
              </a:rPr>
              <a:t>assess</a:t>
            </a:r>
            <a:r>
              <a:rPr lang="en-GB" sz="1200" dirty="0" smtClean="0">
                <a:solidFill>
                  <a:srgbClr val="1F224E"/>
                </a:solidFill>
                <a:latin typeface="Myriad Pro" charset="0"/>
                <a:ea typeface="Myriad Pro" charset="0"/>
                <a:cs typeface="Myriad Pro" charset="0"/>
              </a:rPr>
              <a:t>’ indicates that students must </a:t>
            </a:r>
            <a:r>
              <a:rPr lang="en-GB" sz="1200" dirty="0" smtClean="0">
                <a:solidFill>
                  <a:srgbClr val="00B0F0"/>
                </a:solidFill>
                <a:latin typeface="Myriad Pro" charset="0"/>
                <a:ea typeface="Myriad Pro" charset="0"/>
                <a:cs typeface="Myriad Pro" charset="0"/>
              </a:rPr>
              <a:t>apply their knowledge and understanding by analysing and evaluating</a:t>
            </a:r>
            <a:r>
              <a:rPr lang="en-GB" sz="1200" dirty="0" smtClean="0">
                <a:solidFill>
                  <a:srgbClr val="1F224E"/>
                </a:solidFill>
                <a:latin typeface="Myriad Pro" charset="0"/>
                <a:ea typeface="Myriad Pro" charset="0"/>
                <a:cs typeface="Myriad Pro" charset="0"/>
              </a:rPr>
              <a:t>. Students must weigh up information to </a:t>
            </a:r>
            <a:r>
              <a:rPr lang="en-US" sz="1200" dirty="0">
                <a:solidFill>
                  <a:srgbClr val="1F224E"/>
                </a:solidFill>
                <a:latin typeface="Myriad Pro" charset="0"/>
                <a:ea typeface="Myriad Pro" charset="0"/>
                <a:cs typeface="Myriad Pro" charset="0"/>
              </a:rPr>
              <a:t>determine </a:t>
            </a:r>
            <a:r>
              <a:rPr lang="en-US" sz="1200" dirty="0" smtClean="0">
                <a:solidFill>
                  <a:srgbClr val="1F224E"/>
                </a:solidFill>
                <a:latin typeface="Myriad Pro" charset="0"/>
                <a:ea typeface="Myriad Pro" charset="0"/>
                <a:cs typeface="Myriad Pro" charset="0"/>
              </a:rPr>
              <a:t>the relative importance of social factors in influencing the spread of disease.</a:t>
            </a:r>
            <a:endParaRPr lang="en-GB" sz="1200" dirty="0" smtClean="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There is no ‘correct’ way in which students should answer this question and the response will depend on which areas of the topic they draw together to answer this question. </a:t>
            </a:r>
            <a:endParaRPr lang="en-GB" sz="12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10848956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1490"/>
            <a:ext cx="9144000" cy="1065262"/>
          </a:xfrm>
        </p:spPr>
        <p:txBody>
          <a:bodyPr>
            <a:noAutofit/>
          </a:bodyPr>
          <a:lstStyle/>
          <a:p>
            <a:r>
              <a:rPr lang="en-GB" sz="4000" dirty="0"/>
              <a:t>Topic </a:t>
            </a:r>
            <a:r>
              <a:rPr lang="en-GB" sz="4000" dirty="0" smtClean="0"/>
              <a:t>3.2 </a:t>
            </a:r>
            <a:r>
              <a:rPr lang="en-GB" sz="4000" dirty="0"/>
              <a:t>– Question </a:t>
            </a:r>
            <a:r>
              <a:rPr lang="en-GB" sz="4000" dirty="0" smtClean="0"/>
              <a:t>13* </a:t>
            </a:r>
            <a:r>
              <a:rPr lang="en-GB" sz="4000" dirty="0"/>
              <a:t>– 33 </a:t>
            </a:r>
            <a:r>
              <a:rPr lang="en-GB" sz="4000" dirty="0" smtClean="0"/>
              <a:t>marks – The mark scheme – </a:t>
            </a:r>
            <a:r>
              <a:rPr lang="en-GB" sz="4000" dirty="0" smtClean="0">
                <a:solidFill>
                  <a:srgbClr val="FF0000"/>
                </a:solidFill>
              </a:rPr>
              <a:t>AO1 (9 marks)</a:t>
            </a:r>
            <a:endParaRPr lang="en-GB" sz="4000" dirty="0">
              <a:solidFill>
                <a:srgbClr val="FF0000"/>
              </a:solidFill>
            </a:endParaRPr>
          </a:p>
        </p:txBody>
      </p:sp>
      <p:sp>
        <p:nvSpPr>
          <p:cNvPr id="3" name="Content Placeholder 2"/>
          <p:cNvSpPr txBox="1">
            <a:spLocks/>
          </p:cNvSpPr>
          <p:nvPr/>
        </p:nvSpPr>
        <p:spPr>
          <a:xfrm>
            <a:off x="436341" y="1563085"/>
            <a:ext cx="8064895" cy="4064843"/>
          </a:xfrm>
          <a:prstGeom prst="rect">
            <a:avLst/>
          </a:prstGeom>
          <a:solidFill>
            <a:schemeClr val="bg1"/>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b="1" dirty="0">
                <a:solidFill>
                  <a:srgbClr val="FF0000"/>
                </a:solidFill>
                <a:latin typeface="Myriad Pro" charset="0"/>
                <a:ea typeface="Myriad Pro" charset="0"/>
                <a:cs typeface="Myriad Pro" charset="0"/>
              </a:rPr>
              <a:t>AO1 </a:t>
            </a:r>
          </a:p>
          <a:p>
            <a:pPr marL="0" indent="0">
              <a:buNone/>
            </a:pPr>
            <a:r>
              <a:rPr lang="en-US" sz="1200" b="1" dirty="0">
                <a:solidFill>
                  <a:srgbClr val="1F224E"/>
                </a:solidFill>
                <a:latin typeface="Myriad Pro" charset="0"/>
                <a:ea typeface="Myriad Pro" charset="0"/>
                <a:cs typeface="Myriad Pro" charset="0"/>
              </a:rPr>
              <a:t>Level 4 </a:t>
            </a:r>
            <a:r>
              <a:rPr lang="en-US" sz="1200" b="1" dirty="0" smtClean="0">
                <a:solidFill>
                  <a:srgbClr val="1F224E"/>
                </a:solidFill>
                <a:latin typeface="Myriad Pro" charset="0"/>
                <a:ea typeface="Myriad Pro" charset="0"/>
                <a:cs typeface="Myriad Pro" charset="0"/>
              </a:rPr>
              <a:t>(7–9 </a:t>
            </a:r>
            <a:r>
              <a:rPr lang="en-US" sz="1200" b="1" dirty="0">
                <a:solidFill>
                  <a:srgbClr val="1F224E"/>
                </a:solidFill>
                <a:latin typeface="Myriad Pro" charset="0"/>
                <a:ea typeface="Myriad Pro" charset="0"/>
                <a:cs typeface="Myriad Pro" charset="0"/>
              </a:rPr>
              <a:t>marks)</a:t>
            </a:r>
          </a:p>
          <a:p>
            <a:pPr marL="0" indent="0">
              <a:buNone/>
            </a:pPr>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comprehensive</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 </a:t>
            </a:r>
            <a:r>
              <a:rPr lang="en-US" sz="1200" dirty="0">
                <a:solidFill>
                  <a:srgbClr val="1F224E"/>
                </a:solidFill>
                <a:latin typeface="Myriad Pro" charset="0"/>
                <a:ea typeface="Myriad Pro" charset="0"/>
                <a:cs typeface="Myriad Pro" charset="0"/>
              </a:rPr>
              <a:t>of factors that influence the spread of disease.</a:t>
            </a:r>
          </a:p>
          <a:p>
            <a:pPr marL="0" indent="0">
              <a:buNone/>
            </a:pPr>
            <a:endParaRPr lang="en-US" sz="1200" dirty="0">
              <a:solidFill>
                <a:srgbClr val="1F224E"/>
              </a:solidFill>
              <a:latin typeface="Myriad Pro" charset="0"/>
              <a:ea typeface="Myriad Pro" charset="0"/>
              <a:cs typeface="Myriad Pro" charset="0"/>
            </a:endParaRPr>
          </a:p>
          <a:p>
            <a:pPr marL="0" indent="0">
              <a:buNone/>
            </a:pPr>
            <a:r>
              <a:rPr lang="en-US" sz="1200" b="1" dirty="0" smtClean="0">
                <a:solidFill>
                  <a:srgbClr val="1F224E"/>
                </a:solidFill>
                <a:latin typeface="Myriad Pro" charset="0"/>
                <a:ea typeface="Myriad Pro" charset="0"/>
                <a:cs typeface="Myriad Pro" charset="0"/>
              </a:rPr>
              <a:t>Level </a:t>
            </a:r>
            <a:r>
              <a:rPr lang="en-US" sz="1200" b="1" dirty="0">
                <a:solidFill>
                  <a:srgbClr val="1F224E"/>
                </a:solidFill>
                <a:latin typeface="Myriad Pro" charset="0"/>
                <a:ea typeface="Myriad Pro" charset="0"/>
                <a:cs typeface="Myriad Pro" charset="0"/>
              </a:rPr>
              <a:t>3 (</a:t>
            </a:r>
            <a:r>
              <a:rPr lang="en-US" sz="1200" b="1" dirty="0" smtClean="0">
                <a:solidFill>
                  <a:srgbClr val="1F224E"/>
                </a:solidFill>
                <a:latin typeface="Myriad Pro" charset="0"/>
                <a:ea typeface="Myriad Pro" charset="0"/>
                <a:cs typeface="Myriad Pro" charset="0"/>
              </a:rPr>
              <a:t>5–6 </a:t>
            </a:r>
            <a:r>
              <a:rPr lang="en-US" sz="1200" b="1" dirty="0">
                <a:solidFill>
                  <a:srgbClr val="1F224E"/>
                </a:solidFill>
                <a:latin typeface="Myriad Pro" charset="0"/>
                <a:ea typeface="Myriad Pro" charset="0"/>
                <a:cs typeface="Myriad Pro" charset="0"/>
              </a:rPr>
              <a:t>marks)</a:t>
            </a:r>
          </a:p>
          <a:p>
            <a:pPr marL="0" indent="0">
              <a:buNone/>
            </a:pPr>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thorough</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a:t>
            </a:r>
            <a:r>
              <a:rPr lang="en-US" sz="1200" dirty="0">
                <a:solidFill>
                  <a:srgbClr val="1F224E"/>
                </a:solidFill>
                <a:latin typeface="Myriad Pro" charset="0"/>
                <a:ea typeface="Myriad Pro" charset="0"/>
                <a:cs typeface="Myriad Pro" charset="0"/>
              </a:rPr>
              <a:t> of factors that influence the spread of disease.</a:t>
            </a:r>
          </a:p>
          <a:p>
            <a:pPr marL="0" indent="0">
              <a:buNone/>
            </a:pPr>
            <a:r>
              <a:rPr lang="en-US" sz="1200" b="1" dirty="0">
                <a:solidFill>
                  <a:srgbClr val="1F224E"/>
                </a:solidFill>
                <a:latin typeface="Myriad Pro" charset="0"/>
                <a:ea typeface="Myriad Pro" charset="0"/>
                <a:cs typeface="Myriad Pro" charset="0"/>
              </a:rPr>
              <a:t> </a:t>
            </a:r>
          </a:p>
          <a:p>
            <a:pPr marL="0" indent="0">
              <a:buNone/>
            </a:pPr>
            <a:r>
              <a:rPr lang="en-US" sz="1200" b="1" dirty="0">
                <a:solidFill>
                  <a:srgbClr val="1F224E"/>
                </a:solidFill>
                <a:latin typeface="Myriad Pro" charset="0"/>
                <a:ea typeface="Myriad Pro" charset="0"/>
                <a:cs typeface="Myriad Pro" charset="0"/>
              </a:rPr>
              <a:t>Level 2 (</a:t>
            </a:r>
            <a:r>
              <a:rPr lang="en-US" sz="1200" b="1" dirty="0" smtClean="0">
                <a:solidFill>
                  <a:srgbClr val="1F224E"/>
                </a:solidFill>
                <a:latin typeface="Myriad Pro" charset="0"/>
                <a:ea typeface="Myriad Pro" charset="0"/>
                <a:cs typeface="Myriad Pro" charset="0"/>
              </a:rPr>
              <a:t>3–4 </a:t>
            </a:r>
            <a:r>
              <a:rPr lang="en-US" sz="1200" b="1" dirty="0">
                <a:solidFill>
                  <a:srgbClr val="1F224E"/>
                </a:solidFill>
                <a:latin typeface="Myriad Pro" charset="0"/>
                <a:ea typeface="Myriad Pro" charset="0"/>
                <a:cs typeface="Myriad Pro" charset="0"/>
              </a:rPr>
              <a:t>marks)</a:t>
            </a:r>
          </a:p>
          <a:p>
            <a:pPr marL="0" indent="0">
              <a:buNone/>
            </a:pPr>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reasonable</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a:t>
            </a:r>
            <a:r>
              <a:rPr lang="en-US" sz="1200" dirty="0">
                <a:solidFill>
                  <a:srgbClr val="1F224E"/>
                </a:solidFill>
                <a:latin typeface="Myriad Pro" charset="0"/>
                <a:ea typeface="Myriad Pro" charset="0"/>
                <a:cs typeface="Myriad Pro" charset="0"/>
              </a:rPr>
              <a:t> of factors that influence the spread of disease.</a:t>
            </a:r>
          </a:p>
          <a:p>
            <a:pPr marL="0" indent="0">
              <a:buNone/>
            </a:pPr>
            <a:endParaRPr lang="en-US" sz="1200" b="1" dirty="0">
              <a:solidFill>
                <a:srgbClr val="1F224E"/>
              </a:solidFill>
              <a:latin typeface="Myriad Pro" charset="0"/>
              <a:ea typeface="Myriad Pro" charset="0"/>
              <a:cs typeface="Myriad Pro" charset="0"/>
            </a:endParaRPr>
          </a:p>
          <a:p>
            <a:pPr marL="0" indent="0">
              <a:buNone/>
            </a:pPr>
            <a:r>
              <a:rPr lang="en-US" sz="1200" b="1" dirty="0">
                <a:solidFill>
                  <a:srgbClr val="1F224E"/>
                </a:solidFill>
                <a:latin typeface="Myriad Pro" charset="0"/>
                <a:ea typeface="Myriad Pro" charset="0"/>
                <a:cs typeface="Myriad Pro" charset="0"/>
              </a:rPr>
              <a:t>Level 1 (</a:t>
            </a:r>
            <a:r>
              <a:rPr lang="en-US" sz="1200" b="1" dirty="0" smtClean="0">
                <a:solidFill>
                  <a:srgbClr val="1F224E"/>
                </a:solidFill>
                <a:latin typeface="Myriad Pro" charset="0"/>
                <a:ea typeface="Myriad Pro" charset="0"/>
                <a:cs typeface="Myriad Pro" charset="0"/>
              </a:rPr>
              <a:t>1–2 </a:t>
            </a:r>
            <a:r>
              <a:rPr lang="en-US" sz="1200" b="1" dirty="0">
                <a:solidFill>
                  <a:srgbClr val="1F224E"/>
                </a:solidFill>
                <a:latin typeface="Myriad Pro" charset="0"/>
                <a:ea typeface="Myriad Pro" charset="0"/>
                <a:cs typeface="Myriad Pro" charset="0"/>
              </a:rPr>
              <a:t>marks)</a:t>
            </a:r>
          </a:p>
          <a:p>
            <a:pPr marL="0" indent="0">
              <a:buNone/>
            </a:pPr>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basic</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 </a:t>
            </a:r>
            <a:r>
              <a:rPr lang="en-US" sz="1200" dirty="0">
                <a:solidFill>
                  <a:srgbClr val="1F224E"/>
                </a:solidFill>
                <a:latin typeface="Myriad Pro" charset="0"/>
                <a:ea typeface="Myriad Pro" charset="0"/>
                <a:cs typeface="Myriad Pro" charset="0"/>
              </a:rPr>
              <a:t>of factors that influence the spread of disease.</a:t>
            </a:r>
            <a:endParaRPr lang="en-US" sz="1200" dirty="0" smtClean="0">
              <a:solidFill>
                <a:srgbClr val="1F224E"/>
              </a:solidFill>
              <a:latin typeface="Myriad Pro" charset="0"/>
              <a:ea typeface="Myriad Pro" charset="0"/>
              <a:cs typeface="Myriad Pro" charset="0"/>
            </a:endParaRPr>
          </a:p>
          <a:p>
            <a:pPr marL="0" indent="0">
              <a:buNone/>
            </a:pPr>
            <a:endParaRPr lang="en-US" sz="1200" dirty="0">
              <a:solidFill>
                <a:srgbClr val="1F224E"/>
              </a:solidFill>
              <a:latin typeface="Myriad Pro" charset="0"/>
              <a:ea typeface="Myriad Pro" charset="0"/>
              <a:cs typeface="Myriad Pro" charset="0"/>
            </a:endParaRPr>
          </a:p>
          <a:p>
            <a:pPr marL="0" indent="0">
              <a:buNone/>
            </a:pPr>
            <a:r>
              <a:rPr lang="en-US" sz="1200" b="1" dirty="0">
                <a:solidFill>
                  <a:srgbClr val="1F224E"/>
                </a:solidFill>
                <a:latin typeface="Myriad Pro" charset="0"/>
                <a:ea typeface="Myriad Pro" charset="0"/>
                <a:cs typeface="Myriad Pro" charset="0"/>
              </a:rPr>
              <a:t>0 marks </a:t>
            </a:r>
          </a:p>
          <a:p>
            <a:pPr marL="0" indent="0">
              <a:buNone/>
            </a:pPr>
            <a:r>
              <a:rPr lang="en-US" sz="1200" dirty="0">
                <a:solidFill>
                  <a:srgbClr val="1F224E"/>
                </a:solidFill>
                <a:latin typeface="Myriad Pro" charset="0"/>
                <a:ea typeface="Myriad Pro" charset="0"/>
                <a:cs typeface="Myriad Pro" charset="0"/>
              </a:rPr>
              <a:t>No response or no response worthy of credit.</a:t>
            </a:r>
          </a:p>
          <a:p>
            <a:pPr marL="0" indent="0">
              <a:buNone/>
            </a:pPr>
            <a:endParaRPr lang="en-US" sz="1200" dirty="0">
              <a:solidFill>
                <a:srgbClr val="1F224E"/>
              </a:solidFill>
              <a:latin typeface="Myriad Pro" charset="0"/>
              <a:ea typeface="Myriad Pro" charset="0"/>
              <a:cs typeface="Myriad Pro" charset="0"/>
            </a:endParaRPr>
          </a:p>
        </p:txBody>
      </p:sp>
      <p:sp>
        <p:nvSpPr>
          <p:cNvPr id="5" name="Rectangle 4"/>
          <p:cNvSpPr/>
          <p:nvPr/>
        </p:nvSpPr>
        <p:spPr>
          <a:xfrm>
            <a:off x="5096966" y="4615036"/>
            <a:ext cx="3404592" cy="1015663"/>
          </a:xfrm>
          <a:prstGeom prst="rect">
            <a:avLst/>
          </a:prstGeom>
          <a:solidFill>
            <a:schemeClr val="bg1"/>
          </a:solidFill>
          <a:ln>
            <a:solidFill>
              <a:schemeClr val="tx1"/>
            </a:solidFill>
          </a:ln>
        </p:spPr>
        <p:txBody>
          <a:bodyPr wrap="square">
            <a:spAutoFit/>
          </a:bodyPr>
          <a:lstStyle/>
          <a:p>
            <a:r>
              <a:rPr lang="en-GB" sz="1200" dirty="0">
                <a:solidFill>
                  <a:srgbClr val="1F224E"/>
                </a:solidFill>
                <a:latin typeface="Myriad Pro" charset="0"/>
                <a:ea typeface="Myriad Pro" charset="0"/>
                <a:cs typeface="Myriad Pro" charset="0"/>
              </a:rPr>
              <a:t>Remember there is </a:t>
            </a:r>
            <a:r>
              <a:rPr lang="en-US" sz="1200" dirty="0">
                <a:solidFill>
                  <a:srgbClr val="1F224E"/>
                </a:solidFill>
                <a:latin typeface="Myriad Pro" charset="0"/>
                <a:ea typeface="Myriad Pro" charset="0"/>
                <a:cs typeface="Myriad Pro" charset="0"/>
              </a:rPr>
              <a:t>level of response questions marking guidance</a:t>
            </a:r>
            <a:r>
              <a:rPr lang="en-GB" sz="1200" dirty="0">
                <a:solidFill>
                  <a:srgbClr val="1F224E"/>
                </a:solidFill>
                <a:latin typeface="Myriad Pro" charset="0"/>
                <a:ea typeface="Myriad Pro" charset="0"/>
                <a:cs typeface="Myriad Pro" charset="0"/>
              </a:rPr>
              <a:t> to indicate what </a:t>
            </a:r>
            <a:r>
              <a:rPr lang="en-GB" sz="1200" dirty="0" smtClean="0">
                <a:solidFill>
                  <a:srgbClr val="1F224E"/>
                </a:solidFill>
                <a:latin typeface="Myriad Pro" charset="0"/>
                <a:ea typeface="Myriad Pro" charset="0"/>
                <a:cs typeface="Myriad Pro" charset="0"/>
              </a:rPr>
              <a:t>‘</a:t>
            </a:r>
            <a:r>
              <a:rPr lang="en-GB" sz="1200" b="1" dirty="0" smtClean="0">
                <a:solidFill>
                  <a:srgbClr val="1F224E"/>
                </a:solidFill>
                <a:latin typeface="Myriad Pro" charset="0"/>
                <a:ea typeface="Myriad Pro" charset="0"/>
                <a:cs typeface="Myriad Pro" charset="0"/>
              </a:rPr>
              <a:t>comprehensive</a:t>
            </a:r>
            <a:r>
              <a:rPr lang="en-GB" sz="1200" dirty="0" smtClean="0">
                <a:solidFill>
                  <a:srgbClr val="1F224E"/>
                </a:solidFill>
                <a:latin typeface="Myriad Pro" charset="0"/>
                <a:ea typeface="Myriad Pro" charset="0"/>
                <a:cs typeface="Myriad Pro" charset="0"/>
              </a:rPr>
              <a:t>’, ‘</a:t>
            </a:r>
            <a:r>
              <a:rPr lang="en-GB" sz="1200" b="1" dirty="0" smtClean="0">
                <a:solidFill>
                  <a:srgbClr val="1F224E"/>
                </a:solidFill>
                <a:latin typeface="Myriad Pro" charset="0"/>
                <a:ea typeface="Myriad Pro" charset="0"/>
                <a:cs typeface="Myriad Pro" charset="0"/>
              </a:rPr>
              <a:t>thorough</a:t>
            </a:r>
            <a:r>
              <a:rPr lang="en-GB" sz="1200" dirty="0">
                <a:solidFill>
                  <a:srgbClr val="1F224E"/>
                </a:solidFill>
                <a:latin typeface="Myriad Pro" charset="0"/>
                <a:ea typeface="Myriad Pro" charset="0"/>
                <a:cs typeface="Myriad Pro" charset="0"/>
              </a:rPr>
              <a:t>’, ‘</a:t>
            </a:r>
            <a:r>
              <a:rPr lang="en-GB" sz="1200" b="1" dirty="0">
                <a:solidFill>
                  <a:srgbClr val="1F224E"/>
                </a:solidFill>
                <a:latin typeface="Myriad Pro" charset="0"/>
                <a:ea typeface="Myriad Pro" charset="0"/>
                <a:cs typeface="Myriad Pro" charset="0"/>
              </a:rPr>
              <a:t>reasonable</a:t>
            </a:r>
            <a:r>
              <a:rPr lang="en-GB" sz="1200" dirty="0">
                <a:solidFill>
                  <a:srgbClr val="1F224E"/>
                </a:solidFill>
                <a:latin typeface="Myriad Pro" charset="0"/>
                <a:ea typeface="Myriad Pro" charset="0"/>
                <a:cs typeface="Myriad Pro" charset="0"/>
              </a:rPr>
              <a:t>’ and ‘</a:t>
            </a:r>
            <a:r>
              <a:rPr lang="en-GB" sz="1200" b="1" dirty="0">
                <a:solidFill>
                  <a:srgbClr val="1F224E"/>
                </a:solidFill>
                <a:latin typeface="Myriad Pro" charset="0"/>
                <a:ea typeface="Myriad Pro" charset="0"/>
                <a:cs typeface="Myriad Pro" charset="0"/>
              </a:rPr>
              <a:t>basic</a:t>
            </a:r>
            <a:r>
              <a:rPr lang="en-GB" sz="1200" dirty="0">
                <a:solidFill>
                  <a:srgbClr val="1F224E"/>
                </a:solidFill>
                <a:latin typeface="Myriad Pro" charset="0"/>
                <a:ea typeface="Myriad Pro" charset="0"/>
                <a:cs typeface="Myriad Pro" charset="0"/>
              </a:rPr>
              <a:t>’ mean at the start of the mark schemes (and slide </a:t>
            </a:r>
            <a:r>
              <a:rPr lang="en-GB" sz="1200" dirty="0" smtClean="0">
                <a:solidFill>
                  <a:srgbClr val="1F224E"/>
                </a:solidFill>
                <a:latin typeface="Myriad Pro" charset="0"/>
                <a:ea typeface="Myriad Pro" charset="0"/>
                <a:cs typeface="Myriad Pro" charset="0"/>
              </a:rPr>
              <a:t>10 </a:t>
            </a:r>
            <a:r>
              <a:rPr lang="en-GB" sz="1200" dirty="0">
                <a:solidFill>
                  <a:srgbClr val="1F224E"/>
                </a:solidFill>
                <a:latin typeface="Myriad Pro" charset="0"/>
                <a:ea typeface="Myriad Pro" charset="0"/>
                <a:cs typeface="Myriad Pro" charset="0"/>
              </a:rPr>
              <a:t>of this presentation).</a:t>
            </a:r>
          </a:p>
        </p:txBody>
      </p:sp>
    </p:spTree>
    <p:extLst>
      <p:ext uri="{BB962C8B-B14F-4D97-AF65-F5344CB8AC3E}">
        <p14:creationId xmlns:p14="http://schemas.microsoft.com/office/powerpoint/2010/main" val="24549958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144000" cy="535682"/>
          </a:xfrm>
        </p:spPr>
        <p:txBody>
          <a:bodyPr>
            <a:noAutofit/>
          </a:bodyPr>
          <a:lstStyle/>
          <a:p>
            <a:r>
              <a:rPr lang="en-GB" sz="3200" dirty="0"/>
              <a:t>Topic </a:t>
            </a:r>
            <a:r>
              <a:rPr lang="en-GB" sz="3200" dirty="0" smtClean="0"/>
              <a:t>3.2 </a:t>
            </a:r>
            <a:r>
              <a:rPr lang="en-GB" sz="3200" dirty="0"/>
              <a:t>– Question </a:t>
            </a:r>
            <a:r>
              <a:rPr lang="en-GB" sz="3200" dirty="0" smtClean="0"/>
              <a:t>13* </a:t>
            </a:r>
            <a:r>
              <a:rPr lang="en-GB" sz="3200" dirty="0"/>
              <a:t>– 33 marks </a:t>
            </a:r>
            <a:r>
              <a:rPr lang="en-GB" sz="3200" dirty="0" smtClean="0"/>
              <a:t>–</a:t>
            </a:r>
            <a:br>
              <a:rPr lang="en-GB" sz="3200" dirty="0" smtClean="0"/>
            </a:br>
            <a:r>
              <a:rPr lang="en-GB" sz="3200" dirty="0" smtClean="0"/>
              <a:t> </a:t>
            </a:r>
            <a:r>
              <a:rPr lang="en-GB" sz="3200" dirty="0"/>
              <a:t>The mark scheme – </a:t>
            </a:r>
            <a:r>
              <a:rPr lang="en-GB" sz="3200" dirty="0" smtClean="0">
                <a:solidFill>
                  <a:srgbClr val="00B0F0"/>
                </a:solidFill>
              </a:rPr>
              <a:t>AO2 (24 </a:t>
            </a:r>
            <a:r>
              <a:rPr lang="en-GB" sz="3200" dirty="0">
                <a:solidFill>
                  <a:srgbClr val="00B0F0"/>
                </a:solidFill>
              </a:rPr>
              <a:t>marks)</a:t>
            </a:r>
          </a:p>
        </p:txBody>
      </p:sp>
      <p:sp>
        <p:nvSpPr>
          <p:cNvPr id="4" name="Content Placeholder 2"/>
          <p:cNvSpPr txBox="1">
            <a:spLocks/>
          </p:cNvSpPr>
          <p:nvPr/>
        </p:nvSpPr>
        <p:spPr>
          <a:xfrm>
            <a:off x="88454" y="952266"/>
            <a:ext cx="4483546" cy="4778232"/>
          </a:xfrm>
          <a:prstGeom prst="rect">
            <a:avLst/>
          </a:prstGeom>
          <a:solidFill>
            <a:schemeClr val="bg1"/>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050" b="1" dirty="0">
                <a:solidFill>
                  <a:srgbClr val="00B0F0"/>
                </a:solidFill>
                <a:latin typeface="Myriad Pro" charset="0"/>
                <a:ea typeface="Myriad Pro" charset="0"/>
                <a:cs typeface="Myriad Pro" charset="0"/>
              </a:rPr>
              <a:t>AO2</a:t>
            </a:r>
            <a:endParaRPr lang="en-GB" sz="1050" b="1" dirty="0">
              <a:solidFill>
                <a:srgbClr val="00B0F0"/>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4 </a:t>
            </a:r>
            <a:r>
              <a:rPr lang="en-US" sz="1050" b="1" dirty="0" smtClean="0">
                <a:solidFill>
                  <a:srgbClr val="1F224E"/>
                </a:solidFill>
                <a:latin typeface="Myriad Pro" charset="0"/>
                <a:ea typeface="Myriad Pro" charset="0"/>
                <a:cs typeface="Myriad Pro" charset="0"/>
              </a:rPr>
              <a:t>(19–24 marks</a:t>
            </a:r>
            <a:r>
              <a:rPr lang="en-US" sz="1050" b="1" dirty="0">
                <a:solidFill>
                  <a:srgbClr val="1F224E"/>
                </a:solidFill>
                <a:latin typeface="Myriad Pro" charset="0"/>
                <a:ea typeface="Myriad Pro" charset="0"/>
                <a:cs typeface="Myriad Pro" charset="0"/>
              </a:rPr>
              <a:t>)</a:t>
            </a: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comprehensive</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clear, developed and convincing </a:t>
            </a:r>
            <a:r>
              <a:rPr lang="en-US" sz="1050" dirty="0">
                <a:solidFill>
                  <a:srgbClr val="00B0F0"/>
                </a:solidFill>
                <a:latin typeface="Myriad Pro" charset="0"/>
                <a:ea typeface="Myriad Pro" charset="0"/>
                <a:cs typeface="Myriad Pro" charset="0"/>
              </a:rPr>
              <a:t>analysis</a:t>
            </a:r>
            <a:r>
              <a:rPr lang="en-US" sz="1050" dirty="0">
                <a:solidFill>
                  <a:srgbClr val="1F224E"/>
                </a:solidFill>
                <a:latin typeface="Myriad Pro" charset="0"/>
                <a:ea typeface="Myriad Pro" charset="0"/>
                <a:cs typeface="Myriad Pro" charset="0"/>
              </a:rPr>
              <a:t> that is fully accurate of the importance of factors which influence the spread of disease. </a:t>
            </a:r>
          </a:p>
          <a:p>
            <a:pPr marL="0" indent="0">
              <a:buNone/>
            </a:pPr>
            <a:endParaRPr lang="en-US"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comprehensive</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detailed and substantiated </a:t>
            </a:r>
            <a:r>
              <a:rPr lang="en-US" sz="1050" dirty="0">
                <a:solidFill>
                  <a:srgbClr val="00B0F0"/>
                </a:solidFill>
                <a:latin typeface="Myriad Pro" charset="0"/>
                <a:ea typeface="Myriad Pro" charset="0"/>
                <a:cs typeface="Myriad Pro" charset="0"/>
              </a:rPr>
              <a:t>evaluation</a:t>
            </a:r>
            <a:r>
              <a:rPr lang="en-US" sz="1050" dirty="0">
                <a:solidFill>
                  <a:srgbClr val="1F224E"/>
                </a:solidFill>
                <a:latin typeface="Myriad Pro" charset="0"/>
                <a:ea typeface="Myriad Pro" charset="0"/>
                <a:cs typeface="Myriad Pro" charset="0"/>
              </a:rPr>
              <a:t> that offers secure judgements leading to rational conclusions that are evidence based as to the relative importance of social factors influencing the spread of disease.</a:t>
            </a:r>
          </a:p>
          <a:p>
            <a:pPr marL="0" indent="0">
              <a:buNone/>
            </a:pPr>
            <a:endParaRPr lang="en-US"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Relevant concepts are authoritatively discussed. </a:t>
            </a:r>
          </a:p>
          <a:p>
            <a:pPr marL="0" indent="0">
              <a:buNone/>
            </a:pPr>
            <a:endParaRPr lang="en-US" sz="1050" b="1"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3 </a:t>
            </a:r>
            <a:r>
              <a:rPr lang="en-US" sz="1050" b="1" dirty="0" smtClean="0">
                <a:solidFill>
                  <a:srgbClr val="1F224E"/>
                </a:solidFill>
                <a:latin typeface="Myriad Pro" charset="0"/>
                <a:ea typeface="Myriad Pro" charset="0"/>
                <a:cs typeface="Myriad Pro" charset="0"/>
              </a:rPr>
              <a:t>(13–18 </a:t>
            </a:r>
            <a:r>
              <a:rPr lang="en-US" sz="1050" b="1" dirty="0">
                <a:solidFill>
                  <a:srgbClr val="1F224E"/>
                </a:solidFill>
                <a:latin typeface="Myriad Pro" charset="0"/>
                <a:ea typeface="Myriad Pro" charset="0"/>
                <a:cs typeface="Myriad Pro" charset="0"/>
              </a:rPr>
              <a:t>marks)</a:t>
            </a: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thorough</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clear and developed </a:t>
            </a:r>
            <a:r>
              <a:rPr lang="en-US" sz="1050" dirty="0">
                <a:solidFill>
                  <a:srgbClr val="00B0F0"/>
                </a:solidFill>
                <a:latin typeface="Myriad Pro" charset="0"/>
                <a:ea typeface="Myriad Pro" charset="0"/>
                <a:cs typeface="Myriad Pro" charset="0"/>
              </a:rPr>
              <a:t>analysis</a:t>
            </a:r>
            <a:r>
              <a:rPr lang="en-US" sz="1050" dirty="0">
                <a:solidFill>
                  <a:srgbClr val="1F224E"/>
                </a:solidFill>
                <a:latin typeface="Myriad Pro" charset="0"/>
                <a:ea typeface="Myriad Pro" charset="0"/>
                <a:cs typeface="Myriad Pro" charset="0"/>
              </a:rPr>
              <a:t> that shows accuracy of the importance of factors which influence the spread of disease. </a:t>
            </a:r>
          </a:p>
          <a:p>
            <a:pPr marL="0" indent="0">
              <a:buNone/>
            </a:pPr>
            <a:endParaRPr lang="en-US"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thorough</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detailed </a:t>
            </a:r>
            <a:r>
              <a:rPr lang="en-US" sz="1050" dirty="0">
                <a:solidFill>
                  <a:srgbClr val="00B0F0"/>
                </a:solidFill>
                <a:latin typeface="Myriad Pro" charset="0"/>
                <a:ea typeface="Myriad Pro" charset="0"/>
                <a:cs typeface="Myriad Pro" charset="0"/>
              </a:rPr>
              <a:t>evaluation</a:t>
            </a:r>
            <a:r>
              <a:rPr lang="en-US" sz="1050" dirty="0">
                <a:solidFill>
                  <a:srgbClr val="1F224E"/>
                </a:solidFill>
                <a:latin typeface="Myriad Pro" charset="0"/>
                <a:ea typeface="Myriad Pro" charset="0"/>
                <a:cs typeface="Myriad Pro" charset="0"/>
              </a:rPr>
              <a:t> that offers generally secure judgements, with some link between rational conclusions and evidence as to the relative importance of social factors influencing the spread of disease.</a:t>
            </a:r>
          </a:p>
          <a:p>
            <a:pPr marL="0" indent="0">
              <a:buNone/>
            </a:pPr>
            <a:endParaRPr lang="en-US"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Relevant concepts are discussed but this may lack some </a:t>
            </a:r>
            <a:r>
              <a:rPr lang="en-US" sz="1050" dirty="0" smtClean="0">
                <a:solidFill>
                  <a:srgbClr val="1F224E"/>
                </a:solidFill>
                <a:latin typeface="Myriad Pro" charset="0"/>
                <a:ea typeface="Myriad Pro" charset="0"/>
                <a:cs typeface="Myriad Pro" charset="0"/>
              </a:rPr>
              <a:t>authority.</a:t>
            </a:r>
            <a:endParaRPr lang="en-US" sz="1050" dirty="0">
              <a:solidFill>
                <a:srgbClr val="1F224E"/>
              </a:solidFill>
              <a:latin typeface="Myriad Pro" charset="0"/>
              <a:ea typeface="Myriad Pro" charset="0"/>
              <a:cs typeface="Myriad Pro" charset="0"/>
            </a:endParaRPr>
          </a:p>
        </p:txBody>
      </p:sp>
      <p:sp>
        <p:nvSpPr>
          <p:cNvPr id="9" name="Rectangle 8"/>
          <p:cNvSpPr/>
          <p:nvPr/>
        </p:nvSpPr>
        <p:spPr>
          <a:xfrm>
            <a:off x="4572001" y="952267"/>
            <a:ext cx="4480940" cy="4778231"/>
          </a:xfrm>
          <a:prstGeom prst="rect">
            <a:avLst/>
          </a:prstGeom>
          <a:ln>
            <a:solidFill>
              <a:schemeClr val="tx1"/>
            </a:solidFill>
          </a:ln>
        </p:spPr>
        <p:txBody>
          <a:bodyPr wrap="square">
            <a:spAutoFit/>
          </a:bodyPr>
          <a:lstStyle/>
          <a:p>
            <a:pPr lvl="0"/>
            <a:endParaRPr lang="en-US" sz="1050" b="1" dirty="0" smtClean="0">
              <a:solidFill>
                <a:srgbClr val="1F224E"/>
              </a:solidFill>
              <a:latin typeface="Myriad Pro" charset="0"/>
              <a:ea typeface="Myriad Pro" charset="0"/>
              <a:cs typeface="Myriad Pro" charset="0"/>
            </a:endParaRPr>
          </a:p>
          <a:p>
            <a:pPr lvl="0"/>
            <a:r>
              <a:rPr lang="en-US" sz="1050" b="1" dirty="0" smtClean="0">
                <a:solidFill>
                  <a:srgbClr val="1F224E"/>
                </a:solidFill>
                <a:latin typeface="Myriad Pro" charset="0"/>
                <a:ea typeface="Myriad Pro" charset="0"/>
                <a:cs typeface="Myriad Pro" charset="0"/>
              </a:rPr>
              <a:t>Level </a:t>
            </a:r>
            <a:r>
              <a:rPr lang="en-US" sz="1050" b="1" dirty="0">
                <a:solidFill>
                  <a:srgbClr val="1F224E"/>
                </a:solidFill>
                <a:latin typeface="Myriad Pro" charset="0"/>
                <a:ea typeface="Myriad Pro" charset="0"/>
                <a:cs typeface="Myriad Pro" charset="0"/>
              </a:rPr>
              <a:t>2 (7–12 marks)</a:t>
            </a:r>
          </a:p>
          <a:p>
            <a:pPr lvl="0"/>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reasonable</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sound </a:t>
            </a:r>
            <a:r>
              <a:rPr lang="en-US" sz="1050" dirty="0">
                <a:solidFill>
                  <a:srgbClr val="00B0F0"/>
                </a:solidFill>
                <a:latin typeface="Myriad Pro" charset="0"/>
                <a:ea typeface="Myriad Pro" charset="0"/>
                <a:cs typeface="Myriad Pro" charset="0"/>
              </a:rPr>
              <a:t>analysis</a:t>
            </a:r>
            <a:r>
              <a:rPr lang="en-US" sz="1050" dirty="0">
                <a:solidFill>
                  <a:srgbClr val="1F224E"/>
                </a:solidFill>
                <a:latin typeface="Myriad Pro" charset="0"/>
                <a:ea typeface="Myriad Pro" charset="0"/>
                <a:cs typeface="Myriad Pro" charset="0"/>
              </a:rPr>
              <a:t> that shows some accuracy of the importance of factors which influence the spread of disease. </a:t>
            </a:r>
          </a:p>
          <a:p>
            <a:pPr lvl="0"/>
            <a:endParaRPr lang="en-US" sz="1050" b="1" dirty="0">
              <a:solidFill>
                <a:srgbClr val="1F224E"/>
              </a:solidFill>
              <a:latin typeface="Myriad Pro" charset="0"/>
              <a:ea typeface="Myriad Pro" charset="0"/>
              <a:cs typeface="Myriad Pro" charset="0"/>
            </a:endParaRPr>
          </a:p>
          <a:p>
            <a:pPr lvl="0"/>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reasonable</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sound </a:t>
            </a:r>
            <a:r>
              <a:rPr lang="en-US" sz="1050" dirty="0">
                <a:solidFill>
                  <a:srgbClr val="00B0F0"/>
                </a:solidFill>
                <a:latin typeface="Myriad Pro" charset="0"/>
                <a:ea typeface="Myriad Pro" charset="0"/>
                <a:cs typeface="Myriad Pro" charset="0"/>
              </a:rPr>
              <a:t>evaluation</a:t>
            </a:r>
            <a:r>
              <a:rPr lang="en-US" sz="1050" dirty="0">
                <a:solidFill>
                  <a:srgbClr val="1F224E"/>
                </a:solidFill>
                <a:latin typeface="Myriad Pro" charset="0"/>
                <a:ea typeface="Myriad Pro" charset="0"/>
                <a:cs typeface="Myriad Pro" charset="0"/>
              </a:rPr>
              <a:t> that offers generalised judgements and conclusions, with limited use of evidence as to the relative importance of social factors influencing the spread of disease.</a:t>
            </a:r>
          </a:p>
          <a:p>
            <a:pPr lvl="0"/>
            <a:endParaRPr lang="en-US" sz="1050" dirty="0">
              <a:solidFill>
                <a:srgbClr val="1F224E"/>
              </a:solidFill>
              <a:latin typeface="Myriad Pro" charset="0"/>
              <a:ea typeface="Myriad Pro" charset="0"/>
              <a:cs typeface="Myriad Pro" charset="0"/>
            </a:endParaRPr>
          </a:p>
          <a:p>
            <a:pPr lvl="0"/>
            <a:r>
              <a:rPr lang="en-US" sz="1050" dirty="0">
                <a:solidFill>
                  <a:srgbClr val="1F224E"/>
                </a:solidFill>
                <a:latin typeface="Myriad Pro" charset="0"/>
                <a:ea typeface="Myriad Pro" charset="0"/>
                <a:cs typeface="Myriad Pro" charset="0"/>
              </a:rPr>
              <a:t>Concepts are discussed but their use lacks precision.</a:t>
            </a:r>
          </a:p>
          <a:p>
            <a:pPr lvl="0"/>
            <a:endParaRPr lang="en-US" sz="1050" b="1" dirty="0">
              <a:solidFill>
                <a:srgbClr val="1F224E"/>
              </a:solidFill>
              <a:latin typeface="Myriad Pro" charset="0"/>
              <a:ea typeface="Myriad Pro" charset="0"/>
              <a:cs typeface="Myriad Pro" charset="0"/>
            </a:endParaRPr>
          </a:p>
          <a:p>
            <a:pPr lvl="0"/>
            <a:r>
              <a:rPr lang="en-US" sz="1050" b="1" dirty="0">
                <a:solidFill>
                  <a:srgbClr val="1F224E"/>
                </a:solidFill>
                <a:latin typeface="Myriad Pro" charset="0"/>
                <a:ea typeface="Myriad Pro" charset="0"/>
                <a:cs typeface="Myriad Pro" charset="0"/>
              </a:rPr>
              <a:t>Level 1 (1–6 marks)</a:t>
            </a:r>
          </a:p>
          <a:p>
            <a:pPr lvl="0"/>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basic</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simple </a:t>
            </a:r>
            <a:r>
              <a:rPr lang="en-US" sz="1050" dirty="0">
                <a:solidFill>
                  <a:srgbClr val="00B0F0"/>
                </a:solidFill>
                <a:latin typeface="Myriad Pro" charset="0"/>
                <a:ea typeface="Myriad Pro" charset="0"/>
                <a:cs typeface="Myriad Pro" charset="0"/>
              </a:rPr>
              <a:t>analysis</a:t>
            </a:r>
            <a:r>
              <a:rPr lang="en-US" sz="1050" dirty="0">
                <a:solidFill>
                  <a:srgbClr val="1F224E"/>
                </a:solidFill>
                <a:latin typeface="Myriad Pro" charset="0"/>
                <a:ea typeface="Myriad Pro" charset="0"/>
                <a:cs typeface="Myriad Pro" charset="0"/>
              </a:rPr>
              <a:t> that shows limited accuracy of the importance of factors which influence the spread of disease.</a:t>
            </a:r>
          </a:p>
          <a:p>
            <a:pPr lvl="0"/>
            <a:endParaRPr lang="en-US" sz="1050" b="1" dirty="0">
              <a:solidFill>
                <a:srgbClr val="1F224E"/>
              </a:solidFill>
              <a:latin typeface="Myriad Pro" charset="0"/>
              <a:ea typeface="Myriad Pro" charset="0"/>
              <a:cs typeface="Myriad Pro" charset="0"/>
            </a:endParaRPr>
          </a:p>
          <a:p>
            <a:pPr lvl="0"/>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basic</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an un-supported </a:t>
            </a:r>
            <a:r>
              <a:rPr lang="en-US" sz="1050" dirty="0">
                <a:solidFill>
                  <a:srgbClr val="00B0F0"/>
                </a:solidFill>
                <a:latin typeface="Myriad Pro" charset="0"/>
                <a:ea typeface="Myriad Pro" charset="0"/>
                <a:cs typeface="Myriad Pro" charset="0"/>
              </a:rPr>
              <a:t>evaluation</a:t>
            </a:r>
            <a:r>
              <a:rPr lang="en-US" sz="1050" dirty="0">
                <a:solidFill>
                  <a:srgbClr val="1F224E"/>
                </a:solidFill>
                <a:latin typeface="Myriad Pro" charset="0"/>
                <a:ea typeface="Myriad Pro" charset="0"/>
                <a:cs typeface="Myriad Pro" charset="0"/>
              </a:rPr>
              <a:t> that offers simple conclusions as to the relative importance of social factors influencing the spread of disease.</a:t>
            </a:r>
          </a:p>
          <a:p>
            <a:pPr lvl="0"/>
            <a:endParaRPr lang="en-US" sz="1050" dirty="0">
              <a:solidFill>
                <a:srgbClr val="1F224E"/>
              </a:solidFill>
              <a:latin typeface="Myriad Pro" charset="0"/>
              <a:ea typeface="Myriad Pro" charset="0"/>
              <a:cs typeface="Myriad Pro" charset="0"/>
            </a:endParaRPr>
          </a:p>
          <a:p>
            <a:pPr lvl="0"/>
            <a:r>
              <a:rPr lang="en-US" sz="1050" dirty="0">
                <a:solidFill>
                  <a:srgbClr val="1F224E"/>
                </a:solidFill>
                <a:latin typeface="Myriad Pro" charset="0"/>
                <a:ea typeface="Myriad Pro" charset="0"/>
                <a:cs typeface="Myriad Pro" charset="0"/>
              </a:rPr>
              <a:t>Concepts are not discussed or are so inaccurately</a:t>
            </a:r>
            <a:r>
              <a:rPr lang="en-US" sz="1050" dirty="0" smtClean="0">
                <a:solidFill>
                  <a:srgbClr val="1F224E"/>
                </a:solidFill>
                <a:latin typeface="Myriad Pro" charset="0"/>
                <a:ea typeface="Myriad Pro" charset="0"/>
                <a:cs typeface="Myriad Pro" charset="0"/>
              </a:rPr>
              <a:t>.</a:t>
            </a:r>
          </a:p>
          <a:p>
            <a:pPr lvl="0"/>
            <a:endParaRPr lang="en-US" sz="1050" dirty="0">
              <a:solidFill>
                <a:srgbClr val="1F224E"/>
              </a:solidFill>
              <a:latin typeface="Myriad Pro" charset="0"/>
              <a:ea typeface="Myriad Pro" charset="0"/>
              <a:cs typeface="Myriad Pro" charset="0"/>
            </a:endParaRPr>
          </a:p>
          <a:p>
            <a:r>
              <a:rPr lang="en-US" sz="1050" b="1" dirty="0">
                <a:solidFill>
                  <a:srgbClr val="1F224E"/>
                </a:solidFill>
                <a:latin typeface="Myriad Pro" charset="0"/>
                <a:ea typeface="Myriad Pro" charset="0"/>
                <a:cs typeface="Myriad Pro" charset="0"/>
              </a:rPr>
              <a:t>0 marks </a:t>
            </a:r>
          </a:p>
          <a:p>
            <a:r>
              <a:rPr lang="en-US" sz="1050" dirty="0">
                <a:solidFill>
                  <a:srgbClr val="1F224E"/>
                </a:solidFill>
                <a:latin typeface="Myriad Pro" charset="0"/>
                <a:ea typeface="Myriad Pro" charset="0"/>
                <a:cs typeface="Myriad Pro" charset="0"/>
              </a:rPr>
              <a:t>No response or no response worthy of credit</a:t>
            </a:r>
            <a:r>
              <a:rPr lang="en-US" sz="1050" dirty="0" smtClean="0">
                <a:solidFill>
                  <a:srgbClr val="1F224E"/>
                </a:solidFill>
                <a:latin typeface="Myriad Pro" charset="0"/>
                <a:ea typeface="Myriad Pro" charset="0"/>
                <a:cs typeface="Myriad Pro" charset="0"/>
              </a:rPr>
              <a:t>.</a:t>
            </a:r>
          </a:p>
          <a:p>
            <a:endParaRPr lang="en-US" sz="1050" dirty="0" smtClean="0">
              <a:solidFill>
                <a:srgbClr val="1F224E"/>
              </a:solidFill>
              <a:latin typeface="Myriad Pro" charset="0"/>
              <a:ea typeface="Myriad Pro" charset="0"/>
              <a:cs typeface="Myriad Pro" charset="0"/>
            </a:endParaRPr>
          </a:p>
        </p:txBody>
      </p:sp>
      <p:sp>
        <p:nvSpPr>
          <p:cNvPr id="7" name="Rectangle 6"/>
          <p:cNvSpPr/>
          <p:nvPr/>
        </p:nvSpPr>
        <p:spPr>
          <a:xfrm>
            <a:off x="4648572" y="5563780"/>
            <a:ext cx="1512168" cy="1061829"/>
          </a:xfrm>
          <a:prstGeom prst="rect">
            <a:avLst/>
          </a:prstGeom>
          <a:solidFill>
            <a:schemeClr val="bg1"/>
          </a:solidFill>
          <a:ln>
            <a:solidFill>
              <a:schemeClr val="tx1"/>
            </a:solidFill>
          </a:ln>
        </p:spPr>
        <p:txBody>
          <a:bodyPr wrap="square">
            <a:spAutoFit/>
          </a:bodyPr>
          <a:lstStyle/>
          <a:p>
            <a:r>
              <a:rPr lang="en-US" sz="1050" u="sng" dirty="0" smtClean="0">
                <a:solidFill>
                  <a:srgbClr val="1F224E"/>
                </a:solidFill>
                <a:latin typeface="Myriad Pro" charset="0"/>
                <a:ea typeface="Myriad Pro" charset="0"/>
                <a:cs typeface="Myriad Pro" charset="0"/>
              </a:rPr>
              <a:t>Quality </a:t>
            </a:r>
            <a:r>
              <a:rPr lang="en-US" sz="1050" u="sng" dirty="0">
                <a:solidFill>
                  <a:srgbClr val="1F224E"/>
                </a:solidFill>
                <a:latin typeface="Myriad Pro" charset="0"/>
                <a:ea typeface="Myriad Pro" charset="0"/>
                <a:cs typeface="Myriad Pro" charset="0"/>
              </a:rPr>
              <a:t>of extended response descriptors</a:t>
            </a:r>
            <a:r>
              <a:rPr lang="en-US" sz="1050" dirty="0">
                <a:solidFill>
                  <a:srgbClr val="1F224E"/>
                </a:solidFill>
                <a:latin typeface="Myriad Pro" charset="0"/>
                <a:ea typeface="Myriad Pro" charset="0"/>
                <a:cs typeface="Myriad Pro" charset="0"/>
              </a:rPr>
              <a:t> are listed below </a:t>
            </a:r>
            <a:r>
              <a:rPr lang="en-US" sz="1050" dirty="0">
                <a:solidFill>
                  <a:srgbClr val="00B0F0"/>
                </a:solidFill>
                <a:latin typeface="Myriad Pro" charset="0"/>
                <a:ea typeface="Myriad Pro" charset="0"/>
                <a:cs typeface="Myriad Pro" charset="0"/>
              </a:rPr>
              <a:t>AO2</a:t>
            </a:r>
            <a:r>
              <a:rPr lang="en-US" sz="1050" dirty="0">
                <a:solidFill>
                  <a:srgbClr val="1F224E"/>
                </a:solidFill>
                <a:latin typeface="Myriad Pro" charset="0"/>
                <a:ea typeface="Myriad Pro" charset="0"/>
                <a:cs typeface="Myriad Pro" charset="0"/>
              </a:rPr>
              <a:t> – you can find more information on these on </a:t>
            </a:r>
            <a:r>
              <a:rPr lang="en-US" sz="1050" u="sng" dirty="0">
                <a:solidFill>
                  <a:srgbClr val="1F224E"/>
                </a:solidFill>
                <a:latin typeface="Myriad Pro" charset="0"/>
                <a:ea typeface="Myriad Pro" charset="0"/>
                <a:cs typeface="Myriad Pro" charset="0"/>
              </a:rPr>
              <a:t>slide 9</a:t>
            </a:r>
            <a:r>
              <a:rPr lang="en-US" sz="1050" dirty="0">
                <a:solidFill>
                  <a:srgbClr val="1F224E"/>
                </a:solidFill>
                <a:latin typeface="Myriad Pro" charset="0"/>
                <a:ea typeface="Myriad Pro" charset="0"/>
                <a:cs typeface="Myriad Pro" charset="0"/>
              </a:rPr>
              <a:t>.</a:t>
            </a:r>
            <a:endParaRPr lang="en-GB" sz="1050" dirty="0">
              <a:solidFill>
                <a:srgbClr val="1F224E"/>
              </a:solidFill>
              <a:latin typeface="Myriad Pro" charset="0"/>
              <a:ea typeface="Myriad Pro" charset="0"/>
              <a:cs typeface="Myriad Pro" charset="0"/>
            </a:endParaRPr>
          </a:p>
        </p:txBody>
      </p:sp>
      <p:sp>
        <p:nvSpPr>
          <p:cNvPr id="5" name="Rectangle 4"/>
          <p:cNvSpPr/>
          <p:nvPr/>
        </p:nvSpPr>
        <p:spPr>
          <a:xfrm>
            <a:off x="6448772" y="5563780"/>
            <a:ext cx="2520280" cy="1061829"/>
          </a:xfrm>
          <a:prstGeom prst="rect">
            <a:avLst/>
          </a:prstGeom>
          <a:solidFill>
            <a:schemeClr val="bg1"/>
          </a:solidFill>
          <a:ln>
            <a:solidFill>
              <a:schemeClr val="tx1"/>
            </a:solidFill>
          </a:ln>
        </p:spPr>
        <p:txBody>
          <a:bodyPr wrap="square">
            <a:spAutoFit/>
          </a:bodyPr>
          <a:lstStyle/>
          <a:p>
            <a:r>
              <a:rPr lang="en-GB" sz="1050" dirty="0">
                <a:solidFill>
                  <a:srgbClr val="1F224E"/>
                </a:solidFill>
                <a:latin typeface="Myriad Pro" charset="0"/>
                <a:ea typeface="Myriad Pro" charset="0"/>
                <a:cs typeface="Myriad Pro" charset="0"/>
              </a:rPr>
              <a:t>Remember there is </a:t>
            </a:r>
            <a:r>
              <a:rPr lang="en-US" sz="1050" dirty="0">
                <a:solidFill>
                  <a:srgbClr val="1F224E"/>
                </a:solidFill>
                <a:latin typeface="Myriad Pro" charset="0"/>
                <a:ea typeface="Myriad Pro" charset="0"/>
                <a:cs typeface="Myriad Pro" charset="0"/>
              </a:rPr>
              <a:t>level of response questions marking guidance</a:t>
            </a:r>
            <a:r>
              <a:rPr lang="en-GB" sz="1050" dirty="0">
                <a:solidFill>
                  <a:srgbClr val="1F224E"/>
                </a:solidFill>
                <a:latin typeface="Myriad Pro" charset="0"/>
                <a:ea typeface="Myriad Pro" charset="0"/>
                <a:cs typeface="Myriad Pro" charset="0"/>
              </a:rPr>
              <a:t> to indicate what </a:t>
            </a:r>
            <a:r>
              <a:rPr lang="en-GB" sz="1050" dirty="0" smtClean="0">
                <a:solidFill>
                  <a:srgbClr val="1F224E"/>
                </a:solidFill>
                <a:latin typeface="Myriad Pro" charset="0"/>
                <a:ea typeface="Myriad Pro" charset="0"/>
                <a:cs typeface="Myriad Pro" charset="0"/>
              </a:rPr>
              <a:t>‘</a:t>
            </a:r>
            <a:r>
              <a:rPr lang="en-GB" sz="1050" b="1" dirty="0" smtClean="0">
                <a:solidFill>
                  <a:srgbClr val="1F224E"/>
                </a:solidFill>
                <a:latin typeface="Myriad Pro" charset="0"/>
                <a:ea typeface="Myriad Pro" charset="0"/>
                <a:cs typeface="Myriad Pro" charset="0"/>
              </a:rPr>
              <a:t>comprehensive</a:t>
            </a:r>
            <a:r>
              <a:rPr lang="en-GB" sz="1050" dirty="0" smtClean="0">
                <a:solidFill>
                  <a:srgbClr val="1F224E"/>
                </a:solidFill>
                <a:latin typeface="Myriad Pro" charset="0"/>
                <a:ea typeface="Myriad Pro" charset="0"/>
                <a:cs typeface="Myriad Pro" charset="0"/>
              </a:rPr>
              <a:t>’, ‘</a:t>
            </a:r>
            <a:r>
              <a:rPr lang="en-GB" sz="1050" b="1" dirty="0" smtClean="0">
                <a:solidFill>
                  <a:srgbClr val="1F224E"/>
                </a:solidFill>
                <a:latin typeface="Myriad Pro" charset="0"/>
                <a:ea typeface="Myriad Pro" charset="0"/>
                <a:cs typeface="Myriad Pro" charset="0"/>
              </a:rPr>
              <a:t>thorough</a:t>
            </a:r>
            <a:r>
              <a:rPr lang="en-GB" sz="1050" dirty="0">
                <a:solidFill>
                  <a:srgbClr val="1F224E"/>
                </a:solidFill>
                <a:latin typeface="Myriad Pro" charset="0"/>
                <a:ea typeface="Myriad Pro" charset="0"/>
                <a:cs typeface="Myriad Pro" charset="0"/>
              </a:rPr>
              <a:t>’, ‘</a:t>
            </a:r>
            <a:r>
              <a:rPr lang="en-GB" sz="1050" b="1" dirty="0">
                <a:solidFill>
                  <a:srgbClr val="1F224E"/>
                </a:solidFill>
                <a:latin typeface="Myriad Pro" charset="0"/>
                <a:ea typeface="Myriad Pro" charset="0"/>
                <a:cs typeface="Myriad Pro" charset="0"/>
              </a:rPr>
              <a:t>reasonable</a:t>
            </a:r>
            <a:r>
              <a:rPr lang="en-GB" sz="1050" dirty="0">
                <a:solidFill>
                  <a:srgbClr val="1F224E"/>
                </a:solidFill>
                <a:latin typeface="Myriad Pro" charset="0"/>
                <a:ea typeface="Myriad Pro" charset="0"/>
                <a:cs typeface="Myriad Pro" charset="0"/>
              </a:rPr>
              <a:t>’ and ‘</a:t>
            </a:r>
            <a:r>
              <a:rPr lang="en-GB" sz="1050" b="1" dirty="0">
                <a:solidFill>
                  <a:srgbClr val="1F224E"/>
                </a:solidFill>
                <a:latin typeface="Myriad Pro" charset="0"/>
                <a:ea typeface="Myriad Pro" charset="0"/>
                <a:cs typeface="Myriad Pro" charset="0"/>
              </a:rPr>
              <a:t>basic</a:t>
            </a:r>
            <a:r>
              <a:rPr lang="en-GB" sz="1050" dirty="0">
                <a:solidFill>
                  <a:srgbClr val="1F224E"/>
                </a:solidFill>
                <a:latin typeface="Myriad Pro" charset="0"/>
                <a:ea typeface="Myriad Pro" charset="0"/>
                <a:cs typeface="Myriad Pro" charset="0"/>
              </a:rPr>
              <a:t>’ mean at the start of the mark schemes (and slide </a:t>
            </a:r>
            <a:r>
              <a:rPr lang="en-GB" sz="1050" dirty="0" smtClean="0">
                <a:solidFill>
                  <a:srgbClr val="1F224E"/>
                </a:solidFill>
                <a:latin typeface="Myriad Pro" charset="0"/>
                <a:ea typeface="Myriad Pro" charset="0"/>
                <a:cs typeface="Myriad Pro" charset="0"/>
              </a:rPr>
              <a:t>10 </a:t>
            </a:r>
            <a:r>
              <a:rPr lang="en-GB" sz="1050" dirty="0">
                <a:solidFill>
                  <a:srgbClr val="1F224E"/>
                </a:solidFill>
                <a:latin typeface="Myriad Pro" charset="0"/>
                <a:ea typeface="Myriad Pro" charset="0"/>
                <a:cs typeface="Myriad Pro" charset="0"/>
              </a:rPr>
              <a:t>of this presentation).</a:t>
            </a:r>
          </a:p>
        </p:txBody>
      </p:sp>
    </p:spTree>
    <p:extLst>
      <p:ext uri="{BB962C8B-B14F-4D97-AF65-F5344CB8AC3E}">
        <p14:creationId xmlns:p14="http://schemas.microsoft.com/office/powerpoint/2010/main" val="38559461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 y="-54818"/>
            <a:ext cx="9180512" cy="936104"/>
          </a:xfrm>
        </p:spPr>
        <p:txBody>
          <a:bodyPr>
            <a:noAutofit/>
          </a:bodyPr>
          <a:lstStyle/>
          <a:p>
            <a:r>
              <a:rPr lang="en-GB" sz="2800" dirty="0"/>
              <a:t>Topic </a:t>
            </a:r>
            <a:r>
              <a:rPr lang="en-GB" sz="2800" dirty="0" smtClean="0"/>
              <a:t>3.2 </a:t>
            </a:r>
            <a:r>
              <a:rPr lang="en-GB" sz="2800" dirty="0"/>
              <a:t>– Question </a:t>
            </a:r>
            <a:r>
              <a:rPr lang="en-GB" sz="2800" dirty="0" smtClean="0"/>
              <a:t>13* </a:t>
            </a:r>
            <a:r>
              <a:rPr lang="en-GB" sz="2800" dirty="0"/>
              <a:t>– 33 </a:t>
            </a:r>
            <a:r>
              <a:rPr lang="en-GB" sz="2800" dirty="0" smtClean="0"/>
              <a:t>marks – </a:t>
            </a:r>
            <a:r>
              <a:rPr lang="en-GB" sz="2800" dirty="0"/>
              <a:t>Indicative </a:t>
            </a:r>
            <a:r>
              <a:rPr lang="en-GB" sz="2800" dirty="0" smtClean="0"/>
              <a:t>content</a:t>
            </a:r>
            <a:endParaRPr lang="en-GB" sz="2800" dirty="0"/>
          </a:p>
        </p:txBody>
      </p:sp>
      <p:sp>
        <p:nvSpPr>
          <p:cNvPr id="7" name="Content Placeholder 2"/>
          <p:cNvSpPr txBox="1">
            <a:spLocks/>
          </p:cNvSpPr>
          <p:nvPr/>
        </p:nvSpPr>
        <p:spPr>
          <a:xfrm>
            <a:off x="107504" y="1380008"/>
            <a:ext cx="4428492" cy="4641280"/>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100" b="1" dirty="0" smtClean="0">
                <a:solidFill>
                  <a:srgbClr val="FF0000"/>
                </a:solidFill>
                <a:latin typeface="Myriad Pro" charset="0"/>
                <a:ea typeface="Myriad Pro" charset="0"/>
                <a:cs typeface="Myriad Pro" charset="0"/>
              </a:rPr>
              <a:t>AO1 </a:t>
            </a:r>
            <a:r>
              <a:rPr lang="en-US" sz="1100" b="1" dirty="0">
                <a:solidFill>
                  <a:srgbClr val="FF0000"/>
                </a:solidFill>
                <a:latin typeface="Myriad Pro" charset="0"/>
                <a:ea typeface="Myriad Pro" charset="0"/>
                <a:cs typeface="Myriad Pro" charset="0"/>
              </a:rPr>
              <a:t>– </a:t>
            </a:r>
            <a:r>
              <a:rPr lang="en-US" sz="1100" b="1" dirty="0" smtClean="0">
                <a:solidFill>
                  <a:srgbClr val="FF0000"/>
                </a:solidFill>
                <a:latin typeface="Myriad Pro" charset="0"/>
                <a:ea typeface="Myriad Pro" charset="0"/>
                <a:cs typeface="Myriad Pro" charset="0"/>
              </a:rPr>
              <a:t>9 </a:t>
            </a:r>
            <a:r>
              <a:rPr lang="en-US" sz="1100" b="1" dirty="0">
                <a:solidFill>
                  <a:srgbClr val="FF0000"/>
                </a:solidFill>
                <a:latin typeface="Myriad Pro" charset="0"/>
                <a:ea typeface="Myriad Pro" charset="0"/>
                <a:cs typeface="Myriad Pro" charset="0"/>
              </a:rPr>
              <a:t>marks</a:t>
            </a:r>
            <a:endParaRPr lang="en-GB" sz="1100" b="1" dirty="0">
              <a:solidFill>
                <a:srgbClr val="FF0000"/>
              </a:solidFill>
              <a:latin typeface="Myriad Pro" charset="0"/>
              <a:ea typeface="Myriad Pro" charset="0"/>
              <a:cs typeface="Myriad Pro" charset="0"/>
            </a:endParaRPr>
          </a:p>
          <a:p>
            <a:pPr marL="0" indent="0">
              <a:buNone/>
            </a:pPr>
            <a:r>
              <a:rPr lang="en-US" sz="1100" dirty="0" smtClean="0">
                <a:solidFill>
                  <a:srgbClr val="FF0000"/>
                </a:solidFill>
                <a:latin typeface="Myriad Pro" charset="0"/>
                <a:ea typeface="Myriad Pro" charset="0"/>
                <a:cs typeface="Myriad Pro" charset="0"/>
              </a:rPr>
              <a:t>Knowledge </a:t>
            </a:r>
            <a:r>
              <a:rPr lang="en-US" sz="1100" dirty="0">
                <a:solidFill>
                  <a:srgbClr val="FF0000"/>
                </a:solidFill>
                <a:latin typeface="Myriad Pro" charset="0"/>
                <a:ea typeface="Myriad Pro" charset="0"/>
                <a:cs typeface="Myriad Pro" charset="0"/>
              </a:rPr>
              <a:t>and understanding </a:t>
            </a:r>
            <a:r>
              <a:rPr lang="en-US" sz="1100" dirty="0">
                <a:solidFill>
                  <a:srgbClr val="1F224E"/>
                </a:solidFill>
                <a:latin typeface="Myriad Pro" charset="0"/>
                <a:ea typeface="Myriad Pro" charset="0"/>
                <a:cs typeface="Myriad Pro" charset="0"/>
              </a:rPr>
              <a:t>of the influence of different factors on the spread of disease, with social factors the focus, could potentially include:</a:t>
            </a:r>
            <a:endParaRPr lang="en-US" sz="1100" dirty="0" smtClean="0">
              <a:solidFill>
                <a:srgbClr val="1F224E"/>
              </a:solidFill>
              <a:latin typeface="Myriad Pro" charset="0"/>
              <a:ea typeface="Myriad Pro" charset="0"/>
              <a:cs typeface="Myriad Pro" charset="0"/>
            </a:endParaRPr>
          </a:p>
          <a:p>
            <a:r>
              <a:rPr lang="en-US" sz="1100" dirty="0" smtClean="0">
                <a:solidFill>
                  <a:srgbClr val="1F224E"/>
                </a:solidFill>
                <a:latin typeface="Myriad Pro" charset="0"/>
                <a:ea typeface="Myriad Pro" charset="0"/>
                <a:cs typeface="Myriad Pro" charset="0"/>
              </a:rPr>
              <a:t>social </a:t>
            </a:r>
            <a:r>
              <a:rPr lang="en-US" sz="1100" dirty="0">
                <a:solidFill>
                  <a:srgbClr val="1F224E"/>
                </a:solidFill>
                <a:latin typeface="Myriad Pro" charset="0"/>
                <a:ea typeface="Myriad Pro" charset="0"/>
                <a:cs typeface="Myriad Pro" charset="0"/>
              </a:rPr>
              <a:t>factors such as physical contact with infected individuals (measles), exchange of body fluids in sexual intercourse (HIV/Aids), contaminated materials such as food (typhoid), airborne inhalation (tuberculosis), population movements, population density </a:t>
            </a:r>
          </a:p>
          <a:p>
            <a:r>
              <a:rPr lang="en-US" sz="1100" dirty="0" smtClean="0">
                <a:solidFill>
                  <a:srgbClr val="1F224E"/>
                </a:solidFill>
                <a:latin typeface="Myriad Pro" charset="0"/>
                <a:ea typeface="Myriad Pro" charset="0"/>
                <a:cs typeface="Myriad Pro" charset="0"/>
              </a:rPr>
              <a:t>socio-economic </a:t>
            </a:r>
            <a:r>
              <a:rPr lang="en-US" sz="1100" dirty="0">
                <a:solidFill>
                  <a:srgbClr val="1F224E"/>
                </a:solidFill>
                <a:latin typeface="Myriad Pro" charset="0"/>
                <a:ea typeface="Myriad Pro" charset="0"/>
                <a:cs typeface="Myriad Pro" charset="0"/>
              </a:rPr>
              <a:t>factors such as access to clean water, sanitation, level of development re quality and quantity of health care </a:t>
            </a:r>
          </a:p>
          <a:p>
            <a:r>
              <a:rPr lang="en-US" sz="1100" dirty="0" smtClean="0">
                <a:solidFill>
                  <a:srgbClr val="1F224E"/>
                </a:solidFill>
                <a:latin typeface="Myriad Pro" charset="0"/>
                <a:ea typeface="Myriad Pro" charset="0"/>
                <a:cs typeface="Myriad Pro" charset="0"/>
              </a:rPr>
              <a:t>political </a:t>
            </a:r>
            <a:r>
              <a:rPr lang="en-US" sz="1100" dirty="0">
                <a:solidFill>
                  <a:srgbClr val="1F224E"/>
                </a:solidFill>
                <a:latin typeface="Myriad Pro" charset="0"/>
                <a:ea typeface="Myriad Pro" charset="0"/>
                <a:cs typeface="Myriad Pro" charset="0"/>
              </a:rPr>
              <a:t>factors such as national strategies for screening, funding, health education and immunisation and other medical technologies, international border control, international strategies such as the work of WHO and NGOs </a:t>
            </a:r>
          </a:p>
          <a:p>
            <a:r>
              <a:rPr lang="en-US" sz="1100" dirty="0" smtClean="0">
                <a:solidFill>
                  <a:srgbClr val="1F224E"/>
                </a:solidFill>
                <a:latin typeface="Myriad Pro" charset="0"/>
                <a:ea typeface="Myriad Pro" charset="0"/>
                <a:cs typeface="Myriad Pro" charset="0"/>
              </a:rPr>
              <a:t>physical </a:t>
            </a:r>
            <a:r>
              <a:rPr lang="en-US" sz="1100" dirty="0">
                <a:solidFill>
                  <a:srgbClr val="1F224E"/>
                </a:solidFill>
                <a:latin typeface="Myriad Pro" charset="0"/>
                <a:ea typeface="Myriad Pro" charset="0"/>
                <a:cs typeface="Myriad Pro" charset="0"/>
              </a:rPr>
              <a:t>factors such as weather conditions, relief, water sources, conditions for vectors (malaria), natural hazards e.g. earthquakes, climate change (seasonal and long term)</a:t>
            </a:r>
          </a:p>
          <a:p>
            <a:r>
              <a:rPr lang="en-US" sz="1100" dirty="0" smtClean="0">
                <a:solidFill>
                  <a:srgbClr val="1F224E"/>
                </a:solidFill>
                <a:latin typeface="Myriad Pro" charset="0"/>
                <a:ea typeface="Myriad Pro" charset="0"/>
                <a:cs typeface="Myriad Pro" charset="0"/>
              </a:rPr>
              <a:t>technology </a:t>
            </a:r>
            <a:r>
              <a:rPr lang="en-US" sz="1100" dirty="0">
                <a:solidFill>
                  <a:srgbClr val="1F224E"/>
                </a:solidFill>
                <a:latin typeface="Myriad Pro" charset="0"/>
                <a:ea typeface="Myriad Pro" charset="0"/>
                <a:cs typeface="Myriad Pro" charset="0"/>
              </a:rPr>
              <a:t>such as global transport systems / networks, vaccine development</a:t>
            </a:r>
          </a:p>
          <a:p>
            <a:r>
              <a:rPr lang="en-US" sz="1100" dirty="0" smtClean="0">
                <a:solidFill>
                  <a:srgbClr val="1F224E"/>
                </a:solidFill>
                <a:latin typeface="Myriad Pro" charset="0"/>
                <a:ea typeface="Myriad Pro" charset="0"/>
                <a:cs typeface="Myriad Pro" charset="0"/>
              </a:rPr>
              <a:t>disease </a:t>
            </a:r>
            <a:r>
              <a:rPr lang="en-US" sz="1100" dirty="0">
                <a:solidFill>
                  <a:srgbClr val="1F224E"/>
                </a:solidFill>
                <a:latin typeface="Myriad Pro" charset="0"/>
                <a:ea typeface="Myriad Pro" charset="0"/>
                <a:cs typeface="Myriad Pro" charset="0"/>
              </a:rPr>
              <a:t>diffusion and spread to new areas (Hägerstrand model), including phases of diffusion, physical and socio-economic barriers.</a:t>
            </a:r>
          </a:p>
          <a:p>
            <a:endParaRPr lang="en-US" sz="1100" dirty="0">
              <a:solidFill>
                <a:srgbClr val="1F224E"/>
              </a:solidFill>
              <a:latin typeface="Myriad Pro" charset="0"/>
              <a:ea typeface="Myriad Pro" charset="0"/>
              <a:cs typeface="Myriad Pro" charset="0"/>
            </a:endParaRPr>
          </a:p>
        </p:txBody>
      </p:sp>
      <p:sp>
        <p:nvSpPr>
          <p:cNvPr id="3" name="Rectangle 2"/>
          <p:cNvSpPr/>
          <p:nvPr/>
        </p:nvSpPr>
        <p:spPr>
          <a:xfrm>
            <a:off x="4427984" y="1370484"/>
            <a:ext cx="4716016" cy="4154984"/>
          </a:xfrm>
          <a:prstGeom prst="rect">
            <a:avLst/>
          </a:prstGeom>
          <a:solidFill>
            <a:schemeClr val="bg1"/>
          </a:solidFill>
        </p:spPr>
        <p:txBody>
          <a:bodyPr wrap="square">
            <a:spAutoFit/>
          </a:bodyPr>
          <a:lstStyle/>
          <a:p>
            <a:r>
              <a:rPr lang="en-US" sz="1100" b="1" dirty="0">
                <a:solidFill>
                  <a:srgbClr val="00B0F0"/>
                </a:solidFill>
                <a:latin typeface="Myriad Pro" charset="0"/>
                <a:ea typeface="Myriad Pro" charset="0"/>
                <a:cs typeface="Myriad Pro" charset="0"/>
              </a:rPr>
              <a:t>AO2 – </a:t>
            </a:r>
            <a:r>
              <a:rPr lang="en-US" sz="1100" b="1" dirty="0" smtClean="0">
                <a:solidFill>
                  <a:srgbClr val="00B0F0"/>
                </a:solidFill>
                <a:latin typeface="Myriad Pro" charset="0"/>
                <a:ea typeface="Myriad Pro" charset="0"/>
                <a:cs typeface="Myriad Pro" charset="0"/>
              </a:rPr>
              <a:t>24 </a:t>
            </a:r>
            <a:r>
              <a:rPr lang="en-US" sz="1100" b="1" dirty="0">
                <a:solidFill>
                  <a:srgbClr val="00B0F0"/>
                </a:solidFill>
                <a:latin typeface="Myriad Pro" charset="0"/>
                <a:ea typeface="Myriad Pro" charset="0"/>
                <a:cs typeface="Myriad Pro" charset="0"/>
              </a:rPr>
              <a:t>marks</a:t>
            </a:r>
            <a:endParaRPr lang="en-GB" sz="1100" b="1" dirty="0">
              <a:solidFill>
                <a:srgbClr val="00B0F0"/>
              </a:solidFill>
              <a:latin typeface="Myriad Pro" charset="0"/>
              <a:ea typeface="Myriad Pro" charset="0"/>
              <a:cs typeface="Myriad Pro" charset="0"/>
            </a:endParaRPr>
          </a:p>
          <a:p>
            <a:r>
              <a:rPr lang="en-US" sz="1100" dirty="0">
                <a:solidFill>
                  <a:srgbClr val="00B0F0"/>
                </a:solidFill>
                <a:latin typeface="Myriad Pro" charset="0"/>
                <a:ea typeface="Myriad Pro" charset="0"/>
                <a:cs typeface="Myriad Pro" charset="0"/>
              </a:rPr>
              <a:t>Apply knowledge and understanding to analyse and evaluate </a:t>
            </a:r>
            <a:r>
              <a:rPr lang="en-US" sz="1100" dirty="0">
                <a:solidFill>
                  <a:srgbClr val="1F224E"/>
                </a:solidFill>
                <a:latin typeface="Myriad Pro" charset="0"/>
                <a:ea typeface="Myriad Pro" charset="0"/>
                <a:cs typeface="Myriad Pro" charset="0"/>
              </a:rPr>
              <a:t>the relative importance of social factors influencing the spread of disease could potentially include:</a:t>
            </a:r>
          </a:p>
          <a:p>
            <a:pPr marL="171450" indent="-171450">
              <a:buFont typeface="Arial" panose="020B0604020202020204" pitchFamily="34" charset="0"/>
              <a:buChar char="•"/>
            </a:pPr>
            <a:r>
              <a:rPr lang="en-US" sz="1100" dirty="0" smtClean="0">
                <a:solidFill>
                  <a:srgbClr val="1F224E"/>
                </a:solidFill>
                <a:latin typeface="Myriad Pro" charset="0"/>
                <a:ea typeface="Myriad Pro" charset="0"/>
                <a:cs typeface="Myriad Pro" charset="0"/>
              </a:rPr>
              <a:t>the </a:t>
            </a:r>
            <a:r>
              <a:rPr lang="en-US" sz="1100" dirty="0">
                <a:solidFill>
                  <a:srgbClr val="1F224E"/>
                </a:solidFill>
                <a:latin typeface="Myriad Pro" charset="0"/>
                <a:ea typeface="Myriad Pro" charset="0"/>
                <a:cs typeface="Myriad Pro" charset="0"/>
              </a:rPr>
              <a:t>significance of different transmission pathways for the different types of infectious disease such as HIV/Aids (body fluids, shared needles, mother to unborn child), influenza (airborne inhalation of the ‘flu virus, especially in winter), malaria (tropical disease spread by mosquitoes)</a:t>
            </a:r>
          </a:p>
          <a:p>
            <a:pPr marL="171450" indent="-171450">
              <a:buFont typeface="Arial" panose="020B0604020202020204" pitchFamily="34" charset="0"/>
              <a:buChar char="•"/>
            </a:pPr>
            <a:r>
              <a:rPr lang="en-US" sz="1100" dirty="0" smtClean="0">
                <a:solidFill>
                  <a:srgbClr val="1F224E"/>
                </a:solidFill>
                <a:latin typeface="Myriad Pro" charset="0"/>
                <a:ea typeface="Myriad Pro" charset="0"/>
                <a:cs typeface="Myriad Pro" charset="0"/>
              </a:rPr>
              <a:t>high </a:t>
            </a:r>
            <a:r>
              <a:rPr lang="en-US" sz="1100" dirty="0">
                <a:solidFill>
                  <a:srgbClr val="1F224E"/>
                </a:solidFill>
                <a:latin typeface="Myriad Pro" charset="0"/>
                <a:ea typeface="Myriad Pro" charset="0"/>
                <a:cs typeface="Myriad Pro" charset="0"/>
              </a:rPr>
              <a:t>density living conditions in overcrowded squatter settlements related to rate of spread of disease outbreak</a:t>
            </a:r>
          </a:p>
          <a:p>
            <a:pPr marL="171450" indent="-171450">
              <a:buFont typeface="Arial" panose="020B0604020202020204" pitchFamily="34" charset="0"/>
              <a:buChar char="•"/>
            </a:pPr>
            <a:r>
              <a:rPr lang="en-US" sz="1100" dirty="0" smtClean="0">
                <a:solidFill>
                  <a:srgbClr val="1F224E"/>
                </a:solidFill>
                <a:latin typeface="Myriad Pro" charset="0"/>
                <a:ea typeface="Myriad Pro" charset="0"/>
                <a:cs typeface="Myriad Pro" charset="0"/>
              </a:rPr>
              <a:t>impact </a:t>
            </a:r>
            <a:r>
              <a:rPr lang="en-US" sz="1100" dirty="0">
                <a:solidFill>
                  <a:srgbClr val="1F224E"/>
                </a:solidFill>
                <a:latin typeface="Myriad Pro" charset="0"/>
                <a:ea typeface="Myriad Pro" charset="0"/>
                <a:cs typeface="Myriad Pro" charset="0"/>
              </a:rPr>
              <a:t>of increased movements of people globally in relation to government advice on travel and screening at airports </a:t>
            </a:r>
          </a:p>
          <a:p>
            <a:pPr marL="171450" indent="-171450">
              <a:buFont typeface="Arial" panose="020B0604020202020204" pitchFamily="34" charset="0"/>
              <a:buChar char="•"/>
            </a:pPr>
            <a:r>
              <a:rPr lang="en-US" sz="1100" dirty="0" smtClean="0">
                <a:solidFill>
                  <a:srgbClr val="1F224E"/>
                </a:solidFill>
                <a:latin typeface="Myriad Pro" charset="0"/>
                <a:ea typeface="Myriad Pro" charset="0"/>
                <a:cs typeface="Myriad Pro" charset="0"/>
              </a:rPr>
              <a:t>rising </a:t>
            </a:r>
            <a:r>
              <a:rPr lang="en-US" sz="1100" dirty="0">
                <a:solidFill>
                  <a:srgbClr val="1F224E"/>
                </a:solidFill>
                <a:latin typeface="Myriad Pro" charset="0"/>
                <a:ea typeface="Myriad Pro" charset="0"/>
                <a:cs typeface="Myriad Pro" charset="0"/>
              </a:rPr>
              <a:t>standards of living such as food supplies, access to clean water can impact upon susceptibility to disease and influence a countries epidemiological transition </a:t>
            </a:r>
          </a:p>
          <a:p>
            <a:pPr marL="171450" indent="-171450">
              <a:buFont typeface="Arial" panose="020B0604020202020204" pitchFamily="34" charset="0"/>
              <a:buChar char="•"/>
            </a:pPr>
            <a:r>
              <a:rPr lang="en-US" sz="1100" dirty="0" smtClean="0">
                <a:solidFill>
                  <a:srgbClr val="1F224E"/>
                </a:solidFill>
                <a:latin typeface="Myriad Pro" charset="0"/>
                <a:ea typeface="Myriad Pro" charset="0"/>
                <a:cs typeface="Myriad Pro" charset="0"/>
              </a:rPr>
              <a:t>level </a:t>
            </a:r>
            <a:r>
              <a:rPr lang="en-US" sz="1100" dirty="0">
                <a:solidFill>
                  <a:srgbClr val="1F224E"/>
                </a:solidFill>
                <a:latin typeface="Myriad Pro" charset="0"/>
                <a:ea typeface="Myriad Pro" charset="0"/>
                <a:cs typeface="Myriad Pro" charset="0"/>
              </a:rPr>
              <a:t>of development of a country which may affect health care, standards of living, housing conditions and immunisation programmes and, in ACs, lead to decline in prevalence of infectious disease</a:t>
            </a:r>
          </a:p>
          <a:p>
            <a:pPr marL="171450" indent="-171450">
              <a:buFont typeface="Arial" panose="020B0604020202020204" pitchFamily="34" charset="0"/>
              <a:buChar char="•"/>
            </a:pPr>
            <a:r>
              <a:rPr lang="en-US" sz="1100" dirty="0" smtClean="0">
                <a:solidFill>
                  <a:srgbClr val="1F224E"/>
                </a:solidFill>
                <a:latin typeface="Myriad Pro" charset="0"/>
                <a:ea typeface="Myriad Pro" charset="0"/>
                <a:cs typeface="Myriad Pro" charset="0"/>
              </a:rPr>
              <a:t>effects </a:t>
            </a:r>
            <a:r>
              <a:rPr lang="en-US" sz="1100" dirty="0">
                <a:solidFill>
                  <a:srgbClr val="1F224E"/>
                </a:solidFill>
                <a:latin typeface="Myriad Pro" charset="0"/>
                <a:ea typeface="Myriad Pro" charset="0"/>
                <a:cs typeface="Myriad Pro" charset="0"/>
              </a:rPr>
              <a:t>of international strategies such as UNAids to combat the spread of the virus (Aids related deaths in Africa fell from 1.2 m in 2012 to 790,000 in 2014)</a:t>
            </a:r>
          </a:p>
          <a:p>
            <a:pPr marL="171450" indent="-171450">
              <a:buFont typeface="Arial" panose="020B0604020202020204" pitchFamily="34" charset="0"/>
              <a:buChar char="•"/>
            </a:pPr>
            <a:r>
              <a:rPr lang="en-US" sz="1100" dirty="0" smtClean="0">
                <a:solidFill>
                  <a:srgbClr val="1F224E"/>
                </a:solidFill>
                <a:latin typeface="Myriad Pro" charset="0"/>
                <a:ea typeface="Myriad Pro" charset="0"/>
                <a:cs typeface="Myriad Pro" charset="0"/>
              </a:rPr>
              <a:t>level </a:t>
            </a:r>
            <a:r>
              <a:rPr lang="en-US" sz="1100" dirty="0">
                <a:solidFill>
                  <a:srgbClr val="1F224E"/>
                </a:solidFill>
                <a:latin typeface="Myriad Pro" charset="0"/>
                <a:ea typeface="Myriad Pro" charset="0"/>
                <a:cs typeface="Myriad Pro" charset="0"/>
              </a:rPr>
              <a:t>of funding by national governments and philanthropic organisations such as the Gates Foundation.</a:t>
            </a:r>
          </a:p>
        </p:txBody>
      </p:sp>
      <p:sp>
        <p:nvSpPr>
          <p:cNvPr id="8" name="Rectangle 7"/>
          <p:cNvSpPr/>
          <p:nvPr/>
        </p:nvSpPr>
        <p:spPr>
          <a:xfrm>
            <a:off x="107504" y="709645"/>
            <a:ext cx="8856984" cy="577081"/>
          </a:xfrm>
          <a:prstGeom prst="rect">
            <a:avLst/>
          </a:prstGeom>
          <a:ln>
            <a:solidFill>
              <a:schemeClr val="bg1"/>
            </a:solidFill>
          </a:ln>
        </p:spPr>
        <p:txBody>
          <a:bodyPr wrap="square">
            <a:spAutoFit/>
          </a:bodyPr>
          <a:lstStyle/>
          <a:p>
            <a:r>
              <a:rPr lang="en-GB" sz="1050" dirty="0">
                <a:solidFill>
                  <a:srgbClr val="1F224E"/>
                </a:solidFill>
                <a:latin typeface="Myriad Pro" charset="0"/>
                <a:ea typeface="Myriad Pro" charset="0"/>
                <a:cs typeface="Myriad Pro" charset="0"/>
              </a:rPr>
              <a:t>The ‘Indicative content’ column of the mark scheme gives a number of suggestions of </a:t>
            </a:r>
            <a:r>
              <a:rPr lang="en-GB" sz="1050" dirty="0" smtClean="0">
                <a:solidFill>
                  <a:srgbClr val="1F224E"/>
                </a:solidFill>
                <a:latin typeface="Myriad Pro" charset="0"/>
                <a:ea typeface="Myriad Pro" charset="0"/>
                <a:cs typeface="Myriad Pro" charset="0"/>
              </a:rPr>
              <a:t>‘</a:t>
            </a:r>
            <a:r>
              <a:rPr lang="en-GB" sz="1050" dirty="0" smtClean="0">
                <a:solidFill>
                  <a:srgbClr val="FF0000"/>
                </a:solidFill>
                <a:latin typeface="Myriad Pro" charset="0"/>
                <a:ea typeface="Myriad Pro" charset="0"/>
                <a:cs typeface="Myriad Pro" charset="0"/>
              </a:rPr>
              <a:t>knowledge </a:t>
            </a:r>
            <a:r>
              <a:rPr lang="en-GB" sz="1050" dirty="0">
                <a:solidFill>
                  <a:srgbClr val="FF0000"/>
                </a:solidFill>
                <a:latin typeface="Myriad Pro" charset="0"/>
                <a:ea typeface="Myriad Pro" charset="0"/>
                <a:cs typeface="Myriad Pro" charset="0"/>
              </a:rPr>
              <a:t>and </a:t>
            </a:r>
            <a:r>
              <a:rPr lang="en-GB" sz="1050" dirty="0" smtClean="0">
                <a:solidFill>
                  <a:srgbClr val="FF0000"/>
                </a:solidFill>
                <a:latin typeface="Myriad Pro" charset="0"/>
                <a:ea typeface="Myriad Pro" charset="0"/>
                <a:cs typeface="Myriad Pro" charset="0"/>
              </a:rPr>
              <a:t>understanding</a:t>
            </a:r>
            <a:r>
              <a:rPr lang="en-GB" sz="1050" dirty="0" smtClean="0">
                <a:solidFill>
                  <a:srgbClr val="1F224E"/>
                </a:solidFill>
                <a:latin typeface="Myriad Pro" charset="0"/>
                <a:ea typeface="Myriad Pro" charset="0"/>
                <a:cs typeface="Myriad Pro" charset="0"/>
              </a:rPr>
              <a:t>’ and ‘</a:t>
            </a:r>
            <a:r>
              <a:rPr lang="en-GB" sz="1050" dirty="0" smtClean="0">
                <a:solidFill>
                  <a:srgbClr val="00B0F0"/>
                </a:solidFill>
                <a:latin typeface="Myriad Pro" charset="0"/>
                <a:ea typeface="Myriad Pro" charset="0"/>
                <a:cs typeface="Myriad Pro" charset="0"/>
              </a:rPr>
              <a:t>application of knowledge and understanding</a:t>
            </a:r>
            <a:r>
              <a:rPr lang="en-GB" sz="1050" dirty="0" smtClean="0">
                <a:solidFill>
                  <a:srgbClr val="1F224E"/>
                </a:solidFill>
                <a:latin typeface="Myriad Pro" charset="0"/>
                <a:ea typeface="Myriad Pro" charset="0"/>
                <a:cs typeface="Myriad Pro" charset="0"/>
              </a:rPr>
              <a:t>’ which </a:t>
            </a:r>
            <a:r>
              <a:rPr lang="en-GB" sz="1050" dirty="0">
                <a:solidFill>
                  <a:srgbClr val="1F224E"/>
                </a:solidFill>
                <a:latin typeface="Myriad Pro" charset="0"/>
                <a:ea typeface="Myriad Pro" charset="0"/>
                <a:cs typeface="Myriad Pro" charset="0"/>
              </a:rPr>
              <a:t>could be incorporated into answers for this question. The list is not exhaustive and students should be rewarded for any appropriate </a:t>
            </a:r>
            <a:r>
              <a:rPr lang="en-GB" sz="1050" dirty="0" smtClean="0">
                <a:solidFill>
                  <a:srgbClr val="1F224E"/>
                </a:solidFill>
                <a:latin typeface="Myriad Pro" charset="0"/>
                <a:ea typeface="Myriad Pro" charset="0"/>
                <a:cs typeface="Myriad Pro" charset="0"/>
              </a:rPr>
              <a:t>‘</a:t>
            </a:r>
            <a:r>
              <a:rPr lang="en-GB" sz="1050" dirty="0" smtClean="0">
                <a:solidFill>
                  <a:srgbClr val="FF0000"/>
                </a:solidFill>
                <a:latin typeface="Myriad Pro" charset="0"/>
                <a:ea typeface="Myriad Pro" charset="0"/>
                <a:cs typeface="Myriad Pro" charset="0"/>
              </a:rPr>
              <a:t>knowledge </a:t>
            </a:r>
            <a:r>
              <a:rPr lang="en-GB" sz="1050" dirty="0">
                <a:solidFill>
                  <a:srgbClr val="FF0000"/>
                </a:solidFill>
                <a:latin typeface="Myriad Pro" charset="0"/>
                <a:ea typeface="Myriad Pro" charset="0"/>
                <a:cs typeface="Myriad Pro" charset="0"/>
              </a:rPr>
              <a:t>and </a:t>
            </a:r>
            <a:r>
              <a:rPr lang="en-GB" sz="1050" dirty="0" smtClean="0">
                <a:solidFill>
                  <a:srgbClr val="FF0000"/>
                </a:solidFill>
                <a:latin typeface="Myriad Pro" charset="0"/>
                <a:ea typeface="Myriad Pro" charset="0"/>
                <a:cs typeface="Myriad Pro" charset="0"/>
              </a:rPr>
              <a:t>understanding</a:t>
            </a:r>
            <a:r>
              <a:rPr lang="en-GB" sz="1050" dirty="0" smtClean="0">
                <a:solidFill>
                  <a:srgbClr val="1F224E"/>
                </a:solidFill>
                <a:latin typeface="Myriad Pro" charset="0"/>
                <a:ea typeface="Myriad Pro" charset="0"/>
                <a:cs typeface="Myriad Pro" charset="0"/>
              </a:rPr>
              <a:t>’ or ‘</a:t>
            </a:r>
            <a:r>
              <a:rPr lang="en-GB" sz="1050" dirty="0" smtClean="0">
                <a:solidFill>
                  <a:srgbClr val="00B0F0"/>
                </a:solidFill>
                <a:latin typeface="Myriad Pro" charset="0"/>
                <a:ea typeface="Myriad Pro" charset="0"/>
                <a:cs typeface="Myriad Pro" charset="0"/>
              </a:rPr>
              <a:t>application of knowledge and understanding</a:t>
            </a:r>
            <a:r>
              <a:rPr lang="en-GB" sz="1050" dirty="0" smtClean="0">
                <a:solidFill>
                  <a:srgbClr val="1F224E"/>
                </a:solidFill>
                <a:latin typeface="Myriad Pro" charset="0"/>
                <a:ea typeface="Myriad Pro" charset="0"/>
                <a:cs typeface="Myriad Pro" charset="0"/>
              </a:rPr>
              <a:t>’ shown</a:t>
            </a:r>
            <a:r>
              <a:rPr lang="en-GB" sz="1050" dirty="0">
                <a:solidFill>
                  <a:srgbClr val="1F224E"/>
                </a:solidFill>
                <a:latin typeface="Myriad Pro" charset="0"/>
                <a:ea typeface="Myriad Pro" charset="0"/>
                <a:cs typeface="Myriad Pro" charset="0"/>
              </a:rPr>
              <a:t>. </a:t>
            </a:r>
          </a:p>
        </p:txBody>
      </p:sp>
    </p:spTree>
    <p:extLst>
      <p:ext uri="{BB962C8B-B14F-4D97-AF65-F5344CB8AC3E}">
        <p14:creationId xmlns:p14="http://schemas.microsoft.com/office/powerpoint/2010/main" val="6096731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75416"/>
            <a:ext cx="9144000" cy="1143000"/>
          </a:xfrm>
        </p:spPr>
        <p:txBody>
          <a:bodyPr>
            <a:normAutofit fontScale="90000"/>
          </a:bodyPr>
          <a:lstStyle/>
          <a:p>
            <a:r>
              <a:rPr lang="en-GB" dirty="0"/>
              <a:t>Topic </a:t>
            </a:r>
            <a:r>
              <a:rPr lang="en-GB" dirty="0" smtClean="0"/>
              <a:t>3.2 </a:t>
            </a:r>
            <a:r>
              <a:rPr lang="en-GB" dirty="0"/>
              <a:t>– Question </a:t>
            </a:r>
            <a:r>
              <a:rPr lang="en-GB" dirty="0" smtClean="0"/>
              <a:t>14* – 33 </a:t>
            </a:r>
            <a:r>
              <a:rPr lang="en-GB" dirty="0"/>
              <a:t>marks</a:t>
            </a:r>
          </a:p>
        </p:txBody>
      </p:sp>
      <p:sp>
        <p:nvSpPr>
          <p:cNvPr id="7" name="TextBox 6"/>
          <p:cNvSpPr txBox="1"/>
          <p:nvPr/>
        </p:nvSpPr>
        <p:spPr>
          <a:xfrm>
            <a:off x="424694" y="1318416"/>
            <a:ext cx="8496944" cy="584775"/>
          </a:xfrm>
          <a:prstGeom prst="rect">
            <a:avLst/>
          </a:prstGeom>
          <a:noFill/>
          <a:ln>
            <a:solidFill>
              <a:schemeClr val="tx1"/>
            </a:solidFill>
          </a:ln>
        </p:spPr>
        <p:txBody>
          <a:bodyPr wrap="square" rtlCol="0">
            <a:spAutoFit/>
          </a:bodyPr>
          <a:lstStyle/>
          <a:p>
            <a:r>
              <a:rPr lang="en-US" sz="1600" dirty="0">
                <a:solidFill>
                  <a:srgbClr val="00B0F0"/>
                </a:solidFill>
                <a:latin typeface="Myriad Pro" charset="0"/>
                <a:ea typeface="Myriad Pro" charset="0"/>
                <a:cs typeface="Myriad Pro" charset="0"/>
              </a:rPr>
              <a:t>‘</a:t>
            </a:r>
            <a:r>
              <a:rPr lang="en-US" sz="1600" dirty="0">
                <a:solidFill>
                  <a:srgbClr val="FF0000"/>
                </a:solidFill>
                <a:latin typeface="Myriad Pro" charset="0"/>
                <a:ea typeface="Myriad Pro" charset="0"/>
                <a:cs typeface="Myriad Pro" charset="0"/>
              </a:rPr>
              <a:t>Increased global mobility </a:t>
            </a:r>
            <a:r>
              <a:rPr lang="en-US" sz="1600" dirty="0">
                <a:solidFill>
                  <a:srgbClr val="00B0F0"/>
                </a:solidFill>
                <a:latin typeface="Myriad Pro" charset="0"/>
                <a:ea typeface="Myriad Pro" charset="0"/>
                <a:cs typeface="Myriad Pro" charset="0"/>
              </a:rPr>
              <a:t>is the </a:t>
            </a:r>
            <a:r>
              <a:rPr lang="en-US" sz="1600" u="sng" dirty="0">
                <a:solidFill>
                  <a:srgbClr val="00B0F0"/>
                </a:solidFill>
                <a:latin typeface="Myriad Pro" charset="0"/>
                <a:ea typeface="Myriad Pro" charset="0"/>
                <a:cs typeface="Myriad Pro" charset="0"/>
              </a:rPr>
              <a:t>most important</a:t>
            </a:r>
            <a:r>
              <a:rPr lang="en-US" sz="1600" dirty="0">
                <a:solidFill>
                  <a:srgbClr val="00B0F0"/>
                </a:solidFill>
                <a:latin typeface="Myriad Pro" charset="0"/>
                <a:ea typeface="Myriad Pro" charset="0"/>
                <a:cs typeface="Myriad Pro" charset="0"/>
              </a:rPr>
              <a:t> </a:t>
            </a:r>
            <a:r>
              <a:rPr lang="en-US" sz="1600" dirty="0">
                <a:solidFill>
                  <a:srgbClr val="FF0000"/>
                </a:solidFill>
                <a:latin typeface="Myriad Pro" charset="0"/>
                <a:ea typeface="Myriad Pro" charset="0"/>
                <a:cs typeface="Myriad Pro" charset="0"/>
              </a:rPr>
              <a:t>influence on the spread of communicable diseases</a:t>
            </a:r>
            <a:r>
              <a:rPr lang="en-US" sz="1600" dirty="0">
                <a:solidFill>
                  <a:srgbClr val="00B0F0"/>
                </a:solidFill>
                <a:latin typeface="Myriad Pro" charset="0"/>
                <a:ea typeface="Myriad Pro" charset="0"/>
                <a:cs typeface="Myriad Pro" charset="0"/>
              </a:rPr>
              <a:t>.’ How far do you agree with this statement?</a:t>
            </a:r>
            <a:endParaRPr lang="en-GB" sz="1600" dirty="0">
              <a:solidFill>
                <a:srgbClr val="FF0000"/>
              </a:solidFill>
              <a:latin typeface="Myriad Pro" charset="0"/>
              <a:ea typeface="Myriad Pro" charset="0"/>
              <a:cs typeface="Myriad Pro" charset="0"/>
            </a:endParaRPr>
          </a:p>
        </p:txBody>
      </p:sp>
      <p:sp>
        <p:nvSpPr>
          <p:cNvPr id="10" name="Content Placeholder 2"/>
          <p:cNvSpPr txBox="1">
            <a:spLocks/>
          </p:cNvSpPr>
          <p:nvPr/>
        </p:nvSpPr>
        <p:spPr>
          <a:xfrm>
            <a:off x="366378" y="2204864"/>
            <a:ext cx="8555260" cy="35283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smtClean="0">
                <a:solidFill>
                  <a:srgbClr val="1F224E"/>
                </a:solidFill>
                <a:latin typeface="Myriad Pro" charset="0"/>
                <a:ea typeface="Myriad Pro" charset="0"/>
                <a:cs typeface="Myriad Pro" charset="0"/>
              </a:rPr>
              <a:t>The questions for all topics in Section C of the Geographical debates (03) question paper will always be a </a:t>
            </a:r>
            <a:r>
              <a:rPr lang="en-GB" sz="1200" u="sng" dirty="0" smtClean="0">
                <a:solidFill>
                  <a:srgbClr val="1F224E"/>
                </a:solidFill>
                <a:latin typeface="Myriad Pro" charset="0"/>
                <a:ea typeface="Myriad Pro" charset="0"/>
                <a:cs typeface="Myriad Pro" charset="0"/>
              </a:rPr>
              <a:t>33 mark question</a:t>
            </a:r>
            <a:r>
              <a:rPr lang="en-GB" sz="1200" dirty="0" smtClean="0">
                <a:solidFill>
                  <a:srgbClr val="1F224E"/>
                </a:solidFill>
                <a:latin typeface="Myriad Pro" charset="0"/>
                <a:ea typeface="Myriad Pro" charset="0"/>
                <a:cs typeface="Myriad Pro" charset="0"/>
              </a:rPr>
              <a:t> which will have </a:t>
            </a:r>
            <a:r>
              <a:rPr lang="en-GB" sz="1200" u="sng" dirty="0" smtClean="0">
                <a:solidFill>
                  <a:srgbClr val="FF0000"/>
                </a:solidFill>
                <a:latin typeface="Myriad Pro" charset="0"/>
                <a:ea typeface="Myriad Pro" charset="0"/>
                <a:cs typeface="Myriad Pro" charset="0"/>
              </a:rPr>
              <a:t>9 marks</a:t>
            </a:r>
            <a:r>
              <a:rPr lang="en-GB" sz="1200" dirty="0" smtClean="0">
                <a:solidFill>
                  <a:srgbClr val="1F224E"/>
                </a:solidFill>
                <a:latin typeface="Myriad Pro" charset="0"/>
                <a:ea typeface="Myriad Pro" charset="0"/>
                <a:cs typeface="Myriad Pro" charset="0"/>
              </a:rPr>
              <a:t> allocated to </a:t>
            </a:r>
            <a:r>
              <a:rPr lang="en-GB" sz="1200" dirty="0" smtClean="0">
                <a:solidFill>
                  <a:srgbClr val="FF0000"/>
                </a:solidFill>
                <a:latin typeface="Myriad Pro" charset="0"/>
                <a:ea typeface="Myriad Pro" charset="0"/>
                <a:cs typeface="Myriad Pro" charset="0"/>
              </a:rPr>
              <a:t>AO1 (knowledge and understanding) </a:t>
            </a:r>
            <a:r>
              <a:rPr lang="en-GB" sz="1200" dirty="0" smtClean="0">
                <a:solidFill>
                  <a:srgbClr val="1F224E"/>
                </a:solidFill>
                <a:latin typeface="Myriad Pro" charset="0"/>
                <a:ea typeface="Myriad Pro" charset="0"/>
                <a:cs typeface="Myriad Pro" charset="0"/>
              </a:rPr>
              <a:t>and </a:t>
            </a:r>
            <a:r>
              <a:rPr lang="en-GB" sz="1200" u="sng" dirty="0" smtClean="0">
                <a:solidFill>
                  <a:srgbClr val="00B0F0"/>
                </a:solidFill>
                <a:latin typeface="Myriad Pro" charset="0"/>
                <a:ea typeface="Myriad Pro" charset="0"/>
                <a:cs typeface="Myriad Pro" charset="0"/>
              </a:rPr>
              <a:t>24 marks</a:t>
            </a:r>
            <a:r>
              <a:rPr lang="en-GB" sz="1200" dirty="0" smtClean="0">
                <a:solidFill>
                  <a:srgbClr val="1F224E"/>
                </a:solidFill>
                <a:latin typeface="Myriad Pro" charset="0"/>
                <a:ea typeface="Myriad Pro" charset="0"/>
                <a:cs typeface="Myriad Pro" charset="0"/>
              </a:rPr>
              <a:t> allocated to </a:t>
            </a:r>
            <a:r>
              <a:rPr lang="en-GB" sz="1200" dirty="0" smtClean="0">
                <a:solidFill>
                  <a:srgbClr val="00B0F0"/>
                </a:solidFill>
                <a:latin typeface="Myriad Pro" charset="0"/>
                <a:ea typeface="Myriad Pro" charset="0"/>
                <a:cs typeface="Myriad Pro" charset="0"/>
              </a:rPr>
              <a:t>AO2 (application of knowledge and understanding)</a:t>
            </a:r>
            <a:r>
              <a:rPr lang="en-GB" sz="1200" dirty="0" smtClean="0">
                <a:solidFill>
                  <a:srgbClr val="1F224E"/>
                </a:solidFill>
                <a:latin typeface="Myriad Pro" charset="0"/>
                <a:ea typeface="Myriad Pro" charset="0"/>
                <a:cs typeface="Myriad Pro" charset="0"/>
              </a:rPr>
              <a:t>.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This question requires </a:t>
            </a:r>
            <a:r>
              <a:rPr lang="en-GB" sz="1200" dirty="0" smtClean="0">
                <a:solidFill>
                  <a:srgbClr val="FF0000"/>
                </a:solidFill>
                <a:latin typeface="Myriad Pro" charset="0"/>
                <a:ea typeface="Myriad Pro" charset="0"/>
                <a:cs typeface="Myriad Pro" charset="0"/>
              </a:rPr>
              <a:t>knowledge and understanding (AO1 – 9 marks)</a:t>
            </a:r>
            <a:r>
              <a:rPr lang="en-GB" sz="1200" dirty="0" smtClean="0">
                <a:solidFill>
                  <a:srgbClr val="1F224E"/>
                </a:solidFill>
                <a:latin typeface="Myriad Pro" charset="0"/>
                <a:ea typeface="Myriad Pro" charset="0"/>
                <a:cs typeface="Myriad Pro" charset="0"/>
              </a:rPr>
              <a:t> of </a:t>
            </a:r>
            <a:r>
              <a:rPr lang="en-US" sz="1200" dirty="0">
                <a:solidFill>
                  <a:srgbClr val="FF0000"/>
                </a:solidFill>
                <a:latin typeface="Myriad Pro" charset="0"/>
                <a:ea typeface="Myriad Pro" charset="0"/>
                <a:cs typeface="Myriad Pro" charset="0"/>
              </a:rPr>
              <a:t>factors that influence the spread of communicable diseases, including global mobility </a:t>
            </a:r>
            <a:r>
              <a:rPr lang="en-GB" sz="1200" dirty="0" smtClean="0">
                <a:solidFill>
                  <a:srgbClr val="1F224E"/>
                </a:solidFill>
                <a:latin typeface="Myriad Pro" charset="0"/>
                <a:ea typeface="Myriad Pro" charset="0"/>
                <a:cs typeface="Myriad Pro" charset="0"/>
              </a:rPr>
              <a:t>(information from key ideas 1.a, 2.a, 4.a and 4.b of this topic in the specification could be useful). </a:t>
            </a:r>
          </a:p>
          <a:p>
            <a:pPr marL="0" indent="0">
              <a:buNone/>
            </a:pPr>
            <a:endParaRPr lang="en-GB" sz="1200" dirty="0" smtClean="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This question also requires the </a:t>
            </a:r>
            <a:r>
              <a:rPr lang="en-GB" sz="1200" dirty="0" smtClean="0">
                <a:solidFill>
                  <a:srgbClr val="00B0F0"/>
                </a:solidFill>
                <a:latin typeface="Myriad Pro" charset="0"/>
                <a:ea typeface="Myriad Pro" charset="0"/>
                <a:cs typeface="Myriad Pro" charset="0"/>
              </a:rPr>
              <a:t>application of knowledge and understanding (AO2 – 24 marks)</a:t>
            </a:r>
            <a:r>
              <a:rPr lang="en-GB" sz="1200" dirty="0" smtClean="0">
                <a:solidFill>
                  <a:srgbClr val="1F224E"/>
                </a:solidFill>
                <a:latin typeface="Myriad Pro" charset="0"/>
                <a:ea typeface="Myriad Pro" charset="0"/>
                <a:cs typeface="Myriad Pro" charset="0"/>
              </a:rPr>
              <a:t> in order to </a:t>
            </a:r>
            <a:r>
              <a:rPr lang="en-GB" sz="1200" u="sng" dirty="0" smtClean="0">
                <a:solidFill>
                  <a:srgbClr val="00B0F0"/>
                </a:solidFill>
                <a:latin typeface="Myriad Pro" charset="0"/>
                <a:ea typeface="Myriad Pro" charset="0"/>
                <a:cs typeface="Myriad Pro" charset="0"/>
              </a:rPr>
              <a:t>develop further the material covered in the specification</a:t>
            </a:r>
            <a:r>
              <a:rPr lang="en-GB" sz="1200" dirty="0" smtClean="0">
                <a:solidFill>
                  <a:srgbClr val="1F224E"/>
                </a:solidFill>
                <a:latin typeface="Myriad Pro" charset="0"/>
                <a:ea typeface="Myriad Pro" charset="0"/>
                <a:cs typeface="Myriad Pro" charset="0"/>
              </a:rPr>
              <a:t> – another way we must assess </a:t>
            </a:r>
            <a:r>
              <a:rPr lang="en-GB" sz="1200" dirty="0" smtClean="0">
                <a:solidFill>
                  <a:srgbClr val="00B0F0"/>
                </a:solidFill>
                <a:latin typeface="Myriad Pro" charset="0"/>
                <a:ea typeface="Myriad Pro" charset="0"/>
                <a:cs typeface="Myriad Pro" charset="0"/>
              </a:rPr>
              <a:t>application of knowledge and understanding</a:t>
            </a:r>
            <a:r>
              <a:rPr lang="en-GB" sz="1200" dirty="0" smtClean="0">
                <a:solidFill>
                  <a:srgbClr val="1F224E"/>
                </a:solidFill>
                <a:latin typeface="Myriad Pro" charset="0"/>
                <a:ea typeface="Myriad Pro" charset="0"/>
                <a:cs typeface="Myriad Pro" charset="0"/>
              </a:rPr>
              <a:t>. The command of ‘</a:t>
            </a:r>
            <a:r>
              <a:rPr lang="en-US" sz="1200" dirty="0" smtClean="0">
                <a:solidFill>
                  <a:srgbClr val="00B0F0"/>
                </a:solidFill>
                <a:latin typeface="Myriad Pro" charset="0"/>
                <a:ea typeface="Myriad Pro" charset="0"/>
                <a:cs typeface="Myriad Pro" charset="0"/>
              </a:rPr>
              <a:t>how </a:t>
            </a:r>
            <a:r>
              <a:rPr lang="en-US" sz="1200" dirty="0">
                <a:solidFill>
                  <a:srgbClr val="00B0F0"/>
                </a:solidFill>
                <a:latin typeface="Myriad Pro" charset="0"/>
                <a:ea typeface="Myriad Pro" charset="0"/>
                <a:cs typeface="Myriad Pro" charset="0"/>
              </a:rPr>
              <a:t>far do you agree with this statement</a:t>
            </a:r>
            <a:r>
              <a:rPr lang="en-GB" sz="1200" dirty="0" smtClean="0">
                <a:solidFill>
                  <a:srgbClr val="1F224E"/>
                </a:solidFill>
                <a:latin typeface="Myriad Pro" charset="0"/>
                <a:ea typeface="Myriad Pro" charset="0"/>
                <a:cs typeface="Myriad Pro" charset="0"/>
              </a:rPr>
              <a:t>’ indicates that students must </a:t>
            </a:r>
            <a:r>
              <a:rPr lang="en-GB" sz="1200" dirty="0" smtClean="0">
                <a:solidFill>
                  <a:srgbClr val="00B0F0"/>
                </a:solidFill>
                <a:latin typeface="Myriad Pro" charset="0"/>
                <a:ea typeface="Myriad Pro" charset="0"/>
                <a:cs typeface="Myriad Pro" charset="0"/>
              </a:rPr>
              <a:t>apply their knowledge and understanding by analysing and evaluating</a:t>
            </a:r>
            <a:r>
              <a:rPr lang="en-GB" sz="1200" dirty="0" smtClean="0">
                <a:solidFill>
                  <a:srgbClr val="1F224E"/>
                </a:solidFill>
                <a:latin typeface="Myriad Pro" charset="0"/>
                <a:ea typeface="Myriad Pro" charset="0"/>
                <a:cs typeface="Myriad Pro" charset="0"/>
              </a:rPr>
              <a:t>. Students must weigh up information to </a:t>
            </a:r>
            <a:r>
              <a:rPr lang="en-US" sz="1200" dirty="0">
                <a:solidFill>
                  <a:srgbClr val="1F224E"/>
                </a:solidFill>
                <a:latin typeface="Myriad Pro" charset="0"/>
                <a:ea typeface="Myriad Pro" charset="0"/>
                <a:cs typeface="Myriad Pro" charset="0"/>
              </a:rPr>
              <a:t>determine </a:t>
            </a:r>
            <a:r>
              <a:rPr lang="en-US" sz="1200" dirty="0" smtClean="0">
                <a:solidFill>
                  <a:srgbClr val="1F224E"/>
                </a:solidFill>
                <a:latin typeface="Myriad Pro" charset="0"/>
                <a:ea typeface="Myriad Pro" charset="0"/>
                <a:cs typeface="Myriad Pro" charset="0"/>
              </a:rPr>
              <a:t>how far they agree that increased </a:t>
            </a:r>
            <a:r>
              <a:rPr lang="en-US" sz="1200" dirty="0">
                <a:solidFill>
                  <a:srgbClr val="1F224E"/>
                </a:solidFill>
                <a:latin typeface="Myriad Pro" charset="0"/>
                <a:ea typeface="Myriad Pro" charset="0"/>
                <a:cs typeface="Myriad Pro" charset="0"/>
              </a:rPr>
              <a:t>global mobility is the most important influence on the spread of communicable diseases.</a:t>
            </a:r>
            <a:endParaRPr lang="en-GB" sz="1200" dirty="0" smtClean="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There is no ‘correct’ way in which students should answer this question and the response will depend on which areas of the topic they draw together to answer this question. </a:t>
            </a:r>
            <a:endParaRPr lang="en-GB" sz="12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2787903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32656"/>
            <a:ext cx="9144000" cy="685800"/>
          </a:xfrm>
        </p:spPr>
        <p:txBody>
          <a:bodyPr>
            <a:normAutofit/>
          </a:bodyPr>
          <a:lstStyle/>
          <a:p>
            <a:r>
              <a:rPr lang="en-GB" sz="3600" dirty="0" smtClean="0">
                <a:latin typeface="Myriad Pro"/>
              </a:rPr>
              <a:t>Geographical debates - Section B</a:t>
            </a:r>
            <a:endParaRPr lang="en-GB" sz="3600" dirty="0">
              <a:latin typeface="Myriad Pro"/>
            </a:endParaRPr>
          </a:p>
        </p:txBody>
      </p:sp>
      <p:sp>
        <p:nvSpPr>
          <p:cNvPr id="3" name="Content Placeholder 2"/>
          <p:cNvSpPr>
            <a:spLocks noGrp="1"/>
          </p:cNvSpPr>
          <p:nvPr>
            <p:ph idx="4294967295"/>
          </p:nvPr>
        </p:nvSpPr>
        <p:spPr>
          <a:xfrm>
            <a:off x="251520" y="1268760"/>
            <a:ext cx="8699500" cy="4454525"/>
          </a:xfrm>
        </p:spPr>
        <p:txBody>
          <a:bodyPr>
            <a:noAutofit/>
          </a:bodyPr>
          <a:lstStyle/>
          <a:p>
            <a:pPr marL="0" indent="0">
              <a:buNone/>
            </a:pPr>
            <a:r>
              <a:rPr lang="en-GB" sz="1600" dirty="0" smtClean="0">
                <a:solidFill>
                  <a:srgbClr val="1F224E"/>
                </a:solidFill>
                <a:latin typeface="Myriad Pro" charset="0"/>
                <a:ea typeface="Myriad Pro" charset="0"/>
                <a:cs typeface="Myriad Pro" charset="0"/>
              </a:rPr>
              <a:t>Section B of the Geographical debates assessment contains optionality of topics, with students answering the question for the </a:t>
            </a:r>
            <a:r>
              <a:rPr lang="en-GB" sz="1600" dirty="0">
                <a:solidFill>
                  <a:srgbClr val="1F224E"/>
                </a:solidFill>
                <a:latin typeface="Myriad Pro" charset="0"/>
                <a:ea typeface="Myriad Pro" charset="0"/>
                <a:cs typeface="Myriad Pro" charset="0"/>
              </a:rPr>
              <a:t>two different topics </a:t>
            </a:r>
            <a:r>
              <a:rPr lang="en-GB" sz="1600" dirty="0" smtClean="0">
                <a:solidFill>
                  <a:srgbClr val="1F224E"/>
                </a:solidFill>
                <a:latin typeface="Myriad Pro" charset="0"/>
                <a:ea typeface="Myriad Pro" charset="0"/>
                <a:cs typeface="Myriad Pro" charset="0"/>
              </a:rPr>
              <a:t>they have studied. There are </a:t>
            </a:r>
            <a:r>
              <a:rPr lang="en-GB" sz="1600" u="sng" dirty="0" smtClean="0">
                <a:solidFill>
                  <a:srgbClr val="1F224E"/>
                </a:solidFill>
                <a:latin typeface="Myriad Pro" charset="0"/>
                <a:ea typeface="Myriad Pro" charset="0"/>
                <a:cs typeface="Myriad Pro" charset="0"/>
              </a:rPr>
              <a:t>12 marks per topic in this section</a:t>
            </a:r>
            <a:r>
              <a:rPr lang="en-GB" sz="1600" dirty="0" smtClean="0">
                <a:solidFill>
                  <a:srgbClr val="1F224E"/>
                </a:solidFill>
                <a:latin typeface="Myriad Pro" charset="0"/>
                <a:ea typeface="Myriad Pro" charset="0"/>
                <a:cs typeface="Myriad Pro" charset="0"/>
              </a:rPr>
              <a:t> of </a:t>
            </a:r>
            <a:r>
              <a:rPr lang="en-GB" sz="1600" dirty="0">
                <a:solidFill>
                  <a:srgbClr val="1F224E"/>
                </a:solidFill>
                <a:latin typeface="Myriad Pro" charset="0"/>
                <a:ea typeface="Myriad Pro" charset="0"/>
                <a:cs typeface="Myriad Pro" charset="0"/>
              </a:rPr>
              <a:t>the exam.</a:t>
            </a:r>
          </a:p>
          <a:p>
            <a:pPr marL="0" indent="0">
              <a:buNone/>
            </a:pPr>
            <a:endParaRPr lang="en-GB" sz="1600" dirty="0">
              <a:solidFill>
                <a:srgbClr val="1F224E"/>
              </a:solidFill>
              <a:latin typeface="Myriad Pro" charset="0"/>
              <a:ea typeface="Myriad Pro" charset="0"/>
              <a:cs typeface="Myriad Pro" charset="0"/>
            </a:endParaRPr>
          </a:p>
          <a:p>
            <a:pPr marL="0" indent="0">
              <a:buNone/>
            </a:pPr>
            <a:r>
              <a:rPr lang="en-GB" sz="1600" u="sng" dirty="0" smtClean="0">
                <a:solidFill>
                  <a:srgbClr val="1F224E"/>
                </a:solidFill>
                <a:latin typeface="Myriad Pro" charset="0"/>
                <a:ea typeface="Myriad Pro" charset="0"/>
                <a:cs typeface="Myriad Pro" charset="0"/>
              </a:rPr>
              <a:t>This section will include one synoptic medium length question </a:t>
            </a:r>
            <a:r>
              <a:rPr lang="en-GB" sz="1600" u="sng" dirty="0">
                <a:solidFill>
                  <a:srgbClr val="1F224E"/>
                </a:solidFill>
                <a:latin typeface="Myriad Pro" charset="0"/>
                <a:ea typeface="Myriad Pro" charset="0"/>
                <a:cs typeface="Myriad Pro" charset="0"/>
              </a:rPr>
              <a:t>(12 marks</a:t>
            </a:r>
            <a:r>
              <a:rPr lang="en-GB" sz="1600" u="sng" dirty="0" smtClean="0">
                <a:solidFill>
                  <a:srgbClr val="1F224E"/>
                </a:solidFill>
                <a:latin typeface="Myriad Pro" charset="0"/>
                <a:ea typeface="Myriad Pro" charset="0"/>
                <a:cs typeface="Myriad Pro" charset="0"/>
              </a:rPr>
              <a:t>) per </a:t>
            </a:r>
            <a:r>
              <a:rPr lang="en-GB" sz="1600" u="sng" dirty="0">
                <a:solidFill>
                  <a:srgbClr val="1F224E"/>
                </a:solidFill>
                <a:latin typeface="Myriad Pro" charset="0"/>
                <a:ea typeface="Myriad Pro" charset="0"/>
                <a:cs typeface="Myriad Pro" charset="0"/>
              </a:rPr>
              <a:t>option. </a:t>
            </a:r>
            <a:endParaRPr lang="en-GB" sz="1600" u="sng" dirty="0" smtClean="0">
              <a:solidFill>
                <a:srgbClr val="1F224E"/>
              </a:solidFill>
              <a:latin typeface="Myriad Pro" charset="0"/>
              <a:ea typeface="Myriad Pro" charset="0"/>
              <a:cs typeface="Myriad Pro" charset="0"/>
            </a:endParaRPr>
          </a:p>
          <a:p>
            <a:pPr marL="0" indent="0">
              <a:buNone/>
            </a:pPr>
            <a:endParaRPr lang="en-GB" sz="1600" dirty="0">
              <a:solidFill>
                <a:srgbClr val="1F224E"/>
              </a:solidFill>
              <a:latin typeface="Myriad Pro" charset="0"/>
              <a:ea typeface="Myriad Pro" charset="0"/>
              <a:cs typeface="Myriad Pro" charset="0"/>
            </a:endParaRPr>
          </a:p>
          <a:p>
            <a:pPr marL="0" indent="0">
              <a:buNone/>
            </a:pPr>
            <a:r>
              <a:rPr lang="en-GB" sz="1600" dirty="0" smtClean="0">
                <a:solidFill>
                  <a:srgbClr val="1F224E"/>
                </a:solidFill>
                <a:latin typeface="Myriad Pro" charset="0"/>
                <a:ea typeface="Myriad Pro" charset="0"/>
                <a:cs typeface="Myriad Pro" charset="0"/>
              </a:rPr>
              <a:t>In Section B there will only be </a:t>
            </a:r>
            <a:r>
              <a:rPr lang="en-GB" sz="1600" dirty="0" smtClean="0">
                <a:solidFill>
                  <a:srgbClr val="FF0000"/>
                </a:solidFill>
                <a:latin typeface="Myriad Pro" charset="0"/>
                <a:ea typeface="Myriad Pro" charset="0"/>
                <a:cs typeface="Myriad Pro" charset="0"/>
              </a:rPr>
              <a:t>AO1</a:t>
            </a:r>
            <a:r>
              <a:rPr lang="en-GB" sz="1600" dirty="0" smtClean="0">
                <a:solidFill>
                  <a:srgbClr val="1F224E"/>
                </a:solidFill>
                <a:latin typeface="Myriad Pro" charset="0"/>
                <a:ea typeface="Myriad Pro" charset="0"/>
                <a:cs typeface="Myriad Pro" charset="0"/>
              </a:rPr>
              <a:t> and </a:t>
            </a:r>
            <a:r>
              <a:rPr lang="en-GB" sz="1600" dirty="0" smtClean="0">
                <a:solidFill>
                  <a:srgbClr val="00B0F0"/>
                </a:solidFill>
                <a:latin typeface="Myriad Pro" charset="0"/>
                <a:ea typeface="Myriad Pro" charset="0"/>
                <a:cs typeface="Myriad Pro" charset="0"/>
              </a:rPr>
              <a:t>AO2</a:t>
            </a:r>
            <a:r>
              <a:rPr lang="en-GB" sz="1600" dirty="0" smtClean="0">
                <a:solidFill>
                  <a:srgbClr val="1F224E"/>
                </a:solidFill>
                <a:latin typeface="Myriad Pro" charset="0"/>
                <a:ea typeface="Myriad Pro" charset="0"/>
                <a:cs typeface="Myriad Pro" charset="0"/>
              </a:rPr>
              <a:t> marks allocated to the questions – there will be </a:t>
            </a:r>
            <a:r>
              <a:rPr lang="en-GB" sz="1600" u="sng" dirty="0" smtClean="0">
                <a:solidFill>
                  <a:srgbClr val="1F224E"/>
                </a:solidFill>
                <a:latin typeface="Myriad Pro" charset="0"/>
                <a:ea typeface="Myriad Pro" charset="0"/>
                <a:cs typeface="Myriad Pro" charset="0"/>
              </a:rPr>
              <a:t>no</a:t>
            </a:r>
            <a:r>
              <a:rPr lang="en-GB" sz="1600" dirty="0" smtClean="0">
                <a:solidFill>
                  <a:srgbClr val="1F224E"/>
                </a:solidFill>
                <a:latin typeface="Myriad Pro" charset="0"/>
                <a:ea typeface="Myriad Pro" charset="0"/>
                <a:cs typeface="Myriad Pro" charset="0"/>
              </a:rPr>
              <a:t> </a:t>
            </a:r>
            <a:r>
              <a:rPr lang="en-GB" sz="1600" dirty="0" smtClean="0">
                <a:solidFill>
                  <a:srgbClr val="00B050"/>
                </a:solidFill>
                <a:latin typeface="Myriad Pro" charset="0"/>
                <a:ea typeface="Myriad Pro" charset="0"/>
                <a:cs typeface="Myriad Pro" charset="0"/>
              </a:rPr>
              <a:t>AO3</a:t>
            </a:r>
            <a:r>
              <a:rPr lang="en-GB" sz="1600" dirty="0" smtClean="0">
                <a:solidFill>
                  <a:srgbClr val="1F224E"/>
                </a:solidFill>
                <a:latin typeface="Myriad Pro" charset="0"/>
                <a:ea typeface="Myriad Pro" charset="0"/>
                <a:cs typeface="Myriad Pro" charset="0"/>
              </a:rPr>
              <a:t> marks in this section.</a:t>
            </a:r>
          </a:p>
          <a:p>
            <a:pPr marL="0" indent="0">
              <a:buNone/>
            </a:pPr>
            <a:endParaRPr lang="en-GB" sz="1600" dirty="0">
              <a:solidFill>
                <a:srgbClr val="1F224E"/>
              </a:solidFill>
              <a:latin typeface="Myriad Pro" charset="0"/>
              <a:ea typeface="Myriad Pro" charset="0"/>
              <a:cs typeface="Myriad Pro" charset="0"/>
            </a:endParaRPr>
          </a:p>
          <a:p>
            <a:pPr marL="0" indent="0">
              <a:buNone/>
            </a:pPr>
            <a:endParaRPr lang="en-GB" sz="1600" dirty="0" smtClean="0">
              <a:solidFill>
                <a:srgbClr val="1F224E"/>
              </a:solidFill>
              <a:latin typeface="Myriad Pro" charset="0"/>
              <a:ea typeface="Myriad Pro" charset="0"/>
              <a:cs typeface="Myriad Pro" charset="0"/>
            </a:endParaRPr>
          </a:p>
          <a:p>
            <a:pPr marL="0" indent="0">
              <a:buNone/>
            </a:pPr>
            <a:endParaRPr lang="en-GB" sz="1600" dirty="0">
              <a:solidFill>
                <a:srgbClr val="1F224E"/>
              </a:solidFill>
              <a:latin typeface="Myriad Pro" charset="0"/>
              <a:ea typeface="Myriad Pro" charset="0"/>
              <a:cs typeface="Myriad Pro" charset="0"/>
            </a:endParaRPr>
          </a:p>
          <a:p>
            <a:pPr marL="0" indent="0">
              <a:buNone/>
            </a:pPr>
            <a:endParaRPr lang="en-GB" sz="1600" dirty="0" smtClean="0">
              <a:solidFill>
                <a:srgbClr val="1F224E"/>
              </a:solidFill>
              <a:latin typeface="Myriad Pro" charset="0"/>
              <a:ea typeface="Myriad Pro" charset="0"/>
              <a:cs typeface="Myriad Pro" charset="0"/>
            </a:endParaRPr>
          </a:p>
          <a:p>
            <a:pPr marL="0" indent="0">
              <a:buNone/>
            </a:pPr>
            <a:endParaRPr lang="en-GB" sz="1600" dirty="0">
              <a:solidFill>
                <a:srgbClr val="1F224E"/>
              </a:solidFill>
              <a:latin typeface="Myriad Pro" charset="0"/>
              <a:ea typeface="Myriad Pro" charset="0"/>
              <a:cs typeface="Myriad Pro" charset="0"/>
            </a:endParaRPr>
          </a:p>
          <a:p>
            <a:pPr marL="0" indent="0">
              <a:buNone/>
            </a:pPr>
            <a:r>
              <a:rPr lang="en-GB" sz="1600" dirty="0">
                <a:solidFill>
                  <a:srgbClr val="1F224E"/>
                </a:solidFill>
                <a:latin typeface="Myriad Pro" charset="0"/>
                <a:ea typeface="Myriad Pro" charset="0"/>
                <a:cs typeface="Myriad Pro" charset="0"/>
              </a:rPr>
              <a:t>The totals reflect that students answer </a:t>
            </a:r>
            <a:r>
              <a:rPr lang="en-GB" sz="1600" dirty="0" smtClean="0">
                <a:solidFill>
                  <a:srgbClr val="1F224E"/>
                </a:solidFill>
                <a:latin typeface="Myriad Pro" charset="0"/>
                <a:ea typeface="Myriad Pro" charset="0"/>
                <a:cs typeface="Myriad Pro" charset="0"/>
              </a:rPr>
              <a:t>questions </a:t>
            </a:r>
            <a:r>
              <a:rPr lang="en-GB" sz="1600" dirty="0">
                <a:solidFill>
                  <a:srgbClr val="1F224E"/>
                </a:solidFill>
                <a:latin typeface="Myriad Pro" charset="0"/>
                <a:ea typeface="Myriad Pro" charset="0"/>
                <a:cs typeface="Myriad Pro" charset="0"/>
              </a:rPr>
              <a:t>on two topics in Section </a:t>
            </a:r>
            <a:r>
              <a:rPr lang="en-GB" sz="1600" dirty="0" smtClean="0">
                <a:solidFill>
                  <a:srgbClr val="1F224E"/>
                </a:solidFill>
                <a:latin typeface="Myriad Pro" charset="0"/>
                <a:ea typeface="Myriad Pro" charset="0"/>
                <a:cs typeface="Myriad Pro" charset="0"/>
              </a:rPr>
              <a:t>B.</a:t>
            </a:r>
          </a:p>
          <a:p>
            <a:pPr marL="0" indent="0">
              <a:buNone/>
            </a:pPr>
            <a:endParaRPr lang="en-GB" sz="1600" dirty="0">
              <a:solidFill>
                <a:srgbClr val="1F224E"/>
              </a:solidFill>
              <a:latin typeface="Myriad Pro" charset="0"/>
              <a:ea typeface="Myriad Pro" charset="0"/>
              <a:cs typeface="Myriad Pro" charset="0"/>
            </a:endParaRPr>
          </a:p>
          <a:p>
            <a:pPr marL="0" indent="0">
              <a:buNone/>
            </a:pPr>
            <a:r>
              <a:rPr lang="en-GB" sz="1600" dirty="0">
                <a:solidFill>
                  <a:srgbClr val="1F224E"/>
                </a:solidFill>
                <a:latin typeface="Myriad Pro" charset="0"/>
                <a:ea typeface="Myriad Pro" charset="0"/>
                <a:cs typeface="Myriad Pro" charset="0"/>
              </a:rPr>
              <a:t>This question structure will be the same in future assessments.</a:t>
            </a:r>
          </a:p>
          <a:p>
            <a:pPr marL="0" indent="0">
              <a:buNone/>
            </a:pPr>
            <a:endParaRPr lang="en-GB" sz="1600" dirty="0">
              <a:solidFill>
                <a:srgbClr val="1F224E"/>
              </a:solidFill>
              <a:latin typeface="Myriad Pro" charset="0"/>
              <a:ea typeface="Myriad Pro" charset="0"/>
              <a:cs typeface="Myriad Pro" charset="0"/>
            </a:endParaRPr>
          </a:p>
          <a:p>
            <a:pPr marL="0" indent="0">
              <a:buNone/>
            </a:pPr>
            <a:endParaRPr lang="en-GB" sz="1600" dirty="0">
              <a:solidFill>
                <a:srgbClr val="1F224E"/>
              </a:solidFill>
              <a:latin typeface="Myriad Pro" charset="0"/>
              <a:ea typeface="Myriad Pro" charset="0"/>
              <a:cs typeface="Myriad Pro" charset="0"/>
            </a:endParaRPr>
          </a:p>
        </p:txBody>
      </p:sp>
      <p:graphicFrame>
        <p:nvGraphicFramePr>
          <p:cNvPr id="5" name="Table 4" title="AO breakdown"/>
          <p:cNvGraphicFramePr>
            <a:graphicFrameLocks noGrp="1"/>
          </p:cNvGraphicFramePr>
          <p:nvPr>
            <p:extLst>
              <p:ext uri="{D42A27DB-BD31-4B8C-83A1-F6EECF244321}">
                <p14:modId xmlns:p14="http://schemas.microsoft.com/office/powerpoint/2010/main" val="3656660369"/>
              </p:ext>
            </p:extLst>
          </p:nvPr>
        </p:nvGraphicFramePr>
        <p:xfrm>
          <a:off x="1043608" y="3861048"/>
          <a:ext cx="6912768" cy="873869"/>
        </p:xfrm>
        <a:graphic>
          <a:graphicData uri="http://schemas.openxmlformats.org/drawingml/2006/table">
            <a:tbl>
              <a:tblPr firstRow="1" bandRow="1">
                <a:tableStyleId>{5C22544A-7EE6-4342-B048-85BDC9FD1C3A}</a:tableStyleId>
              </a:tblPr>
              <a:tblGrid>
                <a:gridCol w="676250"/>
                <a:gridCol w="1700015"/>
                <a:gridCol w="1530952"/>
                <a:gridCol w="1562225"/>
                <a:gridCol w="1443326"/>
              </a:tblGrid>
              <a:tr h="360040">
                <a:tc>
                  <a:txBody>
                    <a:bodyPr/>
                    <a:lstStyle/>
                    <a:p>
                      <a:pPr algn="ctr"/>
                      <a:endParaRPr lang="en-GB" sz="1400" dirty="0"/>
                    </a:p>
                  </a:txBody>
                  <a:tcPr>
                    <a:solidFill>
                      <a:schemeClr val="bg1">
                        <a:lumMod val="85000"/>
                      </a:schemeClr>
                    </a:solidFill>
                  </a:tcPr>
                </a:tc>
                <a:tc>
                  <a:txBody>
                    <a:bodyPr/>
                    <a:lstStyle/>
                    <a:p>
                      <a:pPr algn="ctr"/>
                      <a:r>
                        <a:rPr lang="en-GB" sz="1400" dirty="0" smtClean="0">
                          <a:solidFill>
                            <a:srgbClr val="FF0000"/>
                          </a:solidFill>
                        </a:rPr>
                        <a:t>AO1 (Knowledge and</a:t>
                      </a:r>
                      <a:r>
                        <a:rPr lang="en-GB" sz="1400" baseline="0" dirty="0" smtClean="0">
                          <a:solidFill>
                            <a:srgbClr val="FF0000"/>
                          </a:solidFill>
                        </a:rPr>
                        <a:t> understanding</a:t>
                      </a:r>
                      <a:r>
                        <a:rPr lang="en-GB" sz="1400" dirty="0" smtClean="0">
                          <a:solidFill>
                            <a:srgbClr val="FF0000"/>
                          </a:solidFill>
                        </a:rPr>
                        <a:t>)</a:t>
                      </a:r>
                      <a:endParaRPr lang="en-GB" sz="1400" dirty="0">
                        <a:solidFill>
                          <a:srgbClr val="FF0000"/>
                        </a:solidFill>
                      </a:endParaRPr>
                    </a:p>
                  </a:txBody>
                  <a:tcPr>
                    <a:solidFill>
                      <a:schemeClr val="bg1">
                        <a:lumMod val="85000"/>
                      </a:schemeClr>
                    </a:solidFill>
                  </a:tcPr>
                </a:tc>
                <a:tc>
                  <a:txBody>
                    <a:bodyPr/>
                    <a:lstStyle/>
                    <a:p>
                      <a:pPr algn="ctr"/>
                      <a:r>
                        <a:rPr lang="en-GB" sz="1400" dirty="0" smtClean="0">
                          <a:solidFill>
                            <a:srgbClr val="00B0F0"/>
                          </a:solidFill>
                        </a:rPr>
                        <a:t>AO2 (Application)</a:t>
                      </a:r>
                      <a:endParaRPr lang="en-GB" sz="1400" dirty="0">
                        <a:solidFill>
                          <a:srgbClr val="00B0F0"/>
                        </a:solidFill>
                      </a:endParaRPr>
                    </a:p>
                  </a:txBody>
                  <a:tcPr>
                    <a:solidFill>
                      <a:schemeClr val="bg1">
                        <a:lumMod val="85000"/>
                      </a:schemeClr>
                    </a:solidFill>
                  </a:tcPr>
                </a:tc>
                <a:tc>
                  <a:txBody>
                    <a:bodyPr/>
                    <a:lstStyle/>
                    <a:p>
                      <a:pPr algn="ctr"/>
                      <a:r>
                        <a:rPr lang="en-GB" sz="1400" dirty="0" smtClean="0">
                          <a:solidFill>
                            <a:srgbClr val="00B050"/>
                          </a:solidFill>
                        </a:rPr>
                        <a:t>AO3 (Skills)</a:t>
                      </a:r>
                      <a:endParaRPr lang="en-GB" sz="1400" dirty="0">
                        <a:solidFill>
                          <a:srgbClr val="00B050"/>
                        </a:solidFill>
                      </a:endParaRPr>
                    </a:p>
                  </a:txBody>
                  <a:tcPr>
                    <a:solidFill>
                      <a:schemeClr val="bg1">
                        <a:lumMod val="85000"/>
                      </a:schemeClr>
                    </a:solidFill>
                  </a:tcPr>
                </a:tc>
                <a:tc>
                  <a:txBody>
                    <a:bodyPr/>
                    <a:lstStyle/>
                    <a:p>
                      <a:pPr algn="ctr"/>
                      <a:r>
                        <a:rPr lang="en-GB" sz="1400" dirty="0" smtClean="0">
                          <a:solidFill>
                            <a:schemeClr val="tx1"/>
                          </a:solidFill>
                        </a:rPr>
                        <a:t>Total</a:t>
                      </a:r>
                      <a:endParaRPr lang="en-GB" sz="1400" dirty="0">
                        <a:solidFill>
                          <a:schemeClr val="tx1"/>
                        </a:solidFill>
                      </a:endParaRPr>
                    </a:p>
                  </a:txBody>
                  <a:tcPr>
                    <a:solidFill>
                      <a:schemeClr val="bg1">
                        <a:lumMod val="85000"/>
                      </a:schemeClr>
                    </a:solidFill>
                  </a:tcPr>
                </a:tc>
              </a:tr>
              <a:tr h="355709">
                <a:tc>
                  <a:txBody>
                    <a:bodyPr/>
                    <a:lstStyle/>
                    <a:p>
                      <a:pPr algn="ctr"/>
                      <a:r>
                        <a:rPr lang="en-GB" sz="1400" dirty="0" smtClean="0"/>
                        <a:t>Marks</a:t>
                      </a:r>
                      <a:endParaRPr lang="en-GB" sz="1400" dirty="0"/>
                    </a:p>
                  </a:txBody>
                  <a:tcPr>
                    <a:solidFill>
                      <a:schemeClr val="bg1">
                        <a:lumMod val="85000"/>
                      </a:schemeClr>
                    </a:solidFill>
                  </a:tcPr>
                </a:tc>
                <a:tc>
                  <a:txBody>
                    <a:bodyPr/>
                    <a:lstStyle/>
                    <a:p>
                      <a:pPr algn="ctr"/>
                      <a:r>
                        <a:rPr lang="en-GB" sz="1400" dirty="0" smtClean="0"/>
                        <a:t>12</a:t>
                      </a:r>
                      <a:endParaRPr lang="en-GB" sz="1400" dirty="0"/>
                    </a:p>
                  </a:txBody>
                  <a:tcPr>
                    <a:solidFill>
                      <a:schemeClr val="bg1">
                        <a:lumMod val="85000"/>
                      </a:schemeClr>
                    </a:solidFill>
                  </a:tcPr>
                </a:tc>
                <a:tc>
                  <a:txBody>
                    <a:bodyPr/>
                    <a:lstStyle/>
                    <a:p>
                      <a:pPr algn="ctr"/>
                      <a:r>
                        <a:rPr lang="en-GB" sz="1400" dirty="0" smtClean="0"/>
                        <a:t>12</a:t>
                      </a:r>
                      <a:endParaRPr lang="en-GB" sz="1400" dirty="0"/>
                    </a:p>
                  </a:txBody>
                  <a:tcPr>
                    <a:solidFill>
                      <a:schemeClr val="bg1">
                        <a:lumMod val="85000"/>
                      </a:schemeClr>
                    </a:solidFill>
                  </a:tcPr>
                </a:tc>
                <a:tc>
                  <a:txBody>
                    <a:bodyPr/>
                    <a:lstStyle/>
                    <a:p>
                      <a:pPr algn="ctr"/>
                      <a:r>
                        <a:rPr lang="en-GB" sz="1400" dirty="0" smtClean="0"/>
                        <a:t>0</a:t>
                      </a:r>
                      <a:endParaRPr lang="en-GB" sz="1400" dirty="0"/>
                    </a:p>
                  </a:txBody>
                  <a:tcPr>
                    <a:solidFill>
                      <a:schemeClr val="bg1">
                        <a:lumMod val="85000"/>
                      </a:schemeClr>
                    </a:solidFill>
                  </a:tcPr>
                </a:tc>
                <a:tc>
                  <a:txBody>
                    <a:bodyPr/>
                    <a:lstStyle/>
                    <a:p>
                      <a:pPr algn="ctr"/>
                      <a:r>
                        <a:rPr lang="en-GB" sz="1400" dirty="0" smtClean="0"/>
                        <a:t>24</a:t>
                      </a:r>
                      <a:endParaRPr lang="en-GB" sz="1400" dirty="0"/>
                    </a:p>
                  </a:txBody>
                  <a:tcPr>
                    <a:solidFill>
                      <a:schemeClr val="bg1">
                        <a:lumMod val="85000"/>
                      </a:schemeClr>
                    </a:solidFill>
                  </a:tcPr>
                </a:tc>
              </a:tr>
            </a:tbl>
          </a:graphicData>
        </a:graphic>
      </p:graphicFrame>
    </p:spTree>
    <p:extLst>
      <p:ext uri="{BB962C8B-B14F-4D97-AF65-F5344CB8AC3E}">
        <p14:creationId xmlns:p14="http://schemas.microsoft.com/office/powerpoint/2010/main" val="290055775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1490"/>
            <a:ext cx="9144000" cy="1065262"/>
          </a:xfrm>
        </p:spPr>
        <p:txBody>
          <a:bodyPr>
            <a:noAutofit/>
          </a:bodyPr>
          <a:lstStyle/>
          <a:p>
            <a:r>
              <a:rPr lang="en-GB" sz="4000" dirty="0"/>
              <a:t>Topic </a:t>
            </a:r>
            <a:r>
              <a:rPr lang="en-GB" sz="4000" dirty="0" smtClean="0"/>
              <a:t>3.2 </a:t>
            </a:r>
            <a:r>
              <a:rPr lang="en-GB" sz="4000" dirty="0"/>
              <a:t>– Question </a:t>
            </a:r>
            <a:r>
              <a:rPr lang="en-GB" sz="4000" dirty="0" smtClean="0"/>
              <a:t>14* </a:t>
            </a:r>
            <a:r>
              <a:rPr lang="en-GB" sz="4000" dirty="0"/>
              <a:t>– 33 </a:t>
            </a:r>
            <a:r>
              <a:rPr lang="en-GB" sz="4000" dirty="0" smtClean="0"/>
              <a:t>marks – The mark scheme – </a:t>
            </a:r>
            <a:r>
              <a:rPr lang="en-GB" sz="4000" dirty="0" smtClean="0">
                <a:solidFill>
                  <a:srgbClr val="FF0000"/>
                </a:solidFill>
              </a:rPr>
              <a:t>AO1 (9 marks)</a:t>
            </a:r>
            <a:endParaRPr lang="en-GB" sz="4000" dirty="0">
              <a:solidFill>
                <a:srgbClr val="FF0000"/>
              </a:solidFill>
            </a:endParaRPr>
          </a:p>
        </p:txBody>
      </p:sp>
      <p:sp>
        <p:nvSpPr>
          <p:cNvPr id="3" name="Content Placeholder 2"/>
          <p:cNvSpPr txBox="1">
            <a:spLocks/>
          </p:cNvSpPr>
          <p:nvPr/>
        </p:nvSpPr>
        <p:spPr>
          <a:xfrm>
            <a:off x="436341" y="1563085"/>
            <a:ext cx="8064895" cy="4064843"/>
          </a:xfrm>
          <a:prstGeom prst="rect">
            <a:avLst/>
          </a:prstGeom>
          <a:solidFill>
            <a:schemeClr val="bg1"/>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b="1" dirty="0">
                <a:solidFill>
                  <a:srgbClr val="FF0000"/>
                </a:solidFill>
                <a:latin typeface="Myriad Pro" charset="0"/>
                <a:ea typeface="Myriad Pro" charset="0"/>
                <a:cs typeface="Myriad Pro" charset="0"/>
              </a:rPr>
              <a:t>AO1 </a:t>
            </a:r>
          </a:p>
          <a:p>
            <a:pPr marL="0" indent="0">
              <a:buNone/>
            </a:pPr>
            <a:r>
              <a:rPr lang="en-US" sz="1200" b="1" dirty="0">
                <a:solidFill>
                  <a:srgbClr val="1F224E"/>
                </a:solidFill>
                <a:latin typeface="Myriad Pro" charset="0"/>
                <a:ea typeface="Myriad Pro" charset="0"/>
                <a:cs typeface="Myriad Pro" charset="0"/>
              </a:rPr>
              <a:t>Level 4 </a:t>
            </a:r>
            <a:r>
              <a:rPr lang="en-US" sz="1200" b="1" dirty="0" smtClean="0">
                <a:solidFill>
                  <a:srgbClr val="1F224E"/>
                </a:solidFill>
                <a:latin typeface="Myriad Pro" charset="0"/>
                <a:ea typeface="Myriad Pro" charset="0"/>
                <a:cs typeface="Myriad Pro" charset="0"/>
              </a:rPr>
              <a:t>(7–9 </a:t>
            </a:r>
            <a:r>
              <a:rPr lang="en-US" sz="1200" b="1" dirty="0">
                <a:solidFill>
                  <a:srgbClr val="1F224E"/>
                </a:solidFill>
                <a:latin typeface="Myriad Pro" charset="0"/>
                <a:ea typeface="Myriad Pro" charset="0"/>
                <a:cs typeface="Myriad Pro" charset="0"/>
              </a:rPr>
              <a:t>marks)</a:t>
            </a:r>
          </a:p>
          <a:p>
            <a:pPr marL="0" indent="0">
              <a:buNone/>
            </a:pPr>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comprehensive</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 </a:t>
            </a:r>
            <a:r>
              <a:rPr lang="en-US" sz="1200" dirty="0">
                <a:solidFill>
                  <a:srgbClr val="1F224E"/>
                </a:solidFill>
                <a:latin typeface="Myriad Pro" charset="0"/>
                <a:ea typeface="Myriad Pro" charset="0"/>
                <a:cs typeface="Myriad Pro" charset="0"/>
              </a:rPr>
              <a:t>of factors that influence the spread of communicable diseases, including global mobility.</a:t>
            </a:r>
          </a:p>
          <a:p>
            <a:pPr marL="0" indent="0">
              <a:buNone/>
            </a:pPr>
            <a:endParaRPr lang="en-US" sz="1200" dirty="0">
              <a:solidFill>
                <a:srgbClr val="1F224E"/>
              </a:solidFill>
              <a:latin typeface="Myriad Pro" charset="0"/>
              <a:ea typeface="Myriad Pro" charset="0"/>
              <a:cs typeface="Myriad Pro" charset="0"/>
            </a:endParaRPr>
          </a:p>
          <a:p>
            <a:pPr marL="0" indent="0">
              <a:buNone/>
            </a:pPr>
            <a:r>
              <a:rPr lang="en-US" sz="1200" b="1" dirty="0" smtClean="0">
                <a:solidFill>
                  <a:srgbClr val="1F224E"/>
                </a:solidFill>
                <a:latin typeface="Myriad Pro" charset="0"/>
                <a:ea typeface="Myriad Pro" charset="0"/>
                <a:cs typeface="Myriad Pro" charset="0"/>
              </a:rPr>
              <a:t>Level </a:t>
            </a:r>
            <a:r>
              <a:rPr lang="en-US" sz="1200" b="1" dirty="0">
                <a:solidFill>
                  <a:srgbClr val="1F224E"/>
                </a:solidFill>
                <a:latin typeface="Myriad Pro" charset="0"/>
                <a:ea typeface="Myriad Pro" charset="0"/>
                <a:cs typeface="Myriad Pro" charset="0"/>
              </a:rPr>
              <a:t>3 (</a:t>
            </a:r>
            <a:r>
              <a:rPr lang="en-US" sz="1200" b="1" dirty="0" smtClean="0">
                <a:solidFill>
                  <a:srgbClr val="1F224E"/>
                </a:solidFill>
                <a:latin typeface="Myriad Pro" charset="0"/>
                <a:ea typeface="Myriad Pro" charset="0"/>
                <a:cs typeface="Myriad Pro" charset="0"/>
              </a:rPr>
              <a:t>5–6 </a:t>
            </a:r>
            <a:r>
              <a:rPr lang="en-US" sz="1200" b="1" dirty="0">
                <a:solidFill>
                  <a:srgbClr val="1F224E"/>
                </a:solidFill>
                <a:latin typeface="Myriad Pro" charset="0"/>
                <a:ea typeface="Myriad Pro" charset="0"/>
                <a:cs typeface="Myriad Pro" charset="0"/>
              </a:rPr>
              <a:t>marks)</a:t>
            </a:r>
          </a:p>
          <a:p>
            <a:pPr marL="0" indent="0">
              <a:buNone/>
            </a:pPr>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thorough</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a:t>
            </a:r>
            <a:r>
              <a:rPr lang="en-US" sz="1200" dirty="0">
                <a:solidFill>
                  <a:srgbClr val="1F224E"/>
                </a:solidFill>
                <a:latin typeface="Myriad Pro" charset="0"/>
                <a:ea typeface="Myriad Pro" charset="0"/>
                <a:cs typeface="Myriad Pro" charset="0"/>
              </a:rPr>
              <a:t> of factors that influence the spread of communicable diseases, including global mobility.</a:t>
            </a:r>
          </a:p>
          <a:p>
            <a:pPr marL="0" indent="0">
              <a:buNone/>
            </a:pPr>
            <a:r>
              <a:rPr lang="en-US" sz="1200" b="1" dirty="0">
                <a:solidFill>
                  <a:srgbClr val="1F224E"/>
                </a:solidFill>
                <a:latin typeface="Myriad Pro" charset="0"/>
                <a:ea typeface="Myriad Pro" charset="0"/>
                <a:cs typeface="Myriad Pro" charset="0"/>
              </a:rPr>
              <a:t> </a:t>
            </a:r>
          </a:p>
          <a:p>
            <a:pPr marL="0" indent="0">
              <a:buNone/>
            </a:pPr>
            <a:r>
              <a:rPr lang="en-US" sz="1200" b="1" dirty="0">
                <a:solidFill>
                  <a:srgbClr val="1F224E"/>
                </a:solidFill>
                <a:latin typeface="Myriad Pro" charset="0"/>
                <a:ea typeface="Myriad Pro" charset="0"/>
                <a:cs typeface="Myriad Pro" charset="0"/>
              </a:rPr>
              <a:t>Level 2 (</a:t>
            </a:r>
            <a:r>
              <a:rPr lang="en-US" sz="1200" b="1" dirty="0" smtClean="0">
                <a:solidFill>
                  <a:srgbClr val="1F224E"/>
                </a:solidFill>
                <a:latin typeface="Myriad Pro" charset="0"/>
                <a:ea typeface="Myriad Pro" charset="0"/>
                <a:cs typeface="Myriad Pro" charset="0"/>
              </a:rPr>
              <a:t>3–4 </a:t>
            </a:r>
            <a:r>
              <a:rPr lang="en-US" sz="1200" b="1" dirty="0">
                <a:solidFill>
                  <a:srgbClr val="1F224E"/>
                </a:solidFill>
                <a:latin typeface="Myriad Pro" charset="0"/>
                <a:ea typeface="Myriad Pro" charset="0"/>
                <a:cs typeface="Myriad Pro" charset="0"/>
              </a:rPr>
              <a:t>marks)</a:t>
            </a:r>
          </a:p>
          <a:p>
            <a:pPr marL="0" indent="0">
              <a:buNone/>
            </a:pPr>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reasonable</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a:t>
            </a:r>
            <a:r>
              <a:rPr lang="en-US" sz="1200" dirty="0">
                <a:solidFill>
                  <a:srgbClr val="1F224E"/>
                </a:solidFill>
                <a:latin typeface="Myriad Pro" charset="0"/>
                <a:ea typeface="Myriad Pro" charset="0"/>
                <a:cs typeface="Myriad Pro" charset="0"/>
              </a:rPr>
              <a:t> of factors that influence the spread of communicable diseases, including global mobility.</a:t>
            </a:r>
          </a:p>
          <a:p>
            <a:pPr marL="0" indent="0">
              <a:buNone/>
            </a:pPr>
            <a:endParaRPr lang="en-US" sz="1200" b="1" dirty="0">
              <a:solidFill>
                <a:srgbClr val="1F224E"/>
              </a:solidFill>
              <a:latin typeface="Myriad Pro" charset="0"/>
              <a:ea typeface="Myriad Pro" charset="0"/>
              <a:cs typeface="Myriad Pro" charset="0"/>
            </a:endParaRPr>
          </a:p>
          <a:p>
            <a:pPr marL="0" indent="0">
              <a:buNone/>
            </a:pPr>
            <a:r>
              <a:rPr lang="en-US" sz="1200" b="1" dirty="0">
                <a:solidFill>
                  <a:srgbClr val="1F224E"/>
                </a:solidFill>
                <a:latin typeface="Myriad Pro" charset="0"/>
                <a:ea typeface="Myriad Pro" charset="0"/>
                <a:cs typeface="Myriad Pro" charset="0"/>
              </a:rPr>
              <a:t>Level 1 (</a:t>
            </a:r>
            <a:r>
              <a:rPr lang="en-US" sz="1200" b="1" dirty="0" smtClean="0">
                <a:solidFill>
                  <a:srgbClr val="1F224E"/>
                </a:solidFill>
                <a:latin typeface="Myriad Pro" charset="0"/>
                <a:ea typeface="Myriad Pro" charset="0"/>
                <a:cs typeface="Myriad Pro" charset="0"/>
              </a:rPr>
              <a:t>1–2 </a:t>
            </a:r>
            <a:r>
              <a:rPr lang="en-US" sz="1200" b="1" dirty="0">
                <a:solidFill>
                  <a:srgbClr val="1F224E"/>
                </a:solidFill>
                <a:latin typeface="Myriad Pro" charset="0"/>
                <a:ea typeface="Myriad Pro" charset="0"/>
                <a:cs typeface="Myriad Pro" charset="0"/>
              </a:rPr>
              <a:t>marks)</a:t>
            </a:r>
          </a:p>
          <a:p>
            <a:pPr marL="0" indent="0">
              <a:buNone/>
            </a:pPr>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basic</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 </a:t>
            </a:r>
            <a:r>
              <a:rPr lang="en-US" sz="1200" dirty="0">
                <a:solidFill>
                  <a:srgbClr val="1F224E"/>
                </a:solidFill>
                <a:latin typeface="Myriad Pro" charset="0"/>
                <a:ea typeface="Myriad Pro" charset="0"/>
                <a:cs typeface="Myriad Pro" charset="0"/>
              </a:rPr>
              <a:t>of factors that influence the spread of communicable diseases, including global mobility.</a:t>
            </a:r>
            <a:endParaRPr lang="en-US" sz="1200" dirty="0" smtClean="0">
              <a:solidFill>
                <a:srgbClr val="1F224E"/>
              </a:solidFill>
              <a:latin typeface="Myriad Pro" charset="0"/>
              <a:ea typeface="Myriad Pro" charset="0"/>
              <a:cs typeface="Myriad Pro" charset="0"/>
            </a:endParaRPr>
          </a:p>
          <a:p>
            <a:pPr marL="0" indent="0">
              <a:buNone/>
            </a:pPr>
            <a:endParaRPr lang="en-US" sz="1200" dirty="0">
              <a:solidFill>
                <a:srgbClr val="1F224E"/>
              </a:solidFill>
              <a:latin typeface="Myriad Pro" charset="0"/>
              <a:ea typeface="Myriad Pro" charset="0"/>
              <a:cs typeface="Myriad Pro" charset="0"/>
            </a:endParaRPr>
          </a:p>
          <a:p>
            <a:pPr marL="0" indent="0">
              <a:buNone/>
            </a:pPr>
            <a:r>
              <a:rPr lang="en-US" sz="1200" b="1" dirty="0">
                <a:solidFill>
                  <a:srgbClr val="1F224E"/>
                </a:solidFill>
                <a:latin typeface="Myriad Pro" charset="0"/>
                <a:ea typeface="Myriad Pro" charset="0"/>
                <a:cs typeface="Myriad Pro" charset="0"/>
              </a:rPr>
              <a:t>0 marks </a:t>
            </a:r>
          </a:p>
          <a:p>
            <a:pPr marL="0" indent="0">
              <a:buNone/>
            </a:pPr>
            <a:r>
              <a:rPr lang="en-US" sz="1200" dirty="0">
                <a:solidFill>
                  <a:srgbClr val="1F224E"/>
                </a:solidFill>
                <a:latin typeface="Myriad Pro" charset="0"/>
                <a:ea typeface="Myriad Pro" charset="0"/>
                <a:cs typeface="Myriad Pro" charset="0"/>
              </a:rPr>
              <a:t>No response or no response worthy of credit.</a:t>
            </a:r>
          </a:p>
          <a:p>
            <a:pPr marL="0" indent="0">
              <a:buNone/>
            </a:pPr>
            <a:endParaRPr lang="en-US" sz="1200" dirty="0">
              <a:solidFill>
                <a:srgbClr val="1F224E"/>
              </a:solidFill>
              <a:latin typeface="Myriad Pro" charset="0"/>
              <a:ea typeface="Myriad Pro" charset="0"/>
              <a:cs typeface="Myriad Pro" charset="0"/>
            </a:endParaRPr>
          </a:p>
        </p:txBody>
      </p:sp>
      <p:sp>
        <p:nvSpPr>
          <p:cNvPr id="5" name="Rectangle 4"/>
          <p:cNvSpPr/>
          <p:nvPr/>
        </p:nvSpPr>
        <p:spPr>
          <a:xfrm>
            <a:off x="5096966" y="4933617"/>
            <a:ext cx="3404592" cy="1015663"/>
          </a:xfrm>
          <a:prstGeom prst="rect">
            <a:avLst/>
          </a:prstGeom>
          <a:solidFill>
            <a:schemeClr val="bg1"/>
          </a:solidFill>
          <a:ln>
            <a:solidFill>
              <a:schemeClr val="tx1"/>
            </a:solidFill>
          </a:ln>
        </p:spPr>
        <p:txBody>
          <a:bodyPr wrap="square">
            <a:spAutoFit/>
          </a:bodyPr>
          <a:lstStyle/>
          <a:p>
            <a:r>
              <a:rPr lang="en-GB" sz="1200" dirty="0">
                <a:solidFill>
                  <a:srgbClr val="1F224E"/>
                </a:solidFill>
                <a:latin typeface="Myriad Pro" charset="0"/>
                <a:ea typeface="Myriad Pro" charset="0"/>
                <a:cs typeface="Myriad Pro" charset="0"/>
              </a:rPr>
              <a:t>Remember there is </a:t>
            </a:r>
            <a:r>
              <a:rPr lang="en-US" sz="1200" dirty="0">
                <a:solidFill>
                  <a:srgbClr val="1F224E"/>
                </a:solidFill>
                <a:latin typeface="Myriad Pro" charset="0"/>
                <a:ea typeface="Myriad Pro" charset="0"/>
                <a:cs typeface="Myriad Pro" charset="0"/>
              </a:rPr>
              <a:t>level of response questions marking guidance</a:t>
            </a:r>
            <a:r>
              <a:rPr lang="en-GB" sz="1200" dirty="0">
                <a:solidFill>
                  <a:srgbClr val="1F224E"/>
                </a:solidFill>
                <a:latin typeface="Myriad Pro" charset="0"/>
                <a:ea typeface="Myriad Pro" charset="0"/>
                <a:cs typeface="Myriad Pro" charset="0"/>
              </a:rPr>
              <a:t> to indicate what </a:t>
            </a:r>
            <a:r>
              <a:rPr lang="en-GB" sz="1200" dirty="0" smtClean="0">
                <a:solidFill>
                  <a:srgbClr val="1F224E"/>
                </a:solidFill>
                <a:latin typeface="Myriad Pro" charset="0"/>
                <a:ea typeface="Myriad Pro" charset="0"/>
                <a:cs typeface="Myriad Pro" charset="0"/>
              </a:rPr>
              <a:t>‘</a:t>
            </a:r>
            <a:r>
              <a:rPr lang="en-GB" sz="1200" b="1" dirty="0" smtClean="0">
                <a:solidFill>
                  <a:srgbClr val="1F224E"/>
                </a:solidFill>
                <a:latin typeface="Myriad Pro" charset="0"/>
                <a:ea typeface="Myriad Pro" charset="0"/>
                <a:cs typeface="Myriad Pro" charset="0"/>
              </a:rPr>
              <a:t>comprehensive</a:t>
            </a:r>
            <a:r>
              <a:rPr lang="en-GB" sz="1200" dirty="0" smtClean="0">
                <a:solidFill>
                  <a:srgbClr val="1F224E"/>
                </a:solidFill>
                <a:latin typeface="Myriad Pro" charset="0"/>
                <a:ea typeface="Myriad Pro" charset="0"/>
                <a:cs typeface="Myriad Pro" charset="0"/>
              </a:rPr>
              <a:t>’, ‘</a:t>
            </a:r>
            <a:r>
              <a:rPr lang="en-GB" sz="1200" b="1" dirty="0" smtClean="0">
                <a:solidFill>
                  <a:srgbClr val="1F224E"/>
                </a:solidFill>
                <a:latin typeface="Myriad Pro" charset="0"/>
                <a:ea typeface="Myriad Pro" charset="0"/>
                <a:cs typeface="Myriad Pro" charset="0"/>
              </a:rPr>
              <a:t>thorough</a:t>
            </a:r>
            <a:r>
              <a:rPr lang="en-GB" sz="1200" dirty="0">
                <a:solidFill>
                  <a:srgbClr val="1F224E"/>
                </a:solidFill>
                <a:latin typeface="Myriad Pro" charset="0"/>
                <a:ea typeface="Myriad Pro" charset="0"/>
                <a:cs typeface="Myriad Pro" charset="0"/>
              </a:rPr>
              <a:t>’, ‘</a:t>
            </a:r>
            <a:r>
              <a:rPr lang="en-GB" sz="1200" b="1" dirty="0">
                <a:solidFill>
                  <a:srgbClr val="1F224E"/>
                </a:solidFill>
                <a:latin typeface="Myriad Pro" charset="0"/>
                <a:ea typeface="Myriad Pro" charset="0"/>
                <a:cs typeface="Myriad Pro" charset="0"/>
              </a:rPr>
              <a:t>reasonable</a:t>
            </a:r>
            <a:r>
              <a:rPr lang="en-GB" sz="1200" dirty="0">
                <a:solidFill>
                  <a:srgbClr val="1F224E"/>
                </a:solidFill>
                <a:latin typeface="Myriad Pro" charset="0"/>
                <a:ea typeface="Myriad Pro" charset="0"/>
                <a:cs typeface="Myriad Pro" charset="0"/>
              </a:rPr>
              <a:t>’ and ‘</a:t>
            </a:r>
            <a:r>
              <a:rPr lang="en-GB" sz="1200" b="1" dirty="0">
                <a:solidFill>
                  <a:srgbClr val="1F224E"/>
                </a:solidFill>
                <a:latin typeface="Myriad Pro" charset="0"/>
                <a:ea typeface="Myriad Pro" charset="0"/>
                <a:cs typeface="Myriad Pro" charset="0"/>
              </a:rPr>
              <a:t>basic</a:t>
            </a:r>
            <a:r>
              <a:rPr lang="en-GB" sz="1200" dirty="0">
                <a:solidFill>
                  <a:srgbClr val="1F224E"/>
                </a:solidFill>
                <a:latin typeface="Myriad Pro" charset="0"/>
                <a:ea typeface="Myriad Pro" charset="0"/>
                <a:cs typeface="Myriad Pro" charset="0"/>
              </a:rPr>
              <a:t>’ mean at the start of the mark schemes (and slide </a:t>
            </a:r>
            <a:r>
              <a:rPr lang="en-GB" sz="1200" dirty="0" smtClean="0">
                <a:solidFill>
                  <a:srgbClr val="1F224E"/>
                </a:solidFill>
                <a:latin typeface="Myriad Pro" charset="0"/>
                <a:ea typeface="Myriad Pro" charset="0"/>
                <a:cs typeface="Myriad Pro" charset="0"/>
              </a:rPr>
              <a:t>10 </a:t>
            </a:r>
            <a:r>
              <a:rPr lang="en-GB" sz="1200" dirty="0">
                <a:solidFill>
                  <a:srgbClr val="1F224E"/>
                </a:solidFill>
                <a:latin typeface="Myriad Pro" charset="0"/>
                <a:ea typeface="Myriad Pro" charset="0"/>
                <a:cs typeface="Myriad Pro" charset="0"/>
              </a:rPr>
              <a:t>of this presentation).</a:t>
            </a:r>
          </a:p>
        </p:txBody>
      </p:sp>
    </p:spTree>
    <p:extLst>
      <p:ext uri="{BB962C8B-B14F-4D97-AF65-F5344CB8AC3E}">
        <p14:creationId xmlns:p14="http://schemas.microsoft.com/office/powerpoint/2010/main" val="17832163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9022"/>
            <a:ext cx="9144000" cy="535682"/>
          </a:xfrm>
        </p:spPr>
        <p:txBody>
          <a:bodyPr>
            <a:noAutofit/>
          </a:bodyPr>
          <a:lstStyle/>
          <a:p>
            <a:r>
              <a:rPr lang="en-GB" sz="3200" dirty="0"/>
              <a:t>Topic </a:t>
            </a:r>
            <a:r>
              <a:rPr lang="en-GB" sz="3200" dirty="0" smtClean="0"/>
              <a:t>3.2 </a:t>
            </a:r>
            <a:r>
              <a:rPr lang="en-GB" sz="3200" dirty="0"/>
              <a:t>– Question </a:t>
            </a:r>
            <a:r>
              <a:rPr lang="en-GB" sz="3200" dirty="0" smtClean="0"/>
              <a:t>14* </a:t>
            </a:r>
            <a:r>
              <a:rPr lang="en-GB" sz="3200" dirty="0"/>
              <a:t>– 33 marks </a:t>
            </a:r>
            <a:r>
              <a:rPr lang="en-GB" sz="3200" dirty="0" smtClean="0"/>
              <a:t>–</a:t>
            </a:r>
            <a:br>
              <a:rPr lang="en-GB" sz="3200" dirty="0" smtClean="0"/>
            </a:br>
            <a:r>
              <a:rPr lang="en-GB" sz="3200" dirty="0" smtClean="0"/>
              <a:t> </a:t>
            </a:r>
            <a:r>
              <a:rPr lang="en-GB" sz="3200" dirty="0"/>
              <a:t>The mark scheme – </a:t>
            </a:r>
            <a:r>
              <a:rPr lang="en-GB" sz="3200" dirty="0" smtClean="0">
                <a:solidFill>
                  <a:srgbClr val="00B0F0"/>
                </a:solidFill>
              </a:rPr>
              <a:t>AO2 (24 </a:t>
            </a:r>
            <a:r>
              <a:rPr lang="en-GB" sz="3200" dirty="0">
                <a:solidFill>
                  <a:srgbClr val="00B0F0"/>
                </a:solidFill>
              </a:rPr>
              <a:t>marks)</a:t>
            </a:r>
          </a:p>
        </p:txBody>
      </p:sp>
      <p:sp>
        <p:nvSpPr>
          <p:cNvPr id="4" name="Content Placeholder 2"/>
          <p:cNvSpPr txBox="1">
            <a:spLocks/>
          </p:cNvSpPr>
          <p:nvPr/>
        </p:nvSpPr>
        <p:spPr>
          <a:xfrm>
            <a:off x="88454" y="919890"/>
            <a:ext cx="4483546" cy="5101398"/>
          </a:xfrm>
          <a:prstGeom prst="rect">
            <a:avLst/>
          </a:prstGeom>
          <a:solidFill>
            <a:schemeClr val="bg1"/>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050" b="1" dirty="0">
                <a:solidFill>
                  <a:srgbClr val="00B0F0"/>
                </a:solidFill>
                <a:latin typeface="Myriad Pro" charset="0"/>
                <a:ea typeface="Myriad Pro" charset="0"/>
                <a:cs typeface="Myriad Pro" charset="0"/>
              </a:rPr>
              <a:t>AO2</a:t>
            </a:r>
            <a:endParaRPr lang="en-GB" sz="1050" b="1" dirty="0">
              <a:solidFill>
                <a:srgbClr val="00B0F0"/>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4 </a:t>
            </a:r>
            <a:r>
              <a:rPr lang="en-US" sz="1050" b="1" dirty="0" smtClean="0">
                <a:solidFill>
                  <a:srgbClr val="1F224E"/>
                </a:solidFill>
                <a:latin typeface="Myriad Pro" charset="0"/>
                <a:ea typeface="Myriad Pro" charset="0"/>
                <a:cs typeface="Myriad Pro" charset="0"/>
              </a:rPr>
              <a:t>(19–24 marks</a:t>
            </a:r>
            <a:r>
              <a:rPr lang="en-US" sz="1050" b="1" dirty="0">
                <a:solidFill>
                  <a:srgbClr val="1F224E"/>
                </a:solidFill>
                <a:latin typeface="Myriad Pro" charset="0"/>
                <a:ea typeface="Myriad Pro" charset="0"/>
                <a:cs typeface="Myriad Pro" charset="0"/>
              </a:rPr>
              <a:t>)</a:t>
            </a: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comprehensive</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clear, developed and convincing </a:t>
            </a:r>
            <a:r>
              <a:rPr lang="en-US" sz="1050" dirty="0">
                <a:solidFill>
                  <a:srgbClr val="00B0F0"/>
                </a:solidFill>
                <a:latin typeface="Myriad Pro" charset="0"/>
                <a:ea typeface="Myriad Pro" charset="0"/>
                <a:cs typeface="Myriad Pro" charset="0"/>
              </a:rPr>
              <a:t>analysis</a:t>
            </a:r>
            <a:r>
              <a:rPr lang="en-US" sz="1050" dirty="0">
                <a:solidFill>
                  <a:srgbClr val="1F224E"/>
                </a:solidFill>
                <a:latin typeface="Myriad Pro" charset="0"/>
                <a:ea typeface="Myriad Pro" charset="0"/>
                <a:cs typeface="Myriad Pro" charset="0"/>
              </a:rPr>
              <a:t> that is fully accurate of the importance of factors which influence the spread of disease of communicable diseases. </a:t>
            </a:r>
          </a:p>
          <a:p>
            <a:pPr marL="0" indent="0">
              <a:buNone/>
            </a:pPr>
            <a:endParaRPr lang="en-US"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comprehensive</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detailed and substantiated </a:t>
            </a:r>
            <a:r>
              <a:rPr lang="en-US" sz="1050" dirty="0">
                <a:solidFill>
                  <a:srgbClr val="00B0F0"/>
                </a:solidFill>
                <a:latin typeface="Myriad Pro" charset="0"/>
                <a:ea typeface="Myriad Pro" charset="0"/>
                <a:cs typeface="Myriad Pro" charset="0"/>
              </a:rPr>
              <a:t>evaluation</a:t>
            </a:r>
            <a:r>
              <a:rPr lang="en-US" sz="1050" dirty="0">
                <a:solidFill>
                  <a:srgbClr val="1F224E"/>
                </a:solidFill>
                <a:latin typeface="Myriad Pro" charset="0"/>
                <a:ea typeface="Myriad Pro" charset="0"/>
                <a:cs typeface="Myriad Pro" charset="0"/>
              </a:rPr>
              <a:t> that offers secure judgements leading to rational conclusions that are evidence based as to whether increased global mobility is the most important influence on the spread of communicable diseases.</a:t>
            </a:r>
          </a:p>
          <a:p>
            <a:pPr marL="0" indent="0">
              <a:buNone/>
            </a:pPr>
            <a:endParaRPr lang="en-US"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Relevant concepts are authoritatively discussed. </a:t>
            </a:r>
          </a:p>
          <a:p>
            <a:pPr marL="0" indent="0">
              <a:buNone/>
            </a:pPr>
            <a:endParaRPr lang="en-US" sz="1050" b="1"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3 </a:t>
            </a:r>
            <a:r>
              <a:rPr lang="en-US" sz="1050" b="1" dirty="0" smtClean="0">
                <a:solidFill>
                  <a:srgbClr val="1F224E"/>
                </a:solidFill>
                <a:latin typeface="Myriad Pro" charset="0"/>
                <a:ea typeface="Myriad Pro" charset="0"/>
                <a:cs typeface="Myriad Pro" charset="0"/>
              </a:rPr>
              <a:t>(13–18 </a:t>
            </a:r>
            <a:r>
              <a:rPr lang="en-US" sz="1050" b="1" dirty="0">
                <a:solidFill>
                  <a:srgbClr val="1F224E"/>
                </a:solidFill>
                <a:latin typeface="Myriad Pro" charset="0"/>
                <a:ea typeface="Myriad Pro" charset="0"/>
                <a:cs typeface="Myriad Pro" charset="0"/>
              </a:rPr>
              <a:t>marks)</a:t>
            </a: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thorough</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clear and developed </a:t>
            </a:r>
            <a:r>
              <a:rPr lang="en-US" sz="1050" dirty="0">
                <a:solidFill>
                  <a:srgbClr val="00B0F0"/>
                </a:solidFill>
                <a:latin typeface="Myriad Pro" charset="0"/>
                <a:ea typeface="Myriad Pro" charset="0"/>
                <a:cs typeface="Myriad Pro" charset="0"/>
              </a:rPr>
              <a:t>analysis</a:t>
            </a:r>
            <a:r>
              <a:rPr lang="en-US" sz="1050" dirty="0">
                <a:solidFill>
                  <a:srgbClr val="1F224E"/>
                </a:solidFill>
                <a:latin typeface="Myriad Pro" charset="0"/>
                <a:ea typeface="Myriad Pro" charset="0"/>
                <a:cs typeface="Myriad Pro" charset="0"/>
              </a:rPr>
              <a:t> that shows accuracy of the importance of factors which influence the spread of disease of communicable diseases. </a:t>
            </a:r>
          </a:p>
          <a:p>
            <a:pPr marL="0" indent="0">
              <a:buNone/>
            </a:pPr>
            <a:endParaRPr lang="en-US"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thorough</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detailed </a:t>
            </a:r>
            <a:r>
              <a:rPr lang="en-US" sz="1050" dirty="0">
                <a:solidFill>
                  <a:srgbClr val="00B0F0"/>
                </a:solidFill>
                <a:latin typeface="Myriad Pro" charset="0"/>
                <a:ea typeface="Myriad Pro" charset="0"/>
                <a:cs typeface="Myriad Pro" charset="0"/>
              </a:rPr>
              <a:t>evaluation</a:t>
            </a:r>
            <a:r>
              <a:rPr lang="en-US" sz="1050" dirty="0">
                <a:solidFill>
                  <a:srgbClr val="1F224E"/>
                </a:solidFill>
                <a:latin typeface="Myriad Pro" charset="0"/>
                <a:ea typeface="Myriad Pro" charset="0"/>
                <a:cs typeface="Myriad Pro" charset="0"/>
              </a:rPr>
              <a:t> that offers generally secure judgements, with some link between rational conclusions and evidence as to whether increased global mobility is the most important influence on the spread of communicable diseases.</a:t>
            </a:r>
          </a:p>
          <a:p>
            <a:pPr marL="0" indent="0">
              <a:buNone/>
            </a:pPr>
            <a:endParaRPr lang="en-US"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Relevant concepts are discussed but this may lack some </a:t>
            </a:r>
            <a:r>
              <a:rPr lang="en-US" sz="1050" dirty="0" smtClean="0">
                <a:solidFill>
                  <a:srgbClr val="1F224E"/>
                </a:solidFill>
                <a:latin typeface="Myriad Pro" charset="0"/>
                <a:ea typeface="Myriad Pro" charset="0"/>
                <a:cs typeface="Myriad Pro" charset="0"/>
              </a:rPr>
              <a:t>authority.</a:t>
            </a:r>
            <a:endParaRPr lang="en-US" sz="1050" dirty="0">
              <a:solidFill>
                <a:srgbClr val="1F224E"/>
              </a:solidFill>
              <a:latin typeface="Myriad Pro" charset="0"/>
              <a:ea typeface="Myriad Pro" charset="0"/>
              <a:cs typeface="Myriad Pro" charset="0"/>
            </a:endParaRPr>
          </a:p>
        </p:txBody>
      </p:sp>
      <p:sp>
        <p:nvSpPr>
          <p:cNvPr id="9" name="Rectangle 8"/>
          <p:cNvSpPr/>
          <p:nvPr/>
        </p:nvSpPr>
        <p:spPr>
          <a:xfrm>
            <a:off x="4572001" y="919890"/>
            <a:ext cx="4480940" cy="5101397"/>
          </a:xfrm>
          <a:prstGeom prst="rect">
            <a:avLst/>
          </a:prstGeom>
          <a:solidFill>
            <a:schemeClr val="bg1"/>
          </a:solidFill>
          <a:ln>
            <a:solidFill>
              <a:schemeClr val="tx1"/>
            </a:solidFill>
          </a:ln>
        </p:spPr>
        <p:txBody>
          <a:bodyPr wrap="square">
            <a:spAutoFit/>
          </a:bodyPr>
          <a:lstStyle/>
          <a:p>
            <a:pPr lvl="0"/>
            <a:endParaRPr lang="en-US" sz="1050" b="1" dirty="0" smtClean="0">
              <a:solidFill>
                <a:srgbClr val="1F224E"/>
              </a:solidFill>
              <a:latin typeface="Myriad Pro" charset="0"/>
              <a:ea typeface="Myriad Pro" charset="0"/>
              <a:cs typeface="Myriad Pro" charset="0"/>
            </a:endParaRPr>
          </a:p>
          <a:p>
            <a:pPr lvl="0"/>
            <a:r>
              <a:rPr lang="en-US" sz="1050" b="1" dirty="0" smtClean="0">
                <a:solidFill>
                  <a:srgbClr val="1F224E"/>
                </a:solidFill>
                <a:latin typeface="Myriad Pro" charset="0"/>
                <a:ea typeface="Myriad Pro" charset="0"/>
                <a:cs typeface="Myriad Pro" charset="0"/>
              </a:rPr>
              <a:t>Level </a:t>
            </a:r>
            <a:r>
              <a:rPr lang="en-US" sz="1050" b="1" dirty="0">
                <a:solidFill>
                  <a:srgbClr val="1F224E"/>
                </a:solidFill>
                <a:latin typeface="Myriad Pro" charset="0"/>
                <a:ea typeface="Myriad Pro" charset="0"/>
                <a:cs typeface="Myriad Pro" charset="0"/>
              </a:rPr>
              <a:t>2 (7–12 marks)</a:t>
            </a:r>
          </a:p>
          <a:p>
            <a:pPr lvl="0"/>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reasonable</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sound </a:t>
            </a:r>
            <a:r>
              <a:rPr lang="en-US" sz="1050" dirty="0">
                <a:solidFill>
                  <a:srgbClr val="00B0F0"/>
                </a:solidFill>
                <a:latin typeface="Myriad Pro" charset="0"/>
                <a:ea typeface="Myriad Pro" charset="0"/>
                <a:cs typeface="Myriad Pro" charset="0"/>
              </a:rPr>
              <a:t>analysis</a:t>
            </a:r>
            <a:r>
              <a:rPr lang="en-US" sz="1050" dirty="0">
                <a:solidFill>
                  <a:srgbClr val="1F224E"/>
                </a:solidFill>
                <a:latin typeface="Myriad Pro" charset="0"/>
                <a:ea typeface="Myriad Pro" charset="0"/>
                <a:cs typeface="Myriad Pro" charset="0"/>
              </a:rPr>
              <a:t> that shows some accuracy of the importance of factors which influence the spread of disease of communicable diseases. </a:t>
            </a:r>
          </a:p>
          <a:p>
            <a:pPr lvl="0"/>
            <a:endParaRPr lang="en-US" sz="1050" b="1" dirty="0">
              <a:solidFill>
                <a:srgbClr val="1F224E"/>
              </a:solidFill>
              <a:latin typeface="Myriad Pro" charset="0"/>
              <a:ea typeface="Myriad Pro" charset="0"/>
              <a:cs typeface="Myriad Pro" charset="0"/>
            </a:endParaRPr>
          </a:p>
          <a:p>
            <a:pPr lvl="0"/>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reasonable</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sound </a:t>
            </a:r>
            <a:r>
              <a:rPr lang="en-US" sz="1050" dirty="0">
                <a:solidFill>
                  <a:srgbClr val="00B0F0"/>
                </a:solidFill>
                <a:latin typeface="Myriad Pro" charset="0"/>
                <a:ea typeface="Myriad Pro" charset="0"/>
                <a:cs typeface="Myriad Pro" charset="0"/>
              </a:rPr>
              <a:t>evaluation</a:t>
            </a:r>
            <a:r>
              <a:rPr lang="en-US" sz="1050" dirty="0">
                <a:solidFill>
                  <a:srgbClr val="1F224E"/>
                </a:solidFill>
                <a:latin typeface="Myriad Pro" charset="0"/>
                <a:ea typeface="Myriad Pro" charset="0"/>
                <a:cs typeface="Myriad Pro" charset="0"/>
              </a:rPr>
              <a:t> that offers generalised judgements and conclusions, with limited use of evidence as to whether increased global mobility is the most important influence on the spread of communicable diseases.</a:t>
            </a:r>
          </a:p>
          <a:p>
            <a:pPr lvl="0"/>
            <a:endParaRPr lang="en-US" sz="1050" dirty="0">
              <a:solidFill>
                <a:srgbClr val="1F224E"/>
              </a:solidFill>
              <a:latin typeface="Myriad Pro" charset="0"/>
              <a:ea typeface="Myriad Pro" charset="0"/>
              <a:cs typeface="Myriad Pro" charset="0"/>
            </a:endParaRPr>
          </a:p>
          <a:p>
            <a:pPr lvl="0"/>
            <a:r>
              <a:rPr lang="en-US" sz="1050" dirty="0">
                <a:solidFill>
                  <a:srgbClr val="1F224E"/>
                </a:solidFill>
                <a:latin typeface="Myriad Pro" charset="0"/>
                <a:ea typeface="Myriad Pro" charset="0"/>
                <a:cs typeface="Myriad Pro" charset="0"/>
              </a:rPr>
              <a:t>Concepts are discussed but their use lacks precision.</a:t>
            </a:r>
          </a:p>
          <a:p>
            <a:pPr lvl="0"/>
            <a:endParaRPr lang="en-US" sz="1050" b="1" dirty="0">
              <a:solidFill>
                <a:srgbClr val="1F224E"/>
              </a:solidFill>
              <a:latin typeface="Myriad Pro" charset="0"/>
              <a:ea typeface="Myriad Pro" charset="0"/>
              <a:cs typeface="Myriad Pro" charset="0"/>
            </a:endParaRPr>
          </a:p>
          <a:p>
            <a:pPr lvl="0"/>
            <a:r>
              <a:rPr lang="en-US" sz="1050" b="1" dirty="0">
                <a:solidFill>
                  <a:srgbClr val="1F224E"/>
                </a:solidFill>
                <a:latin typeface="Myriad Pro" charset="0"/>
                <a:ea typeface="Myriad Pro" charset="0"/>
                <a:cs typeface="Myriad Pro" charset="0"/>
              </a:rPr>
              <a:t>Level 1 (1–6 marks)</a:t>
            </a:r>
          </a:p>
          <a:p>
            <a:pPr lvl="0"/>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basic</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simple </a:t>
            </a:r>
            <a:r>
              <a:rPr lang="en-US" sz="1050" dirty="0">
                <a:solidFill>
                  <a:srgbClr val="00B0F0"/>
                </a:solidFill>
                <a:latin typeface="Myriad Pro" charset="0"/>
                <a:ea typeface="Myriad Pro" charset="0"/>
                <a:cs typeface="Myriad Pro" charset="0"/>
              </a:rPr>
              <a:t>analysis</a:t>
            </a:r>
            <a:r>
              <a:rPr lang="en-US" sz="1050" dirty="0">
                <a:solidFill>
                  <a:srgbClr val="1F224E"/>
                </a:solidFill>
                <a:latin typeface="Myriad Pro" charset="0"/>
                <a:ea typeface="Myriad Pro" charset="0"/>
                <a:cs typeface="Myriad Pro" charset="0"/>
              </a:rPr>
              <a:t> that shows limited accuracy of the importance of factors which influence the spread of disease of communicable diseases.</a:t>
            </a:r>
          </a:p>
          <a:p>
            <a:pPr lvl="0"/>
            <a:endParaRPr lang="en-US" sz="1050" b="1" dirty="0">
              <a:solidFill>
                <a:srgbClr val="1F224E"/>
              </a:solidFill>
              <a:latin typeface="Myriad Pro" charset="0"/>
              <a:ea typeface="Myriad Pro" charset="0"/>
              <a:cs typeface="Myriad Pro" charset="0"/>
            </a:endParaRPr>
          </a:p>
          <a:p>
            <a:pPr lvl="0"/>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basic</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an un-supported </a:t>
            </a:r>
            <a:r>
              <a:rPr lang="en-US" sz="1050" dirty="0">
                <a:solidFill>
                  <a:srgbClr val="00B0F0"/>
                </a:solidFill>
                <a:latin typeface="Myriad Pro" charset="0"/>
                <a:ea typeface="Myriad Pro" charset="0"/>
                <a:cs typeface="Myriad Pro" charset="0"/>
              </a:rPr>
              <a:t>evaluation</a:t>
            </a:r>
            <a:r>
              <a:rPr lang="en-US" sz="1050" dirty="0">
                <a:solidFill>
                  <a:srgbClr val="1F224E"/>
                </a:solidFill>
                <a:latin typeface="Myriad Pro" charset="0"/>
                <a:ea typeface="Myriad Pro" charset="0"/>
                <a:cs typeface="Myriad Pro" charset="0"/>
              </a:rPr>
              <a:t> that offers simple conclusions as to whether increased global mobility is the most important influence on the spread of communicable diseases.</a:t>
            </a:r>
          </a:p>
          <a:p>
            <a:pPr lvl="0"/>
            <a:endParaRPr lang="en-US" sz="1050" dirty="0">
              <a:solidFill>
                <a:srgbClr val="1F224E"/>
              </a:solidFill>
              <a:latin typeface="Myriad Pro" charset="0"/>
              <a:ea typeface="Myriad Pro" charset="0"/>
              <a:cs typeface="Myriad Pro" charset="0"/>
            </a:endParaRPr>
          </a:p>
          <a:p>
            <a:pPr lvl="0"/>
            <a:r>
              <a:rPr lang="en-US" sz="1050" dirty="0">
                <a:solidFill>
                  <a:srgbClr val="1F224E"/>
                </a:solidFill>
                <a:latin typeface="Myriad Pro" charset="0"/>
                <a:ea typeface="Myriad Pro" charset="0"/>
                <a:cs typeface="Myriad Pro" charset="0"/>
              </a:rPr>
              <a:t>Concepts are not discussed or are so inaccurately</a:t>
            </a:r>
            <a:r>
              <a:rPr lang="en-US" sz="1050" dirty="0" smtClean="0">
                <a:solidFill>
                  <a:srgbClr val="1F224E"/>
                </a:solidFill>
                <a:latin typeface="Myriad Pro" charset="0"/>
                <a:ea typeface="Myriad Pro" charset="0"/>
                <a:cs typeface="Myriad Pro" charset="0"/>
              </a:rPr>
              <a:t>.</a:t>
            </a:r>
          </a:p>
          <a:p>
            <a:pPr lvl="0"/>
            <a:endParaRPr lang="en-US" sz="1050" dirty="0">
              <a:solidFill>
                <a:srgbClr val="1F224E"/>
              </a:solidFill>
              <a:latin typeface="Myriad Pro" charset="0"/>
              <a:ea typeface="Myriad Pro" charset="0"/>
              <a:cs typeface="Myriad Pro" charset="0"/>
            </a:endParaRPr>
          </a:p>
          <a:p>
            <a:r>
              <a:rPr lang="en-US" sz="1050" b="1" dirty="0">
                <a:solidFill>
                  <a:srgbClr val="1F224E"/>
                </a:solidFill>
                <a:latin typeface="Myriad Pro" charset="0"/>
                <a:ea typeface="Myriad Pro" charset="0"/>
                <a:cs typeface="Myriad Pro" charset="0"/>
              </a:rPr>
              <a:t>0 marks </a:t>
            </a:r>
          </a:p>
          <a:p>
            <a:r>
              <a:rPr lang="en-US" sz="1050" dirty="0">
                <a:solidFill>
                  <a:srgbClr val="1F224E"/>
                </a:solidFill>
                <a:latin typeface="Myriad Pro" charset="0"/>
                <a:ea typeface="Myriad Pro" charset="0"/>
                <a:cs typeface="Myriad Pro" charset="0"/>
              </a:rPr>
              <a:t>No response or no response worthy of credit</a:t>
            </a:r>
            <a:r>
              <a:rPr lang="en-US" sz="1050" dirty="0" smtClean="0">
                <a:solidFill>
                  <a:srgbClr val="1F224E"/>
                </a:solidFill>
                <a:latin typeface="Myriad Pro" charset="0"/>
                <a:ea typeface="Myriad Pro" charset="0"/>
                <a:cs typeface="Myriad Pro" charset="0"/>
              </a:rPr>
              <a:t>.</a:t>
            </a:r>
          </a:p>
          <a:p>
            <a:endParaRPr lang="en-US" sz="1050" dirty="0" smtClean="0">
              <a:solidFill>
                <a:srgbClr val="1F224E"/>
              </a:solidFill>
              <a:latin typeface="Myriad Pro" charset="0"/>
              <a:ea typeface="Myriad Pro" charset="0"/>
              <a:cs typeface="Myriad Pro" charset="0"/>
            </a:endParaRPr>
          </a:p>
        </p:txBody>
      </p:sp>
      <p:sp>
        <p:nvSpPr>
          <p:cNvPr id="7" name="Rectangle 6"/>
          <p:cNvSpPr/>
          <p:nvPr/>
        </p:nvSpPr>
        <p:spPr>
          <a:xfrm>
            <a:off x="4293493" y="5856322"/>
            <a:ext cx="1872208" cy="900246"/>
          </a:xfrm>
          <a:prstGeom prst="rect">
            <a:avLst/>
          </a:prstGeom>
          <a:solidFill>
            <a:schemeClr val="bg1"/>
          </a:solidFill>
          <a:ln>
            <a:solidFill>
              <a:schemeClr val="tx1"/>
            </a:solidFill>
          </a:ln>
        </p:spPr>
        <p:txBody>
          <a:bodyPr wrap="square">
            <a:spAutoFit/>
          </a:bodyPr>
          <a:lstStyle/>
          <a:p>
            <a:r>
              <a:rPr lang="en-US" sz="1050" u="sng" dirty="0" smtClean="0">
                <a:solidFill>
                  <a:srgbClr val="1F224E"/>
                </a:solidFill>
                <a:latin typeface="Myriad Pro" charset="0"/>
                <a:ea typeface="Myriad Pro" charset="0"/>
                <a:cs typeface="Myriad Pro" charset="0"/>
              </a:rPr>
              <a:t>Quality </a:t>
            </a:r>
            <a:r>
              <a:rPr lang="en-US" sz="1050" u="sng" dirty="0">
                <a:solidFill>
                  <a:srgbClr val="1F224E"/>
                </a:solidFill>
                <a:latin typeface="Myriad Pro" charset="0"/>
                <a:ea typeface="Myriad Pro" charset="0"/>
                <a:cs typeface="Myriad Pro" charset="0"/>
              </a:rPr>
              <a:t>of extended response descriptors</a:t>
            </a:r>
            <a:r>
              <a:rPr lang="en-US" sz="1050" dirty="0">
                <a:solidFill>
                  <a:srgbClr val="1F224E"/>
                </a:solidFill>
                <a:latin typeface="Myriad Pro" charset="0"/>
                <a:ea typeface="Myriad Pro" charset="0"/>
                <a:cs typeface="Myriad Pro" charset="0"/>
              </a:rPr>
              <a:t> are listed below </a:t>
            </a:r>
            <a:r>
              <a:rPr lang="en-US" sz="1050" dirty="0">
                <a:solidFill>
                  <a:srgbClr val="00B0F0"/>
                </a:solidFill>
                <a:latin typeface="Myriad Pro" charset="0"/>
                <a:ea typeface="Myriad Pro" charset="0"/>
                <a:cs typeface="Myriad Pro" charset="0"/>
              </a:rPr>
              <a:t>AO2</a:t>
            </a:r>
            <a:r>
              <a:rPr lang="en-US" sz="1050" dirty="0">
                <a:solidFill>
                  <a:srgbClr val="1F224E"/>
                </a:solidFill>
                <a:latin typeface="Myriad Pro" charset="0"/>
                <a:ea typeface="Myriad Pro" charset="0"/>
                <a:cs typeface="Myriad Pro" charset="0"/>
              </a:rPr>
              <a:t> – you can find more information on these on </a:t>
            </a:r>
            <a:r>
              <a:rPr lang="en-US" sz="1050" u="sng" dirty="0">
                <a:solidFill>
                  <a:srgbClr val="1F224E"/>
                </a:solidFill>
                <a:latin typeface="Myriad Pro" charset="0"/>
                <a:ea typeface="Myriad Pro" charset="0"/>
                <a:cs typeface="Myriad Pro" charset="0"/>
              </a:rPr>
              <a:t>slide 9</a:t>
            </a:r>
            <a:r>
              <a:rPr lang="en-US" sz="1050" dirty="0">
                <a:solidFill>
                  <a:srgbClr val="1F224E"/>
                </a:solidFill>
                <a:latin typeface="Myriad Pro" charset="0"/>
                <a:ea typeface="Myriad Pro" charset="0"/>
                <a:cs typeface="Myriad Pro" charset="0"/>
              </a:rPr>
              <a:t>.</a:t>
            </a:r>
            <a:endParaRPr lang="en-GB" sz="1050" dirty="0">
              <a:solidFill>
                <a:srgbClr val="1F224E"/>
              </a:solidFill>
              <a:latin typeface="Myriad Pro" charset="0"/>
              <a:ea typeface="Myriad Pro" charset="0"/>
              <a:cs typeface="Myriad Pro" charset="0"/>
            </a:endParaRPr>
          </a:p>
        </p:txBody>
      </p:sp>
      <p:sp>
        <p:nvSpPr>
          <p:cNvPr id="5" name="Rectangle 4"/>
          <p:cNvSpPr/>
          <p:nvPr/>
        </p:nvSpPr>
        <p:spPr>
          <a:xfrm>
            <a:off x="6165701" y="5856322"/>
            <a:ext cx="2880320" cy="900246"/>
          </a:xfrm>
          <a:prstGeom prst="rect">
            <a:avLst/>
          </a:prstGeom>
          <a:solidFill>
            <a:schemeClr val="bg1"/>
          </a:solidFill>
          <a:ln>
            <a:solidFill>
              <a:schemeClr val="tx1"/>
            </a:solidFill>
          </a:ln>
        </p:spPr>
        <p:txBody>
          <a:bodyPr wrap="square">
            <a:spAutoFit/>
          </a:bodyPr>
          <a:lstStyle/>
          <a:p>
            <a:r>
              <a:rPr lang="en-GB" sz="1050" dirty="0">
                <a:solidFill>
                  <a:srgbClr val="1F224E"/>
                </a:solidFill>
                <a:latin typeface="Myriad Pro" charset="0"/>
                <a:ea typeface="Myriad Pro" charset="0"/>
                <a:cs typeface="Myriad Pro" charset="0"/>
              </a:rPr>
              <a:t>Remember there is </a:t>
            </a:r>
            <a:r>
              <a:rPr lang="en-US" sz="1050" dirty="0">
                <a:solidFill>
                  <a:srgbClr val="1F224E"/>
                </a:solidFill>
                <a:latin typeface="Myriad Pro" charset="0"/>
                <a:ea typeface="Myriad Pro" charset="0"/>
                <a:cs typeface="Myriad Pro" charset="0"/>
              </a:rPr>
              <a:t>level of response questions marking guidance</a:t>
            </a:r>
            <a:r>
              <a:rPr lang="en-GB" sz="1050" dirty="0">
                <a:solidFill>
                  <a:srgbClr val="1F224E"/>
                </a:solidFill>
                <a:latin typeface="Myriad Pro" charset="0"/>
                <a:ea typeface="Myriad Pro" charset="0"/>
                <a:cs typeface="Myriad Pro" charset="0"/>
              </a:rPr>
              <a:t> to indicate what </a:t>
            </a:r>
            <a:r>
              <a:rPr lang="en-GB" sz="1050" dirty="0" smtClean="0">
                <a:solidFill>
                  <a:srgbClr val="1F224E"/>
                </a:solidFill>
                <a:latin typeface="Myriad Pro" charset="0"/>
                <a:ea typeface="Myriad Pro" charset="0"/>
                <a:cs typeface="Myriad Pro" charset="0"/>
              </a:rPr>
              <a:t>‘</a:t>
            </a:r>
            <a:r>
              <a:rPr lang="en-GB" sz="1050" b="1" dirty="0" smtClean="0">
                <a:solidFill>
                  <a:srgbClr val="1F224E"/>
                </a:solidFill>
                <a:latin typeface="Myriad Pro" charset="0"/>
                <a:ea typeface="Myriad Pro" charset="0"/>
                <a:cs typeface="Myriad Pro" charset="0"/>
              </a:rPr>
              <a:t>comprehensive</a:t>
            </a:r>
            <a:r>
              <a:rPr lang="en-GB" sz="1050" dirty="0" smtClean="0">
                <a:solidFill>
                  <a:srgbClr val="1F224E"/>
                </a:solidFill>
                <a:latin typeface="Myriad Pro" charset="0"/>
                <a:ea typeface="Myriad Pro" charset="0"/>
                <a:cs typeface="Myriad Pro" charset="0"/>
              </a:rPr>
              <a:t>’, ‘</a:t>
            </a:r>
            <a:r>
              <a:rPr lang="en-GB" sz="1050" b="1" dirty="0" smtClean="0">
                <a:solidFill>
                  <a:srgbClr val="1F224E"/>
                </a:solidFill>
                <a:latin typeface="Myriad Pro" charset="0"/>
                <a:ea typeface="Myriad Pro" charset="0"/>
                <a:cs typeface="Myriad Pro" charset="0"/>
              </a:rPr>
              <a:t>thorough</a:t>
            </a:r>
            <a:r>
              <a:rPr lang="en-GB" sz="1050" dirty="0">
                <a:solidFill>
                  <a:srgbClr val="1F224E"/>
                </a:solidFill>
                <a:latin typeface="Myriad Pro" charset="0"/>
                <a:ea typeface="Myriad Pro" charset="0"/>
                <a:cs typeface="Myriad Pro" charset="0"/>
              </a:rPr>
              <a:t>’, ‘</a:t>
            </a:r>
            <a:r>
              <a:rPr lang="en-GB" sz="1050" b="1" dirty="0">
                <a:solidFill>
                  <a:srgbClr val="1F224E"/>
                </a:solidFill>
                <a:latin typeface="Myriad Pro" charset="0"/>
                <a:ea typeface="Myriad Pro" charset="0"/>
                <a:cs typeface="Myriad Pro" charset="0"/>
              </a:rPr>
              <a:t>reasonable</a:t>
            </a:r>
            <a:r>
              <a:rPr lang="en-GB" sz="1050" dirty="0">
                <a:solidFill>
                  <a:srgbClr val="1F224E"/>
                </a:solidFill>
                <a:latin typeface="Myriad Pro" charset="0"/>
                <a:ea typeface="Myriad Pro" charset="0"/>
                <a:cs typeface="Myriad Pro" charset="0"/>
              </a:rPr>
              <a:t>’ and ‘</a:t>
            </a:r>
            <a:r>
              <a:rPr lang="en-GB" sz="1050" b="1" dirty="0">
                <a:solidFill>
                  <a:srgbClr val="1F224E"/>
                </a:solidFill>
                <a:latin typeface="Myriad Pro" charset="0"/>
                <a:ea typeface="Myriad Pro" charset="0"/>
                <a:cs typeface="Myriad Pro" charset="0"/>
              </a:rPr>
              <a:t>basic</a:t>
            </a:r>
            <a:r>
              <a:rPr lang="en-GB" sz="1050" dirty="0">
                <a:solidFill>
                  <a:srgbClr val="1F224E"/>
                </a:solidFill>
                <a:latin typeface="Myriad Pro" charset="0"/>
                <a:ea typeface="Myriad Pro" charset="0"/>
                <a:cs typeface="Myriad Pro" charset="0"/>
              </a:rPr>
              <a:t>’ mean at the start of the mark schemes (and slide </a:t>
            </a:r>
            <a:r>
              <a:rPr lang="en-GB" sz="1050" dirty="0" smtClean="0">
                <a:solidFill>
                  <a:srgbClr val="1F224E"/>
                </a:solidFill>
                <a:latin typeface="Myriad Pro" charset="0"/>
                <a:ea typeface="Myriad Pro" charset="0"/>
                <a:cs typeface="Myriad Pro" charset="0"/>
              </a:rPr>
              <a:t>10 </a:t>
            </a:r>
            <a:r>
              <a:rPr lang="en-GB" sz="1050" dirty="0">
                <a:solidFill>
                  <a:srgbClr val="1F224E"/>
                </a:solidFill>
                <a:latin typeface="Myriad Pro" charset="0"/>
                <a:ea typeface="Myriad Pro" charset="0"/>
                <a:cs typeface="Myriad Pro" charset="0"/>
              </a:rPr>
              <a:t>of this presentation).</a:t>
            </a:r>
          </a:p>
        </p:txBody>
      </p:sp>
    </p:spTree>
    <p:extLst>
      <p:ext uri="{BB962C8B-B14F-4D97-AF65-F5344CB8AC3E}">
        <p14:creationId xmlns:p14="http://schemas.microsoft.com/office/powerpoint/2010/main" val="6091816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 y="-171400"/>
            <a:ext cx="9180512" cy="936104"/>
          </a:xfrm>
        </p:spPr>
        <p:txBody>
          <a:bodyPr>
            <a:noAutofit/>
          </a:bodyPr>
          <a:lstStyle/>
          <a:p>
            <a:r>
              <a:rPr lang="en-GB" sz="2800" dirty="0"/>
              <a:t>Topic </a:t>
            </a:r>
            <a:r>
              <a:rPr lang="en-GB" sz="2800" dirty="0" smtClean="0"/>
              <a:t>3.2 </a:t>
            </a:r>
            <a:r>
              <a:rPr lang="en-GB" sz="2800" dirty="0"/>
              <a:t>– Question </a:t>
            </a:r>
            <a:r>
              <a:rPr lang="en-GB" sz="2800" dirty="0" smtClean="0"/>
              <a:t>14* </a:t>
            </a:r>
            <a:r>
              <a:rPr lang="en-GB" sz="2800" dirty="0"/>
              <a:t>– 33 </a:t>
            </a:r>
            <a:r>
              <a:rPr lang="en-GB" sz="2800" dirty="0" smtClean="0"/>
              <a:t>marks – </a:t>
            </a:r>
            <a:r>
              <a:rPr lang="en-GB" sz="2800" dirty="0"/>
              <a:t>Indicative </a:t>
            </a:r>
            <a:r>
              <a:rPr lang="en-GB" sz="2800" dirty="0" smtClean="0"/>
              <a:t>content</a:t>
            </a:r>
            <a:endParaRPr lang="en-GB" sz="2800" dirty="0"/>
          </a:p>
        </p:txBody>
      </p:sp>
      <p:sp>
        <p:nvSpPr>
          <p:cNvPr id="7" name="Content Placeholder 2"/>
          <p:cNvSpPr txBox="1">
            <a:spLocks/>
          </p:cNvSpPr>
          <p:nvPr/>
        </p:nvSpPr>
        <p:spPr>
          <a:xfrm>
            <a:off x="107504" y="990252"/>
            <a:ext cx="5328592" cy="5001320"/>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100" b="1" dirty="0" smtClean="0">
                <a:solidFill>
                  <a:srgbClr val="FF0000"/>
                </a:solidFill>
                <a:latin typeface="Myriad Pro" charset="0"/>
                <a:ea typeface="Myriad Pro" charset="0"/>
                <a:cs typeface="Myriad Pro" charset="0"/>
              </a:rPr>
              <a:t>AO1 </a:t>
            </a:r>
            <a:r>
              <a:rPr lang="en-US" sz="1100" b="1" dirty="0">
                <a:solidFill>
                  <a:srgbClr val="FF0000"/>
                </a:solidFill>
                <a:latin typeface="Myriad Pro" charset="0"/>
                <a:ea typeface="Myriad Pro" charset="0"/>
                <a:cs typeface="Myriad Pro" charset="0"/>
              </a:rPr>
              <a:t>– </a:t>
            </a:r>
            <a:r>
              <a:rPr lang="en-US" sz="1100" b="1" dirty="0" smtClean="0">
                <a:solidFill>
                  <a:srgbClr val="FF0000"/>
                </a:solidFill>
                <a:latin typeface="Myriad Pro" charset="0"/>
                <a:ea typeface="Myriad Pro" charset="0"/>
                <a:cs typeface="Myriad Pro" charset="0"/>
              </a:rPr>
              <a:t>9 </a:t>
            </a:r>
            <a:r>
              <a:rPr lang="en-US" sz="1100" b="1" dirty="0">
                <a:solidFill>
                  <a:srgbClr val="FF0000"/>
                </a:solidFill>
                <a:latin typeface="Myriad Pro" charset="0"/>
                <a:ea typeface="Myriad Pro" charset="0"/>
                <a:cs typeface="Myriad Pro" charset="0"/>
              </a:rPr>
              <a:t>marks</a:t>
            </a:r>
            <a:endParaRPr lang="en-GB" sz="1100" b="1" dirty="0">
              <a:solidFill>
                <a:srgbClr val="FF0000"/>
              </a:solidFill>
              <a:latin typeface="Myriad Pro" charset="0"/>
              <a:ea typeface="Myriad Pro" charset="0"/>
              <a:cs typeface="Myriad Pro" charset="0"/>
            </a:endParaRPr>
          </a:p>
          <a:p>
            <a:pPr marL="0" indent="0">
              <a:buNone/>
            </a:pPr>
            <a:r>
              <a:rPr lang="en-US" sz="1100" dirty="0" smtClean="0">
                <a:solidFill>
                  <a:srgbClr val="FF0000"/>
                </a:solidFill>
                <a:latin typeface="Myriad Pro" charset="0"/>
                <a:ea typeface="Myriad Pro" charset="0"/>
                <a:cs typeface="Myriad Pro" charset="0"/>
              </a:rPr>
              <a:t>Knowledge </a:t>
            </a:r>
            <a:r>
              <a:rPr lang="en-US" sz="1100" dirty="0">
                <a:solidFill>
                  <a:srgbClr val="FF0000"/>
                </a:solidFill>
                <a:latin typeface="Myriad Pro" charset="0"/>
                <a:ea typeface="Myriad Pro" charset="0"/>
                <a:cs typeface="Myriad Pro" charset="0"/>
              </a:rPr>
              <a:t>and understanding </a:t>
            </a:r>
            <a:r>
              <a:rPr lang="en-US" sz="1100" dirty="0">
                <a:solidFill>
                  <a:srgbClr val="1F224E"/>
                </a:solidFill>
                <a:latin typeface="Myriad Pro" charset="0"/>
                <a:ea typeface="Myriad Pro" charset="0"/>
                <a:cs typeface="Myriad Pro" charset="0"/>
              </a:rPr>
              <a:t>of factors that influence the spread of communicable diseases, including global mobility, could potentially include:</a:t>
            </a:r>
            <a:endParaRPr lang="en-US" sz="1100" dirty="0" smtClean="0">
              <a:solidFill>
                <a:srgbClr val="1F224E"/>
              </a:solidFill>
              <a:latin typeface="Myriad Pro" charset="0"/>
              <a:ea typeface="Myriad Pro" charset="0"/>
              <a:cs typeface="Myriad Pro" charset="0"/>
            </a:endParaRPr>
          </a:p>
          <a:p>
            <a:r>
              <a:rPr lang="en-US" sz="1100" dirty="0" smtClean="0">
                <a:solidFill>
                  <a:srgbClr val="1F224E"/>
                </a:solidFill>
                <a:latin typeface="Myriad Pro" charset="0"/>
                <a:ea typeface="Myriad Pro" charset="0"/>
                <a:cs typeface="Myriad Pro" charset="0"/>
              </a:rPr>
              <a:t>increased </a:t>
            </a:r>
            <a:r>
              <a:rPr lang="en-US" sz="1100" dirty="0">
                <a:solidFill>
                  <a:srgbClr val="1F224E"/>
                </a:solidFill>
                <a:latin typeface="Myriad Pro" charset="0"/>
                <a:ea typeface="Myriad Pro" charset="0"/>
                <a:cs typeface="Myriad Pro" charset="0"/>
              </a:rPr>
              <a:t>global mobility linked to globalisation processes of travel and trade can lead to spread of disease through growth of international transport networks e.g. airports capable of handling wide-bodied aircraft / frequency of flights; high-speed rail networks; personal mobility, increased car ownership, tunnels, bridges, ferries and shipping</a:t>
            </a:r>
          </a:p>
          <a:p>
            <a:r>
              <a:rPr lang="en-US" sz="1100" dirty="0" smtClean="0">
                <a:solidFill>
                  <a:srgbClr val="1F224E"/>
                </a:solidFill>
                <a:latin typeface="Myriad Pro" charset="0"/>
                <a:ea typeface="Myriad Pro" charset="0"/>
                <a:cs typeface="Myriad Pro" charset="0"/>
              </a:rPr>
              <a:t>increased </a:t>
            </a:r>
            <a:r>
              <a:rPr lang="en-US" sz="1100" dirty="0">
                <a:solidFill>
                  <a:srgbClr val="1F224E"/>
                </a:solidFill>
                <a:latin typeface="Myriad Pro" charset="0"/>
                <a:ea typeface="Myriad Pro" charset="0"/>
                <a:cs typeface="Myriad Pro" charset="0"/>
              </a:rPr>
              <a:t>global mobility enables people to respond to disease crises in a greater number of locations, limiting the spread of disease at different scales e.g. NGO workers and the 2014 </a:t>
            </a:r>
            <a:r>
              <a:rPr lang="en-US" sz="1100" dirty="0" smtClean="0">
                <a:solidFill>
                  <a:srgbClr val="1F224E"/>
                </a:solidFill>
                <a:latin typeface="Myriad Pro" charset="0"/>
                <a:ea typeface="Myriad Pro" charset="0"/>
                <a:cs typeface="Myriad Pro" charset="0"/>
              </a:rPr>
              <a:t>West </a:t>
            </a:r>
            <a:r>
              <a:rPr lang="en-US" sz="1100" dirty="0">
                <a:solidFill>
                  <a:srgbClr val="1F224E"/>
                </a:solidFill>
                <a:latin typeface="Myriad Pro" charset="0"/>
                <a:ea typeface="Myriad Pro" charset="0"/>
                <a:cs typeface="Myriad Pro" charset="0"/>
              </a:rPr>
              <a:t>Africa Ebola outbreak </a:t>
            </a:r>
          </a:p>
          <a:p>
            <a:r>
              <a:rPr lang="en-US" sz="1100" dirty="0" smtClean="0">
                <a:solidFill>
                  <a:srgbClr val="1F224E"/>
                </a:solidFill>
                <a:latin typeface="Myriad Pro" charset="0"/>
                <a:ea typeface="Myriad Pro" charset="0"/>
                <a:cs typeface="Myriad Pro" charset="0"/>
              </a:rPr>
              <a:t>disease </a:t>
            </a:r>
            <a:r>
              <a:rPr lang="en-US" sz="1100" dirty="0">
                <a:solidFill>
                  <a:srgbClr val="1F224E"/>
                </a:solidFill>
                <a:latin typeface="Myriad Pro" charset="0"/>
                <a:ea typeface="Myriad Pro" charset="0"/>
                <a:cs typeface="Myriad Pro" charset="0"/>
              </a:rPr>
              <a:t>diffusion and spread to new areas (Hägerstrand model), including the phases of diffusion, and the effects of physical and socio-economic barrier</a:t>
            </a:r>
          </a:p>
          <a:p>
            <a:r>
              <a:rPr lang="en-US" sz="1100" dirty="0" smtClean="0">
                <a:solidFill>
                  <a:srgbClr val="1F224E"/>
                </a:solidFill>
                <a:latin typeface="Myriad Pro" charset="0"/>
                <a:ea typeface="Myriad Pro" charset="0"/>
                <a:cs typeface="Myriad Pro" charset="0"/>
              </a:rPr>
              <a:t>rates </a:t>
            </a:r>
            <a:r>
              <a:rPr lang="en-US" sz="1100" dirty="0">
                <a:solidFill>
                  <a:srgbClr val="1F224E"/>
                </a:solidFill>
                <a:latin typeface="Myriad Pro" charset="0"/>
                <a:ea typeface="Myriad Pro" charset="0"/>
                <a:cs typeface="Myriad Pro" charset="0"/>
              </a:rPr>
              <a:t>of spread of infectious diseases and scale / diversity of areas affected including named disease outbreaks such as H1N1 or Ebola </a:t>
            </a:r>
          </a:p>
          <a:p>
            <a:r>
              <a:rPr lang="en-US" sz="1100" dirty="0" smtClean="0">
                <a:solidFill>
                  <a:srgbClr val="1F224E"/>
                </a:solidFill>
                <a:latin typeface="Myriad Pro" charset="0"/>
                <a:ea typeface="Myriad Pro" charset="0"/>
                <a:cs typeface="Myriad Pro" charset="0"/>
              </a:rPr>
              <a:t>other </a:t>
            </a:r>
            <a:r>
              <a:rPr lang="en-US" sz="1100" dirty="0">
                <a:solidFill>
                  <a:srgbClr val="1F224E"/>
                </a:solidFill>
                <a:latin typeface="Myriad Pro" charset="0"/>
                <a:ea typeface="Myriad Pro" charset="0"/>
                <a:cs typeface="Myriad Pro" charset="0"/>
              </a:rPr>
              <a:t>factors influencing spread of disease include:</a:t>
            </a:r>
          </a:p>
          <a:p>
            <a:pPr lvl="1">
              <a:buFont typeface="Courier New" panose="02070309020205020404" pitchFamily="49" charset="0"/>
              <a:buChar char="o"/>
            </a:pPr>
            <a:r>
              <a:rPr lang="en-US" sz="1100" dirty="0">
                <a:solidFill>
                  <a:srgbClr val="1F224E"/>
                </a:solidFill>
                <a:latin typeface="Myriad Pro" charset="0"/>
                <a:ea typeface="Myriad Pro" charset="0"/>
                <a:cs typeface="Myriad Pro" charset="0"/>
              </a:rPr>
              <a:t>social factors, such as physical contact with infected individuals; exchange of body fluids in sexual intercourse; airborne inhalation; population </a:t>
            </a:r>
            <a:r>
              <a:rPr lang="en-US" sz="1100" dirty="0" smtClean="0">
                <a:solidFill>
                  <a:srgbClr val="1F224E"/>
                </a:solidFill>
                <a:latin typeface="Myriad Pro" charset="0"/>
                <a:ea typeface="Myriad Pro" charset="0"/>
                <a:cs typeface="Myriad Pro" charset="0"/>
              </a:rPr>
              <a:t>movements</a:t>
            </a:r>
          </a:p>
          <a:p>
            <a:pPr lvl="1">
              <a:buFont typeface="Courier New" panose="02070309020205020404" pitchFamily="49" charset="0"/>
              <a:buChar char="o"/>
            </a:pPr>
            <a:r>
              <a:rPr lang="en-US" sz="1100" dirty="0" smtClean="0">
                <a:solidFill>
                  <a:srgbClr val="1F224E"/>
                </a:solidFill>
                <a:latin typeface="Myriad Pro" charset="0"/>
                <a:ea typeface="Myriad Pro" charset="0"/>
                <a:cs typeface="Myriad Pro" charset="0"/>
              </a:rPr>
              <a:t>political </a:t>
            </a:r>
            <a:r>
              <a:rPr lang="en-US" sz="1100" dirty="0">
                <a:solidFill>
                  <a:srgbClr val="1F224E"/>
                </a:solidFill>
                <a:latin typeface="Myriad Pro" charset="0"/>
                <a:ea typeface="Myriad Pro" charset="0"/>
                <a:cs typeface="Myriad Pro" charset="0"/>
              </a:rPr>
              <a:t>factors, such as national policies and international strategies which restrict travel or train medical staff to prevent the global spread of a disease </a:t>
            </a:r>
            <a:r>
              <a:rPr lang="en-US" sz="1100" dirty="0" smtClean="0">
                <a:solidFill>
                  <a:srgbClr val="1F224E"/>
                </a:solidFill>
                <a:latin typeface="Myriad Pro" charset="0"/>
                <a:ea typeface="Myriad Pro" charset="0"/>
                <a:cs typeface="Myriad Pro" charset="0"/>
              </a:rPr>
              <a:t>outbreak</a:t>
            </a:r>
          </a:p>
          <a:p>
            <a:pPr lvl="1">
              <a:buFont typeface="Courier New" panose="02070309020205020404" pitchFamily="49" charset="0"/>
              <a:buChar char="o"/>
            </a:pPr>
            <a:r>
              <a:rPr lang="en-US" sz="1100" dirty="0" smtClean="0">
                <a:solidFill>
                  <a:srgbClr val="1F224E"/>
                </a:solidFill>
                <a:latin typeface="Myriad Pro" charset="0"/>
                <a:ea typeface="Myriad Pro" charset="0"/>
                <a:cs typeface="Myriad Pro" charset="0"/>
              </a:rPr>
              <a:t>physical </a:t>
            </a:r>
            <a:r>
              <a:rPr lang="en-US" sz="1100" dirty="0">
                <a:solidFill>
                  <a:srgbClr val="1F224E"/>
                </a:solidFill>
                <a:latin typeface="Myriad Pro" charset="0"/>
                <a:ea typeface="Myriad Pro" charset="0"/>
                <a:cs typeface="Myriad Pro" charset="0"/>
              </a:rPr>
              <a:t>factors, such as physical barriers, relief, natural hazards, remoteness of communities, which affect mitigation and response efforts in dealing with </a:t>
            </a:r>
            <a:r>
              <a:rPr lang="en-US" sz="1100" dirty="0" smtClean="0">
                <a:solidFill>
                  <a:srgbClr val="1F224E"/>
                </a:solidFill>
                <a:latin typeface="Myriad Pro" charset="0"/>
                <a:ea typeface="Myriad Pro" charset="0"/>
                <a:cs typeface="Myriad Pro" charset="0"/>
              </a:rPr>
              <a:t>disease</a:t>
            </a:r>
          </a:p>
          <a:p>
            <a:pPr lvl="1">
              <a:buFont typeface="Courier New" panose="02070309020205020404" pitchFamily="49" charset="0"/>
              <a:buChar char="o"/>
            </a:pPr>
            <a:r>
              <a:rPr lang="en-US" sz="1100" dirty="0" smtClean="0">
                <a:solidFill>
                  <a:srgbClr val="1F224E"/>
                </a:solidFill>
                <a:latin typeface="Myriad Pro" charset="0"/>
                <a:ea typeface="Myriad Pro" charset="0"/>
                <a:cs typeface="Myriad Pro" charset="0"/>
              </a:rPr>
              <a:t>level </a:t>
            </a:r>
            <a:r>
              <a:rPr lang="en-US" sz="1100" dirty="0">
                <a:solidFill>
                  <a:srgbClr val="1F224E"/>
                </a:solidFill>
                <a:latin typeface="Myriad Pro" charset="0"/>
                <a:ea typeface="Myriad Pro" charset="0"/>
                <a:cs typeface="Myriad Pro" charset="0"/>
              </a:rPr>
              <a:t>of development, health care, access to clean water and </a:t>
            </a:r>
            <a:r>
              <a:rPr lang="en-US" sz="1100" dirty="0" smtClean="0">
                <a:solidFill>
                  <a:srgbClr val="1F224E"/>
                </a:solidFill>
                <a:latin typeface="Myriad Pro" charset="0"/>
                <a:ea typeface="Myriad Pro" charset="0"/>
                <a:cs typeface="Myriad Pro" charset="0"/>
              </a:rPr>
              <a:t>sanitation</a:t>
            </a:r>
          </a:p>
          <a:p>
            <a:pPr lvl="1">
              <a:buFont typeface="Courier New" panose="02070309020205020404" pitchFamily="49" charset="0"/>
              <a:buChar char="o"/>
            </a:pPr>
            <a:r>
              <a:rPr lang="en-US" sz="1100" dirty="0" smtClean="0">
                <a:solidFill>
                  <a:srgbClr val="1F224E"/>
                </a:solidFill>
                <a:latin typeface="Myriad Pro" charset="0"/>
                <a:ea typeface="Myriad Pro" charset="0"/>
                <a:cs typeface="Myriad Pro" charset="0"/>
              </a:rPr>
              <a:t>medical </a:t>
            </a:r>
            <a:r>
              <a:rPr lang="en-US" sz="1100" dirty="0">
                <a:solidFill>
                  <a:srgbClr val="1F224E"/>
                </a:solidFill>
                <a:latin typeface="Myriad Pro" charset="0"/>
                <a:ea typeface="Myriad Pro" charset="0"/>
                <a:cs typeface="Myriad Pro" charset="0"/>
              </a:rPr>
              <a:t>technologies linked to disease</a:t>
            </a:r>
            <a:r>
              <a:rPr lang="en-US" sz="1100" dirty="0" smtClean="0">
                <a:solidFill>
                  <a:srgbClr val="1F224E"/>
                </a:solidFill>
                <a:latin typeface="Myriad Pro" charset="0"/>
                <a:ea typeface="Myriad Pro" charset="0"/>
                <a:cs typeface="Myriad Pro" charset="0"/>
              </a:rPr>
              <a:t>.</a:t>
            </a:r>
            <a:endParaRPr lang="en-US" sz="1100" dirty="0">
              <a:solidFill>
                <a:srgbClr val="1F224E"/>
              </a:solidFill>
              <a:latin typeface="Myriad Pro" charset="0"/>
              <a:ea typeface="Myriad Pro" charset="0"/>
              <a:cs typeface="Myriad Pro" charset="0"/>
            </a:endParaRPr>
          </a:p>
        </p:txBody>
      </p:sp>
      <p:sp>
        <p:nvSpPr>
          <p:cNvPr id="3" name="Rectangle 2"/>
          <p:cNvSpPr/>
          <p:nvPr/>
        </p:nvSpPr>
        <p:spPr>
          <a:xfrm>
            <a:off x="5436096" y="980728"/>
            <a:ext cx="3707904" cy="4324261"/>
          </a:xfrm>
          <a:prstGeom prst="rect">
            <a:avLst/>
          </a:prstGeom>
          <a:solidFill>
            <a:schemeClr val="bg1"/>
          </a:solidFill>
        </p:spPr>
        <p:txBody>
          <a:bodyPr wrap="square">
            <a:spAutoFit/>
          </a:bodyPr>
          <a:lstStyle/>
          <a:p>
            <a:r>
              <a:rPr lang="en-US" sz="1100" b="1" dirty="0">
                <a:solidFill>
                  <a:srgbClr val="00B0F0"/>
                </a:solidFill>
                <a:latin typeface="Myriad Pro" charset="0"/>
                <a:ea typeface="Myriad Pro" charset="0"/>
                <a:cs typeface="Myriad Pro" charset="0"/>
              </a:rPr>
              <a:t>AO2 – </a:t>
            </a:r>
            <a:r>
              <a:rPr lang="en-US" sz="1100" b="1" dirty="0" smtClean="0">
                <a:solidFill>
                  <a:srgbClr val="00B0F0"/>
                </a:solidFill>
                <a:latin typeface="Myriad Pro" charset="0"/>
                <a:ea typeface="Myriad Pro" charset="0"/>
                <a:cs typeface="Myriad Pro" charset="0"/>
              </a:rPr>
              <a:t>24 </a:t>
            </a:r>
            <a:r>
              <a:rPr lang="en-US" sz="1100" b="1" dirty="0">
                <a:solidFill>
                  <a:srgbClr val="00B0F0"/>
                </a:solidFill>
                <a:latin typeface="Myriad Pro" charset="0"/>
                <a:ea typeface="Myriad Pro" charset="0"/>
                <a:cs typeface="Myriad Pro" charset="0"/>
              </a:rPr>
              <a:t>marks</a:t>
            </a:r>
            <a:endParaRPr lang="en-GB" sz="1100" b="1" dirty="0">
              <a:solidFill>
                <a:srgbClr val="00B0F0"/>
              </a:solidFill>
              <a:latin typeface="Myriad Pro" charset="0"/>
              <a:ea typeface="Myriad Pro" charset="0"/>
              <a:cs typeface="Myriad Pro" charset="0"/>
            </a:endParaRPr>
          </a:p>
          <a:p>
            <a:r>
              <a:rPr lang="en-US" sz="1100" dirty="0">
                <a:solidFill>
                  <a:srgbClr val="00B0F0"/>
                </a:solidFill>
                <a:latin typeface="Myriad Pro" charset="0"/>
                <a:ea typeface="Myriad Pro" charset="0"/>
                <a:cs typeface="Myriad Pro" charset="0"/>
              </a:rPr>
              <a:t>Apply knowledge and understanding to analyse and evaluate </a:t>
            </a:r>
            <a:r>
              <a:rPr lang="en-US" sz="1100" dirty="0">
                <a:solidFill>
                  <a:srgbClr val="1F224E"/>
                </a:solidFill>
                <a:latin typeface="Myriad Pro" charset="0"/>
                <a:ea typeface="Myriad Pro" charset="0"/>
                <a:cs typeface="Myriad Pro" charset="0"/>
              </a:rPr>
              <a:t>whether increased global mobility is the most important influence on the spread of communicable diseases could potentially include:</a:t>
            </a:r>
          </a:p>
          <a:p>
            <a:pPr marL="171450" indent="-171450">
              <a:buFont typeface="Arial" panose="020B0604020202020204" pitchFamily="34" charset="0"/>
              <a:buChar char="•"/>
            </a:pPr>
            <a:r>
              <a:rPr lang="en-US" sz="1100" dirty="0" smtClean="0">
                <a:solidFill>
                  <a:srgbClr val="1F224E"/>
                </a:solidFill>
                <a:latin typeface="Myriad Pro" charset="0"/>
                <a:ea typeface="Myriad Pro" charset="0"/>
                <a:cs typeface="Myriad Pro" charset="0"/>
              </a:rPr>
              <a:t>high </a:t>
            </a:r>
            <a:r>
              <a:rPr lang="en-US" sz="1100" dirty="0">
                <a:solidFill>
                  <a:srgbClr val="1F224E"/>
                </a:solidFill>
                <a:latin typeface="Myriad Pro" charset="0"/>
                <a:ea typeface="Myriad Pro" charset="0"/>
                <a:cs typeface="Myriad Pro" charset="0"/>
              </a:rPr>
              <a:t>levels of personal mobility have caused the spatial pattern / spread of the disease to be more extensive and more difficult to contain</a:t>
            </a:r>
          </a:p>
          <a:p>
            <a:pPr marL="171450" indent="-171450">
              <a:buFont typeface="Arial" panose="020B0604020202020204" pitchFamily="34" charset="0"/>
              <a:buChar char="•"/>
            </a:pPr>
            <a:r>
              <a:rPr lang="en-US" sz="1100" dirty="0" smtClean="0">
                <a:solidFill>
                  <a:srgbClr val="1F224E"/>
                </a:solidFill>
                <a:latin typeface="Myriad Pro" charset="0"/>
                <a:ea typeface="Myriad Pro" charset="0"/>
                <a:cs typeface="Myriad Pro" charset="0"/>
              </a:rPr>
              <a:t>high </a:t>
            </a:r>
            <a:r>
              <a:rPr lang="en-US" sz="1100" dirty="0">
                <a:solidFill>
                  <a:srgbClr val="1F224E"/>
                </a:solidFill>
                <a:latin typeface="Myriad Pro" charset="0"/>
                <a:ea typeface="Myriad Pro" charset="0"/>
                <a:cs typeface="Myriad Pro" charset="0"/>
              </a:rPr>
              <a:t>levels of personal mobility have caused the rate of spread of the disease over time to be faster and more difficult to contain</a:t>
            </a:r>
          </a:p>
          <a:p>
            <a:pPr marL="171450" indent="-171450">
              <a:buFont typeface="Arial" panose="020B0604020202020204" pitchFamily="34" charset="0"/>
              <a:buChar char="•"/>
            </a:pPr>
            <a:r>
              <a:rPr lang="en-US" sz="1100" dirty="0" smtClean="0">
                <a:solidFill>
                  <a:srgbClr val="1F224E"/>
                </a:solidFill>
                <a:latin typeface="Myriad Pro" charset="0"/>
                <a:ea typeface="Myriad Pro" charset="0"/>
                <a:cs typeface="Myriad Pro" charset="0"/>
              </a:rPr>
              <a:t>increased </a:t>
            </a:r>
            <a:r>
              <a:rPr lang="en-US" sz="1100" dirty="0">
                <a:solidFill>
                  <a:srgbClr val="1F224E"/>
                </a:solidFill>
                <a:latin typeface="Myriad Pro" charset="0"/>
                <a:ea typeface="Myriad Pro" charset="0"/>
                <a:cs typeface="Myriad Pro" charset="0"/>
              </a:rPr>
              <a:t>mobility in terms of transport technology is important in distributing medicines more successfully e.g. refrigeration of vaccines</a:t>
            </a:r>
          </a:p>
          <a:p>
            <a:pPr marL="171450" indent="-171450">
              <a:buFont typeface="Arial" panose="020B0604020202020204" pitchFamily="34" charset="0"/>
              <a:buChar char="•"/>
            </a:pPr>
            <a:r>
              <a:rPr lang="en-US" sz="1100" dirty="0" smtClean="0">
                <a:solidFill>
                  <a:srgbClr val="1F224E"/>
                </a:solidFill>
                <a:latin typeface="Myriad Pro" charset="0"/>
                <a:ea typeface="Myriad Pro" charset="0"/>
                <a:cs typeface="Myriad Pro" charset="0"/>
              </a:rPr>
              <a:t>other </a:t>
            </a:r>
            <a:r>
              <a:rPr lang="en-US" sz="1100" dirty="0">
                <a:solidFill>
                  <a:srgbClr val="1F224E"/>
                </a:solidFill>
                <a:latin typeface="Myriad Pro" charset="0"/>
                <a:ea typeface="Myriad Pro" charset="0"/>
                <a:cs typeface="Myriad Pro" charset="0"/>
              </a:rPr>
              <a:t>physical, social, economic and political factors contribute to the spread of disease irrespective of increased global mobility</a:t>
            </a:r>
          </a:p>
          <a:p>
            <a:pPr marL="171450" indent="-171450">
              <a:buFont typeface="Arial" panose="020B0604020202020204" pitchFamily="34" charset="0"/>
              <a:buChar char="•"/>
            </a:pPr>
            <a:r>
              <a:rPr lang="en-US" sz="1100" dirty="0" smtClean="0">
                <a:solidFill>
                  <a:srgbClr val="1F224E"/>
                </a:solidFill>
                <a:latin typeface="Myriad Pro" charset="0"/>
                <a:ea typeface="Myriad Pro" charset="0"/>
                <a:cs typeface="Myriad Pro" charset="0"/>
              </a:rPr>
              <a:t>technology </a:t>
            </a:r>
            <a:r>
              <a:rPr lang="en-US" sz="1100" dirty="0">
                <a:solidFill>
                  <a:srgbClr val="1F224E"/>
                </a:solidFill>
                <a:latin typeface="Myriad Pro" charset="0"/>
                <a:ea typeface="Myriad Pro" charset="0"/>
                <a:cs typeface="Myriad Pro" charset="0"/>
              </a:rPr>
              <a:t>other than transport has had increasingly significant effects on spread of disease, e.g. in prediction, mitigation strategies and response or in detection and treatment (scanners, lasers and key-hole surgery) and genome projects</a:t>
            </a:r>
          </a:p>
          <a:p>
            <a:pPr marL="171450" indent="-171450">
              <a:buFont typeface="Arial" panose="020B0604020202020204" pitchFamily="34" charset="0"/>
              <a:buChar char="•"/>
            </a:pPr>
            <a:r>
              <a:rPr lang="en-US" sz="1100" dirty="0" smtClean="0">
                <a:solidFill>
                  <a:srgbClr val="1F224E"/>
                </a:solidFill>
                <a:latin typeface="Myriad Pro" charset="0"/>
                <a:ea typeface="Myriad Pro" charset="0"/>
                <a:cs typeface="Myriad Pro" charset="0"/>
              </a:rPr>
              <a:t>international </a:t>
            </a:r>
            <a:r>
              <a:rPr lang="en-US" sz="1100" dirty="0">
                <a:solidFill>
                  <a:srgbClr val="1F224E"/>
                </a:solidFill>
                <a:latin typeface="Myriad Pro" charset="0"/>
                <a:ea typeface="Myriad Pro" charset="0"/>
                <a:cs typeface="Myriad Pro" charset="0"/>
              </a:rPr>
              <a:t>strategies can attempt to contain infectious diseases such as government advice on travel, airport monitoring, international </a:t>
            </a:r>
            <a:r>
              <a:rPr lang="en-US" sz="1100" dirty="0" smtClean="0">
                <a:solidFill>
                  <a:srgbClr val="1F224E"/>
                </a:solidFill>
                <a:latin typeface="Myriad Pro" charset="0"/>
                <a:ea typeface="Myriad Pro" charset="0"/>
                <a:cs typeface="Myriad Pro" charset="0"/>
              </a:rPr>
              <a:t>collaboration.</a:t>
            </a:r>
            <a:endParaRPr lang="en-US" sz="1100" dirty="0">
              <a:solidFill>
                <a:srgbClr val="1F224E"/>
              </a:solidFill>
              <a:latin typeface="Myriad Pro" charset="0"/>
              <a:ea typeface="Myriad Pro" charset="0"/>
              <a:cs typeface="Myriad Pro" charset="0"/>
            </a:endParaRPr>
          </a:p>
        </p:txBody>
      </p:sp>
      <p:sp>
        <p:nvSpPr>
          <p:cNvPr id="8" name="Rectangle 7"/>
          <p:cNvSpPr/>
          <p:nvPr/>
        </p:nvSpPr>
        <p:spPr>
          <a:xfrm>
            <a:off x="107504" y="476672"/>
            <a:ext cx="8856984" cy="577081"/>
          </a:xfrm>
          <a:prstGeom prst="rect">
            <a:avLst/>
          </a:prstGeom>
          <a:ln>
            <a:solidFill>
              <a:schemeClr val="bg1"/>
            </a:solidFill>
          </a:ln>
        </p:spPr>
        <p:txBody>
          <a:bodyPr wrap="square">
            <a:spAutoFit/>
          </a:bodyPr>
          <a:lstStyle/>
          <a:p>
            <a:r>
              <a:rPr lang="en-GB" sz="1050" dirty="0">
                <a:solidFill>
                  <a:srgbClr val="1F224E"/>
                </a:solidFill>
                <a:latin typeface="Myriad Pro" charset="0"/>
                <a:ea typeface="Myriad Pro" charset="0"/>
                <a:cs typeface="Myriad Pro" charset="0"/>
              </a:rPr>
              <a:t>The ‘Indicative content’ column of the mark scheme gives a number of suggestions of </a:t>
            </a:r>
            <a:r>
              <a:rPr lang="en-GB" sz="1050" dirty="0" smtClean="0">
                <a:solidFill>
                  <a:srgbClr val="1F224E"/>
                </a:solidFill>
                <a:latin typeface="Myriad Pro" charset="0"/>
                <a:ea typeface="Myriad Pro" charset="0"/>
                <a:cs typeface="Myriad Pro" charset="0"/>
              </a:rPr>
              <a:t>‘</a:t>
            </a:r>
            <a:r>
              <a:rPr lang="en-GB" sz="1050" dirty="0" smtClean="0">
                <a:solidFill>
                  <a:srgbClr val="FF0000"/>
                </a:solidFill>
                <a:latin typeface="Myriad Pro" charset="0"/>
                <a:ea typeface="Myriad Pro" charset="0"/>
                <a:cs typeface="Myriad Pro" charset="0"/>
              </a:rPr>
              <a:t>knowledge </a:t>
            </a:r>
            <a:r>
              <a:rPr lang="en-GB" sz="1050" dirty="0">
                <a:solidFill>
                  <a:srgbClr val="FF0000"/>
                </a:solidFill>
                <a:latin typeface="Myriad Pro" charset="0"/>
                <a:ea typeface="Myriad Pro" charset="0"/>
                <a:cs typeface="Myriad Pro" charset="0"/>
              </a:rPr>
              <a:t>and </a:t>
            </a:r>
            <a:r>
              <a:rPr lang="en-GB" sz="1050" dirty="0" smtClean="0">
                <a:solidFill>
                  <a:srgbClr val="FF0000"/>
                </a:solidFill>
                <a:latin typeface="Myriad Pro" charset="0"/>
                <a:ea typeface="Myriad Pro" charset="0"/>
                <a:cs typeface="Myriad Pro" charset="0"/>
              </a:rPr>
              <a:t>understanding</a:t>
            </a:r>
            <a:r>
              <a:rPr lang="en-GB" sz="1050" dirty="0" smtClean="0">
                <a:solidFill>
                  <a:srgbClr val="1F224E"/>
                </a:solidFill>
                <a:latin typeface="Myriad Pro" charset="0"/>
                <a:ea typeface="Myriad Pro" charset="0"/>
                <a:cs typeface="Myriad Pro" charset="0"/>
              </a:rPr>
              <a:t>’ and ‘</a:t>
            </a:r>
            <a:r>
              <a:rPr lang="en-GB" sz="1050" dirty="0" smtClean="0">
                <a:solidFill>
                  <a:srgbClr val="00B0F0"/>
                </a:solidFill>
                <a:latin typeface="Myriad Pro" charset="0"/>
                <a:ea typeface="Myriad Pro" charset="0"/>
                <a:cs typeface="Myriad Pro" charset="0"/>
              </a:rPr>
              <a:t>application of knowledge and understanding</a:t>
            </a:r>
            <a:r>
              <a:rPr lang="en-GB" sz="1050" dirty="0" smtClean="0">
                <a:solidFill>
                  <a:srgbClr val="1F224E"/>
                </a:solidFill>
                <a:latin typeface="Myriad Pro" charset="0"/>
                <a:ea typeface="Myriad Pro" charset="0"/>
                <a:cs typeface="Myriad Pro" charset="0"/>
              </a:rPr>
              <a:t>’ which </a:t>
            </a:r>
            <a:r>
              <a:rPr lang="en-GB" sz="1050" dirty="0">
                <a:solidFill>
                  <a:srgbClr val="1F224E"/>
                </a:solidFill>
                <a:latin typeface="Myriad Pro" charset="0"/>
                <a:ea typeface="Myriad Pro" charset="0"/>
                <a:cs typeface="Myriad Pro" charset="0"/>
              </a:rPr>
              <a:t>could be incorporated into answers for this question. The list is not exhaustive and students should be rewarded for any appropriate </a:t>
            </a:r>
            <a:r>
              <a:rPr lang="en-GB" sz="1050" dirty="0" smtClean="0">
                <a:solidFill>
                  <a:srgbClr val="1F224E"/>
                </a:solidFill>
                <a:latin typeface="Myriad Pro" charset="0"/>
                <a:ea typeface="Myriad Pro" charset="0"/>
                <a:cs typeface="Myriad Pro" charset="0"/>
              </a:rPr>
              <a:t>‘</a:t>
            </a:r>
            <a:r>
              <a:rPr lang="en-GB" sz="1050" dirty="0" smtClean="0">
                <a:solidFill>
                  <a:srgbClr val="FF0000"/>
                </a:solidFill>
                <a:latin typeface="Myriad Pro" charset="0"/>
                <a:ea typeface="Myriad Pro" charset="0"/>
                <a:cs typeface="Myriad Pro" charset="0"/>
              </a:rPr>
              <a:t>knowledge </a:t>
            </a:r>
            <a:r>
              <a:rPr lang="en-GB" sz="1050" dirty="0">
                <a:solidFill>
                  <a:srgbClr val="FF0000"/>
                </a:solidFill>
                <a:latin typeface="Myriad Pro" charset="0"/>
                <a:ea typeface="Myriad Pro" charset="0"/>
                <a:cs typeface="Myriad Pro" charset="0"/>
              </a:rPr>
              <a:t>and </a:t>
            </a:r>
            <a:r>
              <a:rPr lang="en-GB" sz="1050" dirty="0" smtClean="0">
                <a:solidFill>
                  <a:srgbClr val="FF0000"/>
                </a:solidFill>
                <a:latin typeface="Myriad Pro" charset="0"/>
                <a:ea typeface="Myriad Pro" charset="0"/>
                <a:cs typeface="Myriad Pro" charset="0"/>
              </a:rPr>
              <a:t>understanding</a:t>
            </a:r>
            <a:r>
              <a:rPr lang="en-GB" sz="1050" dirty="0" smtClean="0">
                <a:solidFill>
                  <a:srgbClr val="1F224E"/>
                </a:solidFill>
                <a:latin typeface="Myriad Pro" charset="0"/>
                <a:ea typeface="Myriad Pro" charset="0"/>
                <a:cs typeface="Myriad Pro" charset="0"/>
              </a:rPr>
              <a:t>’ or ‘</a:t>
            </a:r>
            <a:r>
              <a:rPr lang="en-GB" sz="1050" dirty="0" smtClean="0">
                <a:solidFill>
                  <a:srgbClr val="00B0F0"/>
                </a:solidFill>
                <a:latin typeface="Myriad Pro" charset="0"/>
                <a:ea typeface="Myriad Pro" charset="0"/>
                <a:cs typeface="Myriad Pro" charset="0"/>
              </a:rPr>
              <a:t>application of knowledge and understanding</a:t>
            </a:r>
            <a:r>
              <a:rPr lang="en-GB" sz="1050" dirty="0" smtClean="0">
                <a:solidFill>
                  <a:srgbClr val="1F224E"/>
                </a:solidFill>
                <a:latin typeface="Myriad Pro" charset="0"/>
                <a:ea typeface="Myriad Pro" charset="0"/>
                <a:cs typeface="Myriad Pro" charset="0"/>
              </a:rPr>
              <a:t>’ shown</a:t>
            </a:r>
            <a:r>
              <a:rPr lang="en-GB" sz="1050" dirty="0">
                <a:solidFill>
                  <a:srgbClr val="1F224E"/>
                </a:solidFill>
                <a:latin typeface="Myriad Pro" charset="0"/>
                <a:ea typeface="Myriad Pro" charset="0"/>
                <a:cs typeface="Myriad Pro" charset="0"/>
              </a:rPr>
              <a:t>. </a:t>
            </a:r>
          </a:p>
        </p:txBody>
      </p:sp>
    </p:spTree>
    <p:extLst>
      <p:ext uri="{BB962C8B-B14F-4D97-AF65-F5344CB8AC3E}">
        <p14:creationId xmlns:p14="http://schemas.microsoft.com/office/powerpoint/2010/main" val="272762761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75416"/>
            <a:ext cx="9144000" cy="1143000"/>
          </a:xfrm>
        </p:spPr>
        <p:txBody>
          <a:bodyPr>
            <a:normAutofit fontScale="90000"/>
          </a:bodyPr>
          <a:lstStyle/>
          <a:p>
            <a:r>
              <a:rPr lang="en-GB" dirty="0"/>
              <a:t>Topic </a:t>
            </a:r>
            <a:r>
              <a:rPr lang="en-GB" dirty="0" smtClean="0"/>
              <a:t>3.3 </a:t>
            </a:r>
            <a:r>
              <a:rPr lang="en-GB" dirty="0"/>
              <a:t>– Question </a:t>
            </a:r>
            <a:r>
              <a:rPr lang="en-GB" dirty="0" smtClean="0"/>
              <a:t>15* – 33 </a:t>
            </a:r>
            <a:r>
              <a:rPr lang="en-GB" dirty="0"/>
              <a:t>marks</a:t>
            </a:r>
          </a:p>
        </p:txBody>
      </p:sp>
      <p:sp>
        <p:nvSpPr>
          <p:cNvPr id="7" name="TextBox 6"/>
          <p:cNvSpPr txBox="1"/>
          <p:nvPr/>
        </p:nvSpPr>
        <p:spPr>
          <a:xfrm>
            <a:off x="395536" y="1318416"/>
            <a:ext cx="8496944" cy="338554"/>
          </a:xfrm>
          <a:prstGeom prst="rect">
            <a:avLst/>
          </a:prstGeom>
          <a:noFill/>
          <a:ln>
            <a:solidFill>
              <a:schemeClr val="tx1"/>
            </a:solidFill>
          </a:ln>
        </p:spPr>
        <p:txBody>
          <a:bodyPr wrap="square" rtlCol="0">
            <a:spAutoFit/>
          </a:bodyPr>
          <a:lstStyle/>
          <a:p>
            <a:r>
              <a:rPr lang="en-US" sz="1600" dirty="0">
                <a:solidFill>
                  <a:srgbClr val="00B0F0"/>
                </a:solidFill>
                <a:latin typeface="Myriad Pro" charset="0"/>
                <a:ea typeface="Myriad Pro" charset="0"/>
                <a:cs typeface="Myriad Pro" charset="0"/>
              </a:rPr>
              <a:t>To what extent can </a:t>
            </a:r>
            <a:r>
              <a:rPr lang="en-US" sz="1600" dirty="0">
                <a:solidFill>
                  <a:srgbClr val="FF0000"/>
                </a:solidFill>
                <a:latin typeface="Myriad Pro" charset="0"/>
                <a:ea typeface="Myriad Pro" charset="0"/>
                <a:cs typeface="Myriad Pro" charset="0"/>
              </a:rPr>
              <a:t>ocean energy </a:t>
            </a:r>
            <a:r>
              <a:rPr lang="en-US" sz="1600" dirty="0">
                <a:solidFill>
                  <a:srgbClr val="00B0F0"/>
                </a:solidFill>
                <a:latin typeface="Myriad Pro" charset="0"/>
                <a:ea typeface="Myriad Pro" charset="0"/>
                <a:cs typeface="Myriad Pro" charset="0"/>
              </a:rPr>
              <a:t>and </a:t>
            </a:r>
            <a:r>
              <a:rPr lang="en-US" sz="1600" dirty="0">
                <a:solidFill>
                  <a:srgbClr val="FF0000"/>
                </a:solidFill>
                <a:latin typeface="Myriad Pro" charset="0"/>
                <a:ea typeface="Myriad Pro" charset="0"/>
                <a:cs typeface="Myriad Pro" charset="0"/>
              </a:rPr>
              <a:t>sea-bed mineral resources </a:t>
            </a:r>
            <a:r>
              <a:rPr lang="en-US" sz="1600" dirty="0">
                <a:solidFill>
                  <a:srgbClr val="00B0F0"/>
                </a:solidFill>
                <a:latin typeface="Myriad Pro" charset="0"/>
                <a:ea typeface="Myriad Pro" charset="0"/>
                <a:cs typeface="Myriad Pro" charset="0"/>
              </a:rPr>
              <a:t>be </a:t>
            </a:r>
            <a:r>
              <a:rPr lang="en-US" sz="1600" dirty="0">
                <a:solidFill>
                  <a:srgbClr val="FF0000"/>
                </a:solidFill>
                <a:latin typeface="Myriad Pro" charset="0"/>
                <a:ea typeface="Myriad Pro" charset="0"/>
                <a:cs typeface="Myriad Pro" charset="0"/>
              </a:rPr>
              <a:t>managed</a:t>
            </a:r>
            <a:r>
              <a:rPr lang="en-US" sz="1600" dirty="0">
                <a:solidFill>
                  <a:srgbClr val="00B0F0"/>
                </a:solidFill>
                <a:latin typeface="Myriad Pro" charset="0"/>
                <a:ea typeface="Myriad Pro" charset="0"/>
                <a:cs typeface="Myriad Pro" charset="0"/>
              </a:rPr>
              <a:t> sustainably?</a:t>
            </a:r>
            <a:endParaRPr lang="en-GB" sz="1600" dirty="0">
              <a:solidFill>
                <a:srgbClr val="FF0000"/>
              </a:solidFill>
              <a:latin typeface="Myriad Pro" charset="0"/>
              <a:ea typeface="Myriad Pro" charset="0"/>
              <a:cs typeface="Myriad Pro" charset="0"/>
            </a:endParaRPr>
          </a:p>
        </p:txBody>
      </p:sp>
      <p:sp>
        <p:nvSpPr>
          <p:cNvPr id="10" name="Content Placeholder 2"/>
          <p:cNvSpPr txBox="1">
            <a:spLocks/>
          </p:cNvSpPr>
          <p:nvPr/>
        </p:nvSpPr>
        <p:spPr>
          <a:xfrm>
            <a:off x="366378" y="1916832"/>
            <a:ext cx="8555260" cy="35283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smtClean="0">
                <a:solidFill>
                  <a:srgbClr val="1F224E"/>
                </a:solidFill>
                <a:latin typeface="Myriad Pro" charset="0"/>
                <a:ea typeface="Myriad Pro" charset="0"/>
                <a:cs typeface="Myriad Pro" charset="0"/>
              </a:rPr>
              <a:t>The questions for all topics in Section C of the Geographical debates (03) question paper will always be a </a:t>
            </a:r>
            <a:r>
              <a:rPr lang="en-GB" sz="1200" u="sng" dirty="0" smtClean="0">
                <a:solidFill>
                  <a:srgbClr val="1F224E"/>
                </a:solidFill>
                <a:latin typeface="Myriad Pro" charset="0"/>
                <a:ea typeface="Myriad Pro" charset="0"/>
                <a:cs typeface="Myriad Pro" charset="0"/>
              </a:rPr>
              <a:t>33 mark question</a:t>
            </a:r>
            <a:r>
              <a:rPr lang="en-GB" sz="1200" dirty="0" smtClean="0">
                <a:solidFill>
                  <a:srgbClr val="1F224E"/>
                </a:solidFill>
                <a:latin typeface="Myriad Pro" charset="0"/>
                <a:ea typeface="Myriad Pro" charset="0"/>
                <a:cs typeface="Myriad Pro" charset="0"/>
              </a:rPr>
              <a:t> which will have </a:t>
            </a:r>
            <a:r>
              <a:rPr lang="en-GB" sz="1200" u="sng" dirty="0" smtClean="0">
                <a:solidFill>
                  <a:srgbClr val="FF0000"/>
                </a:solidFill>
                <a:latin typeface="Myriad Pro" charset="0"/>
                <a:ea typeface="Myriad Pro" charset="0"/>
                <a:cs typeface="Myriad Pro" charset="0"/>
              </a:rPr>
              <a:t>9 marks</a:t>
            </a:r>
            <a:r>
              <a:rPr lang="en-GB" sz="1200" dirty="0" smtClean="0">
                <a:solidFill>
                  <a:srgbClr val="1F224E"/>
                </a:solidFill>
                <a:latin typeface="Myriad Pro" charset="0"/>
                <a:ea typeface="Myriad Pro" charset="0"/>
                <a:cs typeface="Myriad Pro" charset="0"/>
              </a:rPr>
              <a:t> allocated to </a:t>
            </a:r>
            <a:r>
              <a:rPr lang="en-GB" sz="1200" dirty="0" smtClean="0">
                <a:solidFill>
                  <a:srgbClr val="FF0000"/>
                </a:solidFill>
                <a:latin typeface="Myriad Pro" charset="0"/>
                <a:ea typeface="Myriad Pro" charset="0"/>
                <a:cs typeface="Myriad Pro" charset="0"/>
              </a:rPr>
              <a:t>AO1 (knowledge and understanding) </a:t>
            </a:r>
            <a:r>
              <a:rPr lang="en-GB" sz="1200" dirty="0" smtClean="0">
                <a:solidFill>
                  <a:srgbClr val="1F224E"/>
                </a:solidFill>
                <a:latin typeface="Myriad Pro" charset="0"/>
                <a:ea typeface="Myriad Pro" charset="0"/>
                <a:cs typeface="Myriad Pro" charset="0"/>
              </a:rPr>
              <a:t>and </a:t>
            </a:r>
            <a:r>
              <a:rPr lang="en-GB" sz="1200" u="sng" dirty="0" smtClean="0">
                <a:solidFill>
                  <a:srgbClr val="00B0F0"/>
                </a:solidFill>
                <a:latin typeface="Myriad Pro" charset="0"/>
                <a:ea typeface="Myriad Pro" charset="0"/>
                <a:cs typeface="Myriad Pro" charset="0"/>
              </a:rPr>
              <a:t>24 marks</a:t>
            </a:r>
            <a:r>
              <a:rPr lang="en-GB" sz="1200" dirty="0" smtClean="0">
                <a:solidFill>
                  <a:srgbClr val="1F224E"/>
                </a:solidFill>
                <a:latin typeface="Myriad Pro" charset="0"/>
                <a:ea typeface="Myriad Pro" charset="0"/>
                <a:cs typeface="Myriad Pro" charset="0"/>
              </a:rPr>
              <a:t> allocated to </a:t>
            </a:r>
            <a:r>
              <a:rPr lang="en-GB" sz="1200" dirty="0" smtClean="0">
                <a:solidFill>
                  <a:srgbClr val="00B0F0"/>
                </a:solidFill>
                <a:latin typeface="Myriad Pro" charset="0"/>
                <a:ea typeface="Myriad Pro" charset="0"/>
                <a:cs typeface="Myriad Pro" charset="0"/>
              </a:rPr>
              <a:t>AO2 (application of knowledge and understanding)</a:t>
            </a:r>
            <a:r>
              <a:rPr lang="en-GB" sz="1200" dirty="0" smtClean="0">
                <a:solidFill>
                  <a:srgbClr val="1F224E"/>
                </a:solidFill>
                <a:latin typeface="Myriad Pro" charset="0"/>
                <a:ea typeface="Myriad Pro" charset="0"/>
                <a:cs typeface="Myriad Pro" charset="0"/>
              </a:rPr>
              <a:t>.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This question requires </a:t>
            </a:r>
            <a:r>
              <a:rPr lang="en-GB" sz="1200" dirty="0" smtClean="0">
                <a:solidFill>
                  <a:srgbClr val="FF0000"/>
                </a:solidFill>
                <a:latin typeface="Myriad Pro" charset="0"/>
                <a:ea typeface="Myriad Pro" charset="0"/>
                <a:cs typeface="Myriad Pro" charset="0"/>
              </a:rPr>
              <a:t>knowledge and understanding (AO1 – 9 marks)</a:t>
            </a:r>
            <a:r>
              <a:rPr lang="en-GB" sz="1200" dirty="0" smtClean="0">
                <a:solidFill>
                  <a:srgbClr val="1F224E"/>
                </a:solidFill>
                <a:latin typeface="Myriad Pro" charset="0"/>
                <a:ea typeface="Myriad Pro" charset="0"/>
                <a:cs typeface="Myriad Pro" charset="0"/>
              </a:rPr>
              <a:t> of </a:t>
            </a:r>
            <a:r>
              <a:rPr lang="en-US" sz="1200" dirty="0">
                <a:solidFill>
                  <a:srgbClr val="FF0000"/>
                </a:solidFill>
                <a:latin typeface="Myriad Pro" charset="0"/>
                <a:ea typeface="Myriad Pro" charset="0"/>
                <a:cs typeface="Myriad Pro" charset="0"/>
              </a:rPr>
              <a:t>ocean energy and sea-bed mineral resources and their management </a:t>
            </a:r>
            <a:r>
              <a:rPr lang="en-GB" sz="1200" dirty="0" smtClean="0">
                <a:solidFill>
                  <a:srgbClr val="1F224E"/>
                </a:solidFill>
                <a:latin typeface="Myriad Pro" charset="0"/>
                <a:ea typeface="Myriad Pro" charset="0"/>
                <a:cs typeface="Myriad Pro" charset="0"/>
              </a:rPr>
              <a:t>(information from key ideas 2.a, 2.b and 2.c of this topic in the specification could be useful). </a:t>
            </a:r>
          </a:p>
          <a:p>
            <a:pPr marL="0" indent="0">
              <a:buNone/>
            </a:pPr>
            <a:endParaRPr lang="en-GB" sz="1200" dirty="0" smtClean="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This question also requires the </a:t>
            </a:r>
            <a:r>
              <a:rPr lang="en-GB" sz="1200" dirty="0" smtClean="0">
                <a:solidFill>
                  <a:srgbClr val="00B0F0"/>
                </a:solidFill>
                <a:latin typeface="Myriad Pro" charset="0"/>
                <a:ea typeface="Myriad Pro" charset="0"/>
                <a:cs typeface="Myriad Pro" charset="0"/>
              </a:rPr>
              <a:t>application of knowledge and understanding (AO2 – 24 marks)</a:t>
            </a:r>
            <a:r>
              <a:rPr lang="en-GB" sz="1200" dirty="0" smtClean="0">
                <a:solidFill>
                  <a:srgbClr val="1F224E"/>
                </a:solidFill>
                <a:latin typeface="Myriad Pro" charset="0"/>
                <a:ea typeface="Myriad Pro" charset="0"/>
                <a:cs typeface="Myriad Pro" charset="0"/>
              </a:rPr>
              <a:t> in order to </a:t>
            </a:r>
            <a:r>
              <a:rPr lang="en-GB" sz="1200" u="sng" dirty="0" smtClean="0">
                <a:solidFill>
                  <a:srgbClr val="00B0F0"/>
                </a:solidFill>
                <a:latin typeface="Myriad Pro" charset="0"/>
                <a:ea typeface="Myriad Pro" charset="0"/>
                <a:cs typeface="Myriad Pro" charset="0"/>
              </a:rPr>
              <a:t>develop further the material covered in the specification</a:t>
            </a:r>
            <a:r>
              <a:rPr lang="en-GB" sz="1200" dirty="0" smtClean="0">
                <a:solidFill>
                  <a:srgbClr val="1F224E"/>
                </a:solidFill>
                <a:latin typeface="Myriad Pro" charset="0"/>
                <a:ea typeface="Myriad Pro" charset="0"/>
                <a:cs typeface="Myriad Pro" charset="0"/>
              </a:rPr>
              <a:t> – another way we must assess </a:t>
            </a:r>
            <a:r>
              <a:rPr lang="en-GB" sz="1200" dirty="0" smtClean="0">
                <a:solidFill>
                  <a:srgbClr val="00B0F0"/>
                </a:solidFill>
                <a:latin typeface="Myriad Pro" charset="0"/>
                <a:ea typeface="Myriad Pro" charset="0"/>
                <a:cs typeface="Myriad Pro" charset="0"/>
              </a:rPr>
              <a:t>application of knowledge and understanding</a:t>
            </a:r>
            <a:r>
              <a:rPr lang="en-GB" sz="1200" dirty="0" smtClean="0">
                <a:solidFill>
                  <a:srgbClr val="1F224E"/>
                </a:solidFill>
                <a:latin typeface="Myriad Pro" charset="0"/>
                <a:ea typeface="Myriad Pro" charset="0"/>
                <a:cs typeface="Myriad Pro" charset="0"/>
              </a:rPr>
              <a:t>. The command of ‘</a:t>
            </a:r>
            <a:r>
              <a:rPr lang="en-US" sz="1200" dirty="0" smtClean="0">
                <a:solidFill>
                  <a:srgbClr val="00B0F0"/>
                </a:solidFill>
                <a:latin typeface="Myriad Pro" charset="0"/>
                <a:ea typeface="Myriad Pro" charset="0"/>
                <a:cs typeface="Myriad Pro" charset="0"/>
              </a:rPr>
              <a:t>to what extent</a:t>
            </a:r>
            <a:r>
              <a:rPr lang="en-GB" sz="1200" dirty="0" smtClean="0">
                <a:solidFill>
                  <a:srgbClr val="1F224E"/>
                </a:solidFill>
                <a:latin typeface="Myriad Pro" charset="0"/>
                <a:ea typeface="Myriad Pro" charset="0"/>
                <a:cs typeface="Myriad Pro" charset="0"/>
              </a:rPr>
              <a:t>’ indicates that students must </a:t>
            </a:r>
            <a:r>
              <a:rPr lang="en-GB" sz="1200" dirty="0" smtClean="0">
                <a:solidFill>
                  <a:srgbClr val="00B0F0"/>
                </a:solidFill>
                <a:latin typeface="Myriad Pro" charset="0"/>
                <a:ea typeface="Myriad Pro" charset="0"/>
                <a:cs typeface="Myriad Pro" charset="0"/>
              </a:rPr>
              <a:t>apply their knowledge and understanding by analysing and evaluating</a:t>
            </a:r>
            <a:r>
              <a:rPr lang="en-GB" sz="1200" dirty="0" smtClean="0">
                <a:solidFill>
                  <a:srgbClr val="1F224E"/>
                </a:solidFill>
                <a:latin typeface="Myriad Pro" charset="0"/>
                <a:ea typeface="Myriad Pro" charset="0"/>
                <a:cs typeface="Myriad Pro" charset="0"/>
              </a:rPr>
              <a:t>. Students must weigh up information to </a:t>
            </a:r>
            <a:r>
              <a:rPr lang="en-US" sz="1200" dirty="0">
                <a:solidFill>
                  <a:srgbClr val="1F224E"/>
                </a:solidFill>
                <a:latin typeface="Myriad Pro" charset="0"/>
                <a:ea typeface="Myriad Pro" charset="0"/>
                <a:cs typeface="Myriad Pro" charset="0"/>
              </a:rPr>
              <a:t>determine </a:t>
            </a:r>
            <a:r>
              <a:rPr lang="en-US" sz="1200" dirty="0" smtClean="0">
                <a:solidFill>
                  <a:srgbClr val="1F224E"/>
                </a:solidFill>
                <a:latin typeface="Myriad Pro" charset="0"/>
                <a:ea typeface="Myriad Pro" charset="0"/>
                <a:cs typeface="Myriad Pro" charset="0"/>
              </a:rPr>
              <a:t>to what </a:t>
            </a:r>
            <a:r>
              <a:rPr lang="en-US" sz="1200" dirty="0">
                <a:solidFill>
                  <a:srgbClr val="1F224E"/>
                </a:solidFill>
                <a:latin typeface="Myriad Pro" charset="0"/>
                <a:ea typeface="Myriad Pro" charset="0"/>
                <a:cs typeface="Myriad Pro" charset="0"/>
              </a:rPr>
              <a:t>extent ocean energy and sea-bed mineral resources </a:t>
            </a:r>
            <a:r>
              <a:rPr lang="en-US" sz="1200" dirty="0" smtClean="0">
                <a:solidFill>
                  <a:srgbClr val="1F224E"/>
                </a:solidFill>
                <a:latin typeface="Myriad Pro" charset="0"/>
                <a:ea typeface="Myriad Pro" charset="0"/>
                <a:cs typeface="Myriad Pro" charset="0"/>
              </a:rPr>
              <a:t>can be </a:t>
            </a:r>
            <a:r>
              <a:rPr lang="en-US" sz="1200" dirty="0">
                <a:solidFill>
                  <a:srgbClr val="1F224E"/>
                </a:solidFill>
                <a:latin typeface="Myriad Pro" charset="0"/>
                <a:ea typeface="Myriad Pro" charset="0"/>
                <a:cs typeface="Myriad Pro" charset="0"/>
              </a:rPr>
              <a:t>managed sustainably</a:t>
            </a:r>
            <a:r>
              <a:rPr lang="en-US" sz="1200" dirty="0" smtClean="0">
                <a:solidFill>
                  <a:srgbClr val="1F224E"/>
                </a:solidFill>
                <a:latin typeface="Myriad Pro" charset="0"/>
                <a:ea typeface="Myriad Pro" charset="0"/>
                <a:cs typeface="Myriad Pro" charset="0"/>
              </a:rPr>
              <a:t>.</a:t>
            </a:r>
            <a:endParaRPr lang="en-GB" sz="1200" dirty="0" smtClean="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There is no ‘correct’ way in which students should answer this question and the response will depend on which areas of the topic they draw together to answer this question. </a:t>
            </a:r>
            <a:endParaRPr lang="en-GB" sz="12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1472315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1490"/>
            <a:ext cx="9144000" cy="1065262"/>
          </a:xfrm>
        </p:spPr>
        <p:txBody>
          <a:bodyPr>
            <a:noAutofit/>
          </a:bodyPr>
          <a:lstStyle/>
          <a:p>
            <a:r>
              <a:rPr lang="en-GB" sz="4000" dirty="0"/>
              <a:t>Topic </a:t>
            </a:r>
            <a:r>
              <a:rPr lang="en-GB" sz="4000" dirty="0" smtClean="0"/>
              <a:t>3.3 </a:t>
            </a:r>
            <a:r>
              <a:rPr lang="en-GB" sz="4000" dirty="0"/>
              <a:t>– Question </a:t>
            </a:r>
            <a:r>
              <a:rPr lang="en-GB" sz="4000" dirty="0" smtClean="0"/>
              <a:t>15* </a:t>
            </a:r>
            <a:r>
              <a:rPr lang="en-GB" sz="4000" dirty="0"/>
              <a:t>– 33 </a:t>
            </a:r>
            <a:r>
              <a:rPr lang="en-GB" sz="4000" dirty="0" smtClean="0"/>
              <a:t>marks – The mark scheme – </a:t>
            </a:r>
            <a:r>
              <a:rPr lang="en-GB" sz="4000" dirty="0" smtClean="0">
                <a:solidFill>
                  <a:srgbClr val="FF0000"/>
                </a:solidFill>
              </a:rPr>
              <a:t>AO1 (9 marks)</a:t>
            </a:r>
            <a:endParaRPr lang="en-GB" sz="4000" dirty="0">
              <a:solidFill>
                <a:srgbClr val="FF0000"/>
              </a:solidFill>
            </a:endParaRPr>
          </a:p>
        </p:txBody>
      </p:sp>
      <p:sp>
        <p:nvSpPr>
          <p:cNvPr id="3" name="Content Placeholder 2"/>
          <p:cNvSpPr txBox="1">
            <a:spLocks/>
          </p:cNvSpPr>
          <p:nvPr/>
        </p:nvSpPr>
        <p:spPr>
          <a:xfrm>
            <a:off x="436341" y="1563085"/>
            <a:ext cx="8064895" cy="4064843"/>
          </a:xfrm>
          <a:prstGeom prst="rect">
            <a:avLst/>
          </a:prstGeom>
          <a:solidFill>
            <a:schemeClr val="bg1"/>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b="1" dirty="0">
                <a:solidFill>
                  <a:srgbClr val="FF0000"/>
                </a:solidFill>
                <a:latin typeface="Myriad Pro" charset="0"/>
                <a:ea typeface="Myriad Pro" charset="0"/>
                <a:cs typeface="Myriad Pro" charset="0"/>
              </a:rPr>
              <a:t>AO1 </a:t>
            </a:r>
          </a:p>
          <a:p>
            <a:pPr marL="0" indent="0">
              <a:buNone/>
            </a:pPr>
            <a:r>
              <a:rPr lang="en-US" sz="1200" b="1" dirty="0">
                <a:solidFill>
                  <a:srgbClr val="1F224E"/>
                </a:solidFill>
                <a:latin typeface="Myriad Pro" charset="0"/>
                <a:ea typeface="Myriad Pro" charset="0"/>
                <a:cs typeface="Myriad Pro" charset="0"/>
              </a:rPr>
              <a:t>Level 4 </a:t>
            </a:r>
            <a:r>
              <a:rPr lang="en-US" sz="1200" b="1" dirty="0" smtClean="0">
                <a:solidFill>
                  <a:srgbClr val="1F224E"/>
                </a:solidFill>
                <a:latin typeface="Myriad Pro" charset="0"/>
                <a:ea typeface="Myriad Pro" charset="0"/>
                <a:cs typeface="Myriad Pro" charset="0"/>
              </a:rPr>
              <a:t>(7–9 </a:t>
            </a:r>
            <a:r>
              <a:rPr lang="en-US" sz="1200" b="1" dirty="0">
                <a:solidFill>
                  <a:srgbClr val="1F224E"/>
                </a:solidFill>
                <a:latin typeface="Myriad Pro" charset="0"/>
                <a:ea typeface="Myriad Pro" charset="0"/>
                <a:cs typeface="Myriad Pro" charset="0"/>
              </a:rPr>
              <a:t>marks)</a:t>
            </a:r>
          </a:p>
          <a:p>
            <a:pPr marL="0" indent="0">
              <a:buNone/>
            </a:pPr>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comprehensive</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 </a:t>
            </a:r>
            <a:r>
              <a:rPr lang="en-US" sz="1200" dirty="0">
                <a:solidFill>
                  <a:srgbClr val="1F224E"/>
                </a:solidFill>
                <a:latin typeface="Myriad Pro" charset="0"/>
                <a:ea typeface="Myriad Pro" charset="0"/>
                <a:cs typeface="Myriad Pro" charset="0"/>
              </a:rPr>
              <a:t>of ocean energy and sea-bed mineral resources and their management.</a:t>
            </a:r>
          </a:p>
          <a:p>
            <a:pPr marL="0" indent="0">
              <a:buNone/>
            </a:pPr>
            <a:endParaRPr lang="en-US" sz="1200" dirty="0">
              <a:solidFill>
                <a:srgbClr val="1F224E"/>
              </a:solidFill>
              <a:latin typeface="Myriad Pro" charset="0"/>
              <a:ea typeface="Myriad Pro" charset="0"/>
              <a:cs typeface="Myriad Pro" charset="0"/>
            </a:endParaRPr>
          </a:p>
          <a:p>
            <a:pPr marL="0" indent="0">
              <a:buNone/>
            </a:pPr>
            <a:r>
              <a:rPr lang="en-US" sz="1200" b="1" dirty="0" smtClean="0">
                <a:solidFill>
                  <a:srgbClr val="1F224E"/>
                </a:solidFill>
                <a:latin typeface="Myriad Pro" charset="0"/>
                <a:ea typeface="Myriad Pro" charset="0"/>
                <a:cs typeface="Myriad Pro" charset="0"/>
              </a:rPr>
              <a:t>Level </a:t>
            </a:r>
            <a:r>
              <a:rPr lang="en-US" sz="1200" b="1" dirty="0">
                <a:solidFill>
                  <a:srgbClr val="1F224E"/>
                </a:solidFill>
                <a:latin typeface="Myriad Pro" charset="0"/>
                <a:ea typeface="Myriad Pro" charset="0"/>
                <a:cs typeface="Myriad Pro" charset="0"/>
              </a:rPr>
              <a:t>3 (</a:t>
            </a:r>
            <a:r>
              <a:rPr lang="en-US" sz="1200" b="1" dirty="0" smtClean="0">
                <a:solidFill>
                  <a:srgbClr val="1F224E"/>
                </a:solidFill>
                <a:latin typeface="Myriad Pro" charset="0"/>
                <a:ea typeface="Myriad Pro" charset="0"/>
                <a:cs typeface="Myriad Pro" charset="0"/>
              </a:rPr>
              <a:t>5–6 </a:t>
            </a:r>
            <a:r>
              <a:rPr lang="en-US" sz="1200" b="1" dirty="0">
                <a:solidFill>
                  <a:srgbClr val="1F224E"/>
                </a:solidFill>
                <a:latin typeface="Myriad Pro" charset="0"/>
                <a:ea typeface="Myriad Pro" charset="0"/>
                <a:cs typeface="Myriad Pro" charset="0"/>
              </a:rPr>
              <a:t>marks)</a:t>
            </a:r>
          </a:p>
          <a:p>
            <a:pPr marL="0" indent="0">
              <a:buNone/>
            </a:pPr>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thorough</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a:t>
            </a:r>
            <a:r>
              <a:rPr lang="en-US" sz="1200" dirty="0">
                <a:solidFill>
                  <a:srgbClr val="1F224E"/>
                </a:solidFill>
                <a:latin typeface="Myriad Pro" charset="0"/>
                <a:ea typeface="Myriad Pro" charset="0"/>
                <a:cs typeface="Myriad Pro" charset="0"/>
              </a:rPr>
              <a:t> of ocean energy and sea-bed mineral resources and their management.</a:t>
            </a:r>
          </a:p>
          <a:p>
            <a:pPr marL="0" indent="0">
              <a:buNone/>
            </a:pPr>
            <a:r>
              <a:rPr lang="en-US" sz="1200" b="1" dirty="0">
                <a:solidFill>
                  <a:srgbClr val="1F224E"/>
                </a:solidFill>
                <a:latin typeface="Myriad Pro" charset="0"/>
                <a:ea typeface="Myriad Pro" charset="0"/>
                <a:cs typeface="Myriad Pro" charset="0"/>
              </a:rPr>
              <a:t> </a:t>
            </a:r>
          </a:p>
          <a:p>
            <a:pPr marL="0" indent="0">
              <a:buNone/>
            </a:pPr>
            <a:r>
              <a:rPr lang="en-US" sz="1200" b="1" dirty="0">
                <a:solidFill>
                  <a:srgbClr val="1F224E"/>
                </a:solidFill>
                <a:latin typeface="Myriad Pro" charset="0"/>
                <a:ea typeface="Myriad Pro" charset="0"/>
                <a:cs typeface="Myriad Pro" charset="0"/>
              </a:rPr>
              <a:t>Level 2 (</a:t>
            </a:r>
            <a:r>
              <a:rPr lang="en-US" sz="1200" b="1" dirty="0" smtClean="0">
                <a:solidFill>
                  <a:srgbClr val="1F224E"/>
                </a:solidFill>
                <a:latin typeface="Myriad Pro" charset="0"/>
                <a:ea typeface="Myriad Pro" charset="0"/>
                <a:cs typeface="Myriad Pro" charset="0"/>
              </a:rPr>
              <a:t>3–4 </a:t>
            </a:r>
            <a:r>
              <a:rPr lang="en-US" sz="1200" b="1" dirty="0">
                <a:solidFill>
                  <a:srgbClr val="1F224E"/>
                </a:solidFill>
                <a:latin typeface="Myriad Pro" charset="0"/>
                <a:ea typeface="Myriad Pro" charset="0"/>
                <a:cs typeface="Myriad Pro" charset="0"/>
              </a:rPr>
              <a:t>marks)</a:t>
            </a:r>
          </a:p>
          <a:p>
            <a:pPr marL="0" indent="0">
              <a:buNone/>
            </a:pPr>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reasonable</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a:t>
            </a:r>
            <a:r>
              <a:rPr lang="en-US" sz="1200" dirty="0">
                <a:solidFill>
                  <a:srgbClr val="1F224E"/>
                </a:solidFill>
                <a:latin typeface="Myriad Pro" charset="0"/>
                <a:ea typeface="Myriad Pro" charset="0"/>
                <a:cs typeface="Myriad Pro" charset="0"/>
              </a:rPr>
              <a:t> of ocean energy and sea-bed mineral resources and their management.</a:t>
            </a:r>
          </a:p>
          <a:p>
            <a:pPr marL="0" indent="0">
              <a:buNone/>
            </a:pPr>
            <a:endParaRPr lang="en-US" sz="1200" b="1" dirty="0">
              <a:solidFill>
                <a:srgbClr val="1F224E"/>
              </a:solidFill>
              <a:latin typeface="Myriad Pro" charset="0"/>
              <a:ea typeface="Myriad Pro" charset="0"/>
              <a:cs typeface="Myriad Pro" charset="0"/>
            </a:endParaRPr>
          </a:p>
          <a:p>
            <a:pPr marL="0" indent="0">
              <a:buNone/>
            </a:pPr>
            <a:r>
              <a:rPr lang="en-US" sz="1200" b="1" dirty="0">
                <a:solidFill>
                  <a:srgbClr val="1F224E"/>
                </a:solidFill>
                <a:latin typeface="Myriad Pro" charset="0"/>
                <a:ea typeface="Myriad Pro" charset="0"/>
                <a:cs typeface="Myriad Pro" charset="0"/>
              </a:rPr>
              <a:t>Level 1 (</a:t>
            </a:r>
            <a:r>
              <a:rPr lang="en-US" sz="1200" b="1" dirty="0" smtClean="0">
                <a:solidFill>
                  <a:srgbClr val="1F224E"/>
                </a:solidFill>
                <a:latin typeface="Myriad Pro" charset="0"/>
                <a:ea typeface="Myriad Pro" charset="0"/>
                <a:cs typeface="Myriad Pro" charset="0"/>
              </a:rPr>
              <a:t>1–2 </a:t>
            </a:r>
            <a:r>
              <a:rPr lang="en-US" sz="1200" b="1" dirty="0">
                <a:solidFill>
                  <a:srgbClr val="1F224E"/>
                </a:solidFill>
                <a:latin typeface="Myriad Pro" charset="0"/>
                <a:ea typeface="Myriad Pro" charset="0"/>
                <a:cs typeface="Myriad Pro" charset="0"/>
              </a:rPr>
              <a:t>marks)</a:t>
            </a:r>
          </a:p>
          <a:p>
            <a:pPr marL="0" indent="0">
              <a:buNone/>
            </a:pPr>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basic</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 </a:t>
            </a:r>
            <a:r>
              <a:rPr lang="en-US" sz="1200" dirty="0">
                <a:solidFill>
                  <a:srgbClr val="1F224E"/>
                </a:solidFill>
                <a:latin typeface="Myriad Pro" charset="0"/>
                <a:ea typeface="Myriad Pro" charset="0"/>
                <a:cs typeface="Myriad Pro" charset="0"/>
              </a:rPr>
              <a:t>of ocean energy and sea-bed mineral resources and their management.</a:t>
            </a:r>
            <a:endParaRPr lang="en-US" sz="1200" dirty="0" smtClean="0">
              <a:solidFill>
                <a:srgbClr val="1F224E"/>
              </a:solidFill>
              <a:latin typeface="Myriad Pro" charset="0"/>
              <a:ea typeface="Myriad Pro" charset="0"/>
              <a:cs typeface="Myriad Pro" charset="0"/>
            </a:endParaRPr>
          </a:p>
          <a:p>
            <a:pPr marL="0" indent="0">
              <a:buNone/>
            </a:pPr>
            <a:endParaRPr lang="en-US" sz="1200" dirty="0">
              <a:solidFill>
                <a:srgbClr val="1F224E"/>
              </a:solidFill>
              <a:latin typeface="Myriad Pro" charset="0"/>
              <a:ea typeface="Myriad Pro" charset="0"/>
              <a:cs typeface="Myriad Pro" charset="0"/>
            </a:endParaRPr>
          </a:p>
          <a:p>
            <a:pPr marL="0" indent="0">
              <a:buNone/>
            </a:pPr>
            <a:r>
              <a:rPr lang="en-US" sz="1200" b="1" dirty="0">
                <a:solidFill>
                  <a:srgbClr val="1F224E"/>
                </a:solidFill>
                <a:latin typeface="Myriad Pro" charset="0"/>
                <a:ea typeface="Myriad Pro" charset="0"/>
                <a:cs typeface="Myriad Pro" charset="0"/>
              </a:rPr>
              <a:t>0 marks </a:t>
            </a:r>
          </a:p>
          <a:p>
            <a:pPr marL="0" indent="0">
              <a:buNone/>
            </a:pPr>
            <a:r>
              <a:rPr lang="en-US" sz="1200" dirty="0">
                <a:solidFill>
                  <a:srgbClr val="1F224E"/>
                </a:solidFill>
                <a:latin typeface="Myriad Pro" charset="0"/>
                <a:ea typeface="Myriad Pro" charset="0"/>
                <a:cs typeface="Myriad Pro" charset="0"/>
              </a:rPr>
              <a:t>No response or no response worthy of credit.</a:t>
            </a:r>
          </a:p>
          <a:p>
            <a:pPr marL="0" indent="0">
              <a:buNone/>
            </a:pPr>
            <a:endParaRPr lang="en-US" sz="1200" dirty="0">
              <a:solidFill>
                <a:srgbClr val="1F224E"/>
              </a:solidFill>
              <a:latin typeface="Myriad Pro" charset="0"/>
              <a:ea typeface="Myriad Pro" charset="0"/>
              <a:cs typeface="Myriad Pro" charset="0"/>
            </a:endParaRPr>
          </a:p>
        </p:txBody>
      </p:sp>
      <p:sp>
        <p:nvSpPr>
          <p:cNvPr id="5" name="Rectangle 4"/>
          <p:cNvSpPr/>
          <p:nvPr/>
        </p:nvSpPr>
        <p:spPr>
          <a:xfrm>
            <a:off x="5096966" y="4933617"/>
            <a:ext cx="3404592" cy="1015663"/>
          </a:xfrm>
          <a:prstGeom prst="rect">
            <a:avLst/>
          </a:prstGeom>
          <a:solidFill>
            <a:schemeClr val="bg1"/>
          </a:solidFill>
          <a:ln>
            <a:solidFill>
              <a:schemeClr val="tx1"/>
            </a:solidFill>
          </a:ln>
        </p:spPr>
        <p:txBody>
          <a:bodyPr wrap="square">
            <a:spAutoFit/>
          </a:bodyPr>
          <a:lstStyle/>
          <a:p>
            <a:r>
              <a:rPr lang="en-GB" sz="1200" dirty="0">
                <a:solidFill>
                  <a:srgbClr val="1F224E"/>
                </a:solidFill>
                <a:latin typeface="Myriad Pro" charset="0"/>
                <a:ea typeface="Myriad Pro" charset="0"/>
                <a:cs typeface="Myriad Pro" charset="0"/>
              </a:rPr>
              <a:t>Remember there is </a:t>
            </a:r>
            <a:r>
              <a:rPr lang="en-US" sz="1200" dirty="0">
                <a:solidFill>
                  <a:srgbClr val="1F224E"/>
                </a:solidFill>
                <a:latin typeface="Myriad Pro" charset="0"/>
                <a:ea typeface="Myriad Pro" charset="0"/>
                <a:cs typeface="Myriad Pro" charset="0"/>
              </a:rPr>
              <a:t>level of response questions marking guidance</a:t>
            </a:r>
            <a:r>
              <a:rPr lang="en-GB" sz="1200" dirty="0">
                <a:solidFill>
                  <a:srgbClr val="1F224E"/>
                </a:solidFill>
                <a:latin typeface="Myriad Pro" charset="0"/>
                <a:ea typeface="Myriad Pro" charset="0"/>
                <a:cs typeface="Myriad Pro" charset="0"/>
              </a:rPr>
              <a:t> to indicate what </a:t>
            </a:r>
            <a:r>
              <a:rPr lang="en-GB" sz="1200" dirty="0" smtClean="0">
                <a:solidFill>
                  <a:srgbClr val="1F224E"/>
                </a:solidFill>
                <a:latin typeface="Myriad Pro" charset="0"/>
                <a:ea typeface="Myriad Pro" charset="0"/>
                <a:cs typeface="Myriad Pro" charset="0"/>
              </a:rPr>
              <a:t>‘</a:t>
            </a:r>
            <a:r>
              <a:rPr lang="en-GB" sz="1200" b="1" dirty="0" smtClean="0">
                <a:solidFill>
                  <a:srgbClr val="1F224E"/>
                </a:solidFill>
                <a:latin typeface="Myriad Pro" charset="0"/>
                <a:ea typeface="Myriad Pro" charset="0"/>
                <a:cs typeface="Myriad Pro" charset="0"/>
              </a:rPr>
              <a:t>comprehensive</a:t>
            </a:r>
            <a:r>
              <a:rPr lang="en-GB" sz="1200" dirty="0" smtClean="0">
                <a:solidFill>
                  <a:srgbClr val="1F224E"/>
                </a:solidFill>
                <a:latin typeface="Myriad Pro" charset="0"/>
                <a:ea typeface="Myriad Pro" charset="0"/>
                <a:cs typeface="Myriad Pro" charset="0"/>
              </a:rPr>
              <a:t>’, ‘</a:t>
            </a:r>
            <a:r>
              <a:rPr lang="en-GB" sz="1200" b="1" dirty="0" smtClean="0">
                <a:solidFill>
                  <a:srgbClr val="1F224E"/>
                </a:solidFill>
                <a:latin typeface="Myriad Pro" charset="0"/>
                <a:ea typeface="Myriad Pro" charset="0"/>
                <a:cs typeface="Myriad Pro" charset="0"/>
              </a:rPr>
              <a:t>thorough</a:t>
            </a:r>
            <a:r>
              <a:rPr lang="en-GB" sz="1200" dirty="0">
                <a:solidFill>
                  <a:srgbClr val="1F224E"/>
                </a:solidFill>
                <a:latin typeface="Myriad Pro" charset="0"/>
                <a:ea typeface="Myriad Pro" charset="0"/>
                <a:cs typeface="Myriad Pro" charset="0"/>
              </a:rPr>
              <a:t>’, ‘</a:t>
            </a:r>
            <a:r>
              <a:rPr lang="en-GB" sz="1200" b="1" dirty="0">
                <a:solidFill>
                  <a:srgbClr val="1F224E"/>
                </a:solidFill>
                <a:latin typeface="Myriad Pro" charset="0"/>
                <a:ea typeface="Myriad Pro" charset="0"/>
                <a:cs typeface="Myriad Pro" charset="0"/>
              </a:rPr>
              <a:t>reasonable</a:t>
            </a:r>
            <a:r>
              <a:rPr lang="en-GB" sz="1200" dirty="0">
                <a:solidFill>
                  <a:srgbClr val="1F224E"/>
                </a:solidFill>
                <a:latin typeface="Myriad Pro" charset="0"/>
                <a:ea typeface="Myriad Pro" charset="0"/>
                <a:cs typeface="Myriad Pro" charset="0"/>
              </a:rPr>
              <a:t>’ and ‘</a:t>
            </a:r>
            <a:r>
              <a:rPr lang="en-GB" sz="1200" b="1" dirty="0">
                <a:solidFill>
                  <a:srgbClr val="1F224E"/>
                </a:solidFill>
                <a:latin typeface="Myriad Pro" charset="0"/>
                <a:ea typeface="Myriad Pro" charset="0"/>
                <a:cs typeface="Myriad Pro" charset="0"/>
              </a:rPr>
              <a:t>basic</a:t>
            </a:r>
            <a:r>
              <a:rPr lang="en-GB" sz="1200" dirty="0">
                <a:solidFill>
                  <a:srgbClr val="1F224E"/>
                </a:solidFill>
                <a:latin typeface="Myriad Pro" charset="0"/>
                <a:ea typeface="Myriad Pro" charset="0"/>
                <a:cs typeface="Myriad Pro" charset="0"/>
              </a:rPr>
              <a:t>’ mean at the start of the mark schemes (and slide </a:t>
            </a:r>
            <a:r>
              <a:rPr lang="en-GB" sz="1200" dirty="0" smtClean="0">
                <a:solidFill>
                  <a:srgbClr val="1F224E"/>
                </a:solidFill>
                <a:latin typeface="Myriad Pro" charset="0"/>
                <a:ea typeface="Myriad Pro" charset="0"/>
                <a:cs typeface="Myriad Pro" charset="0"/>
              </a:rPr>
              <a:t>10 </a:t>
            </a:r>
            <a:r>
              <a:rPr lang="en-GB" sz="1200" dirty="0">
                <a:solidFill>
                  <a:srgbClr val="1F224E"/>
                </a:solidFill>
                <a:latin typeface="Myriad Pro" charset="0"/>
                <a:ea typeface="Myriad Pro" charset="0"/>
                <a:cs typeface="Myriad Pro" charset="0"/>
              </a:rPr>
              <a:t>of this presentation).</a:t>
            </a:r>
          </a:p>
        </p:txBody>
      </p:sp>
    </p:spTree>
    <p:extLst>
      <p:ext uri="{BB962C8B-B14F-4D97-AF65-F5344CB8AC3E}">
        <p14:creationId xmlns:p14="http://schemas.microsoft.com/office/powerpoint/2010/main" val="69785529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0540"/>
            <a:ext cx="9144000" cy="535682"/>
          </a:xfrm>
        </p:spPr>
        <p:txBody>
          <a:bodyPr>
            <a:noAutofit/>
          </a:bodyPr>
          <a:lstStyle/>
          <a:p>
            <a:r>
              <a:rPr lang="en-GB" sz="3200" dirty="0"/>
              <a:t>Topic </a:t>
            </a:r>
            <a:r>
              <a:rPr lang="en-GB" sz="3200" dirty="0" smtClean="0"/>
              <a:t>3.3 </a:t>
            </a:r>
            <a:r>
              <a:rPr lang="en-GB" sz="3200" dirty="0"/>
              <a:t>– Question </a:t>
            </a:r>
            <a:r>
              <a:rPr lang="en-GB" sz="3200" dirty="0" smtClean="0"/>
              <a:t>15* </a:t>
            </a:r>
            <a:r>
              <a:rPr lang="en-GB" sz="3200" dirty="0"/>
              <a:t>– 33 marks </a:t>
            </a:r>
            <a:r>
              <a:rPr lang="en-GB" sz="3200" dirty="0" smtClean="0"/>
              <a:t>–</a:t>
            </a:r>
            <a:br>
              <a:rPr lang="en-GB" sz="3200" dirty="0" smtClean="0"/>
            </a:br>
            <a:r>
              <a:rPr lang="en-GB" sz="3200" dirty="0" smtClean="0"/>
              <a:t> </a:t>
            </a:r>
            <a:r>
              <a:rPr lang="en-GB" sz="3200" dirty="0"/>
              <a:t>The mark scheme – </a:t>
            </a:r>
            <a:r>
              <a:rPr lang="en-GB" sz="3200" dirty="0" smtClean="0">
                <a:solidFill>
                  <a:srgbClr val="00B0F0"/>
                </a:solidFill>
              </a:rPr>
              <a:t>AO2 (24 </a:t>
            </a:r>
            <a:r>
              <a:rPr lang="en-GB" sz="3200" dirty="0">
                <a:solidFill>
                  <a:srgbClr val="00B0F0"/>
                </a:solidFill>
              </a:rPr>
              <a:t>marks)</a:t>
            </a:r>
          </a:p>
        </p:txBody>
      </p:sp>
      <p:sp>
        <p:nvSpPr>
          <p:cNvPr id="4" name="Content Placeholder 2"/>
          <p:cNvSpPr txBox="1">
            <a:spLocks/>
          </p:cNvSpPr>
          <p:nvPr/>
        </p:nvSpPr>
        <p:spPr>
          <a:xfrm>
            <a:off x="88454" y="919890"/>
            <a:ext cx="4483546" cy="5101398"/>
          </a:xfrm>
          <a:prstGeom prst="rect">
            <a:avLst/>
          </a:prstGeom>
          <a:solidFill>
            <a:schemeClr val="bg1"/>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050" b="1" dirty="0">
                <a:solidFill>
                  <a:srgbClr val="00B0F0"/>
                </a:solidFill>
                <a:latin typeface="Myriad Pro" charset="0"/>
                <a:ea typeface="Myriad Pro" charset="0"/>
                <a:cs typeface="Myriad Pro" charset="0"/>
              </a:rPr>
              <a:t>AO2</a:t>
            </a:r>
            <a:endParaRPr lang="en-GB" sz="1050" b="1" dirty="0">
              <a:solidFill>
                <a:srgbClr val="00B0F0"/>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4 </a:t>
            </a:r>
            <a:r>
              <a:rPr lang="en-US" sz="1050" b="1" dirty="0" smtClean="0">
                <a:solidFill>
                  <a:srgbClr val="1F224E"/>
                </a:solidFill>
                <a:latin typeface="Myriad Pro" charset="0"/>
                <a:ea typeface="Myriad Pro" charset="0"/>
                <a:cs typeface="Myriad Pro" charset="0"/>
              </a:rPr>
              <a:t>(19–24 marks</a:t>
            </a:r>
            <a:r>
              <a:rPr lang="en-US" sz="1050" b="1" dirty="0">
                <a:solidFill>
                  <a:srgbClr val="1F224E"/>
                </a:solidFill>
                <a:latin typeface="Myriad Pro" charset="0"/>
                <a:ea typeface="Myriad Pro" charset="0"/>
                <a:cs typeface="Myriad Pro" charset="0"/>
              </a:rPr>
              <a:t>)</a:t>
            </a: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comprehensive</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clear, developed and convincing </a:t>
            </a:r>
            <a:r>
              <a:rPr lang="en-US" sz="1050" dirty="0">
                <a:solidFill>
                  <a:srgbClr val="00B0F0"/>
                </a:solidFill>
                <a:latin typeface="Myriad Pro" charset="0"/>
                <a:ea typeface="Myriad Pro" charset="0"/>
                <a:cs typeface="Myriad Pro" charset="0"/>
              </a:rPr>
              <a:t>analysis</a:t>
            </a:r>
            <a:r>
              <a:rPr lang="en-US" sz="1050" dirty="0">
                <a:solidFill>
                  <a:srgbClr val="1F224E"/>
                </a:solidFill>
                <a:latin typeface="Myriad Pro" charset="0"/>
                <a:ea typeface="Myriad Pro" charset="0"/>
                <a:cs typeface="Myriad Pro" charset="0"/>
              </a:rPr>
              <a:t> that is fully accurate of how ocean energy and sea-bed mineral resources can be managed sustainably. </a:t>
            </a:r>
          </a:p>
          <a:p>
            <a:pPr marL="0" indent="0">
              <a:buNone/>
            </a:pPr>
            <a:endParaRPr lang="en-US"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comprehensive</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detailed and substantiated </a:t>
            </a:r>
            <a:r>
              <a:rPr lang="en-US" sz="1050" dirty="0">
                <a:solidFill>
                  <a:srgbClr val="00B0F0"/>
                </a:solidFill>
                <a:latin typeface="Myriad Pro" charset="0"/>
                <a:ea typeface="Myriad Pro" charset="0"/>
                <a:cs typeface="Myriad Pro" charset="0"/>
              </a:rPr>
              <a:t>evaluation</a:t>
            </a:r>
            <a:r>
              <a:rPr lang="en-US" sz="1050" dirty="0">
                <a:solidFill>
                  <a:srgbClr val="1F224E"/>
                </a:solidFill>
                <a:latin typeface="Myriad Pro" charset="0"/>
                <a:ea typeface="Myriad Pro" charset="0"/>
                <a:cs typeface="Myriad Pro" charset="0"/>
              </a:rPr>
              <a:t> that offers secure judgements leading to rational conclusions that are evidence based as to the extent to which ocean energy and sea-bed mineral resources can be managed sustainably.</a:t>
            </a:r>
          </a:p>
          <a:p>
            <a:pPr marL="0" indent="0">
              <a:buNone/>
            </a:pPr>
            <a:endParaRPr lang="en-US"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Relevant concepts are authoritatively discussed. </a:t>
            </a:r>
          </a:p>
          <a:p>
            <a:pPr marL="0" indent="0">
              <a:buNone/>
            </a:pPr>
            <a:endParaRPr lang="en-US" sz="1050" b="1"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3 </a:t>
            </a:r>
            <a:r>
              <a:rPr lang="en-US" sz="1050" b="1" dirty="0" smtClean="0">
                <a:solidFill>
                  <a:srgbClr val="1F224E"/>
                </a:solidFill>
                <a:latin typeface="Myriad Pro" charset="0"/>
                <a:ea typeface="Myriad Pro" charset="0"/>
                <a:cs typeface="Myriad Pro" charset="0"/>
              </a:rPr>
              <a:t>(13–18 </a:t>
            </a:r>
            <a:r>
              <a:rPr lang="en-US" sz="1050" b="1" dirty="0">
                <a:solidFill>
                  <a:srgbClr val="1F224E"/>
                </a:solidFill>
                <a:latin typeface="Myriad Pro" charset="0"/>
                <a:ea typeface="Myriad Pro" charset="0"/>
                <a:cs typeface="Myriad Pro" charset="0"/>
              </a:rPr>
              <a:t>marks)</a:t>
            </a: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thorough</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clear and developed </a:t>
            </a:r>
            <a:r>
              <a:rPr lang="en-US" sz="1050" dirty="0">
                <a:solidFill>
                  <a:srgbClr val="00B0F0"/>
                </a:solidFill>
                <a:latin typeface="Myriad Pro" charset="0"/>
                <a:ea typeface="Myriad Pro" charset="0"/>
                <a:cs typeface="Myriad Pro" charset="0"/>
              </a:rPr>
              <a:t>analysis</a:t>
            </a:r>
            <a:r>
              <a:rPr lang="en-US" sz="1050" dirty="0">
                <a:solidFill>
                  <a:srgbClr val="1F224E"/>
                </a:solidFill>
                <a:latin typeface="Myriad Pro" charset="0"/>
                <a:ea typeface="Myriad Pro" charset="0"/>
                <a:cs typeface="Myriad Pro" charset="0"/>
              </a:rPr>
              <a:t> that shows accuracy of how ocean energy and sea-bed mineral resources can be managed sustainably. </a:t>
            </a:r>
          </a:p>
          <a:p>
            <a:pPr marL="0" indent="0">
              <a:buNone/>
            </a:pPr>
            <a:endParaRPr lang="en-US"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thorough</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detailed </a:t>
            </a:r>
            <a:r>
              <a:rPr lang="en-US" sz="1050" dirty="0">
                <a:solidFill>
                  <a:srgbClr val="00B0F0"/>
                </a:solidFill>
                <a:latin typeface="Myriad Pro" charset="0"/>
                <a:ea typeface="Myriad Pro" charset="0"/>
                <a:cs typeface="Myriad Pro" charset="0"/>
              </a:rPr>
              <a:t>evaluation</a:t>
            </a:r>
            <a:r>
              <a:rPr lang="en-US" sz="1050" dirty="0">
                <a:solidFill>
                  <a:srgbClr val="1F224E"/>
                </a:solidFill>
                <a:latin typeface="Myriad Pro" charset="0"/>
                <a:ea typeface="Myriad Pro" charset="0"/>
                <a:cs typeface="Myriad Pro" charset="0"/>
              </a:rPr>
              <a:t> that offers generally secure judgements, with some link between rational conclusions and evidence as to the extent to which ocean energy and sea-bed mineral resources can be managed sustainably.</a:t>
            </a:r>
          </a:p>
          <a:p>
            <a:pPr marL="0" indent="0">
              <a:buNone/>
            </a:pPr>
            <a:endParaRPr lang="en-US"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Relevant concepts are discussed but this may lack some </a:t>
            </a:r>
            <a:r>
              <a:rPr lang="en-US" sz="1050" dirty="0" smtClean="0">
                <a:solidFill>
                  <a:srgbClr val="1F224E"/>
                </a:solidFill>
                <a:latin typeface="Myriad Pro" charset="0"/>
                <a:ea typeface="Myriad Pro" charset="0"/>
                <a:cs typeface="Myriad Pro" charset="0"/>
              </a:rPr>
              <a:t>authority.</a:t>
            </a:r>
            <a:endParaRPr lang="en-US" sz="1050" dirty="0">
              <a:solidFill>
                <a:srgbClr val="1F224E"/>
              </a:solidFill>
              <a:latin typeface="Myriad Pro" charset="0"/>
              <a:ea typeface="Myriad Pro" charset="0"/>
              <a:cs typeface="Myriad Pro" charset="0"/>
            </a:endParaRPr>
          </a:p>
        </p:txBody>
      </p:sp>
      <p:sp>
        <p:nvSpPr>
          <p:cNvPr id="9" name="Rectangle 8"/>
          <p:cNvSpPr/>
          <p:nvPr/>
        </p:nvSpPr>
        <p:spPr>
          <a:xfrm>
            <a:off x="4572001" y="919891"/>
            <a:ext cx="4480940" cy="5101397"/>
          </a:xfrm>
          <a:prstGeom prst="rect">
            <a:avLst/>
          </a:prstGeom>
          <a:solidFill>
            <a:schemeClr val="bg1"/>
          </a:solidFill>
          <a:ln>
            <a:solidFill>
              <a:schemeClr val="tx1"/>
            </a:solidFill>
          </a:ln>
        </p:spPr>
        <p:txBody>
          <a:bodyPr wrap="square">
            <a:spAutoFit/>
          </a:bodyPr>
          <a:lstStyle/>
          <a:p>
            <a:pPr lvl="0"/>
            <a:endParaRPr lang="en-US" sz="1050" b="1" dirty="0" smtClean="0">
              <a:solidFill>
                <a:srgbClr val="1F224E"/>
              </a:solidFill>
              <a:latin typeface="Myriad Pro" charset="0"/>
              <a:ea typeface="Myriad Pro" charset="0"/>
              <a:cs typeface="Myriad Pro" charset="0"/>
            </a:endParaRPr>
          </a:p>
          <a:p>
            <a:pPr lvl="0"/>
            <a:r>
              <a:rPr lang="en-US" sz="1050" b="1" dirty="0" smtClean="0">
                <a:solidFill>
                  <a:srgbClr val="1F224E"/>
                </a:solidFill>
                <a:latin typeface="Myriad Pro" charset="0"/>
                <a:ea typeface="Myriad Pro" charset="0"/>
                <a:cs typeface="Myriad Pro" charset="0"/>
              </a:rPr>
              <a:t>Level </a:t>
            </a:r>
            <a:r>
              <a:rPr lang="en-US" sz="1050" b="1" dirty="0">
                <a:solidFill>
                  <a:srgbClr val="1F224E"/>
                </a:solidFill>
                <a:latin typeface="Myriad Pro" charset="0"/>
                <a:ea typeface="Myriad Pro" charset="0"/>
                <a:cs typeface="Myriad Pro" charset="0"/>
              </a:rPr>
              <a:t>2 (7–12 marks)</a:t>
            </a:r>
          </a:p>
          <a:p>
            <a:pPr lvl="0"/>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reasonable</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sound </a:t>
            </a:r>
            <a:r>
              <a:rPr lang="en-US" sz="1050" dirty="0">
                <a:solidFill>
                  <a:srgbClr val="00B0F0"/>
                </a:solidFill>
                <a:latin typeface="Myriad Pro" charset="0"/>
                <a:ea typeface="Myriad Pro" charset="0"/>
                <a:cs typeface="Myriad Pro" charset="0"/>
              </a:rPr>
              <a:t>analysis</a:t>
            </a:r>
            <a:r>
              <a:rPr lang="en-US" sz="1050" dirty="0">
                <a:solidFill>
                  <a:srgbClr val="1F224E"/>
                </a:solidFill>
                <a:latin typeface="Myriad Pro" charset="0"/>
                <a:ea typeface="Myriad Pro" charset="0"/>
                <a:cs typeface="Myriad Pro" charset="0"/>
              </a:rPr>
              <a:t> that shows some accuracy of how ocean energy and sea-bed mineral resources can be managed sustainably. </a:t>
            </a:r>
          </a:p>
          <a:p>
            <a:pPr lvl="0"/>
            <a:endParaRPr lang="en-US" sz="1050" b="1" dirty="0">
              <a:solidFill>
                <a:srgbClr val="1F224E"/>
              </a:solidFill>
              <a:latin typeface="Myriad Pro" charset="0"/>
              <a:ea typeface="Myriad Pro" charset="0"/>
              <a:cs typeface="Myriad Pro" charset="0"/>
            </a:endParaRPr>
          </a:p>
          <a:p>
            <a:pPr lvl="0"/>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reasonable</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sound </a:t>
            </a:r>
            <a:r>
              <a:rPr lang="en-US" sz="1050" dirty="0">
                <a:solidFill>
                  <a:srgbClr val="00B0F0"/>
                </a:solidFill>
                <a:latin typeface="Myriad Pro" charset="0"/>
                <a:ea typeface="Myriad Pro" charset="0"/>
                <a:cs typeface="Myriad Pro" charset="0"/>
              </a:rPr>
              <a:t>evaluation</a:t>
            </a:r>
            <a:r>
              <a:rPr lang="en-US" sz="1050" dirty="0">
                <a:solidFill>
                  <a:srgbClr val="1F224E"/>
                </a:solidFill>
                <a:latin typeface="Myriad Pro" charset="0"/>
                <a:ea typeface="Myriad Pro" charset="0"/>
                <a:cs typeface="Myriad Pro" charset="0"/>
              </a:rPr>
              <a:t> that offers generalised judgements and conclusions, with limited use of evidence as to the extent to which ocean energy and sea-bed mineral resources can be managed sustainably.</a:t>
            </a:r>
          </a:p>
          <a:p>
            <a:pPr lvl="0"/>
            <a:endParaRPr lang="en-US" sz="1050" dirty="0">
              <a:solidFill>
                <a:srgbClr val="1F224E"/>
              </a:solidFill>
              <a:latin typeface="Myriad Pro" charset="0"/>
              <a:ea typeface="Myriad Pro" charset="0"/>
              <a:cs typeface="Myriad Pro" charset="0"/>
            </a:endParaRPr>
          </a:p>
          <a:p>
            <a:pPr lvl="0"/>
            <a:r>
              <a:rPr lang="en-US" sz="1050" dirty="0">
                <a:solidFill>
                  <a:srgbClr val="1F224E"/>
                </a:solidFill>
                <a:latin typeface="Myriad Pro" charset="0"/>
                <a:ea typeface="Myriad Pro" charset="0"/>
                <a:cs typeface="Myriad Pro" charset="0"/>
              </a:rPr>
              <a:t>Concepts are discussed but their use lacks precision.</a:t>
            </a:r>
          </a:p>
          <a:p>
            <a:pPr lvl="0"/>
            <a:endParaRPr lang="en-US" sz="1050" b="1" dirty="0">
              <a:solidFill>
                <a:srgbClr val="1F224E"/>
              </a:solidFill>
              <a:latin typeface="Myriad Pro" charset="0"/>
              <a:ea typeface="Myriad Pro" charset="0"/>
              <a:cs typeface="Myriad Pro" charset="0"/>
            </a:endParaRPr>
          </a:p>
          <a:p>
            <a:pPr lvl="0"/>
            <a:r>
              <a:rPr lang="en-US" sz="1050" b="1" dirty="0">
                <a:solidFill>
                  <a:srgbClr val="1F224E"/>
                </a:solidFill>
                <a:latin typeface="Myriad Pro" charset="0"/>
                <a:ea typeface="Myriad Pro" charset="0"/>
                <a:cs typeface="Myriad Pro" charset="0"/>
              </a:rPr>
              <a:t>Level 1 (1–6 marks)</a:t>
            </a:r>
          </a:p>
          <a:p>
            <a:pPr lvl="0"/>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basic</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simple </a:t>
            </a:r>
            <a:r>
              <a:rPr lang="en-US" sz="1050" dirty="0">
                <a:solidFill>
                  <a:srgbClr val="00B0F0"/>
                </a:solidFill>
                <a:latin typeface="Myriad Pro" charset="0"/>
                <a:ea typeface="Myriad Pro" charset="0"/>
                <a:cs typeface="Myriad Pro" charset="0"/>
              </a:rPr>
              <a:t>analysis</a:t>
            </a:r>
            <a:r>
              <a:rPr lang="en-US" sz="1050" dirty="0">
                <a:solidFill>
                  <a:srgbClr val="1F224E"/>
                </a:solidFill>
                <a:latin typeface="Myriad Pro" charset="0"/>
                <a:ea typeface="Myriad Pro" charset="0"/>
                <a:cs typeface="Myriad Pro" charset="0"/>
              </a:rPr>
              <a:t> that shows limited accuracy of how ocean energy and sea-bed mineral resources can be managed sustainably.</a:t>
            </a:r>
          </a:p>
          <a:p>
            <a:pPr lvl="0"/>
            <a:endParaRPr lang="en-US" sz="1050" b="1" dirty="0">
              <a:solidFill>
                <a:srgbClr val="1F224E"/>
              </a:solidFill>
              <a:latin typeface="Myriad Pro" charset="0"/>
              <a:ea typeface="Myriad Pro" charset="0"/>
              <a:cs typeface="Myriad Pro" charset="0"/>
            </a:endParaRPr>
          </a:p>
          <a:p>
            <a:pPr lvl="0"/>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basic</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an un-supported </a:t>
            </a:r>
            <a:r>
              <a:rPr lang="en-US" sz="1050" dirty="0">
                <a:solidFill>
                  <a:srgbClr val="00B0F0"/>
                </a:solidFill>
                <a:latin typeface="Myriad Pro" charset="0"/>
                <a:ea typeface="Myriad Pro" charset="0"/>
                <a:cs typeface="Myriad Pro" charset="0"/>
              </a:rPr>
              <a:t>evaluation</a:t>
            </a:r>
            <a:r>
              <a:rPr lang="en-US" sz="1050" dirty="0">
                <a:solidFill>
                  <a:srgbClr val="1F224E"/>
                </a:solidFill>
                <a:latin typeface="Myriad Pro" charset="0"/>
                <a:ea typeface="Myriad Pro" charset="0"/>
                <a:cs typeface="Myriad Pro" charset="0"/>
              </a:rPr>
              <a:t> that offers simple conclusions as to the extent to which ocean energy and sea-bed mineral resources can be managed sustainably.</a:t>
            </a:r>
          </a:p>
          <a:p>
            <a:pPr lvl="0"/>
            <a:endParaRPr lang="en-US" sz="1050" dirty="0">
              <a:solidFill>
                <a:srgbClr val="1F224E"/>
              </a:solidFill>
              <a:latin typeface="Myriad Pro" charset="0"/>
              <a:ea typeface="Myriad Pro" charset="0"/>
              <a:cs typeface="Myriad Pro" charset="0"/>
            </a:endParaRPr>
          </a:p>
          <a:p>
            <a:pPr lvl="0"/>
            <a:r>
              <a:rPr lang="en-US" sz="1050" dirty="0">
                <a:solidFill>
                  <a:srgbClr val="1F224E"/>
                </a:solidFill>
                <a:latin typeface="Myriad Pro" charset="0"/>
                <a:ea typeface="Myriad Pro" charset="0"/>
                <a:cs typeface="Myriad Pro" charset="0"/>
              </a:rPr>
              <a:t>Concepts are not discussed or are so inaccurately</a:t>
            </a:r>
            <a:r>
              <a:rPr lang="en-US" sz="1050" dirty="0" smtClean="0">
                <a:solidFill>
                  <a:srgbClr val="1F224E"/>
                </a:solidFill>
                <a:latin typeface="Myriad Pro" charset="0"/>
                <a:ea typeface="Myriad Pro" charset="0"/>
                <a:cs typeface="Myriad Pro" charset="0"/>
              </a:rPr>
              <a:t>.</a:t>
            </a:r>
          </a:p>
          <a:p>
            <a:pPr lvl="0"/>
            <a:endParaRPr lang="en-US" sz="1050" dirty="0">
              <a:solidFill>
                <a:srgbClr val="1F224E"/>
              </a:solidFill>
              <a:latin typeface="Myriad Pro" charset="0"/>
              <a:ea typeface="Myriad Pro" charset="0"/>
              <a:cs typeface="Myriad Pro" charset="0"/>
            </a:endParaRPr>
          </a:p>
          <a:p>
            <a:r>
              <a:rPr lang="en-US" sz="1050" b="1" dirty="0">
                <a:solidFill>
                  <a:srgbClr val="1F224E"/>
                </a:solidFill>
                <a:latin typeface="Myriad Pro" charset="0"/>
                <a:ea typeface="Myriad Pro" charset="0"/>
                <a:cs typeface="Myriad Pro" charset="0"/>
              </a:rPr>
              <a:t>0 marks </a:t>
            </a:r>
          </a:p>
          <a:p>
            <a:r>
              <a:rPr lang="en-US" sz="1050" dirty="0">
                <a:solidFill>
                  <a:srgbClr val="1F224E"/>
                </a:solidFill>
                <a:latin typeface="Myriad Pro" charset="0"/>
                <a:ea typeface="Myriad Pro" charset="0"/>
                <a:cs typeface="Myriad Pro" charset="0"/>
              </a:rPr>
              <a:t>No response or no response worthy of credit</a:t>
            </a:r>
            <a:r>
              <a:rPr lang="en-US" sz="1050" dirty="0" smtClean="0">
                <a:solidFill>
                  <a:srgbClr val="1F224E"/>
                </a:solidFill>
                <a:latin typeface="Myriad Pro" charset="0"/>
                <a:ea typeface="Myriad Pro" charset="0"/>
                <a:cs typeface="Myriad Pro" charset="0"/>
              </a:rPr>
              <a:t>.</a:t>
            </a:r>
          </a:p>
          <a:p>
            <a:endParaRPr lang="en-US" sz="1050" dirty="0" smtClean="0">
              <a:solidFill>
                <a:srgbClr val="1F224E"/>
              </a:solidFill>
              <a:latin typeface="Myriad Pro" charset="0"/>
              <a:ea typeface="Myriad Pro" charset="0"/>
              <a:cs typeface="Myriad Pro" charset="0"/>
            </a:endParaRPr>
          </a:p>
          <a:p>
            <a:endParaRPr lang="en-US" sz="1050" dirty="0">
              <a:solidFill>
                <a:srgbClr val="1F224E"/>
              </a:solidFill>
              <a:latin typeface="Myriad Pro" charset="0"/>
              <a:ea typeface="Myriad Pro" charset="0"/>
              <a:cs typeface="Myriad Pro" charset="0"/>
            </a:endParaRPr>
          </a:p>
          <a:p>
            <a:endParaRPr lang="en-US" sz="1050" dirty="0" smtClean="0">
              <a:solidFill>
                <a:srgbClr val="1F224E"/>
              </a:solidFill>
              <a:latin typeface="Myriad Pro" charset="0"/>
              <a:ea typeface="Myriad Pro" charset="0"/>
              <a:cs typeface="Myriad Pro" charset="0"/>
            </a:endParaRPr>
          </a:p>
        </p:txBody>
      </p:sp>
      <p:sp>
        <p:nvSpPr>
          <p:cNvPr id="7" name="Rectangle 6"/>
          <p:cNvSpPr/>
          <p:nvPr/>
        </p:nvSpPr>
        <p:spPr>
          <a:xfrm>
            <a:off x="4293493" y="5856322"/>
            <a:ext cx="1872208" cy="900246"/>
          </a:xfrm>
          <a:prstGeom prst="rect">
            <a:avLst/>
          </a:prstGeom>
          <a:solidFill>
            <a:schemeClr val="bg1"/>
          </a:solidFill>
          <a:ln>
            <a:solidFill>
              <a:schemeClr val="tx1"/>
            </a:solidFill>
          </a:ln>
        </p:spPr>
        <p:txBody>
          <a:bodyPr wrap="square">
            <a:spAutoFit/>
          </a:bodyPr>
          <a:lstStyle/>
          <a:p>
            <a:r>
              <a:rPr lang="en-US" sz="1050" u="sng" dirty="0" smtClean="0">
                <a:solidFill>
                  <a:srgbClr val="1F224E"/>
                </a:solidFill>
                <a:latin typeface="Myriad Pro" charset="0"/>
                <a:ea typeface="Myriad Pro" charset="0"/>
                <a:cs typeface="Myriad Pro" charset="0"/>
              </a:rPr>
              <a:t>Quality </a:t>
            </a:r>
            <a:r>
              <a:rPr lang="en-US" sz="1050" u="sng" dirty="0">
                <a:solidFill>
                  <a:srgbClr val="1F224E"/>
                </a:solidFill>
                <a:latin typeface="Myriad Pro" charset="0"/>
                <a:ea typeface="Myriad Pro" charset="0"/>
                <a:cs typeface="Myriad Pro" charset="0"/>
              </a:rPr>
              <a:t>of extended response descriptors</a:t>
            </a:r>
            <a:r>
              <a:rPr lang="en-US" sz="1050" dirty="0">
                <a:solidFill>
                  <a:srgbClr val="1F224E"/>
                </a:solidFill>
                <a:latin typeface="Myriad Pro" charset="0"/>
                <a:ea typeface="Myriad Pro" charset="0"/>
                <a:cs typeface="Myriad Pro" charset="0"/>
              </a:rPr>
              <a:t> are listed below </a:t>
            </a:r>
            <a:r>
              <a:rPr lang="en-US" sz="1050" dirty="0">
                <a:solidFill>
                  <a:srgbClr val="00B0F0"/>
                </a:solidFill>
                <a:latin typeface="Myriad Pro" charset="0"/>
                <a:ea typeface="Myriad Pro" charset="0"/>
                <a:cs typeface="Myriad Pro" charset="0"/>
              </a:rPr>
              <a:t>AO2</a:t>
            </a:r>
            <a:r>
              <a:rPr lang="en-US" sz="1050" dirty="0">
                <a:solidFill>
                  <a:srgbClr val="1F224E"/>
                </a:solidFill>
                <a:latin typeface="Myriad Pro" charset="0"/>
                <a:ea typeface="Myriad Pro" charset="0"/>
                <a:cs typeface="Myriad Pro" charset="0"/>
              </a:rPr>
              <a:t> – you can find more information on these on </a:t>
            </a:r>
            <a:r>
              <a:rPr lang="en-US" sz="1050" u="sng" dirty="0">
                <a:solidFill>
                  <a:srgbClr val="1F224E"/>
                </a:solidFill>
                <a:latin typeface="Myriad Pro" charset="0"/>
                <a:ea typeface="Myriad Pro" charset="0"/>
                <a:cs typeface="Myriad Pro" charset="0"/>
              </a:rPr>
              <a:t>slide 9</a:t>
            </a:r>
            <a:r>
              <a:rPr lang="en-US" sz="1050" dirty="0">
                <a:solidFill>
                  <a:srgbClr val="1F224E"/>
                </a:solidFill>
                <a:latin typeface="Myriad Pro" charset="0"/>
                <a:ea typeface="Myriad Pro" charset="0"/>
                <a:cs typeface="Myriad Pro" charset="0"/>
              </a:rPr>
              <a:t>.</a:t>
            </a:r>
            <a:endParaRPr lang="en-GB" sz="1050" dirty="0">
              <a:solidFill>
                <a:srgbClr val="1F224E"/>
              </a:solidFill>
              <a:latin typeface="Myriad Pro" charset="0"/>
              <a:ea typeface="Myriad Pro" charset="0"/>
              <a:cs typeface="Myriad Pro" charset="0"/>
            </a:endParaRPr>
          </a:p>
        </p:txBody>
      </p:sp>
      <p:sp>
        <p:nvSpPr>
          <p:cNvPr id="5" name="Rectangle 4"/>
          <p:cNvSpPr/>
          <p:nvPr/>
        </p:nvSpPr>
        <p:spPr>
          <a:xfrm>
            <a:off x="6165701" y="5856322"/>
            <a:ext cx="2880320" cy="900246"/>
          </a:xfrm>
          <a:prstGeom prst="rect">
            <a:avLst/>
          </a:prstGeom>
          <a:solidFill>
            <a:schemeClr val="bg1"/>
          </a:solidFill>
          <a:ln>
            <a:solidFill>
              <a:schemeClr val="tx1"/>
            </a:solidFill>
          </a:ln>
        </p:spPr>
        <p:txBody>
          <a:bodyPr wrap="square">
            <a:spAutoFit/>
          </a:bodyPr>
          <a:lstStyle/>
          <a:p>
            <a:r>
              <a:rPr lang="en-GB" sz="1050" dirty="0">
                <a:solidFill>
                  <a:srgbClr val="1F224E"/>
                </a:solidFill>
                <a:latin typeface="Myriad Pro" charset="0"/>
                <a:ea typeface="Myriad Pro" charset="0"/>
                <a:cs typeface="Myriad Pro" charset="0"/>
              </a:rPr>
              <a:t>Remember there is </a:t>
            </a:r>
            <a:r>
              <a:rPr lang="en-US" sz="1050" dirty="0">
                <a:solidFill>
                  <a:srgbClr val="1F224E"/>
                </a:solidFill>
                <a:latin typeface="Myriad Pro" charset="0"/>
                <a:ea typeface="Myriad Pro" charset="0"/>
                <a:cs typeface="Myriad Pro" charset="0"/>
              </a:rPr>
              <a:t>level of response questions marking guidance</a:t>
            </a:r>
            <a:r>
              <a:rPr lang="en-GB" sz="1050" dirty="0">
                <a:solidFill>
                  <a:srgbClr val="1F224E"/>
                </a:solidFill>
                <a:latin typeface="Myriad Pro" charset="0"/>
                <a:ea typeface="Myriad Pro" charset="0"/>
                <a:cs typeface="Myriad Pro" charset="0"/>
              </a:rPr>
              <a:t> to indicate what </a:t>
            </a:r>
            <a:r>
              <a:rPr lang="en-GB" sz="1050" dirty="0" smtClean="0">
                <a:solidFill>
                  <a:srgbClr val="1F224E"/>
                </a:solidFill>
                <a:latin typeface="Myriad Pro" charset="0"/>
                <a:ea typeface="Myriad Pro" charset="0"/>
                <a:cs typeface="Myriad Pro" charset="0"/>
              </a:rPr>
              <a:t>‘</a:t>
            </a:r>
            <a:r>
              <a:rPr lang="en-GB" sz="1050" b="1" dirty="0" smtClean="0">
                <a:solidFill>
                  <a:srgbClr val="1F224E"/>
                </a:solidFill>
                <a:latin typeface="Myriad Pro" charset="0"/>
                <a:ea typeface="Myriad Pro" charset="0"/>
                <a:cs typeface="Myriad Pro" charset="0"/>
              </a:rPr>
              <a:t>comprehensive</a:t>
            </a:r>
            <a:r>
              <a:rPr lang="en-GB" sz="1050" dirty="0" smtClean="0">
                <a:solidFill>
                  <a:srgbClr val="1F224E"/>
                </a:solidFill>
                <a:latin typeface="Myriad Pro" charset="0"/>
                <a:ea typeface="Myriad Pro" charset="0"/>
                <a:cs typeface="Myriad Pro" charset="0"/>
              </a:rPr>
              <a:t>’, ‘</a:t>
            </a:r>
            <a:r>
              <a:rPr lang="en-GB" sz="1050" b="1" dirty="0" smtClean="0">
                <a:solidFill>
                  <a:srgbClr val="1F224E"/>
                </a:solidFill>
                <a:latin typeface="Myriad Pro" charset="0"/>
                <a:ea typeface="Myriad Pro" charset="0"/>
                <a:cs typeface="Myriad Pro" charset="0"/>
              </a:rPr>
              <a:t>thorough</a:t>
            </a:r>
            <a:r>
              <a:rPr lang="en-GB" sz="1050" dirty="0">
                <a:solidFill>
                  <a:srgbClr val="1F224E"/>
                </a:solidFill>
                <a:latin typeface="Myriad Pro" charset="0"/>
                <a:ea typeface="Myriad Pro" charset="0"/>
                <a:cs typeface="Myriad Pro" charset="0"/>
              </a:rPr>
              <a:t>’, ‘</a:t>
            </a:r>
            <a:r>
              <a:rPr lang="en-GB" sz="1050" b="1" dirty="0">
                <a:solidFill>
                  <a:srgbClr val="1F224E"/>
                </a:solidFill>
                <a:latin typeface="Myriad Pro" charset="0"/>
                <a:ea typeface="Myriad Pro" charset="0"/>
                <a:cs typeface="Myriad Pro" charset="0"/>
              </a:rPr>
              <a:t>reasonable</a:t>
            </a:r>
            <a:r>
              <a:rPr lang="en-GB" sz="1050" dirty="0">
                <a:solidFill>
                  <a:srgbClr val="1F224E"/>
                </a:solidFill>
                <a:latin typeface="Myriad Pro" charset="0"/>
                <a:ea typeface="Myriad Pro" charset="0"/>
                <a:cs typeface="Myriad Pro" charset="0"/>
              </a:rPr>
              <a:t>’ and ‘</a:t>
            </a:r>
            <a:r>
              <a:rPr lang="en-GB" sz="1050" b="1" dirty="0">
                <a:solidFill>
                  <a:srgbClr val="1F224E"/>
                </a:solidFill>
                <a:latin typeface="Myriad Pro" charset="0"/>
                <a:ea typeface="Myriad Pro" charset="0"/>
                <a:cs typeface="Myriad Pro" charset="0"/>
              </a:rPr>
              <a:t>basic</a:t>
            </a:r>
            <a:r>
              <a:rPr lang="en-GB" sz="1050" dirty="0">
                <a:solidFill>
                  <a:srgbClr val="1F224E"/>
                </a:solidFill>
                <a:latin typeface="Myriad Pro" charset="0"/>
                <a:ea typeface="Myriad Pro" charset="0"/>
                <a:cs typeface="Myriad Pro" charset="0"/>
              </a:rPr>
              <a:t>’ mean at the start of the mark schemes (and slide </a:t>
            </a:r>
            <a:r>
              <a:rPr lang="en-GB" sz="1050" dirty="0" smtClean="0">
                <a:solidFill>
                  <a:srgbClr val="1F224E"/>
                </a:solidFill>
                <a:latin typeface="Myriad Pro" charset="0"/>
                <a:ea typeface="Myriad Pro" charset="0"/>
                <a:cs typeface="Myriad Pro" charset="0"/>
              </a:rPr>
              <a:t>10 </a:t>
            </a:r>
            <a:r>
              <a:rPr lang="en-GB" sz="1050" dirty="0">
                <a:solidFill>
                  <a:srgbClr val="1F224E"/>
                </a:solidFill>
                <a:latin typeface="Myriad Pro" charset="0"/>
                <a:ea typeface="Myriad Pro" charset="0"/>
                <a:cs typeface="Myriad Pro" charset="0"/>
              </a:rPr>
              <a:t>of this presentation).</a:t>
            </a:r>
          </a:p>
        </p:txBody>
      </p:sp>
    </p:spTree>
    <p:extLst>
      <p:ext uri="{BB962C8B-B14F-4D97-AF65-F5344CB8AC3E}">
        <p14:creationId xmlns:p14="http://schemas.microsoft.com/office/powerpoint/2010/main" val="326834039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 y="-54818"/>
            <a:ext cx="9180512" cy="936104"/>
          </a:xfrm>
        </p:spPr>
        <p:txBody>
          <a:bodyPr>
            <a:noAutofit/>
          </a:bodyPr>
          <a:lstStyle/>
          <a:p>
            <a:r>
              <a:rPr lang="en-GB" sz="2800" dirty="0"/>
              <a:t>Topic </a:t>
            </a:r>
            <a:r>
              <a:rPr lang="en-GB" sz="2800" dirty="0" smtClean="0"/>
              <a:t>3.3 </a:t>
            </a:r>
            <a:r>
              <a:rPr lang="en-GB" sz="2800" dirty="0"/>
              <a:t>– Question </a:t>
            </a:r>
            <a:r>
              <a:rPr lang="en-GB" sz="2800" dirty="0" smtClean="0"/>
              <a:t>15* </a:t>
            </a:r>
            <a:r>
              <a:rPr lang="en-GB" sz="2800" dirty="0"/>
              <a:t>– 33 </a:t>
            </a:r>
            <a:r>
              <a:rPr lang="en-GB" sz="2800" dirty="0" smtClean="0"/>
              <a:t>marks – </a:t>
            </a:r>
            <a:r>
              <a:rPr lang="en-GB" sz="2800" dirty="0"/>
              <a:t>Indicative </a:t>
            </a:r>
            <a:r>
              <a:rPr lang="en-GB" sz="2800" dirty="0" smtClean="0"/>
              <a:t>content</a:t>
            </a:r>
            <a:endParaRPr lang="en-GB" sz="2800" dirty="0"/>
          </a:p>
        </p:txBody>
      </p:sp>
      <p:sp>
        <p:nvSpPr>
          <p:cNvPr id="7" name="Content Placeholder 2"/>
          <p:cNvSpPr txBox="1">
            <a:spLocks/>
          </p:cNvSpPr>
          <p:nvPr/>
        </p:nvSpPr>
        <p:spPr>
          <a:xfrm>
            <a:off x="107504" y="1380008"/>
            <a:ext cx="4104456" cy="3993208"/>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100" b="1" dirty="0" smtClean="0">
                <a:solidFill>
                  <a:srgbClr val="FF0000"/>
                </a:solidFill>
                <a:latin typeface="Myriad Pro" charset="0"/>
                <a:ea typeface="Myriad Pro" charset="0"/>
                <a:cs typeface="Myriad Pro" charset="0"/>
              </a:rPr>
              <a:t>AO1 </a:t>
            </a:r>
            <a:r>
              <a:rPr lang="en-US" sz="1100" b="1" dirty="0">
                <a:solidFill>
                  <a:srgbClr val="FF0000"/>
                </a:solidFill>
                <a:latin typeface="Myriad Pro" charset="0"/>
                <a:ea typeface="Myriad Pro" charset="0"/>
                <a:cs typeface="Myriad Pro" charset="0"/>
              </a:rPr>
              <a:t>– </a:t>
            </a:r>
            <a:r>
              <a:rPr lang="en-US" sz="1100" b="1" dirty="0" smtClean="0">
                <a:solidFill>
                  <a:srgbClr val="FF0000"/>
                </a:solidFill>
                <a:latin typeface="Myriad Pro" charset="0"/>
                <a:ea typeface="Myriad Pro" charset="0"/>
                <a:cs typeface="Myriad Pro" charset="0"/>
              </a:rPr>
              <a:t>9 </a:t>
            </a:r>
            <a:r>
              <a:rPr lang="en-US" sz="1100" b="1" dirty="0">
                <a:solidFill>
                  <a:srgbClr val="FF0000"/>
                </a:solidFill>
                <a:latin typeface="Myriad Pro" charset="0"/>
                <a:ea typeface="Myriad Pro" charset="0"/>
                <a:cs typeface="Myriad Pro" charset="0"/>
              </a:rPr>
              <a:t>marks</a:t>
            </a:r>
            <a:endParaRPr lang="en-GB" sz="1100" b="1" dirty="0">
              <a:solidFill>
                <a:srgbClr val="FF0000"/>
              </a:solidFill>
              <a:latin typeface="Myriad Pro" charset="0"/>
              <a:ea typeface="Myriad Pro" charset="0"/>
              <a:cs typeface="Myriad Pro" charset="0"/>
            </a:endParaRPr>
          </a:p>
          <a:p>
            <a:pPr marL="0" indent="0">
              <a:buNone/>
            </a:pPr>
            <a:r>
              <a:rPr lang="en-US" sz="1100" dirty="0" smtClean="0">
                <a:solidFill>
                  <a:srgbClr val="FF0000"/>
                </a:solidFill>
                <a:latin typeface="Myriad Pro" charset="0"/>
                <a:ea typeface="Myriad Pro" charset="0"/>
                <a:cs typeface="Myriad Pro" charset="0"/>
              </a:rPr>
              <a:t>Knowledge </a:t>
            </a:r>
            <a:r>
              <a:rPr lang="en-US" sz="1100" dirty="0">
                <a:solidFill>
                  <a:srgbClr val="FF0000"/>
                </a:solidFill>
                <a:latin typeface="Myriad Pro" charset="0"/>
                <a:ea typeface="Myriad Pro" charset="0"/>
                <a:cs typeface="Myriad Pro" charset="0"/>
              </a:rPr>
              <a:t>and understanding </a:t>
            </a:r>
            <a:r>
              <a:rPr lang="en-US" sz="1100" dirty="0">
                <a:solidFill>
                  <a:srgbClr val="1F224E"/>
                </a:solidFill>
                <a:latin typeface="Myriad Pro" charset="0"/>
                <a:ea typeface="Myriad Pro" charset="0"/>
                <a:cs typeface="Myriad Pro" charset="0"/>
              </a:rPr>
              <a:t>of ocean energy and sea-bed mineral resources and their management, could potentially include:</a:t>
            </a:r>
            <a:endParaRPr lang="en-US" sz="1100" dirty="0" smtClean="0">
              <a:solidFill>
                <a:srgbClr val="1F224E"/>
              </a:solidFill>
              <a:latin typeface="Myriad Pro" charset="0"/>
              <a:ea typeface="Myriad Pro" charset="0"/>
              <a:cs typeface="Myriad Pro" charset="0"/>
            </a:endParaRPr>
          </a:p>
          <a:p>
            <a:r>
              <a:rPr lang="en-US" sz="1100" dirty="0" smtClean="0">
                <a:solidFill>
                  <a:srgbClr val="1F224E"/>
                </a:solidFill>
                <a:latin typeface="Myriad Pro" charset="0"/>
                <a:ea typeface="Myriad Pro" charset="0"/>
                <a:cs typeface="Myriad Pro" charset="0"/>
              </a:rPr>
              <a:t>oil </a:t>
            </a:r>
            <a:r>
              <a:rPr lang="en-US" sz="1100" dirty="0">
                <a:solidFill>
                  <a:srgbClr val="1F224E"/>
                </a:solidFill>
                <a:latin typeface="Myriad Pro" charset="0"/>
                <a:ea typeface="Myriad Pro" charset="0"/>
                <a:cs typeface="Myriad Pro" charset="0"/>
              </a:rPr>
              <a:t>and gas - non-renewable</a:t>
            </a:r>
          </a:p>
          <a:p>
            <a:r>
              <a:rPr lang="en-US" sz="1100" dirty="0" smtClean="0">
                <a:solidFill>
                  <a:srgbClr val="1F224E"/>
                </a:solidFill>
                <a:latin typeface="Myriad Pro" charset="0"/>
                <a:ea typeface="Myriad Pro" charset="0"/>
                <a:cs typeface="Myriad Pro" charset="0"/>
              </a:rPr>
              <a:t>wave </a:t>
            </a:r>
            <a:r>
              <a:rPr lang="en-US" sz="1100" dirty="0">
                <a:solidFill>
                  <a:srgbClr val="1F224E"/>
                </a:solidFill>
                <a:latin typeface="Myriad Pro" charset="0"/>
                <a:ea typeface="Myriad Pro" charset="0"/>
                <a:cs typeface="Myriad Pro" charset="0"/>
              </a:rPr>
              <a:t>and tidal energy - renewable, (flow resources)</a:t>
            </a:r>
          </a:p>
          <a:p>
            <a:r>
              <a:rPr lang="en-US" sz="1100" dirty="0" smtClean="0">
                <a:solidFill>
                  <a:srgbClr val="1F224E"/>
                </a:solidFill>
                <a:latin typeface="Myriad Pro" charset="0"/>
                <a:ea typeface="Myriad Pro" charset="0"/>
                <a:cs typeface="Myriad Pro" charset="0"/>
              </a:rPr>
              <a:t>sea-bed </a:t>
            </a:r>
            <a:r>
              <a:rPr lang="en-US" sz="1100" dirty="0">
                <a:solidFill>
                  <a:srgbClr val="1F224E"/>
                </a:solidFill>
                <a:latin typeface="Myriad Pro" charset="0"/>
                <a:ea typeface="Myriad Pro" charset="0"/>
                <a:cs typeface="Myriad Pro" charset="0"/>
              </a:rPr>
              <a:t>minerals, ferrous and non-ferrous - non-renewable</a:t>
            </a:r>
          </a:p>
          <a:p>
            <a:r>
              <a:rPr lang="en-US" sz="1100" dirty="0" smtClean="0">
                <a:solidFill>
                  <a:srgbClr val="1F224E"/>
                </a:solidFill>
                <a:latin typeface="Myriad Pro" charset="0"/>
                <a:ea typeface="Myriad Pro" charset="0"/>
                <a:cs typeface="Myriad Pro" charset="0"/>
              </a:rPr>
              <a:t>the </a:t>
            </a:r>
            <a:r>
              <a:rPr lang="en-US" sz="1100" dirty="0">
                <a:solidFill>
                  <a:srgbClr val="1F224E"/>
                </a:solidFill>
                <a:latin typeface="Myriad Pro" charset="0"/>
                <a:ea typeface="Myriad Pro" charset="0"/>
                <a:cs typeface="Myriad Pro" charset="0"/>
              </a:rPr>
              <a:t>significance of their location within the ocean in relation to the zones extending out from land determining the degree of control a country can exercise over these resources</a:t>
            </a:r>
          </a:p>
          <a:p>
            <a:r>
              <a:rPr lang="en-US" sz="1100" dirty="0" smtClean="0">
                <a:solidFill>
                  <a:srgbClr val="1F224E"/>
                </a:solidFill>
                <a:latin typeface="Myriad Pro" charset="0"/>
                <a:ea typeface="Myriad Pro" charset="0"/>
                <a:cs typeface="Myriad Pro" charset="0"/>
              </a:rPr>
              <a:t>the </a:t>
            </a:r>
            <a:r>
              <a:rPr lang="en-US" sz="1100" dirty="0">
                <a:solidFill>
                  <a:srgbClr val="1F224E"/>
                </a:solidFill>
                <a:latin typeface="Myriad Pro" charset="0"/>
                <a:ea typeface="Myriad Pro" charset="0"/>
                <a:cs typeface="Myriad Pro" charset="0"/>
              </a:rPr>
              <a:t>concept of the ‘global commons’</a:t>
            </a:r>
          </a:p>
          <a:p>
            <a:r>
              <a:rPr lang="en-US" sz="1100" dirty="0" smtClean="0">
                <a:solidFill>
                  <a:srgbClr val="1F224E"/>
                </a:solidFill>
                <a:latin typeface="Myriad Pro" charset="0"/>
                <a:ea typeface="Myriad Pro" charset="0"/>
                <a:cs typeface="Myriad Pro" charset="0"/>
              </a:rPr>
              <a:t>exploration </a:t>
            </a:r>
            <a:r>
              <a:rPr lang="en-US" sz="1100" dirty="0">
                <a:solidFill>
                  <a:srgbClr val="1F224E"/>
                </a:solidFill>
                <a:latin typeface="Myriad Pro" charset="0"/>
                <a:ea typeface="Myriad Pro" charset="0"/>
                <a:cs typeface="Myriad Pro" charset="0"/>
              </a:rPr>
              <a:t>for energy and sea-bed mineral resources e.g. Deepwater Horizon drilling rig disaster 2010</a:t>
            </a:r>
          </a:p>
          <a:p>
            <a:r>
              <a:rPr lang="en-US" sz="1100" dirty="0" smtClean="0">
                <a:solidFill>
                  <a:srgbClr val="1F224E"/>
                </a:solidFill>
                <a:latin typeface="Myriad Pro" charset="0"/>
                <a:ea typeface="Myriad Pro" charset="0"/>
                <a:cs typeface="Myriad Pro" charset="0"/>
              </a:rPr>
              <a:t>extraction </a:t>
            </a:r>
            <a:r>
              <a:rPr lang="en-US" sz="1100" dirty="0">
                <a:solidFill>
                  <a:srgbClr val="1F224E"/>
                </a:solidFill>
                <a:latin typeface="Myriad Pro" charset="0"/>
                <a:ea typeface="Myriad Pro" charset="0"/>
                <a:cs typeface="Myriad Pro" charset="0"/>
              </a:rPr>
              <a:t>of energy and sea-bed mineral resources e.g. Deepwater Horizon drilling rig disaster 2010; the impacts of tidal schemes e.g. La Rance, Brittany</a:t>
            </a:r>
          </a:p>
          <a:p>
            <a:r>
              <a:rPr lang="en-US" sz="1100" dirty="0" smtClean="0">
                <a:solidFill>
                  <a:srgbClr val="1F224E"/>
                </a:solidFill>
                <a:latin typeface="Myriad Pro" charset="0"/>
                <a:ea typeface="Myriad Pro" charset="0"/>
                <a:cs typeface="Myriad Pro" charset="0"/>
              </a:rPr>
              <a:t>transport </a:t>
            </a:r>
            <a:r>
              <a:rPr lang="en-US" sz="1100" dirty="0">
                <a:solidFill>
                  <a:srgbClr val="1F224E"/>
                </a:solidFill>
                <a:latin typeface="Myriad Pro" charset="0"/>
                <a:ea typeface="Myriad Pro" charset="0"/>
                <a:cs typeface="Myriad Pro" charset="0"/>
              </a:rPr>
              <a:t>of energy and mineral resources e.g. oil spill from tankers such as Exxon Valdez 1989.</a:t>
            </a:r>
          </a:p>
        </p:txBody>
      </p:sp>
      <p:sp>
        <p:nvSpPr>
          <p:cNvPr id="3" name="Rectangle 2"/>
          <p:cNvSpPr/>
          <p:nvPr/>
        </p:nvSpPr>
        <p:spPr>
          <a:xfrm>
            <a:off x="4211960" y="1370484"/>
            <a:ext cx="4932040" cy="4324261"/>
          </a:xfrm>
          <a:prstGeom prst="rect">
            <a:avLst/>
          </a:prstGeom>
          <a:solidFill>
            <a:schemeClr val="bg1"/>
          </a:solidFill>
        </p:spPr>
        <p:txBody>
          <a:bodyPr wrap="square">
            <a:spAutoFit/>
          </a:bodyPr>
          <a:lstStyle/>
          <a:p>
            <a:r>
              <a:rPr lang="en-US" sz="1100" b="1" dirty="0">
                <a:solidFill>
                  <a:srgbClr val="00B0F0"/>
                </a:solidFill>
                <a:latin typeface="Myriad Pro" charset="0"/>
                <a:ea typeface="Myriad Pro" charset="0"/>
                <a:cs typeface="Myriad Pro" charset="0"/>
              </a:rPr>
              <a:t>AO2 – </a:t>
            </a:r>
            <a:r>
              <a:rPr lang="en-US" sz="1100" b="1" dirty="0" smtClean="0">
                <a:solidFill>
                  <a:srgbClr val="00B0F0"/>
                </a:solidFill>
                <a:latin typeface="Myriad Pro" charset="0"/>
                <a:ea typeface="Myriad Pro" charset="0"/>
                <a:cs typeface="Myriad Pro" charset="0"/>
              </a:rPr>
              <a:t>24 </a:t>
            </a:r>
            <a:r>
              <a:rPr lang="en-US" sz="1100" b="1" dirty="0">
                <a:solidFill>
                  <a:srgbClr val="00B0F0"/>
                </a:solidFill>
                <a:latin typeface="Myriad Pro" charset="0"/>
                <a:ea typeface="Myriad Pro" charset="0"/>
                <a:cs typeface="Myriad Pro" charset="0"/>
              </a:rPr>
              <a:t>marks</a:t>
            </a:r>
            <a:endParaRPr lang="en-GB" sz="1100" b="1" dirty="0">
              <a:solidFill>
                <a:srgbClr val="00B0F0"/>
              </a:solidFill>
              <a:latin typeface="Myriad Pro" charset="0"/>
              <a:ea typeface="Myriad Pro" charset="0"/>
              <a:cs typeface="Myriad Pro" charset="0"/>
            </a:endParaRPr>
          </a:p>
          <a:p>
            <a:r>
              <a:rPr lang="en-US" sz="1100" dirty="0">
                <a:solidFill>
                  <a:srgbClr val="00B0F0"/>
                </a:solidFill>
                <a:latin typeface="Myriad Pro" charset="0"/>
                <a:ea typeface="Myriad Pro" charset="0"/>
                <a:cs typeface="Myriad Pro" charset="0"/>
              </a:rPr>
              <a:t>Apply knowledge and understanding to analyse and evaluate </a:t>
            </a:r>
            <a:r>
              <a:rPr lang="en-US" sz="1100" dirty="0">
                <a:solidFill>
                  <a:srgbClr val="1F224E"/>
                </a:solidFill>
                <a:latin typeface="Myriad Pro" charset="0"/>
                <a:ea typeface="Myriad Pro" charset="0"/>
                <a:cs typeface="Myriad Pro" charset="0"/>
              </a:rPr>
              <a:t>the extent to which sustainable management of ocean energy and sea-bed mineral resources can or cannot be achieved, could potentially include:</a:t>
            </a:r>
          </a:p>
          <a:p>
            <a:pPr marL="171450" indent="-171450">
              <a:buFont typeface="Arial" panose="020B0604020202020204" pitchFamily="34" charset="0"/>
              <a:buChar char="•"/>
            </a:pPr>
            <a:r>
              <a:rPr lang="en-US" sz="1100" dirty="0" smtClean="0">
                <a:solidFill>
                  <a:srgbClr val="1F224E"/>
                </a:solidFill>
                <a:latin typeface="Myriad Pro" charset="0"/>
                <a:ea typeface="Myriad Pro" charset="0"/>
                <a:cs typeface="Myriad Pro" charset="0"/>
              </a:rPr>
              <a:t>exploration </a:t>
            </a:r>
            <a:r>
              <a:rPr lang="en-US" sz="1100" dirty="0">
                <a:solidFill>
                  <a:srgbClr val="1F224E"/>
                </a:solidFill>
                <a:latin typeface="Myriad Pro" charset="0"/>
                <a:ea typeface="Myriad Pro" charset="0"/>
                <a:cs typeface="Myriad Pro" charset="0"/>
              </a:rPr>
              <a:t>of the concept of sustainability - the Brundtland Commission of 1983, ‘that sustainable development is development that meets the needs of the present without compromising the ability of future generations to meet their own needs.’</a:t>
            </a:r>
          </a:p>
          <a:p>
            <a:pPr marL="171450" indent="-171450">
              <a:buFont typeface="Arial" panose="020B0604020202020204" pitchFamily="34" charset="0"/>
              <a:buChar char="•"/>
            </a:pPr>
            <a:r>
              <a:rPr lang="en-US" sz="1100" dirty="0" smtClean="0">
                <a:solidFill>
                  <a:srgbClr val="1F224E"/>
                </a:solidFill>
                <a:latin typeface="Myriad Pro" charset="0"/>
                <a:ea typeface="Myriad Pro" charset="0"/>
                <a:cs typeface="Myriad Pro" charset="0"/>
              </a:rPr>
              <a:t>a </a:t>
            </a:r>
            <a:r>
              <a:rPr lang="en-US" sz="1100" dirty="0">
                <a:solidFill>
                  <a:srgbClr val="1F224E"/>
                </a:solidFill>
                <a:latin typeface="Myriad Pro" charset="0"/>
                <a:ea typeface="Myriad Pro" charset="0"/>
                <a:cs typeface="Myriad Pro" charset="0"/>
              </a:rPr>
              <a:t>relatively straightforward analysis of the concepts of renewable and non-renewable resources, suggesting that renewable resources can be sustainably managed whereas non-renewable cannot</a:t>
            </a:r>
          </a:p>
          <a:p>
            <a:pPr marL="171450" indent="-171450">
              <a:buFont typeface="Arial" panose="020B0604020202020204" pitchFamily="34" charset="0"/>
              <a:buChar char="•"/>
            </a:pPr>
            <a:r>
              <a:rPr lang="en-US" sz="1100" dirty="0" smtClean="0">
                <a:solidFill>
                  <a:srgbClr val="1F224E"/>
                </a:solidFill>
                <a:latin typeface="Myriad Pro" charset="0"/>
                <a:ea typeface="Myriad Pro" charset="0"/>
                <a:cs typeface="Myriad Pro" charset="0"/>
              </a:rPr>
              <a:t>higher </a:t>
            </a:r>
            <a:r>
              <a:rPr lang="en-US" sz="1100" dirty="0">
                <a:solidFill>
                  <a:srgbClr val="1F224E"/>
                </a:solidFill>
                <a:latin typeface="Myriad Pro" charset="0"/>
                <a:ea typeface="Myriad Pro" charset="0"/>
                <a:cs typeface="Myriad Pro" charset="0"/>
              </a:rPr>
              <a:t>level evaluation might consider the sustainability of strategies to address issues such as the environmental impact of wave and tidal energy schemes e.g. tidal barrages</a:t>
            </a:r>
          </a:p>
          <a:p>
            <a:pPr marL="171450" indent="-171450">
              <a:buFont typeface="Arial" panose="020B0604020202020204" pitchFamily="34" charset="0"/>
              <a:buChar char="•"/>
            </a:pPr>
            <a:r>
              <a:rPr lang="en-US" sz="1100" dirty="0" smtClean="0">
                <a:solidFill>
                  <a:srgbClr val="1F224E"/>
                </a:solidFill>
                <a:latin typeface="Myriad Pro" charset="0"/>
                <a:ea typeface="Myriad Pro" charset="0"/>
                <a:cs typeface="Myriad Pro" charset="0"/>
              </a:rPr>
              <a:t>management </a:t>
            </a:r>
            <a:r>
              <a:rPr lang="en-US" sz="1100" dirty="0">
                <a:solidFill>
                  <a:srgbClr val="1F224E"/>
                </a:solidFill>
                <a:latin typeface="Myriad Pro" charset="0"/>
                <a:ea typeface="Myriad Pro" charset="0"/>
                <a:cs typeface="Myriad Pro" charset="0"/>
              </a:rPr>
              <a:t>of pollution episodes, for example oil spills, on environments and ecosystems is relevant. Large-scale tanker accidents seem less common in recent times and perhaps indicate a more sustainable element of oil and gas exploitation</a:t>
            </a:r>
          </a:p>
          <a:p>
            <a:pPr marL="171450" indent="-171450">
              <a:buFont typeface="Arial" panose="020B0604020202020204" pitchFamily="34" charset="0"/>
              <a:buChar char="•"/>
            </a:pPr>
            <a:r>
              <a:rPr lang="en-US" sz="1100" dirty="0" smtClean="0">
                <a:solidFill>
                  <a:srgbClr val="1F224E"/>
                </a:solidFill>
                <a:latin typeface="Myriad Pro" charset="0"/>
                <a:ea typeface="Myriad Pro" charset="0"/>
                <a:cs typeface="Myriad Pro" charset="0"/>
              </a:rPr>
              <a:t>national </a:t>
            </a:r>
            <a:r>
              <a:rPr lang="en-US" sz="1100" dirty="0">
                <a:solidFill>
                  <a:srgbClr val="1F224E"/>
                </a:solidFill>
                <a:latin typeface="Myriad Pro" charset="0"/>
                <a:ea typeface="Myriad Pro" charset="0"/>
                <a:cs typeface="Myriad Pro" charset="0"/>
              </a:rPr>
              <a:t>scale management of waters close to and further away from the coast such as territorial waters / exclusive economic zones (EEZs) and the relative success of these strategies in managing resources sustainably</a:t>
            </a:r>
          </a:p>
          <a:p>
            <a:pPr marL="171450" indent="-171450">
              <a:buFont typeface="Arial" panose="020B0604020202020204" pitchFamily="34" charset="0"/>
              <a:buChar char="•"/>
            </a:pPr>
            <a:r>
              <a:rPr lang="en-US" sz="1100" dirty="0" smtClean="0">
                <a:solidFill>
                  <a:srgbClr val="1F224E"/>
                </a:solidFill>
                <a:latin typeface="Myriad Pro" charset="0"/>
                <a:ea typeface="Myriad Pro" charset="0"/>
                <a:cs typeface="Myriad Pro" charset="0"/>
              </a:rPr>
              <a:t>international </a:t>
            </a:r>
            <a:r>
              <a:rPr lang="en-US" sz="1100" dirty="0">
                <a:solidFill>
                  <a:srgbClr val="1F224E"/>
                </a:solidFill>
                <a:latin typeface="Myriad Pro" charset="0"/>
                <a:ea typeface="Myriad Pro" charset="0"/>
                <a:cs typeface="Myriad Pro" charset="0"/>
              </a:rPr>
              <a:t>scale resource management through frameworks such as the United Nations Convention on the Law of the Sea (UNCLOS) including the concept of the high seas.</a:t>
            </a:r>
          </a:p>
        </p:txBody>
      </p:sp>
      <p:sp>
        <p:nvSpPr>
          <p:cNvPr id="8" name="Rectangle 7"/>
          <p:cNvSpPr/>
          <p:nvPr/>
        </p:nvSpPr>
        <p:spPr>
          <a:xfrm>
            <a:off x="107504" y="709645"/>
            <a:ext cx="8856984" cy="577081"/>
          </a:xfrm>
          <a:prstGeom prst="rect">
            <a:avLst/>
          </a:prstGeom>
          <a:ln>
            <a:solidFill>
              <a:schemeClr val="bg1"/>
            </a:solidFill>
          </a:ln>
        </p:spPr>
        <p:txBody>
          <a:bodyPr wrap="square">
            <a:spAutoFit/>
          </a:bodyPr>
          <a:lstStyle/>
          <a:p>
            <a:r>
              <a:rPr lang="en-GB" sz="1050" dirty="0">
                <a:solidFill>
                  <a:srgbClr val="1F224E"/>
                </a:solidFill>
                <a:latin typeface="Myriad Pro" charset="0"/>
                <a:ea typeface="Myriad Pro" charset="0"/>
                <a:cs typeface="Myriad Pro" charset="0"/>
              </a:rPr>
              <a:t>The ‘Indicative content’ column of the mark scheme gives a number of suggestions of </a:t>
            </a:r>
            <a:r>
              <a:rPr lang="en-GB" sz="1050" dirty="0" smtClean="0">
                <a:solidFill>
                  <a:srgbClr val="1F224E"/>
                </a:solidFill>
                <a:latin typeface="Myriad Pro" charset="0"/>
                <a:ea typeface="Myriad Pro" charset="0"/>
                <a:cs typeface="Myriad Pro" charset="0"/>
              </a:rPr>
              <a:t>‘</a:t>
            </a:r>
            <a:r>
              <a:rPr lang="en-GB" sz="1050" dirty="0" smtClean="0">
                <a:solidFill>
                  <a:srgbClr val="FF0000"/>
                </a:solidFill>
                <a:latin typeface="Myriad Pro" charset="0"/>
                <a:ea typeface="Myriad Pro" charset="0"/>
                <a:cs typeface="Myriad Pro" charset="0"/>
              </a:rPr>
              <a:t>knowledge </a:t>
            </a:r>
            <a:r>
              <a:rPr lang="en-GB" sz="1050" dirty="0">
                <a:solidFill>
                  <a:srgbClr val="FF0000"/>
                </a:solidFill>
                <a:latin typeface="Myriad Pro" charset="0"/>
                <a:ea typeface="Myriad Pro" charset="0"/>
                <a:cs typeface="Myriad Pro" charset="0"/>
              </a:rPr>
              <a:t>and </a:t>
            </a:r>
            <a:r>
              <a:rPr lang="en-GB" sz="1050" dirty="0" smtClean="0">
                <a:solidFill>
                  <a:srgbClr val="FF0000"/>
                </a:solidFill>
                <a:latin typeface="Myriad Pro" charset="0"/>
                <a:ea typeface="Myriad Pro" charset="0"/>
                <a:cs typeface="Myriad Pro" charset="0"/>
              </a:rPr>
              <a:t>understanding</a:t>
            </a:r>
            <a:r>
              <a:rPr lang="en-GB" sz="1050" dirty="0" smtClean="0">
                <a:solidFill>
                  <a:srgbClr val="1F224E"/>
                </a:solidFill>
                <a:latin typeface="Myriad Pro" charset="0"/>
                <a:ea typeface="Myriad Pro" charset="0"/>
                <a:cs typeface="Myriad Pro" charset="0"/>
              </a:rPr>
              <a:t>’ and ‘</a:t>
            </a:r>
            <a:r>
              <a:rPr lang="en-GB" sz="1050" dirty="0" smtClean="0">
                <a:solidFill>
                  <a:srgbClr val="00B0F0"/>
                </a:solidFill>
                <a:latin typeface="Myriad Pro" charset="0"/>
                <a:ea typeface="Myriad Pro" charset="0"/>
                <a:cs typeface="Myriad Pro" charset="0"/>
              </a:rPr>
              <a:t>application of knowledge and understanding</a:t>
            </a:r>
            <a:r>
              <a:rPr lang="en-GB" sz="1050" dirty="0" smtClean="0">
                <a:solidFill>
                  <a:srgbClr val="1F224E"/>
                </a:solidFill>
                <a:latin typeface="Myriad Pro" charset="0"/>
                <a:ea typeface="Myriad Pro" charset="0"/>
                <a:cs typeface="Myriad Pro" charset="0"/>
              </a:rPr>
              <a:t>’ which </a:t>
            </a:r>
            <a:r>
              <a:rPr lang="en-GB" sz="1050" dirty="0">
                <a:solidFill>
                  <a:srgbClr val="1F224E"/>
                </a:solidFill>
                <a:latin typeface="Myriad Pro" charset="0"/>
                <a:ea typeface="Myriad Pro" charset="0"/>
                <a:cs typeface="Myriad Pro" charset="0"/>
              </a:rPr>
              <a:t>could be incorporated into answers for this question. The list is not exhaustive and students should be rewarded for any appropriate </a:t>
            </a:r>
            <a:r>
              <a:rPr lang="en-GB" sz="1050" dirty="0" smtClean="0">
                <a:solidFill>
                  <a:srgbClr val="1F224E"/>
                </a:solidFill>
                <a:latin typeface="Myriad Pro" charset="0"/>
                <a:ea typeface="Myriad Pro" charset="0"/>
                <a:cs typeface="Myriad Pro" charset="0"/>
              </a:rPr>
              <a:t>‘</a:t>
            </a:r>
            <a:r>
              <a:rPr lang="en-GB" sz="1050" dirty="0" smtClean="0">
                <a:solidFill>
                  <a:srgbClr val="FF0000"/>
                </a:solidFill>
                <a:latin typeface="Myriad Pro" charset="0"/>
                <a:ea typeface="Myriad Pro" charset="0"/>
                <a:cs typeface="Myriad Pro" charset="0"/>
              </a:rPr>
              <a:t>knowledge </a:t>
            </a:r>
            <a:r>
              <a:rPr lang="en-GB" sz="1050" dirty="0">
                <a:solidFill>
                  <a:srgbClr val="FF0000"/>
                </a:solidFill>
                <a:latin typeface="Myriad Pro" charset="0"/>
                <a:ea typeface="Myriad Pro" charset="0"/>
                <a:cs typeface="Myriad Pro" charset="0"/>
              </a:rPr>
              <a:t>and </a:t>
            </a:r>
            <a:r>
              <a:rPr lang="en-GB" sz="1050" dirty="0" smtClean="0">
                <a:solidFill>
                  <a:srgbClr val="FF0000"/>
                </a:solidFill>
                <a:latin typeface="Myriad Pro" charset="0"/>
                <a:ea typeface="Myriad Pro" charset="0"/>
                <a:cs typeface="Myriad Pro" charset="0"/>
              </a:rPr>
              <a:t>understanding</a:t>
            </a:r>
            <a:r>
              <a:rPr lang="en-GB" sz="1050" dirty="0" smtClean="0">
                <a:solidFill>
                  <a:srgbClr val="1F224E"/>
                </a:solidFill>
                <a:latin typeface="Myriad Pro" charset="0"/>
                <a:ea typeface="Myriad Pro" charset="0"/>
                <a:cs typeface="Myriad Pro" charset="0"/>
              </a:rPr>
              <a:t>’ or ‘</a:t>
            </a:r>
            <a:r>
              <a:rPr lang="en-GB" sz="1050" dirty="0" smtClean="0">
                <a:solidFill>
                  <a:srgbClr val="00B0F0"/>
                </a:solidFill>
                <a:latin typeface="Myriad Pro" charset="0"/>
                <a:ea typeface="Myriad Pro" charset="0"/>
                <a:cs typeface="Myriad Pro" charset="0"/>
              </a:rPr>
              <a:t>application of knowledge and understanding</a:t>
            </a:r>
            <a:r>
              <a:rPr lang="en-GB" sz="1050" dirty="0" smtClean="0">
                <a:solidFill>
                  <a:srgbClr val="1F224E"/>
                </a:solidFill>
                <a:latin typeface="Myriad Pro" charset="0"/>
                <a:ea typeface="Myriad Pro" charset="0"/>
                <a:cs typeface="Myriad Pro" charset="0"/>
              </a:rPr>
              <a:t>’ shown</a:t>
            </a:r>
            <a:r>
              <a:rPr lang="en-GB" sz="1050" dirty="0">
                <a:solidFill>
                  <a:srgbClr val="1F224E"/>
                </a:solidFill>
                <a:latin typeface="Myriad Pro" charset="0"/>
                <a:ea typeface="Myriad Pro" charset="0"/>
                <a:cs typeface="Myriad Pro" charset="0"/>
              </a:rPr>
              <a:t>. </a:t>
            </a:r>
          </a:p>
        </p:txBody>
      </p:sp>
    </p:spTree>
    <p:extLst>
      <p:ext uri="{BB962C8B-B14F-4D97-AF65-F5344CB8AC3E}">
        <p14:creationId xmlns:p14="http://schemas.microsoft.com/office/powerpoint/2010/main" val="416327871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75416"/>
            <a:ext cx="9144000" cy="1143000"/>
          </a:xfrm>
        </p:spPr>
        <p:txBody>
          <a:bodyPr>
            <a:normAutofit fontScale="90000"/>
          </a:bodyPr>
          <a:lstStyle/>
          <a:p>
            <a:r>
              <a:rPr lang="en-GB" dirty="0"/>
              <a:t>Topic </a:t>
            </a:r>
            <a:r>
              <a:rPr lang="en-GB" dirty="0" smtClean="0"/>
              <a:t>3.3 </a:t>
            </a:r>
            <a:r>
              <a:rPr lang="en-GB" dirty="0"/>
              <a:t>– Question </a:t>
            </a:r>
            <a:r>
              <a:rPr lang="en-GB" dirty="0" smtClean="0"/>
              <a:t>16* – 33 </a:t>
            </a:r>
            <a:r>
              <a:rPr lang="en-GB" dirty="0"/>
              <a:t>marks</a:t>
            </a:r>
          </a:p>
        </p:txBody>
      </p:sp>
      <p:sp>
        <p:nvSpPr>
          <p:cNvPr id="7" name="TextBox 6"/>
          <p:cNvSpPr txBox="1"/>
          <p:nvPr/>
        </p:nvSpPr>
        <p:spPr>
          <a:xfrm>
            <a:off x="395536" y="1318416"/>
            <a:ext cx="8496944" cy="584775"/>
          </a:xfrm>
          <a:prstGeom prst="rect">
            <a:avLst/>
          </a:prstGeom>
          <a:noFill/>
          <a:ln>
            <a:solidFill>
              <a:schemeClr val="tx1"/>
            </a:solidFill>
          </a:ln>
        </p:spPr>
        <p:txBody>
          <a:bodyPr wrap="square" rtlCol="0">
            <a:spAutoFit/>
          </a:bodyPr>
          <a:lstStyle/>
          <a:p>
            <a:r>
              <a:rPr lang="en-US" sz="1600" dirty="0">
                <a:solidFill>
                  <a:srgbClr val="00B0F0"/>
                </a:solidFill>
                <a:latin typeface="Myriad Pro" charset="0"/>
                <a:ea typeface="Myriad Pro" charset="0"/>
                <a:cs typeface="Myriad Pro" charset="0"/>
              </a:rPr>
              <a:t>How far do you agree that </a:t>
            </a:r>
            <a:r>
              <a:rPr lang="en-US" sz="1600" dirty="0">
                <a:solidFill>
                  <a:srgbClr val="FF0000"/>
                </a:solidFill>
                <a:latin typeface="Myriad Pro" charset="0"/>
                <a:ea typeface="Myriad Pro" charset="0"/>
                <a:cs typeface="Myriad Pro" charset="0"/>
              </a:rPr>
              <a:t>effects of climate change on oceans </a:t>
            </a:r>
            <a:r>
              <a:rPr lang="en-US" sz="1600" dirty="0">
                <a:solidFill>
                  <a:srgbClr val="00B0F0"/>
                </a:solidFill>
                <a:latin typeface="Myriad Pro" charset="0"/>
                <a:ea typeface="Myriad Pro" charset="0"/>
                <a:cs typeface="Myriad Pro" charset="0"/>
              </a:rPr>
              <a:t>bring </a:t>
            </a:r>
            <a:r>
              <a:rPr lang="en-US" sz="1600" u="sng" dirty="0">
                <a:solidFill>
                  <a:srgbClr val="00B0F0"/>
                </a:solidFill>
                <a:latin typeface="Myriad Pro" charset="0"/>
                <a:ea typeface="Myriad Pro" charset="0"/>
                <a:cs typeface="Myriad Pro" charset="0"/>
              </a:rPr>
              <a:t>more opportunities than threats</a:t>
            </a:r>
            <a:r>
              <a:rPr lang="en-US" sz="1600" dirty="0">
                <a:solidFill>
                  <a:srgbClr val="00B0F0"/>
                </a:solidFill>
                <a:latin typeface="Myriad Pro" charset="0"/>
                <a:ea typeface="Myriad Pro" charset="0"/>
                <a:cs typeface="Myriad Pro" charset="0"/>
              </a:rPr>
              <a:t>?</a:t>
            </a:r>
            <a:endParaRPr lang="en-GB" sz="1600" dirty="0">
              <a:solidFill>
                <a:srgbClr val="FF0000"/>
              </a:solidFill>
              <a:latin typeface="Myriad Pro" charset="0"/>
              <a:ea typeface="Myriad Pro" charset="0"/>
              <a:cs typeface="Myriad Pro" charset="0"/>
            </a:endParaRPr>
          </a:p>
        </p:txBody>
      </p:sp>
      <p:sp>
        <p:nvSpPr>
          <p:cNvPr id="10" name="Content Placeholder 2"/>
          <p:cNvSpPr txBox="1">
            <a:spLocks/>
          </p:cNvSpPr>
          <p:nvPr/>
        </p:nvSpPr>
        <p:spPr>
          <a:xfrm>
            <a:off x="366378" y="2060848"/>
            <a:ext cx="8555260" cy="35283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smtClean="0">
                <a:solidFill>
                  <a:srgbClr val="1F224E"/>
                </a:solidFill>
                <a:latin typeface="Myriad Pro" charset="0"/>
                <a:ea typeface="Myriad Pro" charset="0"/>
                <a:cs typeface="Myriad Pro" charset="0"/>
              </a:rPr>
              <a:t>The questions for all topics in Section C of the Geographical debates (03) question paper will always be a </a:t>
            </a:r>
            <a:r>
              <a:rPr lang="en-GB" sz="1200" u="sng" dirty="0" smtClean="0">
                <a:solidFill>
                  <a:srgbClr val="1F224E"/>
                </a:solidFill>
                <a:latin typeface="Myriad Pro" charset="0"/>
                <a:ea typeface="Myriad Pro" charset="0"/>
                <a:cs typeface="Myriad Pro" charset="0"/>
              </a:rPr>
              <a:t>33 mark question</a:t>
            </a:r>
            <a:r>
              <a:rPr lang="en-GB" sz="1200" dirty="0" smtClean="0">
                <a:solidFill>
                  <a:srgbClr val="1F224E"/>
                </a:solidFill>
                <a:latin typeface="Myriad Pro" charset="0"/>
                <a:ea typeface="Myriad Pro" charset="0"/>
                <a:cs typeface="Myriad Pro" charset="0"/>
              </a:rPr>
              <a:t> which will have </a:t>
            </a:r>
            <a:r>
              <a:rPr lang="en-GB" sz="1200" u="sng" dirty="0" smtClean="0">
                <a:solidFill>
                  <a:srgbClr val="FF0000"/>
                </a:solidFill>
                <a:latin typeface="Myriad Pro" charset="0"/>
                <a:ea typeface="Myriad Pro" charset="0"/>
                <a:cs typeface="Myriad Pro" charset="0"/>
              </a:rPr>
              <a:t>9 marks</a:t>
            </a:r>
            <a:r>
              <a:rPr lang="en-GB" sz="1200" dirty="0" smtClean="0">
                <a:solidFill>
                  <a:srgbClr val="1F224E"/>
                </a:solidFill>
                <a:latin typeface="Myriad Pro" charset="0"/>
                <a:ea typeface="Myriad Pro" charset="0"/>
                <a:cs typeface="Myriad Pro" charset="0"/>
              </a:rPr>
              <a:t> allocated to </a:t>
            </a:r>
            <a:r>
              <a:rPr lang="en-GB" sz="1200" dirty="0" smtClean="0">
                <a:solidFill>
                  <a:srgbClr val="FF0000"/>
                </a:solidFill>
                <a:latin typeface="Myriad Pro" charset="0"/>
                <a:ea typeface="Myriad Pro" charset="0"/>
                <a:cs typeface="Myriad Pro" charset="0"/>
              </a:rPr>
              <a:t>AO1 (knowledge and understanding) </a:t>
            </a:r>
            <a:r>
              <a:rPr lang="en-GB" sz="1200" dirty="0" smtClean="0">
                <a:solidFill>
                  <a:srgbClr val="1F224E"/>
                </a:solidFill>
                <a:latin typeface="Myriad Pro" charset="0"/>
                <a:ea typeface="Myriad Pro" charset="0"/>
                <a:cs typeface="Myriad Pro" charset="0"/>
              </a:rPr>
              <a:t>and </a:t>
            </a:r>
            <a:r>
              <a:rPr lang="en-GB" sz="1200" u="sng" dirty="0" smtClean="0">
                <a:solidFill>
                  <a:srgbClr val="00B0F0"/>
                </a:solidFill>
                <a:latin typeface="Myriad Pro" charset="0"/>
                <a:ea typeface="Myriad Pro" charset="0"/>
                <a:cs typeface="Myriad Pro" charset="0"/>
              </a:rPr>
              <a:t>24 marks</a:t>
            </a:r>
            <a:r>
              <a:rPr lang="en-GB" sz="1200" dirty="0" smtClean="0">
                <a:solidFill>
                  <a:srgbClr val="1F224E"/>
                </a:solidFill>
                <a:latin typeface="Myriad Pro" charset="0"/>
                <a:ea typeface="Myriad Pro" charset="0"/>
                <a:cs typeface="Myriad Pro" charset="0"/>
              </a:rPr>
              <a:t> allocated to </a:t>
            </a:r>
            <a:r>
              <a:rPr lang="en-GB" sz="1200" dirty="0" smtClean="0">
                <a:solidFill>
                  <a:srgbClr val="00B0F0"/>
                </a:solidFill>
                <a:latin typeface="Myriad Pro" charset="0"/>
                <a:ea typeface="Myriad Pro" charset="0"/>
                <a:cs typeface="Myriad Pro" charset="0"/>
              </a:rPr>
              <a:t>AO2 (application of knowledge and understanding)</a:t>
            </a:r>
            <a:r>
              <a:rPr lang="en-GB" sz="1200" dirty="0" smtClean="0">
                <a:solidFill>
                  <a:srgbClr val="1F224E"/>
                </a:solidFill>
                <a:latin typeface="Myriad Pro" charset="0"/>
                <a:ea typeface="Myriad Pro" charset="0"/>
                <a:cs typeface="Myriad Pro" charset="0"/>
              </a:rPr>
              <a:t>.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This question requires </a:t>
            </a:r>
            <a:r>
              <a:rPr lang="en-GB" sz="1200" dirty="0" smtClean="0">
                <a:solidFill>
                  <a:srgbClr val="FF0000"/>
                </a:solidFill>
                <a:latin typeface="Myriad Pro" charset="0"/>
                <a:ea typeface="Myriad Pro" charset="0"/>
                <a:cs typeface="Myriad Pro" charset="0"/>
              </a:rPr>
              <a:t>knowledge and understanding (AO1 – 9 marks)</a:t>
            </a:r>
            <a:r>
              <a:rPr lang="en-GB" sz="1200" dirty="0" smtClean="0">
                <a:solidFill>
                  <a:srgbClr val="1F224E"/>
                </a:solidFill>
                <a:latin typeface="Myriad Pro" charset="0"/>
                <a:ea typeface="Myriad Pro" charset="0"/>
                <a:cs typeface="Myriad Pro" charset="0"/>
              </a:rPr>
              <a:t> of </a:t>
            </a:r>
            <a:r>
              <a:rPr lang="en-US" sz="1200" dirty="0" smtClean="0">
                <a:solidFill>
                  <a:srgbClr val="FF0000"/>
                </a:solidFill>
                <a:latin typeface="Myriad Pro" charset="0"/>
                <a:ea typeface="Myriad Pro" charset="0"/>
                <a:cs typeface="Myriad Pro" charset="0"/>
              </a:rPr>
              <a:t>the </a:t>
            </a:r>
            <a:r>
              <a:rPr lang="en-US" sz="1200" dirty="0">
                <a:solidFill>
                  <a:srgbClr val="FF0000"/>
                </a:solidFill>
                <a:latin typeface="Myriad Pro" charset="0"/>
                <a:ea typeface="Myriad Pro" charset="0"/>
                <a:cs typeface="Myriad Pro" charset="0"/>
              </a:rPr>
              <a:t>effects of climate change on oceans </a:t>
            </a:r>
            <a:r>
              <a:rPr lang="en-GB" sz="1200" dirty="0" smtClean="0">
                <a:solidFill>
                  <a:srgbClr val="1F224E"/>
                </a:solidFill>
                <a:latin typeface="Myriad Pro" charset="0"/>
                <a:ea typeface="Myriad Pro" charset="0"/>
                <a:cs typeface="Myriad Pro" charset="0"/>
              </a:rPr>
              <a:t>(information from key ideas 1.b, 4.a, 4.b, 4.c and 5.a of this topic in the specification could be useful). </a:t>
            </a:r>
          </a:p>
          <a:p>
            <a:pPr marL="0" indent="0">
              <a:buNone/>
            </a:pPr>
            <a:endParaRPr lang="en-GB" sz="1200" dirty="0" smtClean="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This question also requires the </a:t>
            </a:r>
            <a:r>
              <a:rPr lang="en-GB" sz="1200" dirty="0" smtClean="0">
                <a:solidFill>
                  <a:srgbClr val="00B0F0"/>
                </a:solidFill>
                <a:latin typeface="Myriad Pro" charset="0"/>
                <a:ea typeface="Myriad Pro" charset="0"/>
                <a:cs typeface="Myriad Pro" charset="0"/>
              </a:rPr>
              <a:t>application of knowledge and understanding (AO2 – 24 marks)</a:t>
            </a:r>
            <a:r>
              <a:rPr lang="en-GB" sz="1200" dirty="0" smtClean="0">
                <a:solidFill>
                  <a:srgbClr val="1F224E"/>
                </a:solidFill>
                <a:latin typeface="Myriad Pro" charset="0"/>
                <a:ea typeface="Myriad Pro" charset="0"/>
                <a:cs typeface="Myriad Pro" charset="0"/>
              </a:rPr>
              <a:t> in order to </a:t>
            </a:r>
            <a:r>
              <a:rPr lang="en-GB" sz="1200" u="sng" dirty="0" smtClean="0">
                <a:solidFill>
                  <a:srgbClr val="00B0F0"/>
                </a:solidFill>
                <a:latin typeface="Myriad Pro" charset="0"/>
                <a:ea typeface="Myriad Pro" charset="0"/>
                <a:cs typeface="Myriad Pro" charset="0"/>
              </a:rPr>
              <a:t>develop further the material covered in the specification</a:t>
            </a:r>
            <a:r>
              <a:rPr lang="en-GB" sz="1200" dirty="0" smtClean="0">
                <a:solidFill>
                  <a:srgbClr val="1F224E"/>
                </a:solidFill>
                <a:latin typeface="Myriad Pro" charset="0"/>
                <a:ea typeface="Myriad Pro" charset="0"/>
                <a:cs typeface="Myriad Pro" charset="0"/>
              </a:rPr>
              <a:t> – another way we must assess </a:t>
            </a:r>
            <a:r>
              <a:rPr lang="en-GB" sz="1200" dirty="0" smtClean="0">
                <a:solidFill>
                  <a:srgbClr val="00B0F0"/>
                </a:solidFill>
                <a:latin typeface="Myriad Pro" charset="0"/>
                <a:ea typeface="Myriad Pro" charset="0"/>
                <a:cs typeface="Myriad Pro" charset="0"/>
              </a:rPr>
              <a:t>application of knowledge and understanding</a:t>
            </a:r>
            <a:r>
              <a:rPr lang="en-GB" sz="1200" dirty="0" smtClean="0">
                <a:solidFill>
                  <a:srgbClr val="1F224E"/>
                </a:solidFill>
                <a:latin typeface="Myriad Pro" charset="0"/>
                <a:ea typeface="Myriad Pro" charset="0"/>
                <a:cs typeface="Myriad Pro" charset="0"/>
              </a:rPr>
              <a:t>. The command of ‘</a:t>
            </a:r>
            <a:r>
              <a:rPr lang="en-US" sz="1200" dirty="0" smtClean="0">
                <a:solidFill>
                  <a:srgbClr val="00B0F0"/>
                </a:solidFill>
                <a:latin typeface="Myriad Pro" charset="0"/>
                <a:ea typeface="Myriad Pro" charset="0"/>
                <a:cs typeface="Myriad Pro" charset="0"/>
              </a:rPr>
              <a:t>how </a:t>
            </a:r>
            <a:r>
              <a:rPr lang="en-US" sz="1200" dirty="0">
                <a:solidFill>
                  <a:srgbClr val="00B0F0"/>
                </a:solidFill>
                <a:latin typeface="Myriad Pro" charset="0"/>
                <a:ea typeface="Myriad Pro" charset="0"/>
                <a:cs typeface="Myriad Pro" charset="0"/>
              </a:rPr>
              <a:t>far do you </a:t>
            </a:r>
            <a:r>
              <a:rPr lang="en-US" sz="1200" dirty="0" smtClean="0">
                <a:solidFill>
                  <a:srgbClr val="00B0F0"/>
                </a:solidFill>
                <a:latin typeface="Myriad Pro" charset="0"/>
                <a:ea typeface="Myriad Pro" charset="0"/>
                <a:cs typeface="Myriad Pro" charset="0"/>
              </a:rPr>
              <a:t>agree</a:t>
            </a:r>
            <a:r>
              <a:rPr lang="en-GB" sz="1200" dirty="0" smtClean="0">
                <a:solidFill>
                  <a:srgbClr val="1F224E"/>
                </a:solidFill>
                <a:latin typeface="Myriad Pro" charset="0"/>
                <a:ea typeface="Myriad Pro" charset="0"/>
                <a:cs typeface="Myriad Pro" charset="0"/>
              </a:rPr>
              <a:t>’ indicates that students must </a:t>
            </a:r>
            <a:r>
              <a:rPr lang="en-GB" sz="1200" dirty="0" smtClean="0">
                <a:solidFill>
                  <a:srgbClr val="00B0F0"/>
                </a:solidFill>
                <a:latin typeface="Myriad Pro" charset="0"/>
                <a:ea typeface="Myriad Pro" charset="0"/>
                <a:cs typeface="Myriad Pro" charset="0"/>
              </a:rPr>
              <a:t>apply their knowledge and understanding by analysing and evaluating</a:t>
            </a:r>
            <a:r>
              <a:rPr lang="en-GB" sz="1200" dirty="0" smtClean="0">
                <a:solidFill>
                  <a:srgbClr val="1F224E"/>
                </a:solidFill>
                <a:latin typeface="Myriad Pro" charset="0"/>
                <a:ea typeface="Myriad Pro" charset="0"/>
                <a:cs typeface="Myriad Pro" charset="0"/>
              </a:rPr>
              <a:t>. Students must weigh up information to </a:t>
            </a:r>
            <a:r>
              <a:rPr lang="en-US" sz="1200" dirty="0">
                <a:solidFill>
                  <a:srgbClr val="1F224E"/>
                </a:solidFill>
                <a:latin typeface="Myriad Pro" charset="0"/>
                <a:ea typeface="Myriad Pro" charset="0"/>
                <a:cs typeface="Myriad Pro" charset="0"/>
              </a:rPr>
              <a:t>determine </a:t>
            </a:r>
            <a:r>
              <a:rPr lang="en-US" sz="1200" dirty="0" smtClean="0">
                <a:solidFill>
                  <a:srgbClr val="1F224E"/>
                </a:solidFill>
                <a:latin typeface="Myriad Pro" charset="0"/>
                <a:ea typeface="Myriad Pro" charset="0"/>
                <a:cs typeface="Myriad Pro" charset="0"/>
              </a:rPr>
              <a:t>how far they agree that effects of climate change on oceans bring more opportunities than threats.</a:t>
            </a:r>
            <a:endParaRPr lang="en-GB" sz="1200" dirty="0" smtClean="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There is no ‘correct’ way in which students should answer this question and the response will depend on which areas of the topic they draw together to answer this question. </a:t>
            </a:r>
            <a:endParaRPr lang="en-GB" sz="12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1877283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1490"/>
            <a:ext cx="9144000" cy="1065262"/>
          </a:xfrm>
        </p:spPr>
        <p:txBody>
          <a:bodyPr>
            <a:noAutofit/>
          </a:bodyPr>
          <a:lstStyle/>
          <a:p>
            <a:r>
              <a:rPr lang="en-GB" sz="4000" dirty="0"/>
              <a:t>Topic </a:t>
            </a:r>
            <a:r>
              <a:rPr lang="en-GB" sz="4000" dirty="0" smtClean="0"/>
              <a:t>3.3 </a:t>
            </a:r>
            <a:r>
              <a:rPr lang="en-GB" sz="4000" dirty="0"/>
              <a:t>– Question </a:t>
            </a:r>
            <a:r>
              <a:rPr lang="en-GB" sz="4000" dirty="0" smtClean="0"/>
              <a:t>16* </a:t>
            </a:r>
            <a:r>
              <a:rPr lang="en-GB" sz="4000" dirty="0"/>
              <a:t>– 33 </a:t>
            </a:r>
            <a:r>
              <a:rPr lang="en-GB" sz="4000" dirty="0" smtClean="0"/>
              <a:t>marks – The mark scheme – </a:t>
            </a:r>
            <a:r>
              <a:rPr lang="en-GB" sz="4000" dirty="0" smtClean="0">
                <a:solidFill>
                  <a:srgbClr val="FF0000"/>
                </a:solidFill>
              </a:rPr>
              <a:t>AO1 (9 marks)</a:t>
            </a:r>
            <a:endParaRPr lang="en-GB" sz="4000" dirty="0">
              <a:solidFill>
                <a:srgbClr val="FF0000"/>
              </a:solidFill>
            </a:endParaRPr>
          </a:p>
        </p:txBody>
      </p:sp>
      <p:sp>
        <p:nvSpPr>
          <p:cNvPr id="3" name="Content Placeholder 2"/>
          <p:cNvSpPr txBox="1">
            <a:spLocks/>
          </p:cNvSpPr>
          <p:nvPr/>
        </p:nvSpPr>
        <p:spPr>
          <a:xfrm>
            <a:off x="436341" y="1563085"/>
            <a:ext cx="8064895" cy="4064843"/>
          </a:xfrm>
          <a:prstGeom prst="rect">
            <a:avLst/>
          </a:prstGeom>
          <a:solidFill>
            <a:schemeClr val="bg1"/>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b="1" dirty="0">
                <a:solidFill>
                  <a:srgbClr val="FF0000"/>
                </a:solidFill>
                <a:latin typeface="Myriad Pro" charset="0"/>
                <a:ea typeface="Myriad Pro" charset="0"/>
                <a:cs typeface="Myriad Pro" charset="0"/>
              </a:rPr>
              <a:t>AO1 </a:t>
            </a:r>
          </a:p>
          <a:p>
            <a:pPr marL="0" indent="0">
              <a:buNone/>
            </a:pPr>
            <a:r>
              <a:rPr lang="en-US" sz="1200" b="1" dirty="0">
                <a:solidFill>
                  <a:srgbClr val="1F224E"/>
                </a:solidFill>
                <a:latin typeface="Myriad Pro" charset="0"/>
                <a:ea typeface="Myriad Pro" charset="0"/>
                <a:cs typeface="Myriad Pro" charset="0"/>
              </a:rPr>
              <a:t>Level 4 </a:t>
            </a:r>
            <a:r>
              <a:rPr lang="en-US" sz="1200" b="1" dirty="0" smtClean="0">
                <a:solidFill>
                  <a:srgbClr val="1F224E"/>
                </a:solidFill>
                <a:latin typeface="Myriad Pro" charset="0"/>
                <a:ea typeface="Myriad Pro" charset="0"/>
                <a:cs typeface="Myriad Pro" charset="0"/>
              </a:rPr>
              <a:t>(7–9 </a:t>
            </a:r>
            <a:r>
              <a:rPr lang="en-US" sz="1200" b="1" dirty="0">
                <a:solidFill>
                  <a:srgbClr val="1F224E"/>
                </a:solidFill>
                <a:latin typeface="Myriad Pro" charset="0"/>
                <a:ea typeface="Myriad Pro" charset="0"/>
                <a:cs typeface="Myriad Pro" charset="0"/>
              </a:rPr>
              <a:t>marks)</a:t>
            </a:r>
          </a:p>
          <a:p>
            <a:pPr marL="0" indent="0">
              <a:buNone/>
            </a:pPr>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comprehensive</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 </a:t>
            </a:r>
            <a:r>
              <a:rPr lang="en-US" sz="1200" dirty="0">
                <a:solidFill>
                  <a:srgbClr val="1F224E"/>
                </a:solidFill>
                <a:latin typeface="Myriad Pro" charset="0"/>
                <a:ea typeface="Myriad Pro" charset="0"/>
                <a:cs typeface="Myriad Pro" charset="0"/>
              </a:rPr>
              <a:t>of the effects of climate change on oceans.</a:t>
            </a:r>
          </a:p>
          <a:p>
            <a:pPr marL="0" indent="0">
              <a:buNone/>
            </a:pPr>
            <a:endParaRPr lang="en-US" sz="1200" dirty="0">
              <a:solidFill>
                <a:srgbClr val="1F224E"/>
              </a:solidFill>
              <a:latin typeface="Myriad Pro" charset="0"/>
              <a:ea typeface="Myriad Pro" charset="0"/>
              <a:cs typeface="Myriad Pro" charset="0"/>
            </a:endParaRPr>
          </a:p>
          <a:p>
            <a:pPr marL="0" indent="0">
              <a:buNone/>
            </a:pPr>
            <a:r>
              <a:rPr lang="en-US" sz="1200" b="1" dirty="0" smtClean="0">
                <a:solidFill>
                  <a:srgbClr val="1F224E"/>
                </a:solidFill>
                <a:latin typeface="Myriad Pro" charset="0"/>
                <a:ea typeface="Myriad Pro" charset="0"/>
                <a:cs typeface="Myriad Pro" charset="0"/>
              </a:rPr>
              <a:t>Level </a:t>
            </a:r>
            <a:r>
              <a:rPr lang="en-US" sz="1200" b="1" dirty="0">
                <a:solidFill>
                  <a:srgbClr val="1F224E"/>
                </a:solidFill>
                <a:latin typeface="Myriad Pro" charset="0"/>
                <a:ea typeface="Myriad Pro" charset="0"/>
                <a:cs typeface="Myriad Pro" charset="0"/>
              </a:rPr>
              <a:t>3 (</a:t>
            </a:r>
            <a:r>
              <a:rPr lang="en-US" sz="1200" b="1" dirty="0" smtClean="0">
                <a:solidFill>
                  <a:srgbClr val="1F224E"/>
                </a:solidFill>
                <a:latin typeface="Myriad Pro" charset="0"/>
                <a:ea typeface="Myriad Pro" charset="0"/>
                <a:cs typeface="Myriad Pro" charset="0"/>
              </a:rPr>
              <a:t>5–6 </a:t>
            </a:r>
            <a:r>
              <a:rPr lang="en-US" sz="1200" b="1" dirty="0">
                <a:solidFill>
                  <a:srgbClr val="1F224E"/>
                </a:solidFill>
                <a:latin typeface="Myriad Pro" charset="0"/>
                <a:ea typeface="Myriad Pro" charset="0"/>
                <a:cs typeface="Myriad Pro" charset="0"/>
              </a:rPr>
              <a:t>marks)</a:t>
            </a:r>
          </a:p>
          <a:p>
            <a:pPr marL="0" indent="0">
              <a:buNone/>
            </a:pPr>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thorough</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a:t>
            </a:r>
            <a:r>
              <a:rPr lang="en-US" sz="1200" dirty="0">
                <a:solidFill>
                  <a:srgbClr val="1F224E"/>
                </a:solidFill>
                <a:latin typeface="Myriad Pro" charset="0"/>
                <a:ea typeface="Myriad Pro" charset="0"/>
                <a:cs typeface="Myriad Pro" charset="0"/>
              </a:rPr>
              <a:t> of the effects of climate change on oceans.</a:t>
            </a:r>
          </a:p>
          <a:p>
            <a:pPr marL="0" indent="0">
              <a:buNone/>
            </a:pPr>
            <a:r>
              <a:rPr lang="en-US" sz="1200" b="1" dirty="0">
                <a:solidFill>
                  <a:srgbClr val="1F224E"/>
                </a:solidFill>
                <a:latin typeface="Myriad Pro" charset="0"/>
                <a:ea typeface="Myriad Pro" charset="0"/>
                <a:cs typeface="Myriad Pro" charset="0"/>
              </a:rPr>
              <a:t> </a:t>
            </a:r>
          </a:p>
          <a:p>
            <a:pPr marL="0" indent="0">
              <a:buNone/>
            </a:pPr>
            <a:r>
              <a:rPr lang="en-US" sz="1200" b="1" dirty="0">
                <a:solidFill>
                  <a:srgbClr val="1F224E"/>
                </a:solidFill>
                <a:latin typeface="Myriad Pro" charset="0"/>
                <a:ea typeface="Myriad Pro" charset="0"/>
                <a:cs typeface="Myriad Pro" charset="0"/>
              </a:rPr>
              <a:t>Level 2 (</a:t>
            </a:r>
            <a:r>
              <a:rPr lang="en-US" sz="1200" b="1" dirty="0" smtClean="0">
                <a:solidFill>
                  <a:srgbClr val="1F224E"/>
                </a:solidFill>
                <a:latin typeface="Myriad Pro" charset="0"/>
                <a:ea typeface="Myriad Pro" charset="0"/>
                <a:cs typeface="Myriad Pro" charset="0"/>
              </a:rPr>
              <a:t>3–4 </a:t>
            </a:r>
            <a:r>
              <a:rPr lang="en-US" sz="1200" b="1" dirty="0">
                <a:solidFill>
                  <a:srgbClr val="1F224E"/>
                </a:solidFill>
                <a:latin typeface="Myriad Pro" charset="0"/>
                <a:ea typeface="Myriad Pro" charset="0"/>
                <a:cs typeface="Myriad Pro" charset="0"/>
              </a:rPr>
              <a:t>marks)</a:t>
            </a:r>
          </a:p>
          <a:p>
            <a:pPr marL="0" indent="0">
              <a:buNone/>
            </a:pPr>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reasonable</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a:t>
            </a:r>
            <a:r>
              <a:rPr lang="en-US" sz="1200" dirty="0">
                <a:solidFill>
                  <a:srgbClr val="1F224E"/>
                </a:solidFill>
                <a:latin typeface="Myriad Pro" charset="0"/>
                <a:ea typeface="Myriad Pro" charset="0"/>
                <a:cs typeface="Myriad Pro" charset="0"/>
              </a:rPr>
              <a:t> of the effects of climate change on oceans.</a:t>
            </a:r>
          </a:p>
          <a:p>
            <a:pPr marL="0" indent="0">
              <a:buNone/>
            </a:pPr>
            <a:endParaRPr lang="en-US" sz="1200" b="1" dirty="0">
              <a:solidFill>
                <a:srgbClr val="1F224E"/>
              </a:solidFill>
              <a:latin typeface="Myriad Pro" charset="0"/>
              <a:ea typeface="Myriad Pro" charset="0"/>
              <a:cs typeface="Myriad Pro" charset="0"/>
            </a:endParaRPr>
          </a:p>
          <a:p>
            <a:pPr marL="0" indent="0">
              <a:buNone/>
            </a:pPr>
            <a:r>
              <a:rPr lang="en-US" sz="1200" b="1" dirty="0">
                <a:solidFill>
                  <a:srgbClr val="1F224E"/>
                </a:solidFill>
                <a:latin typeface="Myriad Pro" charset="0"/>
                <a:ea typeface="Myriad Pro" charset="0"/>
                <a:cs typeface="Myriad Pro" charset="0"/>
              </a:rPr>
              <a:t>Level 1 (</a:t>
            </a:r>
            <a:r>
              <a:rPr lang="en-US" sz="1200" b="1" dirty="0" smtClean="0">
                <a:solidFill>
                  <a:srgbClr val="1F224E"/>
                </a:solidFill>
                <a:latin typeface="Myriad Pro" charset="0"/>
                <a:ea typeface="Myriad Pro" charset="0"/>
                <a:cs typeface="Myriad Pro" charset="0"/>
              </a:rPr>
              <a:t>1–2 </a:t>
            </a:r>
            <a:r>
              <a:rPr lang="en-US" sz="1200" b="1" dirty="0">
                <a:solidFill>
                  <a:srgbClr val="1F224E"/>
                </a:solidFill>
                <a:latin typeface="Myriad Pro" charset="0"/>
                <a:ea typeface="Myriad Pro" charset="0"/>
                <a:cs typeface="Myriad Pro" charset="0"/>
              </a:rPr>
              <a:t>marks)</a:t>
            </a:r>
          </a:p>
          <a:p>
            <a:pPr marL="0" indent="0">
              <a:buNone/>
            </a:pPr>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basic</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 </a:t>
            </a:r>
            <a:r>
              <a:rPr lang="en-US" sz="1200" dirty="0">
                <a:solidFill>
                  <a:srgbClr val="1F224E"/>
                </a:solidFill>
                <a:latin typeface="Myriad Pro" charset="0"/>
                <a:ea typeface="Myriad Pro" charset="0"/>
                <a:cs typeface="Myriad Pro" charset="0"/>
              </a:rPr>
              <a:t>of the effects of climate change on oceans.</a:t>
            </a:r>
            <a:endParaRPr lang="en-US" sz="1200" dirty="0" smtClean="0">
              <a:solidFill>
                <a:srgbClr val="1F224E"/>
              </a:solidFill>
              <a:latin typeface="Myriad Pro" charset="0"/>
              <a:ea typeface="Myriad Pro" charset="0"/>
              <a:cs typeface="Myriad Pro" charset="0"/>
            </a:endParaRPr>
          </a:p>
          <a:p>
            <a:pPr marL="0" indent="0">
              <a:buNone/>
            </a:pPr>
            <a:endParaRPr lang="en-US" sz="1200" dirty="0">
              <a:solidFill>
                <a:srgbClr val="1F224E"/>
              </a:solidFill>
              <a:latin typeface="Myriad Pro" charset="0"/>
              <a:ea typeface="Myriad Pro" charset="0"/>
              <a:cs typeface="Myriad Pro" charset="0"/>
            </a:endParaRPr>
          </a:p>
          <a:p>
            <a:pPr marL="0" indent="0">
              <a:buNone/>
            </a:pPr>
            <a:r>
              <a:rPr lang="en-US" sz="1200" b="1" dirty="0">
                <a:solidFill>
                  <a:srgbClr val="1F224E"/>
                </a:solidFill>
                <a:latin typeface="Myriad Pro" charset="0"/>
                <a:ea typeface="Myriad Pro" charset="0"/>
                <a:cs typeface="Myriad Pro" charset="0"/>
              </a:rPr>
              <a:t>0 marks </a:t>
            </a:r>
          </a:p>
          <a:p>
            <a:pPr marL="0" indent="0">
              <a:buNone/>
            </a:pPr>
            <a:r>
              <a:rPr lang="en-US" sz="1200" dirty="0">
                <a:solidFill>
                  <a:srgbClr val="1F224E"/>
                </a:solidFill>
                <a:latin typeface="Myriad Pro" charset="0"/>
                <a:ea typeface="Myriad Pro" charset="0"/>
                <a:cs typeface="Myriad Pro" charset="0"/>
              </a:rPr>
              <a:t>No response or no response worthy of credit.</a:t>
            </a:r>
          </a:p>
          <a:p>
            <a:pPr marL="0" indent="0">
              <a:buNone/>
            </a:pPr>
            <a:endParaRPr lang="en-US" sz="1200" dirty="0">
              <a:solidFill>
                <a:srgbClr val="1F224E"/>
              </a:solidFill>
              <a:latin typeface="Myriad Pro" charset="0"/>
              <a:ea typeface="Myriad Pro" charset="0"/>
              <a:cs typeface="Myriad Pro" charset="0"/>
            </a:endParaRPr>
          </a:p>
        </p:txBody>
      </p:sp>
      <p:sp>
        <p:nvSpPr>
          <p:cNvPr id="5" name="Rectangle 4"/>
          <p:cNvSpPr/>
          <p:nvPr/>
        </p:nvSpPr>
        <p:spPr>
          <a:xfrm>
            <a:off x="5096966" y="4609703"/>
            <a:ext cx="3404592" cy="1015663"/>
          </a:xfrm>
          <a:prstGeom prst="rect">
            <a:avLst/>
          </a:prstGeom>
          <a:solidFill>
            <a:schemeClr val="bg1"/>
          </a:solidFill>
          <a:ln>
            <a:solidFill>
              <a:schemeClr val="tx1"/>
            </a:solidFill>
          </a:ln>
        </p:spPr>
        <p:txBody>
          <a:bodyPr wrap="square">
            <a:spAutoFit/>
          </a:bodyPr>
          <a:lstStyle/>
          <a:p>
            <a:r>
              <a:rPr lang="en-GB" sz="1200" dirty="0">
                <a:solidFill>
                  <a:srgbClr val="1F224E"/>
                </a:solidFill>
                <a:latin typeface="Myriad Pro" charset="0"/>
                <a:ea typeface="Myriad Pro" charset="0"/>
                <a:cs typeface="Myriad Pro" charset="0"/>
              </a:rPr>
              <a:t>Remember there is </a:t>
            </a:r>
            <a:r>
              <a:rPr lang="en-US" sz="1200" dirty="0">
                <a:solidFill>
                  <a:srgbClr val="1F224E"/>
                </a:solidFill>
                <a:latin typeface="Myriad Pro" charset="0"/>
                <a:ea typeface="Myriad Pro" charset="0"/>
                <a:cs typeface="Myriad Pro" charset="0"/>
              </a:rPr>
              <a:t>level of response questions marking guidance</a:t>
            </a:r>
            <a:r>
              <a:rPr lang="en-GB" sz="1200" dirty="0">
                <a:solidFill>
                  <a:srgbClr val="1F224E"/>
                </a:solidFill>
                <a:latin typeface="Myriad Pro" charset="0"/>
                <a:ea typeface="Myriad Pro" charset="0"/>
                <a:cs typeface="Myriad Pro" charset="0"/>
              </a:rPr>
              <a:t> to indicate what </a:t>
            </a:r>
            <a:r>
              <a:rPr lang="en-GB" sz="1200" dirty="0" smtClean="0">
                <a:solidFill>
                  <a:srgbClr val="1F224E"/>
                </a:solidFill>
                <a:latin typeface="Myriad Pro" charset="0"/>
                <a:ea typeface="Myriad Pro" charset="0"/>
                <a:cs typeface="Myriad Pro" charset="0"/>
              </a:rPr>
              <a:t>‘</a:t>
            </a:r>
            <a:r>
              <a:rPr lang="en-GB" sz="1200" b="1" dirty="0" smtClean="0">
                <a:solidFill>
                  <a:srgbClr val="1F224E"/>
                </a:solidFill>
                <a:latin typeface="Myriad Pro" charset="0"/>
                <a:ea typeface="Myriad Pro" charset="0"/>
                <a:cs typeface="Myriad Pro" charset="0"/>
              </a:rPr>
              <a:t>comprehensive</a:t>
            </a:r>
            <a:r>
              <a:rPr lang="en-GB" sz="1200" dirty="0" smtClean="0">
                <a:solidFill>
                  <a:srgbClr val="1F224E"/>
                </a:solidFill>
                <a:latin typeface="Myriad Pro" charset="0"/>
                <a:ea typeface="Myriad Pro" charset="0"/>
                <a:cs typeface="Myriad Pro" charset="0"/>
              </a:rPr>
              <a:t>’, ‘</a:t>
            </a:r>
            <a:r>
              <a:rPr lang="en-GB" sz="1200" b="1" dirty="0" smtClean="0">
                <a:solidFill>
                  <a:srgbClr val="1F224E"/>
                </a:solidFill>
                <a:latin typeface="Myriad Pro" charset="0"/>
                <a:ea typeface="Myriad Pro" charset="0"/>
                <a:cs typeface="Myriad Pro" charset="0"/>
              </a:rPr>
              <a:t>thorough</a:t>
            </a:r>
            <a:r>
              <a:rPr lang="en-GB" sz="1200" dirty="0">
                <a:solidFill>
                  <a:srgbClr val="1F224E"/>
                </a:solidFill>
                <a:latin typeface="Myriad Pro" charset="0"/>
                <a:ea typeface="Myriad Pro" charset="0"/>
                <a:cs typeface="Myriad Pro" charset="0"/>
              </a:rPr>
              <a:t>’, ‘</a:t>
            </a:r>
            <a:r>
              <a:rPr lang="en-GB" sz="1200" b="1" dirty="0">
                <a:solidFill>
                  <a:srgbClr val="1F224E"/>
                </a:solidFill>
                <a:latin typeface="Myriad Pro" charset="0"/>
                <a:ea typeface="Myriad Pro" charset="0"/>
                <a:cs typeface="Myriad Pro" charset="0"/>
              </a:rPr>
              <a:t>reasonable</a:t>
            </a:r>
            <a:r>
              <a:rPr lang="en-GB" sz="1200" dirty="0">
                <a:solidFill>
                  <a:srgbClr val="1F224E"/>
                </a:solidFill>
                <a:latin typeface="Myriad Pro" charset="0"/>
                <a:ea typeface="Myriad Pro" charset="0"/>
                <a:cs typeface="Myriad Pro" charset="0"/>
              </a:rPr>
              <a:t>’ and ‘</a:t>
            </a:r>
            <a:r>
              <a:rPr lang="en-GB" sz="1200" b="1" dirty="0">
                <a:solidFill>
                  <a:srgbClr val="1F224E"/>
                </a:solidFill>
                <a:latin typeface="Myriad Pro" charset="0"/>
                <a:ea typeface="Myriad Pro" charset="0"/>
                <a:cs typeface="Myriad Pro" charset="0"/>
              </a:rPr>
              <a:t>basic</a:t>
            </a:r>
            <a:r>
              <a:rPr lang="en-GB" sz="1200" dirty="0">
                <a:solidFill>
                  <a:srgbClr val="1F224E"/>
                </a:solidFill>
                <a:latin typeface="Myriad Pro" charset="0"/>
                <a:ea typeface="Myriad Pro" charset="0"/>
                <a:cs typeface="Myriad Pro" charset="0"/>
              </a:rPr>
              <a:t>’ mean at the start of the mark schemes (and slide </a:t>
            </a:r>
            <a:r>
              <a:rPr lang="en-GB" sz="1200" dirty="0" smtClean="0">
                <a:solidFill>
                  <a:srgbClr val="1F224E"/>
                </a:solidFill>
                <a:latin typeface="Myriad Pro" charset="0"/>
                <a:ea typeface="Myriad Pro" charset="0"/>
                <a:cs typeface="Myriad Pro" charset="0"/>
              </a:rPr>
              <a:t>10 </a:t>
            </a:r>
            <a:r>
              <a:rPr lang="en-GB" sz="1200" dirty="0">
                <a:solidFill>
                  <a:srgbClr val="1F224E"/>
                </a:solidFill>
                <a:latin typeface="Myriad Pro" charset="0"/>
                <a:ea typeface="Myriad Pro" charset="0"/>
                <a:cs typeface="Myriad Pro" charset="0"/>
              </a:rPr>
              <a:t>of this presentation).</a:t>
            </a:r>
          </a:p>
        </p:txBody>
      </p:sp>
    </p:spTree>
    <p:extLst>
      <p:ext uri="{BB962C8B-B14F-4D97-AF65-F5344CB8AC3E}">
        <p14:creationId xmlns:p14="http://schemas.microsoft.com/office/powerpoint/2010/main" val="254386224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1030"/>
            <a:ext cx="9144000" cy="535682"/>
          </a:xfrm>
        </p:spPr>
        <p:txBody>
          <a:bodyPr>
            <a:noAutofit/>
          </a:bodyPr>
          <a:lstStyle/>
          <a:p>
            <a:r>
              <a:rPr lang="en-GB" sz="3200" dirty="0"/>
              <a:t>Topic </a:t>
            </a:r>
            <a:r>
              <a:rPr lang="en-GB" sz="3200" dirty="0" smtClean="0"/>
              <a:t>3.3 </a:t>
            </a:r>
            <a:r>
              <a:rPr lang="en-GB" sz="3200" dirty="0"/>
              <a:t>– Question </a:t>
            </a:r>
            <a:r>
              <a:rPr lang="en-GB" sz="3200" dirty="0" smtClean="0"/>
              <a:t>16* </a:t>
            </a:r>
            <a:r>
              <a:rPr lang="en-GB" sz="3200" dirty="0"/>
              <a:t>– 33 marks </a:t>
            </a:r>
            <a:r>
              <a:rPr lang="en-GB" sz="3200" dirty="0" smtClean="0"/>
              <a:t>–</a:t>
            </a:r>
            <a:br>
              <a:rPr lang="en-GB" sz="3200" dirty="0" smtClean="0"/>
            </a:br>
            <a:r>
              <a:rPr lang="en-GB" sz="3200" dirty="0" smtClean="0"/>
              <a:t> </a:t>
            </a:r>
            <a:r>
              <a:rPr lang="en-GB" sz="3200" dirty="0"/>
              <a:t>The mark scheme – </a:t>
            </a:r>
            <a:r>
              <a:rPr lang="en-GB" sz="3200" dirty="0" smtClean="0">
                <a:solidFill>
                  <a:srgbClr val="00B0F0"/>
                </a:solidFill>
              </a:rPr>
              <a:t>AO2 (24 </a:t>
            </a:r>
            <a:r>
              <a:rPr lang="en-GB" sz="3200" dirty="0">
                <a:solidFill>
                  <a:srgbClr val="00B0F0"/>
                </a:solidFill>
              </a:rPr>
              <a:t>marks)</a:t>
            </a:r>
          </a:p>
        </p:txBody>
      </p:sp>
      <p:sp>
        <p:nvSpPr>
          <p:cNvPr id="4" name="Content Placeholder 2"/>
          <p:cNvSpPr txBox="1">
            <a:spLocks/>
          </p:cNvSpPr>
          <p:nvPr/>
        </p:nvSpPr>
        <p:spPr>
          <a:xfrm>
            <a:off x="88454" y="1124744"/>
            <a:ext cx="4483546" cy="4839787"/>
          </a:xfrm>
          <a:prstGeom prst="rect">
            <a:avLst/>
          </a:prstGeom>
          <a:solidFill>
            <a:schemeClr val="bg1"/>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050" b="1" dirty="0">
                <a:solidFill>
                  <a:srgbClr val="00B0F0"/>
                </a:solidFill>
                <a:latin typeface="Myriad Pro" charset="0"/>
                <a:ea typeface="Myriad Pro" charset="0"/>
                <a:cs typeface="Myriad Pro" charset="0"/>
              </a:rPr>
              <a:t>AO2</a:t>
            </a:r>
            <a:endParaRPr lang="en-GB" sz="1050" b="1" dirty="0">
              <a:solidFill>
                <a:srgbClr val="00B0F0"/>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4 </a:t>
            </a:r>
            <a:r>
              <a:rPr lang="en-US" sz="1050" b="1" dirty="0" smtClean="0">
                <a:solidFill>
                  <a:srgbClr val="1F224E"/>
                </a:solidFill>
                <a:latin typeface="Myriad Pro" charset="0"/>
                <a:ea typeface="Myriad Pro" charset="0"/>
                <a:cs typeface="Myriad Pro" charset="0"/>
              </a:rPr>
              <a:t>(19–24 marks</a:t>
            </a:r>
            <a:r>
              <a:rPr lang="en-US" sz="1050" b="1" dirty="0">
                <a:solidFill>
                  <a:srgbClr val="1F224E"/>
                </a:solidFill>
                <a:latin typeface="Myriad Pro" charset="0"/>
                <a:ea typeface="Myriad Pro" charset="0"/>
                <a:cs typeface="Myriad Pro" charset="0"/>
              </a:rPr>
              <a:t>)</a:t>
            </a: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comprehensive</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clear, developed and convincing </a:t>
            </a:r>
            <a:r>
              <a:rPr lang="en-US" sz="1050" dirty="0">
                <a:solidFill>
                  <a:srgbClr val="00B0F0"/>
                </a:solidFill>
                <a:latin typeface="Myriad Pro" charset="0"/>
                <a:ea typeface="Myriad Pro" charset="0"/>
                <a:cs typeface="Myriad Pro" charset="0"/>
              </a:rPr>
              <a:t>analysis</a:t>
            </a:r>
            <a:r>
              <a:rPr lang="en-US" sz="1050" dirty="0">
                <a:solidFill>
                  <a:srgbClr val="1F224E"/>
                </a:solidFill>
                <a:latin typeface="Myriad Pro" charset="0"/>
                <a:ea typeface="Myriad Pro" charset="0"/>
                <a:cs typeface="Myriad Pro" charset="0"/>
              </a:rPr>
              <a:t> that is fully accurate of how the effects of climate change on oceans bring opportunities and threats. </a:t>
            </a:r>
          </a:p>
          <a:p>
            <a:pPr marL="0" indent="0">
              <a:buNone/>
            </a:pPr>
            <a:endParaRPr lang="en-US"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comprehensive</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detailed and substantiated </a:t>
            </a:r>
            <a:r>
              <a:rPr lang="en-US" sz="1050" dirty="0">
                <a:solidFill>
                  <a:srgbClr val="00B0F0"/>
                </a:solidFill>
                <a:latin typeface="Myriad Pro" charset="0"/>
                <a:ea typeface="Myriad Pro" charset="0"/>
                <a:cs typeface="Myriad Pro" charset="0"/>
              </a:rPr>
              <a:t>evaluation</a:t>
            </a:r>
            <a:r>
              <a:rPr lang="en-US" sz="1050" dirty="0">
                <a:solidFill>
                  <a:srgbClr val="1F224E"/>
                </a:solidFill>
                <a:latin typeface="Myriad Pro" charset="0"/>
                <a:ea typeface="Myriad Pro" charset="0"/>
                <a:cs typeface="Myriad Pro" charset="0"/>
              </a:rPr>
              <a:t> that offers secure judgements leading to rational conclusions that are evidence based whether the effects of climate change on oceans bring more opportunities than threats.</a:t>
            </a:r>
          </a:p>
          <a:p>
            <a:pPr marL="0" indent="0">
              <a:buNone/>
            </a:pPr>
            <a:endParaRPr lang="en-US"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Relevant concepts are authoritatively discussed. </a:t>
            </a:r>
          </a:p>
          <a:p>
            <a:pPr marL="0" indent="0">
              <a:buNone/>
            </a:pPr>
            <a:endParaRPr lang="en-US" sz="1050" b="1"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3 </a:t>
            </a:r>
            <a:r>
              <a:rPr lang="en-US" sz="1050" b="1" dirty="0" smtClean="0">
                <a:solidFill>
                  <a:srgbClr val="1F224E"/>
                </a:solidFill>
                <a:latin typeface="Myriad Pro" charset="0"/>
                <a:ea typeface="Myriad Pro" charset="0"/>
                <a:cs typeface="Myriad Pro" charset="0"/>
              </a:rPr>
              <a:t>(13–18 </a:t>
            </a:r>
            <a:r>
              <a:rPr lang="en-US" sz="1050" b="1" dirty="0">
                <a:solidFill>
                  <a:srgbClr val="1F224E"/>
                </a:solidFill>
                <a:latin typeface="Myriad Pro" charset="0"/>
                <a:ea typeface="Myriad Pro" charset="0"/>
                <a:cs typeface="Myriad Pro" charset="0"/>
              </a:rPr>
              <a:t>marks)</a:t>
            </a: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thorough</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clear and developed </a:t>
            </a:r>
            <a:r>
              <a:rPr lang="en-US" sz="1050" dirty="0">
                <a:solidFill>
                  <a:srgbClr val="00B0F0"/>
                </a:solidFill>
                <a:latin typeface="Myriad Pro" charset="0"/>
                <a:ea typeface="Myriad Pro" charset="0"/>
                <a:cs typeface="Myriad Pro" charset="0"/>
              </a:rPr>
              <a:t>analysis</a:t>
            </a:r>
            <a:r>
              <a:rPr lang="en-US" sz="1050" dirty="0">
                <a:solidFill>
                  <a:srgbClr val="1F224E"/>
                </a:solidFill>
                <a:latin typeface="Myriad Pro" charset="0"/>
                <a:ea typeface="Myriad Pro" charset="0"/>
                <a:cs typeface="Myriad Pro" charset="0"/>
              </a:rPr>
              <a:t> that shows accuracy of how the effects of climate change on oceans bring opportunities and threats. </a:t>
            </a:r>
          </a:p>
          <a:p>
            <a:pPr marL="0" indent="0">
              <a:buNone/>
            </a:pPr>
            <a:endParaRPr lang="en-US"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thorough</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detailed </a:t>
            </a:r>
            <a:r>
              <a:rPr lang="en-US" sz="1050" dirty="0">
                <a:solidFill>
                  <a:srgbClr val="00B0F0"/>
                </a:solidFill>
                <a:latin typeface="Myriad Pro" charset="0"/>
                <a:ea typeface="Myriad Pro" charset="0"/>
                <a:cs typeface="Myriad Pro" charset="0"/>
              </a:rPr>
              <a:t>evaluation</a:t>
            </a:r>
            <a:r>
              <a:rPr lang="en-US" sz="1050" dirty="0">
                <a:solidFill>
                  <a:srgbClr val="1F224E"/>
                </a:solidFill>
                <a:latin typeface="Myriad Pro" charset="0"/>
                <a:ea typeface="Myriad Pro" charset="0"/>
                <a:cs typeface="Myriad Pro" charset="0"/>
              </a:rPr>
              <a:t> that offers generally secure judgements, with some link between rational conclusions and evidence as to whether the effects of climate change on oceans bring more opportunities than threats.</a:t>
            </a:r>
          </a:p>
          <a:p>
            <a:pPr marL="0" indent="0">
              <a:buNone/>
            </a:pPr>
            <a:endParaRPr lang="en-US"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Relevant concepts are discussed but this may lack some </a:t>
            </a:r>
            <a:r>
              <a:rPr lang="en-US" sz="1050" dirty="0" smtClean="0">
                <a:solidFill>
                  <a:srgbClr val="1F224E"/>
                </a:solidFill>
                <a:latin typeface="Myriad Pro" charset="0"/>
                <a:ea typeface="Myriad Pro" charset="0"/>
                <a:cs typeface="Myriad Pro" charset="0"/>
              </a:rPr>
              <a:t>authority.</a:t>
            </a:r>
            <a:endParaRPr lang="en-US" sz="1050" dirty="0">
              <a:solidFill>
                <a:srgbClr val="1F224E"/>
              </a:solidFill>
              <a:latin typeface="Myriad Pro" charset="0"/>
              <a:ea typeface="Myriad Pro" charset="0"/>
              <a:cs typeface="Myriad Pro" charset="0"/>
            </a:endParaRPr>
          </a:p>
        </p:txBody>
      </p:sp>
      <p:sp>
        <p:nvSpPr>
          <p:cNvPr id="9" name="Rectangle 8"/>
          <p:cNvSpPr/>
          <p:nvPr/>
        </p:nvSpPr>
        <p:spPr>
          <a:xfrm>
            <a:off x="4572001" y="1124745"/>
            <a:ext cx="4480940" cy="4839786"/>
          </a:xfrm>
          <a:prstGeom prst="rect">
            <a:avLst/>
          </a:prstGeom>
          <a:solidFill>
            <a:schemeClr val="bg1"/>
          </a:solidFill>
          <a:ln>
            <a:solidFill>
              <a:schemeClr val="tx1"/>
            </a:solidFill>
          </a:ln>
        </p:spPr>
        <p:txBody>
          <a:bodyPr wrap="square">
            <a:spAutoFit/>
          </a:bodyPr>
          <a:lstStyle/>
          <a:p>
            <a:pPr lvl="0"/>
            <a:endParaRPr lang="en-US" sz="1050" b="1" dirty="0" smtClean="0">
              <a:solidFill>
                <a:srgbClr val="1F224E"/>
              </a:solidFill>
              <a:latin typeface="Myriad Pro" charset="0"/>
              <a:ea typeface="Myriad Pro" charset="0"/>
              <a:cs typeface="Myriad Pro" charset="0"/>
            </a:endParaRPr>
          </a:p>
          <a:p>
            <a:pPr lvl="0"/>
            <a:r>
              <a:rPr lang="en-US" sz="1050" b="1" dirty="0" smtClean="0">
                <a:solidFill>
                  <a:srgbClr val="1F224E"/>
                </a:solidFill>
                <a:latin typeface="Myriad Pro" charset="0"/>
                <a:ea typeface="Myriad Pro" charset="0"/>
                <a:cs typeface="Myriad Pro" charset="0"/>
              </a:rPr>
              <a:t>Level </a:t>
            </a:r>
            <a:r>
              <a:rPr lang="en-US" sz="1050" b="1" dirty="0">
                <a:solidFill>
                  <a:srgbClr val="1F224E"/>
                </a:solidFill>
                <a:latin typeface="Myriad Pro" charset="0"/>
                <a:ea typeface="Myriad Pro" charset="0"/>
                <a:cs typeface="Myriad Pro" charset="0"/>
              </a:rPr>
              <a:t>2 (7–12 marks)</a:t>
            </a:r>
          </a:p>
          <a:p>
            <a:pPr lvl="0"/>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reasonable</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sound </a:t>
            </a:r>
            <a:r>
              <a:rPr lang="en-US" sz="1050" dirty="0">
                <a:solidFill>
                  <a:srgbClr val="00B0F0"/>
                </a:solidFill>
                <a:latin typeface="Myriad Pro" charset="0"/>
                <a:ea typeface="Myriad Pro" charset="0"/>
                <a:cs typeface="Myriad Pro" charset="0"/>
              </a:rPr>
              <a:t>analysis</a:t>
            </a:r>
            <a:r>
              <a:rPr lang="en-US" sz="1050" dirty="0">
                <a:solidFill>
                  <a:srgbClr val="1F224E"/>
                </a:solidFill>
                <a:latin typeface="Myriad Pro" charset="0"/>
                <a:ea typeface="Myriad Pro" charset="0"/>
                <a:cs typeface="Myriad Pro" charset="0"/>
              </a:rPr>
              <a:t> that shows some accuracy of how the effects of climate change on oceans bring opportunities and threats. </a:t>
            </a:r>
          </a:p>
          <a:p>
            <a:pPr lvl="0"/>
            <a:endParaRPr lang="en-US" sz="1050" b="1" dirty="0">
              <a:solidFill>
                <a:srgbClr val="1F224E"/>
              </a:solidFill>
              <a:latin typeface="Myriad Pro" charset="0"/>
              <a:ea typeface="Myriad Pro" charset="0"/>
              <a:cs typeface="Myriad Pro" charset="0"/>
            </a:endParaRPr>
          </a:p>
          <a:p>
            <a:pPr lvl="0"/>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reasonable</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sound </a:t>
            </a:r>
            <a:r>
              <a:rPr lang="en-US" sz="1050" dirty="0">
                <a:solidFill>
                  <a:srgbClr val="00B0F0"/>
                </a:solidFill>
                <a:latin typeface="Myriad Pro" charset="0"/>
                <a:ea typeface="Myriad Pro" charset="0"/>
                <a:cs typeface="Myriad Pro" charset="0"/>
              </a:rPr>
              <a:t>evaluation</a:t>
            </a:r>
            <a:r>
              <a:rPr lang="en-US" sz="1050" dirty="0">
                <a:solidFill>
                  <a:srgbClr val="1F224E"/>
                </a:solidFill>
                <a:latin typeface="Myriad Pro" charset="0"/>
                <a:ea typeface="Myriad Pro" charset="0"/>
                <a:cs typeface="Myriad Pro" charset="0"/>
              </a:rPr>
              <a:t> that offers generalised judgements and conclusions, with limited use of evidence as to whether the effects of climate change on oceans bring more opportunities than threats.</a:t>
            </a:r>
          </a:p>
          <a:p>
            <a:pPr lvl="0"/>
            <a:endParaRPr lang="en-US" sz="1050" dirty="0">
              <a:solidFill>
                <a:srgbClr val="1F224E"/>
              </a:solidFill>
              <a:latin typeface="Myriad Pro" charset="0"/>
              <a:ea typeface="Myriad Pro" charset="0"/>
              <a:cs typeface="Myriad Pro" charset="0"/>
            </a:endParaRPr>
          </a:p>
          <a:p>
            <a:pPr lvl="0"/>
            <a:r>
              <a:rPr lang="en-US" sz="1050" dirty="0">
                <a:solidFill>
                  <a:srgbClr val="1F224E"/>
                </a:solidFill>
                <a:latin typeface="Myriad Pro" charset="0"/>
                <a:ea typeface="Myriad Pro" charset="0"/>
                <a:cs typeface="Myriad Pro" charset="0"/>
              </a:rPr>
              <a:t>Concepts are discussed but their use lacks precision.</a:t>
            </a:r>
          </a:p>
          <a:p>
            <a:pPr lvl="0"/>
            <a:endParaRPr lang="en-US" sz="1050" b="1" dirty="0">
              <a:solidFill>
                <a:srgbClr val="1F224E"/>
              </a:solidFill>
              <a:latin typeface="Myriad Pro" charset="0"/>
              <a:ea typeface="Myriad Pro" charset="0"/>
              <a:cs typeface="Myriad Pro" charset="0"/>
            </a:endParaRPr>
          </a:p>
          <a:p>
            <a:pPr lvl="0"/>
            <a:r>
              <a:rPr lang="en-US" sz="1050" b="1" dirty="0">
                <a:solidFill>
                  <a:srgbClr val="1F224E"/>
                </a:solidFill>
                <a:latin typeface="Myriad Pro" charset="0"/>
                <a:ea typeface="Myriad Pro" charset="0"/>
                <a:cs typeface="Myriad Pro" charset="0"/>
              </a:rPr>
              <a:t>Level 1 (1–6 marks)</a:t>
            </a:r>
          </a:p>
          <a:p>
            <a:pPr lvl="0"/>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basic</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simple </a:t>
            </a:r>
            <a:r>
              <a:rPr lang="en-US" sz="1050" dirty="0">
                <a:solidFill>
                  <a:srgbClr val="00B0F0"/>
                </a:solidFill>
                <a:latin typeface="Myriad Pro" charset="0"/>
                <a:ea typeface="Myriad Pro" charset="0"/>
                <a:cs typeface="Myriad Pro" charset="0"/>
              </a:rPr>
              <a:t>analysis</a:t>
            </a:r>
            <a:r>
              <a:rPr lang="en-US" sz="1050" dirty="0">
                <a:solidFill>
                  <a:srgbClr val="1F224E"/>
                </a:solidFill>
                <a:latin typeface="Myriad Pro" charset="0"/>
                <a:ea typeface="Myriad Pro" charset="0"/>
                <a:cs typeface="Myriad Pro" charset="0"/>
              </a:rPr>
              <a:t> that shows limited accuracy of how the effects of climate change on oceans bring opportunities and threats.</a:t>
            </a:r>
          </a:p>
          <a:p>
            <a:pPr lvl="0"/>
            <a:endParaRPr lang="en-US" sz="1050" b="1" dirty="0">
              <a:solidFill>
                <a:srgbClr val="1F224E"/>
              </a:solidFill>
              <a:latin typeface="Myriad Pro" charset="0"/>
              <a:ea typeface="Myriad Pro" charset="0"/>
              <a:cs typeface="Myriad Pro" charset="0"/>
            </a:endParaRPr>
          </a:p>
          <a:p>
            <a:pPr lvl="0"/>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basic</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an un-supported </a:t>
            </a:r>
            <a:r>
              <a:rPr lang="en-US" sz="1050" dirty="0">
                <a:solidFill>
                  <a:srgbClr val="00B0F0"/>
                </a:solidFill>
                <a:latin typeface="Myriad Pro" charset="0"/>
                <a:ea typeface="Myriad Pro" charset="0"/>
                <a:cs typeface="Myriad Pro" charset="0"/>
              </a:rPr>
              <a:t>evaluation</a:t>
            </a:r>
            <a:r>
              <a:rPr lang="en-US" sz="1050" dirty="0">
                <a:solidFill>
                  <a:srgbClr val="1F224E"/>
                </a:solidFill>
                <a:latin typeface="Myriad Pro" charset="0"/>
                <a:ea typeface="Myriad Pro" charset="0"/>
                <a:cs typeface="Myriad Pro" charset="0"/>
              </a:rPr>
              <a:t> that offers simple conclusions as to whether the effects of climate change on oceans bring more opportunities than threats.</a:t>
            </a:r>
          </a:p>
          <a:p>
            <a:pPr lvl="0"/>
            <a:endParaRPr lang="en-US" sz="1050" dirty="0">
              <a:solidFill>
                <a:srgbClr val="1F224E"/>
              </a:solidFill>
              <a:latin typeface="Myriad Pro" charset="0"/>
              <a:ea typeface="Myriad Pro" charset="0"/>
              <a:cs typeface="Myriad Pro" charset="0"/>
            </a:endParaRPr>
          </a:p>
          <a:p>
            <a:pPr lvl="0"/>
            <a:r>
              <a:rPr lang="en-US" sz="1050" dirty="0">
                <a:solidFill>
                  <a:srgbClr val="1F224E"/>
                </a:solidFill>
                <a:latin typeface="Myriad Pro" charset="0"/>
                <a:ea typeface="Myriad Pro" charset="0"/>
                <a:cs typeface="Myriad Pro" charset="0"/>
              </a:rPr>
              <a:t>Concepts are not discussed or are so inaccurately</a:t>
            </a:r>
            <a:r>
              <a:rPr lang="en-US" sz="1050" dirty="0" smtClean="0">
                <a:solidFill>
                  <a:srgbClr val="1F224E"/>
                </a:solidFill>
                <a:latin typeface="Myriad Pro" charset="0"/>
                <a:ea typeface="Myriad Pro" charset="0"/>
                <a:cs typeface="Myriad Pro" charset="0"/>
              </a:rPr>
              <a:t>.</a:t>
            </a:r>
          </a:p>
          <a:p>
            <a:pPr lvl="0"/>
            <a:endParaRPr lang="en-US" sz="1050" dirty="0">
              <a:solidFill>
                <a:srgbClr val="1F224E"/>
              </a:solidFill>
              <a:latin typeface="Myriad Pro" charset="0"/>
              <a:ea typeface="Myriad Pro" charset="0"/>
              <a:cs typeface="Myriad Pro" charset="0"/>
            </a:endParaRPr>
          </a:p>
          <a:p>
            <a:r>
              <a:rPr lang="en-US" sz="1050" b="1" dirty="0">
                <a:solidFill>
                  <a:srgbClr val="1F224E"/>
                </a:solidFill>
                <a:latin typeface="Myriad Pro" charset="0"/>
                <a:ea typeface="Myriad Pro" charset="0"/>
                <a:cs typeface="Myriad Pro" charset="0"/>
              </a:rPr>
              <a:t>0 marks </a:t>
            </a:r>
          </a:p>
          <a:p>
            <a:r>
              <a:rPr lang="en-US" sz="1050" dirty="0">
                <a:solidFill>
                  <a:srgbClr val="1F224E"/>
                </a:solidFill>
                <a:latin typeface="Myriad Pro" charset="0"/>
                <a:ea typeface="Myriad Pro" charset="0"/>
                <a:cs typeface="Myriad Pro" charset="0"/>
              </a:rPr>
              <a:t>No response or no response worthy of credit</a:t>
            </a:r>
            <a:r>
              <a:rPr lang="en-US" sz="1050" dirty="0" smtClean="0">
                <a:solidFill>
                  <a:srgbClr val="1F224E"/>
                </a:solidFill>
                <a:latin typeface="Myriad Pro" charset="0"/>
                <a:ea typeface="Myriad Pro" charset="0"/>
                <a:cs typeface="Myriad Pro" charset="0"/>
              </a:rPr>
              <a:t>.</a:t>
            </a:r>
          </a:p>
          <a:p>
            <a:endParaRPr lang="en-US" sz="1600" dirty="0" smtClean="0">
              <a:solidFill>
                <a:srgbClr val="1F224E"/>
              </a:solidFill>
              <a:latin typeface="Myriad Pro" charset="0"/>
              <a:ea typeface="Myriad Pro" charset="0"/>
              <a:cs typeface="Myriad Pro" charset="0"/>
            </a:endParaRPr>
          </a:p>
          <a:p>
            <a:endParaRPr lang="en-US" sz="1100" dirty="0" smtClean="0">
              <a:solidFill>
                <a:srgbClr val="1F224E"/>
              </a:solidFill>
              <a:latin typeface="Myriad Pro" charset="0"/>
              <a:ea typeface="Myriad Pro" charset="0"/>
              <a:cs typeface="Myriad Pro" charset="0"/>
            </a:endParaRPr>
          </a:p>
        </p:txBody>
      </p:sp>
      <p:sp>
        <p:nvSpPr>
          <p:cNvPr id="7" name="Rectangle 6"/>
          <p:cNvSpPr/>
          <p:nvPr/>
        </p:nvSpPr>
        <p:spPr>
          <a:xfrm>
            <a:off x="4293493" y="5517232"/>
            <a:ext cx="1872208" cy="900246"/>
          </a:xfrm>
          <a:prstGeom prst="rect">
            <a:avLst/>
          </a:prstGeom>
          <a:solidFill>
            <a:schemeClr val="bg1"/>
          </a:solidFill>
          <a:ln>
            <a:solidFill>
              <a:schemeClr val="tx1"/>
            </a:solidFill>
          </a:ln>
        </p:spPr>
        <p:txBody>
          <a:bodyPr wrap="square">
            <a:spAutoFit/>
          </a:bodyPr>
          <a:lstStyle/>
          <a:p>
            <a:r>
              <a:rPr lang="en-US" sz="1050" u="sng" dirty="0" smtClean="0">
                <a:solidFill>
                  <a:srgbClr val="1F224E"/>
                </a:solidFill>
                <a:latin typeface="Myriad Pro" charset="0"/>
                <a:ea typeface="Myriad Pro" charset="0"/>
                <a:cs typeface="Myriad Pro" charset="0"/>
              </a:rPr>
              <a:t>Quality </a:t>
            </a:r>
            <a:r>
              <a:rPr lang="en-US" sz="1050" u="sng" dirty="0">
                <a:solidFill>
                  <a:srgbClr val="1F224E"/>
                </a:solidFill>
                <a:latin typeface="Myriad Pro" charset="0"/>
                <a:ea typeface="Myriad Pro" charset="0"/>
                <a:cs typeface="Myriad Pro" charset="0"/>
              </a:rPr>
              <a:t>of extended response descriptors</a:t>
            </a:r>
            <a:r>
              <a:rPr lang="en-US" sz="1050" dirty="0">
                <a:solidFill>
                  <a:srgbClr val="1F224E"/>
                </a:solidFill>
                <a:latin typeface="Myriad Pro" charset="0"/>
                <a:ea typeface="Myriad Pro" charset="0"/>
                <a:cs typeface="Myriad Pro" charset="0"/>
              </a:rPr>
              <a:t> are listed below </a:t>
            </a:r>
            <a:r>
              <a:rPr lang="en-US" sz="1050" dirty="0">
                <a:solidFill>
                  <a:srgbClr val="00B0F0"/>
                </a:solidFill>
                <a:latin typeface="Myriad Pro" charset="0"/>
                <a:ea typeface="Myriad Pro" charset="0"/>
                <a:cs typeface="Myriad Pro" charset="0"/>
              </a:rPr>
              <a:t>AO2</a:t>
            </a:r>
            <a:r>
              <a:rPr lang="en-US" sz="1050" dirty="0">
                <a:solidFill>
                  <a:srgbClr val="1F224E"/>
                </a:solidFill>
                <a:latin typeface="Myriad Pro" charset="0"/>
                <a:ea typeface="Myriad Pro" charset="0"/>
                <a:cs typeface="Myriad Pro" charset="0"/>
              </a:rPr>
              <a:t> – you can find more information on these on </a:t>
            </a:r>
            <a:r>
              <a:rPr lang="en-US" sz="1050" u="sng" dirty="0">
                <a:solidFill>
                  <a:srgbClr val="1F224E"/>
                </a:solidFill>
                <a:latin typeface="Myriad Pro" charset="0"/>
                <a:ea typeface="Myriad Pro" charset="0"/>
                <a:cs typeface="Myriad Pro" charset="0"/>
              </a:rPr>
              <a:t>slide 9</a:t>
            </a:r>
            <a:r>
              <a:rPr lang="en-US" sz="1050" dirty="0">
                <a:solidFill>
                  <a:srgbClr val="1F224E"/>
                </a:solidFill>
                <a:latin typeface="Myriad Pro" charset="0"/>
                <a:ea typeface="Myriad Pro" charset="0"/>
                <a:cs typeface="Myriad Pro" charset="0"/>
              </a:rPr>
              <a:t>.</a:t>
            </a:r>
            <a:endParaRPr lang="en-GB" sz="1050" dirty="0">
              <a:solidFill>
                <a:srgbClr val="1F224E"/>
              </a:solidFill>
              <a:latin typeface="Myriad Pro" charset="0"/>
              <a:ea typeface="Myriad Pro" charset="0"/>
              <a:cs typeface="Myriad Pro" charset="0"/>
            </a:endParaRPr>
          </a:p>
        </p:txBody>
      </p:sp>
      <p:sp>
        <p:nvSpPr>
          <p:cNvPr id="5" name="Rectangle 4"/>
          <p:cNvSpPr/>
          <p:nvPr/>
        </p:nvSpPr>
        <p:spPr>
          <a:xfrm>
            <a:off x="6165701" y="5517232"/>
            <a:ext cx="2880320" cy="900246"/>
          </a:xfrm>
          <a:prstGeom prst="rect">
            <a:avLst/>
          </a:prstGeom>
          <a:solidFill>
            <a:schemeClr val="bg1"/>
          </a:solidFill>
          <a:ln>
            <a:solidFill>
              <a:schemeClr val="tx1"/>
            </a:solidFill>
          </a:ln>
        </p:spPr>
        <p:txBody>
          <a:bodyPr wrap="square">
            <a:spAutoFit/>
          </a:bodyPr>
          <a:lstStyle/>
          <a:p>
            <a:r>
              <a:rPr lang="en-GB" sz="1050" dirty="0">
                <a:solidFill>
                  <a:srgbClr val="1F224E"/>
                </a:solidFill>
                <a:latin typeface="Myriad Pro" charset="0"/>
                <a:ea typeface="Myriad Pro" charset="0"/>
                <a:cs typeface="Myriad Pro" charset="0"/>
              </a:rPr>
              <a:t>Remember there is </a:t>
            </a:r>
            <a:r>
              <a:rPr lang="en-US" sz="1050" dirty="0">
                <a:solidFill>
                  <a:srgbClr val="1F224E"/>
                </a:solidFill>
                <a:latin typeface="Myriad Pro" charset="0"/>
                <a:ea typeface="Myriad Pro" charset="0"/>
                <a:cs typeface="Myriad Pro" charset="0"/>
              </a:rPr>
              <a:t>level of response questions marking guidance</a:t>
            </a:r>
            <a:r>
              <a:rPr lang="en-GB" sz="1050" dirty="0">
                <a:solidFill>
                  <a:srgbClr val="1F224E"/>
                </a:solidFill>
                <a:latin typeface="Myriad Pro" charset="0"/>
                <a:ea typeface="Myriad Pro" charset="0"/>
                <a:cs typeface="Myriad Pro" charset="0"/>
              </a:rPr>
              <a:t> to indicate what </a:t>
            </a:r>
            <a:r>
              <a:rPr lang="en-GB" sz="1050" dirty="0" smtClean="0">
                <a:solidFill>
                  <a:srgbClr val="1F224E"/>
                </a:solidFill>
                <a:latin typeface="Myriad Pro" charset="0"/>
                <a:ea typeface="Myriad Pro" charset="0"/>
                <a:cs typeface="Myriad Pro" charset="0"/>
              </a:rPr>
              <a:t>‘</a:t>
            </a:r>
            <a:r>
              <a:rPr lang="en-GB" sz="1050" b="1" dirty="0" smtClean="0">
                <a:solidFill>
                  <a:srgbClr val="1F224E"/>
                </a:solidFill>
                <a:latin typeface="Myriad Pro" charset="0"/>
                <a:ea typeface="Myriad Pro" charset="0"/>
                <a:cs typeface="Myriad Pro" charset="0"/>
              </a:rPr>
              <a:t>comprehensive</a:t>
            </a:r>
            <a:r>
              <a:rPr lang="en-GB" sz="1050" dirty="0" smtClean="0">
                <a:solidFill>
                  <a:srgbClr val="1F224E"/>
                </a:solidFill>
                <a:latin typeface="Myriad Pro" charset="0"/>
                <a:ea typeface="Myriad Pro" charset="0"/>
                <a:cs typeface="Myriad Pro" charset="0"/>
              </a:rPr>
              <a:t>’, ‘</a:t>
            </a:r>
            <a:r>
              <a:rPr lang="en-GB" sz="1050" b="1" dirty="0" smtClean="0">
                <a:solidFill>
                  <a:srgbClr val="1F224E"/>
                </a:solidFill>
                <a:latin typeface="Myriad Pro" charset="0"/>
                <a:ea typeface="Myriad Pro" charset="0"/>
                <a:cs typeface="Myriad Pro" charset="0"/>
              </a:rPr>
              <a:t>thorough</a:t>
            </a:r>
            <a:r>
              <a:rPr lang="en-GB" sz="1050" dirty="0">
                <a:solidFill>
                  <a:srgbClr val="1F224E"/>
                </a:solidFill>
                <a:latin typeface="Myriad Pro" charset="0"/>
                <a:ea typeface="Myriad Pro" charset="0"/>
                <a:cs typeface="Myriad Pro" charset="0"/>
              </a:rPr>
              <a:t>’, ‘</a:t>
            </a:r>
            <a:r>
              <a:rPr lang="en-GB" sz="1050" b="1" dirty="0">
                <a:solidFill>
                  <a:srgbClr val="1F224E"/>
                </a:solidFill>
                <a:latin typeface="Myriad Pro" charset="0"/>
                <a:ea typeface="Myriad Pro" charset="0"/>
                <a:cs typeface="Myriad Pro" charset="0"/>
              </a:rPr>
              <a:t>reasonable</a:t>
            </a:r>
            <a:r>
              <a:rPr lang="en-GB" sz="1050" dirty="0">
                <a:solidFill>
                  <a:srgbClr val="1F224E"/>
                </a:solidFill>
                <a:latin typeface="Myriad Pro" charset="0"/>
                <a:ea typeface="Myriad Pro" charset="0"/>
                <a:cs typeface="Myriad Pro" charset="0"/>
              </a:rPr>
              <a:t>’ and ‘</a:t>
            </a:r>
            <a:r>
              <a:rPr lang="en-GB" sz="1050" b="1" dirty="0">
                <a:solidFill>
                  <a:srgbClr val="1F224E"/>
                </a:solidFill>
                <a:latin typeface="Myriad Pro" charset="0"/>
                <a:ea typeface="Myriad Pro" charset="0"/>
                <a:cs typeface="Myriad Pro" charset="0"/>
              </a:rPr>
              <a:t>basic</a:t>
            </a:r>
            <a:r>
              <a:rPr lang="en-GB" sz="1050" dirty="0">
                <a:solidFill>
                  <a:srgbClr val="1F224E"/>
                </a:solidFill>
                <a:latin typeface="Myriad Pro" charset="0"/>
                <a:ea typeface="Myriad Pro" charset="0"/>
                <a:cs typeface="Myriad Pro" charset="0"/>
              </a:rPr>
              <a:t>’ mean at the start of the mark schemes (and slide </a:t>
            </a:r>
            <a:r>
              <a:rPr lang="en-GB" sz="1050" dirty="0" smtClean="0">
                <a:solidFill>
                  <a:srgbClr val="1F224E"/>
                </a:solidFill>
                <a:latin typeface="Myriad Pro" charset="0"/>
                <a:ea typeface="Myriad Pro" charset="0"/>
                <a:cs typeface="Myriad Pro" charset="0"/>
              </a:rPr>
              <a:t>10 </a:t>
            </a:r>
            <a:r>
              <a:rPr lang="en-GB" sz="1050" dirty="0">
                <a:solidFill>
                  <a:srgbClr val="1F224E"/>
                </a:solidFill>
                <a:latin typeface="Myriad Pro" charset="0"/>
                <a:ea typeface="Myriad Pro" charset="0"/>
                <a:cs typeface="Myriad Pro" charset="0"/>
              </a:rPr>
              <a:t>of this presentation).</a:t>
            </a:r>
          </a:p>
        </p:txBody>
      </p:sp>
    </p:spTree>
    <p:extLst>
      <p:ext uri="{BB962C8B-B14F-4D97-AF65-F5344CB8AC3E}">
        <p14:creationId xmlns:p14="http://schemas.microsoft.com/office/powerpoint/2010/main" val="1687956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a:bodyPr>
          <a:lstStyle/>
          <a:p>
            <a:r>
              <a:rPr lang="en-GB" sz="3600" dirty="0" smtClean="0">
                <a:latin typeface="Myriad Pro"/>
              </a:rPr>
              <a:t>Geographical debates - Section C</a:t>
            </a:r>
            <a:endParaRPr lang="en-GB" sz="3600" dirty="0">
              <a:latin typeface="Myriad Pro"/>
            </a:endParaRPr>
          </a:p>
        </p:txBody>
      </p:sp>
      <p:sp>
        <p:nvSpPr>
          <p:cNvPr id="3" name="Content Placeholder 2"/>
          <p:cNvSpPr>
            <a:spLocks noGrp="1"/>
          </p:cNvSpPr>
          <p:nvPr>
            <p:ph idx="4294967295"/>
          </p:nvPr>
        </p:nvSpPr>
        <p:spPr>
          <a:xfrm>
            <a:off x="323528" y="1340768"/>
            <a:ext cx="8699500" cy="4454525"/>
          </a:xfrm>
        </p:spPr>
        <p:txBody>
          <a:bodyPr>
            <a:noAutofit/>
          </a:bodyPr>
          <a:lstStyle/>
          <a:p>
            <a:pPr marL="0" indent="0">
              <a:buNone/>
            </a:pPr>
            <a:r>
              <a:rPr lang="en-GB" sz="1600" dirty="0" smtClean="0">
                <a:solidFill>
                  <a:srgbClr val="1F224E"/>
                </a:solidFill>
                <a:latin typeface="Myriad Pro" charset="0"/>
                <a:ea typeface="Myriad Pro" charset="0"/>
                <a:cs typeface="Myriad Pro" charset="0"/>
              </a:rPr>
              <a:t>Section C of the Geographical debates assessment contains optionality of topics, with students answering one question from two different topics they have studied. There are </a:t>
            </a:r>
            <a:r>
              <a:rPr lang="en-GB" sz="1600" u="sng" dirty="0" smtClean="0">
                <a:solidFill>
                  <a:srgbClr val="1F224E"/>
                </a:solidFill>
                <a:latin typeface="Myriad Pro" charset="0"/>
                <a:ea typeface="Myriad Pro" charset="0"/>
                <a:cs typeface="Myriad Pro" charset="0"/>
              </a:rPr>
              <a:t>33 marks per topic in this section</a:t>
            </a:r>
            <a:r>
              <a:rPr lang="en-GB" sz="1600" dirty="0" smtClean="0">
                <a:solidFill>
                  <a:srgbClr val="1F224E"/>
                </a:solidFill>
                <a:latin typeface="Myriad Pro" charset="0"/>
                <a:ea typeface="Myriad Pro" charset="0"/>
                <a:cs typeface="Myriad Pro" charset="0"/>
              </a:rPr>
              <a:t> of </a:t>
            </a:r>
            <a:r>
              <a:rPr lang="en-GB" sz="1600" dirty="0">
                <a:solidFill>
                  <a:srgbClr val="1F224E"/>
                </a:solidFill>
                <a:latin typeface="Myriad Pro" charset="0"/>
                <a:ea typeface="Myriad Pro" charset="0"/>
                <a:cs typeface="Myriad Pro" charset="0"/>
              </a:rPr>
              <a:t>the exam.</a:t>
            </a:r>
          </a:p>
          <a:p>
            <a:pPr marL="0" indent="0">
              <a:buNone/>
            </a:pPr>
            <a:endParaRPr lang="en-GB" sz="1600" dirty="0">
              <a:solidFill>
                <a:srgbClr val="1F224E"/>
              </a:solidFill>
              <a:latin typeface="Myriad Pro" charset="0"/>
              <a:ea typeface="Myriad Pro" charset="0"/>
              <a:cs typeface="Myriad Pro" charset="0"/>
            </a:endParaRPr>
          </a:p>
          <a:p>
            <a:pPr marL="0" indent="0">
              <a:buNone/>
            </a:pPr>
            <a:r>
              <a:rPr lang="en-GB" sz="1600" u="sng" dirty="0" smtClean="0">
                <a:solidFill>
                  <a:srgbClr val="1F224E"/>
                </a:solidFill>
                <a:latin typeface="Myriad Pro" charset="0"/>
                <a:ea typeface="Myriad Pro" charset="0"/>
                <a:cs typeface="Myriad Pro" charset="0"/>
              </a:rPr>
              <a:t>This section will include high tariff essay questions (33 marks) of which students answer one question from a choice of two, for two different options. </a:t>
            </a:r>
          </a:p>
          <a:p>
            <a:pPr marL="0" indent="0">
              <a:buNone/>
            </a:pPr>
            <a:endParaRPr lang="en-GB" sz="1600" dirty="0">
              <a:solidFill>
                <a:srgbClr val="1F224E"/>
              </a:solidFill>
              <a:latin typeface="Myriad Pro" charset="0"/>
              <a:ea typeface="Myriad Pro" charset="0"/>
              <a:cs typeface="Myriad Pro" charset="0"/>
            </a:endParaRPr>
          </a:p>
          <a:p>
            <a:pPr marL="0" indent="0">
              <a:buNone/>
            </a:pPr>
            <a:r>
              <a:rPr lang="en-GB" sz="1600" dirty="0" smtClean="0">
                <a:solidFill>
                  <a:srgbClr val="1F224E"/>
                </a:solidFill>
                <a:latin typeface="Myriad Pro" charset="0"/>
                <a:ea typeface="Myriad Pro" charset="0"/>
                <a:cs typeface="Myriad Pro" charset="0"/>
              </a:rPr>
              <a:t>In Section C </a:t>
            </a:r>
            <a:r>
              <a:rPr lang="en-GB" sz="1600" dirty="0">
                <a:solidFill>
                  <a:srgbClr val="1F224E"/>
                </a:solidFill>
                <a:latin typeface="Myriad Pro" charset="0"/>
                <a:ea typeface="Myriad Pro" charset="0"/>
                <a:cs typeface="Myriad Pro" charset="0"/>
              </a:rPr>
              <a:t>there will only be </a:t>
            </a:r>
            <a:r>
              <a:rPr lang="en-GB" sz="1600" dirty="0">
                <a:solidFill>
                  <a:srgbClr val="FF0000"/>
                </a:solidFill>
                <a:latin typeface="Myriad Pro" charset="0"/>
                <a:ea typeface="Myriad Pro" charset="0"/>
                <a:cs typeface="Myriad Pro" charset="0"/>
              </a:rPr>
              <a:t>AO1</a:t>
            </a:r>
            <a:r>
              <a:rPr lang="en-GB" sz="1600" dirty="0">
                <a:solidFill>
                  <a:srgbClr val="1F224E"/>
                </a:solidFill>
                <a:latin typeface="Myriad Pro" charset="0"/>
                <a:ea typeface="Myriad Pro" charset="0"/>
                <a:cs typeface="Myriad Pro" charset="0"/>
              </a:rPr>
              <a:t> and </a:t>
            </a:r>
            <a:r>
              <a:rPr lang="en-GB" sz="1600" dirty="0">
                <a:solidFill>
                  <a:srgbClr val="00B0F0"/>
                </a:solidFill>
                <a:latin typeface="Myriad Pro" charset="0"/>
                <a:ea typeface="Myriad Pro" charset="0"/>
                <a:cs typeface="Myriad Pro" charset="0"/>
              </a:rPr>
              <a:t>AO2</a:t>
            </a:r>
            <a:r>
              <a:rPr lang="en-GB" sz="1600" dirty="0">
                <a:solidFill>
                  <a:srgbClr val="1F224E"/>
                </a:solidFill>
                <a:latin typeface="Myriad Pro" charset="0"/>
                <a:ea typeface="Myriad Pro" charset="0"/>
                <a:cs typeface="Myriad Pro" charset="0"/>
              </a:rPr>
              <a:t> marks allocated to the questions – there will be </a:t>
            </a:r>
            <a:r>
              <a:rPr lang="en-GB" sz="1600" u="sng" dirty="0">
                <a:solidFill>
                  <a:srgbClr val="1F224E"/>
                </a:solidFill>
                <a:latin typeface="Myriad Pro" charset="0"/>
                <a:ea typeface="Myriad Pro" charset="0"/>
                <a:cs typeface="Myriad Pro" charset="0"/>
              </a:rPr>
              <a:t>no</a:t>
            </a:r>
            <a:r>
              <a:rPr lang="en-GB" sz="1600" dirty="0">
                <a:solidFill>
                  <a:srgbClr val="1F224E"/>
                </a:solidFill>
                <a:latin typeface="Myriad Pro" charset="0"/>
                <a:ea typeface="Myriad Pro" charset="0"/>
                <a:cs typeface="Myriad Pro" charset="0"/>
              </a:rPr>
              <a:t> </a:t>
            </a:r>
            <a:r>
              <a:rPr lang="en-GB" sz="1600" dirty="0">
                <a:solidFill>
                  <a:srgbClr val="00B050"/>
                </a:solidFill>
                <a:latin typeface="Myriad Pro" charset="0"/>
                <a:ea typeface="Myriad Pro" charset="0"/>
                <a:cs typeface="Myriad Pro" charset="0"/>
              </a:rPr>
              <a:t>AO3</a:t>
            </a:r>
            <a:r>
              <a:rPr lang="en-GB" sz="1600" dirty="0">
                <a:solidFill>
                  <a:srgbClr val="1F224E"/>
                </a:solidFill>
                <a:latin typeface="Myriad Pro" charset="0"/>
                <a:ea typeface="Myriad Pro" charset="0"/>
                <a:cs typeface="Myriad Pro" charset="0"/>
              </a:rPr>
              <a:t> marks in this section</a:t>
            </a:r>
            <a:r>
              <a:rPr lang="en-GB" sz="1600" dirty="0" smtClean="0">
                <a:solidFill>
                  <a:srgbClr val="1F224E"/>
                </a:solidFill>
                <a:latin typeface="Myriad Pro" charset="0"/>
                <a:ea typeface="Myriad Pro" charset="0"/>
                <a:cs typeface="Myriad Pro" charset="0"/>
              </a:rPr>
              <a:t>.</a:t>
            </a:r>
          </a:p>
          <a:p>
            <a:pPr marL="0" indent="0">
              <a:buNone/>
            </a:pPr>
            <a:endParaRPr lang="en-GB" sz="1600" dirty="0">
              <a:solidFill>
                <a:srgbClr val="1F224E"/>
              </a:solidFill>
              <a:latin typeface="Myriad Pro" charset="0"/>
              <a:ea typeface="Myriad Pro" charset="0"/>
              <a:cs typeface="Myriad Pro" charset="0"/>
            </a:endParaRPr>
          </a:p>
          <a:p>
            <a:pPr marL="0" indent="0">
              <a:buNone/>
            </a:pPr>
            <a:endParaRPr lang="en-GB" sz="1600" dirty="0" smtClean="0">
              <a:solidFill>
                <a:srgbClr val="1F224E"/>
              </a:solidFill>
              <a:latin typeface="Myriad Pro" charset="0"/>
              <a:ea typeface="Myriad Pro" charset="0"/>
              <a:cs typeface="Myriad Pro" charset="0"/>
            </a:endParaRPr>
          </a:p>
          <a:p>
            <a:pPr marL="0" indent="0">
              <a:buNone/>
            </a:pPr>
            <a:endParaRPr lang="en-GB" sz="1600" dirty="0">
              <a:solidFill>
                <a:srgbClr val="1F224E"/>
              </a:solidFill>
              <a:latin typeface="Myriad Pro" charset="0"/>
              <a:ea typeface="Myriad Pro" charset="0"/>
              <a:cs typeface="Myriad Pro" charset="0"/>
            </a:endParaRPr>
          </a:p>
          <a:p>
            <a:pPr marL="0" indent="0">
              <a:buNone/>
            </a:pPr>
            <a:endParaRPr lang="en-GB" sz="1600" dirty="0" smtClean="0">
              <a:solidFill>
                <a:srgbClr val="1F224E"/>
              </a:solidFill>
              <a:latin typeface="Myriad Pro" charset="0"/>
              <a:ea typeface="Myriad Pro" charset="0"/>
              <a:cs typeface="Myriad Pro" charset="0"/>
            </a:endParaRPr>
          </a:p>
          <a:p>
            <a:pPr marL="0" indent="0">
              <a:buNone/>
            </a:pPr>
            <a:r>
              <a:rPr lang="en-GB" sz="1600" dirty="0">
                <a:solidFill>
                  <a:srgbClr val="1F224E"/>
                </a:solidFill>
                <a:latin typeface="Myriad Pro" charset="0"/>
                <a:ea typeface="Myriad Pro" charset="0"/>
                <a:cs typeface="Myriad Pro" charset="0"/>
              </a:rPr>
              <a:t>The totals reflect that students answer questions on two </a:t>
            </a:r>
            <a:r>
              <a:rPr lang="en-GB" sz="1600" dirty="0" smtClean="0">
                <a:solidFill>
                  <a:srgbClr val="1F224E"/>
                </a:solidFill>
                <a:latin typeface="Myriad Pro" charset="0"/>
                <a:ea typeface="Myriad Pro" charset="0"/>
                <a:cs typeface="Myriad Pro" charset="0"/>
              </a:rPr>
              <a:t>topics in </a:t>
            </a:r>
            <a:r>
              <a:rPr lang="en-GB" sz="1600" dirty="0">
                <a:solidFill>
                  <a:srgbClr val="1F224E"/>
                </a:solidFill>
                <a:latin typeface="Myriad Pro" charset="0"/>
                <a:ea typeface="Myriad Pro" charset="0"/>
                <a:cs typeface="Myriad Pro" charset="0"/>
              </a:rPr>
              <a:t>Section </a:t>
            </a:r>
            <a:r>
              <a:rPr lang="en-GB" sz="1600" dirty="0" smtClean="0">
                <a:solidFill>
                  <a:srgbClr val="1F224E"/>
                </a:solidFill>
                <a:latin typeface="Myriad Pro" charset="0"/>
                <a:ea typeface="Myriad Pro" charset="0"/>
                <a:cs typeface="Myriad Pro" charset="0"/>
              </a:rPr>
              <a:t>C.</a:t>
            </a:r>
            <a:endParaRPr lang="en-GB" sz="1600" dirty="0">
              <a:solidFill>
                <a:srgbClr val="1F224E"/>
              </a:solidFill>
              <a:latin typeface="Myriad Pro" charset="0"/>
              <a:ea typeface="Myriad Pro" charset="0"/>
              <a:cs typeface="Myriad Pro" charset="0"/>
            </a:endParaRPr>
          </a:p>
          <a:p>
            <a:pPr marL="0" indent="0">
              <a:buNone/>
            </a:pPr>
            <a:endParaRPr lang="en-GB" sz="1600" dirty="0" smtClean="0">
              <a:solidFill>
                <a:srgbClr val="1F224E"/>
              </a:solidFill>
              <a:latin typeface="Myriad Pro" charset="0"/>
              <a:ea typeface="Myriad Pro" charset="0"/>
              <a:cs typeface="Myriad Pro" charset="0"/>
            </a:endParaRPr>
          </a:p>
          <a:p>
            <a:pPr marL="0" indent="0">
              <a:buNone/>
            </a:pPr>
            <a:r>
              <a:rPr lang="en-GB" sz="1600" dirty="0" smtClean="0">
                <a:solidFill>
                  <a:srgbClr val="1F224E"/>
                </a:solidFill>
                <a:latin typeface="Myriad Pro" charset="0"/>
                <a:ea typeface="Myriad Pro" charset="0"/>
                <a:cs typeface="Myriad Pro" charset="0"/>
              </a:rPr>
              <a:t>This </a:t>
            </a:r>
            <a:r>
              <a:rPr lang="en-GB" sz="1600" dirty="0">
                <a:solidFill>
                  <a:srgbClr val="1F224E"/>
                </a:solidFill>
                <a:latin typeface="Myriad Pro" charset="0"/>
                <a:ea typeface="Myriad Pro" charset="0"/>
                <a:cs typeface="Myriad Pro" charset="0"/>
              </a:rPr>
              <a:t>question structure will be the same in future assessments.</a:t>
            </a:r>
          </a:p>
          <a:p>
            <a:pPr marL="0" indent="0">
              <a:buNone/>
            </a:pPr>
            <a:endParaRPr lang="en-GB" sz="1600" dirty="0">
              <a:solidFill>
                <a:srgbClr val="1F224E"/>
              </a:solidFill>
              <a:latin typeface="Myriad Pro" charset="0"/>
              <a:ea typeface="Myriad Pro" charset="0"/>
              <a:cs typeface="Myriad Pro" charset="0"/>
            </a:endParaRPr>
          </a:p>
        </p:txBody>
      </p:sp>
      <p:graphicFrame>
        <p:nvGraphicFramePr>
          <p:cNvPr id="5" name="Table 4" title="AO breakdown"/>
          <p:cNvGraphicFramePr>
            <a:graphicFrameLocks noGrp="1"/>
          </p:cNvGraphicFramePr>
          <p:nvPr>
            <p:extLst>
              <p:ext uri="{D42A27DB-BD31-4B8C-83A1-F6EECF244321}">
                <p14:modId xmlns:p14="http://schemas.microsoft.com/office/powerpoint/2010/main" val="2288431179"/>
              </p:ext>
            </p:extLst>
          </p:nvPr>
        </p:nvGraphicFramePr>
        <p:xfrm>
          <a:off x="1043608" y="3933056"/>
          <a:ext cx="6912768" cy="873869"/>
        </p:xfrm>
        <a:graphic>
          <a:graphicData uri="http://schemas.openxmlformats.org/drawingml/2006/table">
            <a:tbl>
              <a:tblPr firstRow="1" bandRow="1">
                <a:tableStyleId>{5C22544A-7EE6-4342-B048-85BDC9FD1C3A}</a:tableStyleId>
              </a:tblPr>
              <a:tblGrid>
                <a:gridCol w="676250"/>
                <a:gridCol w="1700015"/>
                <a:gridCol w="1530952"/>
                <a:gridCol w="1562225"/>
                <a:gridCol w="1443326"/>
              </a:tblGrid>
              <a:tr h="360040">
                <a:tc>
                  <a:txBody>
                    <a:bodyPr/>
                    <a:lstStyle/>
                    <a:p>
                      <a:pPr algn="ctr"/>
                      <a:endParaRPr lang="en-GB" sz="1400" dirty="0"/>
                    </a:p>
                  </a:txBody>
                  <a:tcPr>
                    <a:solidFill>
                      <a:schemeClr val="bg1">
                        <a:lumMod val="85000"/>
                      </a:schemeClr>
                    </a:solidFill>
                  </a:tcPr>
                </a:tc>
                <a:tc>
                  <a:txBody>
                    <a:bodyPr/>
                    <a:lstStyle/>
                    <a:p>
                      <a:pPr algn="ctr"/>
                      <a:r>
                        <a:rPr lang="en-GB" sz="1400" dirty="0" smtClean="0">
                          <a:solidFill>
                            <a:srgbClr val="FF0000"/>
                          </a:solidFill>
                        </a:rPr>
                        <a:t>AO1 (Knowledge and</a:t>
                      </a:r>
                      <a:r>
                        <a:rPr lang="en-GB" sz="1400" baseline="0" dirty="0" smtClean="0">
                          <a:solidFill>
                            <a:srgbClr val="FF0000"/>
                          </a:solidFill>
                        </a:rPr>
                        <a:t> understanding</a:t>
                      </a:r>
                      <a:r>
                        <a:rPr lang="en-GB" sz="1400" dirty="0" smtClean="0">
                          <a:solidFill>
                            <a:srgbClr val="FF0000"/>
                          </a:solidFill>
                        </a:rPr>
                        <a:t>)</a:t>
                      </a:r>
                      <a:endParaRPr lang="en-GB" sz="1400" dirty="0">
                        <a:solidFill>
                          <a:srgbClr val="FF0000"/>
                        </a:solidFill>
                      </a:endParaRPr>
                    </a:p>
                  </a:txBody>
                  <a:tcPr>
                    <a:solidFill>
                      <a:schemeClr val="bg1">
                        <a:lumMod val="85000"/>
                      </a:schemeClr>
                    </a:solidFill>
                  </a:tcPr>
                </a:tc>
                <a:tc>
                  <a:txBody>
                    <a:bodyPr/>
                    <a:lstStyle/>
                    <a:p>
                      <a:pPr algn="ctr"/>
                      <a:r>
                        <a:rPr lang="en-GB" sz="1400" dirty="0" smtClean="0">
                          <a:solidFill>
                            <a:srgbClr val="00B0F0"/>
                          </a:solidFill>
                        </a:rPr>
                        <a:t>AO2 (Application)</a:t>
                      </a:r>
                      <a:endParaRPr lang="en-GB" sz="1400" dirty="0">
                        <a:solidFill>
                          <a:srgbClr val="00B0F0"/>
                        </a:solidFill>
                      </a:endParaRPr>
                    </a:p>
                  </a:txBody>
                  <a:tcPr>
                    <a:solidFill>
                      <a:schemeClr val="bg1">
                        <a:lumMod val="85000"/>
                      </a:schemeClr>
                    </a:solidFill>
                  </a:tcPr>
                </a:tc>
                <a:tc>
                  <a:txBody>
                    <a:bodyPr/>
                    <a:lstStyle/>
                    <a:p>
                      <a:pPr algn="ctr"/>
                      <a:r>
                        <a:rPr lang="en-GB" sz="1400" dirty="0" smtClean="0">
                          <a:solidFill>
                            <a:srgbClr val="00B050"/>
                          </a:solidFill>
                        </a:rPr>
                        <a:t>AO3 (Skills)</a:t>
                      </a:r>
                      <a:endParaRPr lang="en-GB" sz="1400" dirty="0">
                        <a:solidFill>
                          <a:srgbClr val="00B050"/>
                        </a:solidFill>
                      </a:endParaRPr>
                    </a:p>
                  </a:txBody>
                  <a:tcPr>
                    <a:solidFill>
                      <a:schemeClr val="bg1">
                        <a:lumMod val="85000"/>
                      </a:schemeClr>
                    </a:solidFill>
                  </a:tcPr>
                </a:tc>
                <a:tc>
                  <a:txBody>
                    <a:bodyPr/>
                    <a:lstStyle/>
                    <a:p>
                      <a:pPr algn="ctr"/>
                      <a:r>
                        <a:rPr lang="en-GB" sz="1400" dirty="0" smtClean="0">
                          <a:solidFill>
                            <a:schemeClr val="tx1"/>
                          </a:solidFill>
                        </a:rPr>
                        <a:t>Total</a:t>
                      </a:r>
                      <a:endParaRPr lang="en-GB" sz="1400" dirty="0">
                        <a:solidFill>
                          <a:schemeClr val="tx1"/>
                        </a:solidFill>
                      </a:endParaRPr>
                    </a:p>
                  </a:txBody>
                  <a:tcPr>
                    <a:solidFill>
                      <a:schemeClr val="bg1">
                        <a:lumMod val="85000"/>
                      </a:schemeClr>
                    </a:solidFill>
                  </a:tcPr>
                </a:tc>
              </a:tr>
              <a:tr h="355709">
                <a:tc>
                  <a:txBody>
                    <a:bodyPr/>
                    <a:lstStyle/>
                    <a:p>
                      <a:pPr algn="ctr"/>
                      <a:r>
                        <a:rPr lang="en-GB" sz="1400" dirty="0" smtClean="0"/>
                        <a:t>Marks</a:t>
                      </a:r>
                      <a:endParaRPr lang="en-GB" sz="1400" dirty="0"/>
                    </a:p>
                  </a:txBody>
                  <a:tcPr>
                    <a:solidFill>
                      <a:schemeClr val="bg1">
                        <a:lumMod val="85000"/>
                      </a:schemeClr>
                    </a:solidFill>
                  </a:tcPr>
                </a:tc>
                <a:tc>
                  <a:txBody>
                    <a:bodyPr/>
                    <a:lstStyle/>
                    <a:p>
                      <a:pPr algn="ctr"/>
                      <a:r>
                        <a:rPr lang="en-GB" sz="1400" dirty="0" smtClean="0"/>
                        <a:t>18</a:t>
                      </a:r>
                      <a:endParaRPr lang="en-GB" sz="1400" dirty="0"/>
                    </a:p>
                  </a:txBody>
                  <a:tcPr>
                    <a:solidFill>
                      <a:schemeClr val="bg1">
                        <a:lumMod val="85000"/>
                      </a:schemeClr>
                    </a:solidFill>
                  </a:tcPr>
                </a:tc>
                <a:tc>
                  <a:txBody>
                    <a:bodyPr/>
                    <a:lstStyle/>
                    <a:p>
                      <a:pPr algn="ctr"/>
                      <a:r>
                        <a:rPr lang="en-GB" sz="1400" dirty="0" smtClean="0"/>
                        <a:t>48</a:t>
                      </a:r>
                      <a:endParaRPr lang="en-GB" sz="1400" dirty="0"/>
                    </a:p>
                  </a:txBody>
                  <a:tcPr>
                    <a:solidFill>
                      <a:schemeClr val="bg1">
                        <a:lumMod val="85000"/>
                      </a:schemeClr>
                    </a:solidFill>
                  </a:tcPr>
                </a:tc>
                <a:tc>
                  <a:txBody>
                    <a:bodyPr/>
                    <a:lstStyle/>
                    <a:p>
                      <a:pPr algn="ctr"/>
                      <a:r>
                        <a:rPr lang="en-GB" sz="1400" dirty="0" smtClean="0"/>
                        <a:t>0</a:t>
                      </a:r>
                      <a:endParaRPr lang="en-GB" sz="1400" dirty="0"/>
                    </a:p>
                  </a:txBody>
                  <a:tcPr>
                    <a:solidFill>
                      <a:schemeClr val="bg1">
                        <a:lumMod val="85000"/>
                      </a:schemeClr>
                    </a:solidFill>
                  </a:tcPr>
                </a:tc>
                <a:tc>
                  <a:txBody>
                    <a:bodyPr/>
                    <a:lstStyle/>
                    <a:p>
                      <a:pPr algn="ctr"/>
                      <a:r>
                        <a:rPr lang="en-GB" sz="1400" dirty="0" smtClean="0"/>
                        <a:t>66</a:t>
                      </a:r>
                      <a:endParaRPr lang="en-GB" sz="1400" dirty="0"/>
                    </a:p>
                  </a:txBody>
                  <a:tcPr>
                    <a:solidFill>
                      <a:schemeClr val="bg1">
                        <a:lumMod val="85000"/>
                      </a:schemeClr>
                    </a:solidFill>
                  </a:tcPr>
                </a:tc>
              </a:tr>
            </a:tbl>
          </a:graphicData>
        </a:graphic>
      </p:graphicFrame>
    </p:spTree>
    <p:extLst>
      <p:ext uri="{BB962C8B-B14F-4D97-AF65-F5344CB8AC3E}">
        <p14:creationId xmlns:p14="http://schemas.microsoft.com/office/powerpoint/2010/main" val="220034443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 y="-54818"/>
            <a:ext cx="9180512" cy="936104"/>
          </a:xfrm>
        </p:spPr>
        <p:txBody>
          <a:bodyPr>
            <a:noAutofit/>
          </a:bodyPr>
          <a:lstStyle/>
          <a:p>
            <a:r>
              <a:rPr lang="en-GB" sz="2800" dirty="0"/>
              <a:t>Topic </a:t>
            </a:r>
            <a:r>
              <a:rPr lang="en-GB" sz="2800" dirty="0" smtClean="0"/>
              <a:t>3.3 </a:t>
            </a:r>
            <a:r>
              <a:rPr lang="en-GB" sz="2800" dirty="0"/>
              <a:t>– Question </a:t>
            </a:r>
            <a:r>
              <a:rPr lang="en-GB" sz="2800" dirty="0" smtClean="0"/>
              <a:t>16* </a:t>
            </a:r>
            <a:r>
              <a:rPr lang="en-GB" sz="2800" dirty="0"/>
              <a:t>– 33 </a:t>
            </a:r>
            <a:r>
              <a:rPr lang="en-GB" sz="2800" dirty="0" smtClean="0"/>
              <a:t>marks – </a:t>
            </a:r>
            <a:r>
              <a:rPr lang="en-GB" sz="2800" dirty="0"/>
              <a:t>Indicative </a:t>
            </a:r>
            <a:r>
              <a:rPr lang="en-GB" sz="2800" dirty="0" smtClean="0"/>
              <a:t>content</a:t>
            </a:r>
            <a:endParaRPr lang="en-GB" sz="2800" dirty="0"/>
          </a:p>
        </p:txBody>
      </p:sp>
      <p:sp>
        <p:nvSpPr>
          <p:cNvPr id="7" name="Content Placeholder 2"/>
          <p:cNvSpPr txBox="1">
            <a:spLocks/>
          </p:cNvSpPr>
          <p:nvPr/>
        </p:nvSpPr>
        <p:spPr>
          <a:xfrm>
            <a:off x="0" y="1380008"/>
            <a:ext cx="2987824" cy="5361360"/>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100" b="1" dirty="0" smtClean="0">
                <a:solidFill>
                  <a:srgbClr val="FF0000"/>
                </a:solidFill>
                <a:latin typeface="Myriad Pro" charset="0"/>
                <a:ea typeface="Myriad Pro" charset="0"/>
                <a:cs typeface="Myriad Pro" charset="0"/>
              </a:rPr>
              <a:t>AO1 </a:t>
            </a:r>
            <a:r>
              <a:rPr lang="en-US" sz="1100" b="1" dirty="0">
                <a:solidFill>
                  <a:srgbClr val="FF0000"/>
                </a:solidFill>
                <a:latin typeface="Myriad Pro" charset="0"/>
                <a:ea typeface="Myriad Pro" charset="0"/>
                <a:cs typeface="Myriad Pro" charset="0"/>
              </a:rPr>
              <a:t>– </a:t>
            </a:r>
            <a:r>
              <a:rPr lang="en-US" sz="1100" b="1" dirty="0" smtClean="0">
                <a:solidFill>
                  <a:srgbClr val="FF0000"/>
                </a:solidFill>
                <a:latin typeface="Myriad Pro" charset="0"/>
                <a:ea typeface="Myriad Pro" charset="0"/>
                <a:cs typeface="Myriad Pro" charset="0"/>
              </a:rPr>
              <a:t>9 </a:t>
            </a:r>
            <a:r>
              <a:rPr lang="en-US" sz="1100" b="1" dirty="0">
                <a:solidFill>
                  <a:srgbClr val="FF0000"/>
                </a:solidFill>
                <a:latin typeface="Myriad Pro" charset="0"/>
                <a:ea typeface="Myriad Pro" charset="0"/>
                <a:cs typeface="Myriad Pro" charset="0"/>
              </a:rPr>
              <a:t>marks</a:t>
            </a:r>
            <a:endParaRPr lang="en-GB" sz="1100" b="1" dirty="0">
              <a:solidFill>
                <a:srgbClr val="FF0000"/>
              </a:solidFill>
              <a:latin typeface="Myriad Pro" charset="0"/>
              <a:ea typeface="Myriad Pro" charset="0"/>
              <a:cs typeface="Myriad Pro" charset="0"/>
            </a:endParaRPr>
          </a:p>
          <a:p>
            <a:pPr marL="0" indent="0">
              <a:buNone/>
            </a:pPr>
            <a:r>
              <a:rPr lang="en-US" sz="1100" dirty="0" smtClean="0">
                <a:solidFill>
                  <a:srgbClr val="FF0000"/>
                </a:solidFill>
                <a:latin typeface="Myriad Pro" charset="0"/>
                <a:ea typeface="Myriad Pro" charset="0"/>
                <a:cs typeface="Myriad Pro" charset="0"/>
              </a:rPr>
              <a:t>Knowledge </a:t>
            </a:r>
            <a:r>
              <a:rPr lang="en-US" sz="1100" dirty="0">
                <a:solidFill>
                  <a:srgbClr val="FF0000"/>
                </a:solidFill>
                <a:latin typeface="Myriad Pro" charset="0"/>
                <a:ea typeface="Myriad Pro" charset="0"/>
                <a:cs typeface="Myriad Pro" charset="0"/>
              </a:rPr>
              <a:t>and understanding </a:t>
            </a:r>
            <a:r>
              <a:rPr lang="en-US" sz="1100" dirty="0">
                <a:solidFill>
                  <a:srgbClr val="1F224E"/>
                </a:solidFill>
                <a:latin typeface="Myriad Pro" charset="0"/>
                <a:ea typeface="Myriad Pro" charset="0"/>
                <a:cs typeface="Myriad Pro" charset="0"/>
              </a:rPr>
              <a:t>of the effects of climate change on oceans, could potentially include:</a:t>
            </a:r>
            <a:endParaRPr lang="en-US" sz="1100" dirty="0" smtClean="0">
              <a:solidFill>
                <a:srgbClr val="1F224E"/>
              </a:solidFill>
              <a:latin typeface="Myriad Pro" charset="0"/>
              <a:ea typeface="Myriad Pro" charset="0"/>
              <a:cs typeface="Myriad Pro" charset="0"/>
            </a:endParaRPr>
          </a:p>
          <a:p>
            <a:r>
              <a:rPr lang="en-US" sz="1100" dirty="0" smtClean="0">
                <a:solidFill>
                  <a:srgbClr val="1F224E"/>
                </a:solidFill>
                <a:latin typeface="Myriad Pro" charset="0"/>
                <a:ea typeface="Myriad Pro" charset="0"/>
                <a:cs typeface="Myriad Pro" charset="0"/>
              </a:rPr>
              <a:t>amount </a:t>
            </a:r>
            <a:r>
              <a:rPr lang="en-US" sz="1100" dirty="0">
                <a:solidFill>
                  <a:srgbClr val="1F224E"/>
                </a:solidFill>
                <a:latin typeface="Myriad Pro" charset="0"/>
                <a:ea typeface="Myriad Pro" charset="0"/>
                <a:cs typeface="Myriad Pro" charset="0"/>
              </a:rPr>
              <a:t>of heat stored in the oceans has increased significantly since the 1950s, which affects sea surface temperature</a:t>
            </a:r>
          </a:p>
          <a:p>
            <a:r>
              <a:rPr lang="en-US" sz="1100" dirty="0" smtClean="0">
                <a:solidFill>
                  <a:srgbClr val="1F224E"/>
                </a:solidFill>
                <a:latin typeface="Myriad Pro" charset="0"/>
                <a:ea typeface="Myriad Pro" charset="0"/>
                <a:cs typeface="Myriad Pro" charset="0"/>
              </a:rPr>
              <a:t>acidification </a:t>
            </a:r>
            <a:r>
              <a:rPr lang="en-US" sz="1100" dirty="0">
                <a:solidFill>
                  <a:srgbClr val="1F224E"/>
                </a:solidFill>
                <a:latin typeface="Myriad Pro" charset="0"/>
                <a:ea typeface="Myriad Pro" charset="0"/>
                <a:cs typeface="Myriad Pro" charset="0"/>
              </a:rPr>
              <a:t>– increased levels of carbon dioxide in the atmosphere which dissolves in the water affects the chemistry of sea water</a:t>
            </a:r>
          </a:p>
          <a:p>
            <a:r>
              <a:rPr lang="en-US" sz="1100" dirty="0" smtClean="0">
                <a:solidFill>
                  <a:srgbClr val="1F224E"/>
                </a:solidFill>
                <a:latin typeface="Myriad Pro" charset="0"/>
                <a:ea typeface="Myriad Pro" charset="0"/>
                <a:cs typeface="Myriad Pro" charset="0"/>
              </a:rPr>
              <a:t>rising </a:t>
            </a:r>
            <a:r>
              <a:rPr lang="en-US" sz="1100" dirty="0">
                <a:solidFill>
                  <a:srgbClr val="1F224E"/>
                </a:solidFill>
                <a:latin typeface="Myriad Pro" charset="0"/>
                <a:ea typeface="Myriad Pro" charset="0"/>
                <a:cs typeface="Myriad Pro" charset="0"/>
              </a:rPr>
              <a:t>sea level – expansion of the oceans as their surface waters heat up, plus the contribution of melting glaciers and ice sheets</a:t>
            </a:r>
          </a:p>
          <a:p>
            <a:r>
              <a:rPr lang="en-US" sz="1100" dirty="0" smtClean="0">
                <a:solidFill>
                  <a:srgbClr val="1F224E"/>
                </a:solidFill>
                <a:latin typeface="Myriad Pro" charset="0"/>
                <a:ea typeface="Myriad Pro" charset="0"/>
                <a:cs typeface="Myriad Pro" charset="0"/>
              </a:rPr>
              <a:t>changes </a:t>
            </a:r>
            <a:r>
              <a:rPr lang="en-US" sz="1100" dirty="0">
                <a:solidFill>
                  <a:srgbClr val="1F224E"/>
                </a:solidFill>
                <a:latin typeface="Myriad Pro" charset="0"/>
                <a:ea typeface="Myriad Pro" charset="0"/>
                <a:cs typeface="Myriad Pro" charset="0"/>
              </a:rPr>
              <a:t>to the extent (decreasing) and thickness (thinning) of sea ice, especially in the Arctic in the last thirty to forty years</a:t>
            </a:r>
          </a:p>
          <a:p>
            <a:r>
              <a:rPr lang="en-US" sz="1100" dirty="0" smtClean="0">
                <a:solidFill>
                  <a:srgbClr val="1F224E"/>
                </a:solidFill>
                <a:latin typeface="Myriad Pro" charset="0"/>
                <a:ea typeface="Myriad Pro" charset="0"/>
                <a:cs typeface="Myriad Pro" charset="0"/>
              </a:rPr>
              <a:t>changes </a:t>
            </a:r>
            <a:r>
              <a:rPr lang="en-US" sz="1100" dirty="0">
                <a:solidFill>
                  <a:srgbClr val="1F224E"/>
                </a:solidFill>
                <a:latin typeface="Myriad Pro" charset="0"/>
                <a:ea typeface="Myriad Pro" charset="0"/>
                <a:cs typeface="Myriad Pro" charset="0"/>
              </a:rPr>
              <a:t>in the transfer of energy as a result of changes to ocean currents</a:t>
            </a:r>
          </a:p>
          <a:p>
            <a:r>
              <a:rPr lang="en-US" sz="1100" dirty="0" smtClean="0">
                <a:solidFill>
                  <a:srgbClr val="1F224E"/>
                </a:solidFill>
                <a:latin typeface="Myriad Pro" charset="0"/>
                <a:ea typeface="Myriad Pro" charset="0"/>
                <a:cs typeface="Myriad Pro" charset="0"/>
              </a:rPr>
              <a:t>rising </a:t>
            </a:r>
            <a:r>
              <a:rPr lang="en-US" sz="1100" dirty="0">
                <a:solidFill>
                  <a:srgbClr val="1F224E"/>
                </a:solidFill>
                <a:latin typeface="Myriad Pro" charset="0"/>
                <a:ea typeface="Myriad Pro" charset="0"/>
                <a:cs typeface="Myriad Pro" charset="0"/>
              </a:rPr>
              <a:t>temperatures of the oceans and impact on </a:t>
            </a:r>
            <a:r>
              <a:rPr lang="en-US" sz="1100" dirty="0" smtClean="0">
                <a:solidFill>
                  <a:srgbClr val="1F224E"/>
                </a:solidFill>
                <a:latin typeface="Myriad Pro" charset="0"/>
                <a:ea typeface="Myriad Pro" charset="0"/>
                <a:cs typeface="Myriad Pro" charset="0"/>
              </a:rPr>
              <a:t>coral </a:t>
            </a:r>
            <a:r>
              <a:rPr lang="en-US" sz="1100" dirty="0">
                <a:solidFill>
                  <a:srgbClr val="1F224E"/>
                </a:solidFill>
                <a:latin typeface="Myriad Pro" charset="0"/>
                <a:ea typeface="Myriad Pro" charset="0"/>
                <a:cs typeface="Myriad Pro" charset="0"/>
              </a:rPr>
              <a:t>ecosystems such as loss in biodiversity and local communities</a:t>
            </a:r>
            <a:r>
              <a:rPr lang="en-US" sz="1100" dirty="0" smtClean="0">
                <a:solidFill>
                  <a:srgbClr val="1F224E"/>
                </a:solidFill>
                <a:latin typeface="Myriad Pro" charset="0"/>
                <a:ea typeface="Myriad Pro" charset="0"/>
                <a:cs typeface="Myriad Pro" charset="0"/>
              </a:rPr>
              <a:t>.</a:t>
            </a:r>
            <a:endParaRPr lang="en-US" sz="1100" dirty="0">
              <a:solidFill>
                <a:srgbClr val="1F224E"/>
              </a:solidFill>
              <a:latin typeface="Myriad Pro" charset="0"/>
              <a:ea typeface="Myriad Pro" charset="0"/>
              <a:cs typeface="Myriad Pro" charset="0"/>
            </a:endParaRPr>
          </a:p>
        </p:txBody>
      </p:sp>
      <p:sp>
        <p:nvSpPr>
          <p:cNvPr id="3" name="Rectangle 2"/>
          <p:cNvSpPr/>
          <p:nvPr/>
        </p:nvSpPr>
        <p:spPr>
          <a:xfrm>
            <a:off x="2915816" y="1351434"/>
            <a:ext cx="6228184" cy="5509200"/>
          </a:xfrm>
          <a:prstGeom prst="rect">
            <a:avLst/>
          </a:prstGeom>
          <a:solidFill>
            <a:schemeClr val="bg1"/>
          </a:solidFill>
        </p:spPr>
        <p:txBody>
          <a:bodyPr wrap="square">
            <a:spAutoFit/>
          </a:bodyPr>
          <a:lstStyle/>
          <a:p>
            <a:r>
              <a:rPr lang="en-US" sz="1100" b="1" dirty="0">
                <a:solidFill>
                  <a:srgbClr val="00B0F0"/>
                </a:solidFill>
                <a:latin typeface="Myriad Pro" charset="0"/>
                <a:ea typeface="Myriad Pro" charset="0"/>
                <a:cs typeface="Myriad Pro" charset="0"/>
              </a:rPr>
              <a:t>AO2 – </a:t>
            </a:r>
            <a:r>
              <a:rPr lang="en-US" sz="1100" b="1" dirty="0" smtClean="0">
                <a:solidFill>
                  <a:srgbClr val="00B0F0"/>
                </a:solidFill>
                <a:latin typeface="Myriad Pro" charset="0"/>
                <a:ea typeface="Myriad Pro" charset="0"/>
                <a:cs typeface="Myriad Pro" charset="0"/>
              </a:rPr>
              <a:t>24 </a:t>
            </a:r>
            <a:r>
              <a:rPr lang="en-US" sz="1100" b="1" dirty="0">
                <a:solidFill>
                  <a:srgbClr val="00B0F0"/>
                </a:solidFill>
                <a:latin typeface="Myriad Pro" charset="0"/>
                <a:ea typeface="Myriad Pro" charset="0"/>
                <a:cs typeface="Myriad Pro" charset="0"/>
              </a:rPr>
              <a:t>marks</a:t>
            </a:r>
            <a:endParaRPr lang="en-GB" sz="1100" b="1" dirty="0">
              <a:solidFill>
                <a:srgbClr val="00B0F0"/>
              </a:solidFill>
              <a:latin typeface="Myriad Pro" charset="0"/>
              <a:ea typeface="Myriad Pro" charset="0"/>
              <a:cs typeface="Myriad Pro" charset="0"/>
            </a:endParaRPr>
          </a:p>
          <a:p>
            <a:r>
              <a:rPr lang="en-US" sz="1100" dirty="0">
                <a:solidFill>
                  <a:srgbClr val="00B0F0"/>
                </a:solidFill>
                <a:latin typeface="Myriad Pro" charset="0"/>
                <a:ea typeface="Myriad Pro" charset="0"/>
                <a:cs typeface="Myriad Pro" charset="0"/>
              </a:rPr>
              <a:t>Apply knowledge and understanding to analyse and evaluate </a:t>
            </a:r>
            <a:r>
              <a:rPr lang="en-US" sz="1100" dirty="0">
                <a:solidFill>
                  <a:srgbClr val="1F224E"/>
                </a:solidFill>
                <a:latin typeface="Myriad Pro" charset="0"/>
                <a:ea typeface="Myriad Pro" charset="0"/>
                <a:cs typeface="Myriad Pro" charset="0"/>
              </a:rPr>
              <a:t>how far the effects of climate change on oceans bring more opportunities than threats could potentially include:</a:t>
            </a:r>
          </a:p>
          <a:p>
            <a:pPr marL="171450" indent="-171450">
              <a:buFont typeface="Arial" panose="020B0604020202020204" pitchFamily="34" charset="0"/>
              <a:buChar char="•"/>
            </a:pPr>
            <a:r>
              <a:rPr lang="en-US" sz="1100" dirty="0" smtClean="0">
                <a:solidFill>
                  <a:srgbClr val="1F224E"/>
                </a:solidFill>
                <a:latin typeface="Myriad Pro" charset="0"/>
                <a:ea typeface="Myriad Pro" charset="0"/>
                <a:cs typeface="Myriad Pro" charset="0"/>
              </a:rPr>
              <a:t>sea </a:t>
            </a:r>
            <a:r>
              <a:rPr lang="en-US" sz="1100" dirty="0">
                <a:solidFill>
                  <a:srgbClr val="1F224E"/>
                </a:solidFill>
                <a:latin typeface="Myriad Pro" charset="0"/>
                <a:ea typeface="Myriad Pro" charset="0"/>
                <a:cs typeface="Myriad Pro" charset="0"/>
              </a:rPr>
              <a:t>level rise is a potential disaster for densely populated low lying areas such as Bangladesh or for small island states</a:t>
            </a:r>
          </a:p>
          <a:p>
            <a:pPr marL="171450" indent="-171450">
              <a:buFont typeface="Arial" panose="020B0604020202020204" pitchFamily="34" charset="0"/>
              <a:buChar char="•"/>
            </a:pPr>
            <a:r>
              <a:rPr lang="en-US" sz="1100" dirty="0" smtClean="0">
                <a:solidFill>
                  <a:srgbClr val="1F224E"/>
                </a:solidFill>
                <a:latin typeface="Myriad Pro" charset="0"/>
                <a:ea typeface="Myriad Pro" charset="0"/>
                <a:cs typeface="Myriad Pro" charset="0"/>
              </a:rPr>
              <a:t>sea </a:t>
            </a:r>
            <a:r>
              <a:rPr lang="en-US" sz="1100" dirty="0">
                <a:solidFill>
                  <a:srgbClr val="1F224E"/>
                </a:solidFill>
                <a:latin typeface="Myriad Pro" charset="0"/>
                <a:ea typeface="Myriad Pro" charset="0"/>
                <a:cs typeface="Myriad Pro" charset="0"/>
              </a:rPr>
              <a:t>level rise combined with more intense and more frequent storms may lead to more coastal flooding and increased costs for construction and maintenance of sea walls</a:t>
            </a:r>
          </a:p>
          <a:p>
            <a:pPr marL="171450" indent="-171450">
              <a:buFont typeface="Arial" panose="020B0604020202020204" pitchFamily="34" charset="0"/>
              <a:buChar char="•"/>
            </a:pPr>
            <a:r>
              <a:rPr lang="en-US" sz="1100" dirty="0" smtClean="0">
                <a:solidFill>
                  <a:srgbClr val="1F224E"/>
                </a:solidFill>
                <a:latin typeface="Myriad Pro" charset="0"/>
                <a:ea typeface="Myriad Pro" charset="0"/>
                <a:cs typeface="Myriad Pro" charset="0"/>
              </a:rPr>
              <a:t>changes </a:t>
            </a:r>
            <a:r>
              <a:rPr lang="en-US" sz="1100" dirty="0">
                <a:solidFill>
                  <a:srgbClr val="1F224E"/>
                </a:solidFill>
                <a:latin typeface="Myriad Pro" charset="0"/>
                <a:ea typeface="Myriad Pro" charset="0"/>
                <a:cs typeface="Myriad Pro" charset="0"/>
              </a:rPr>
              <a:t>to ocean currents leads to changes in climate patterns e.g. stronger storms in the tropics with loss of life and property damage especially on the coasts </a:t>
            </a:r>
          </a:p>
          <a:p>
            <a:pPr marL="171450" indent="-171450">
              <a:buFont typeface="Arial" panose="020B0604020202020204" pitchFamily="34" charset="0"/>
              <a:buChar char="•"/>
            </a:pPr>
            <a:r>
              <a:rPr lang="en-US" sz="1100" dirty="0" smtClean="0">
                <a:solidFill>
                  <a:srgbClr val="1F224E"/>
                </a:solidFill>
                <a:latin typeface="Myriad Pro" charset="0"/>
                <a:ea typeface="Myriad Pro" charset="0"/>
                <a:cs typeface="Myriad Pro" charset="0"/>
              </a:rPr>
              <a:t>loss </a:t>
            </a:r>
            <a:r>
              <a:rPr lang="en-US" sz="1100" dirty="0">
                <a:solidFill>
                  <a:srgbClr val="1F224E"/>
                </a:solidFill>
                <a:latin typeface="Myriad Pro" charset="0"/>
                <a:ea typeface="Myriad Pro" charset="0"/>
                <a:cs typeface="Myriad Pro" charset="0"/>
              </a:rPr>
              <a:t>of Arctic sea ice leads to reduction in ice albedo which contributes to positive feedback effects and even more rapid melting</a:t>
            </a:r>
          </a:p>
          <a:p>
            <a:pPr marL="171450" indent="-171450">
              <a:buFont typeface="Arial" panose="020B0604020202020204" pitchFamily="34" charset="0"/>
              <a:buChar char="•"/>
            </a:pPr>
            <a:r>
              <a:rPr lang="en-US" sz="1100" dirty="0" smtClean="0">
                <a:solidFill>
                  <a:srgbClr val="1F224E"/>
                </a:solidFill>
                <a:latin typeface="Myriad Pro" charset="0"/>
                <a:ea typeface="Myriad Pro" charset="0"/>
                <a:cs typeface="Myriad Pro" charset="0"/>
              </a:rPr>
              <a:t>rising </a:t>
            </a:r>
            <a:r>
              <a:rPr lang="en-US" sz="1100" dirty="0">
                <a:solidFill>
                  <a:srgbClr val="1F224E"/>
                </a:solidFill>
                <a:latin typeface="Myriad Pro" charset="0"/>
                <a:ea typeface="Myriad Pro" charset="0"/>
                <a:cs typeface="Myriad Pro" charset="0"/>
              </a:rPr>
              <a:t>ocean temperatures may lead to coral bleaching, with the ecological effect of loss of reef biodiversity plus loss of commercial value for fishing and tourism</a:t>
            </a:r>
          </a:p>
          <a:p>
            <a:pPr marL="171450" indent="-171450">
              <a:buFont typeface="Arial" panose="020B0604020202020204" pitchFamily="34" charset="0"/>
              <a:buChar char="•"/>
            </a:pPr>
            <a:r>
              <a:rPr lang="en-US" sz="1100" dirty="0" smtClean="0">
                <a:solidFill>
                  <a:srgbClr val="1F224E"/>
                </a:solidFill>
                <a:latin typeface="Myriad Pro" charset="0"/>
                <a:ea typeface="Myriad Pro" charset="0"/>
                <a:cs typeface="Myriad Pro" charset="0"/>
              </a:rPr>
              <a:t>krill </a:t>
            </a:r>
            <a:r>
              <a:rPr lang="en-US" sz="1100" dirty="0">
                <a:solidFill>
                  <a:srgbClr val="1F224E"/>
                </a:solidFill>
                <a:latin typeface="Myriad Pro" charset="0"/>
                <a:ea typeface="Myriad Pro" charset="0"/>
                <a:cs typeface="Myriad Pro" charset="0"/>
              </a:rPr>
              <a:t>populations are sensitive to ocean temperature change e.g. in the Southern Ocean / Antarctica with serious effects on food chain</a:t>
            </a:r>
          </a:p>
          <a:p>
            <a:pPr marL="171450" indent="-171450">
              <a:buFont typeface="Arial" panose="020B0604020202020204" pitchFamily="34" charset="0"/>
              <a:buChar char="•"/>
            </a:pPr>
            <a:r>
              <a:rPr lang="en-US" sz="1100" dirty="0" smtClean="0">
                <a:solidFill>
                  <a:srgbClr val="1F224E"/>
                </a:solidFill>
                <a:latin typeface="Myriad Pro" charset="0"/>
                <a:ea typeface="Myriad Pro" charset="0"/>
                <a:cs typeface="Myriad Pro" charset="0"/>
              </a:rPr>
              <a:t>changes </a:t>
            </a:r>
            <a:r>
              <a:rPr lang="en-US" sz="1100" dirty="0">
                <a:solidFill>
                  <a:srgbClr val="1F224E"/>
                </a:solidFill>
                <a:latin typeface="Myriad Pro" charset="0"/>
                <a:ea typeface="Myriad Pro" charset="0"/>
                <a:cs typeface="Myriad Pro" charset="0"/>
              </a:rPr>
              <a:t>to the extent of sea ice in the Arctic will lead to commercial benefits for shipping / trade</a:t>
            </a:r>
          </a:p>
          <a:p>
            <a:pPr marL="171450" indent="-171450">
              <a:buFont typeface="Arial" panose="020B0604020202020204" pitchFamily="34" charset="0"/>
              <a:buChar char="•"/>
            </a:pPr>
            <a:r>
              <a:rPr lang="en-US" sz="1100" dirty="0" smtClean="0">
                <a:solidFill>
                  <a:srgbClr val="1F224E"/>
                </a:solidFill>
                <a:latin typeface="Myriad Pro" charset="0"/>
                <a:ea typeface="Myriad Pro" charset="0"/>
                <a:cs typeface="Myriad Pro" charset="0"/>
              </a:rPr>
              <a:t>the </a:t>
            </a:r>
            <a:r>
              <a:rPr lang="en-US" sz="1100" dirty="0">
                <a:solidFill>
                  <a:srgbClr val="1F224E"/>
                </a:solidFill>
                <a:latin typeface="Myriad Pro" charset="0"/>
                <a:ea typeface="Myriad Pro" charset="0"/>
                <a:cs typeface="Myriad Pro" charset="0"/>
              </a:rPr>
              <a:t>legacy of glacial and interglacial sea level change can be seen in UK agricultural and transport systems and tourism in coastal areas </a:t>
            </a:r>
          </a:p>
          <a:p>
            <a:pPr marL="171450" indent="-171450">
              <a:buFont typeface="Arial" panose="020B0604020202020204" pitchFamily="34" charset="0"/>
              <a:buChar char="•"/>
            </a:pPr>
            <a:r>
              <a:rPr lang="en-US" sz="1100" dirty="0" smtClean="0">
                <a:solidFill>
                  <a:srgbClr val="1F224E"/>
                </a:solidFill>
                <a:latin typeface="Myriad Pro" charset="0"/>
                <a:ea typeface="Myriad Pro" charset="0"/>
                <a:cs typeface="Myriad Pro" charset="0"/>
              </a:rPr>
              <a:t>threats </a:t>
            </a:r>
            <a:r>
              <a:rPr lang="en-US" sz="1100" dirty="0">
                <a:solidFill>
                  <a:srgbClr val="1F224E"/>
                </a:solidFill>
                <a:latin typeface="Myriad Pro" charset="0"/>
                <a:ea typeface="Myriad Pro" charset="0"/>
                <a:cs typeface="Myriad Pro" charset="0"/>
              </a:rPr>
              <a:t>to ecosystems such as polar bears populations, fish stocks such as Arctic char, to way of life of indigenous peoples e.g. Inuit –hunting of walrus and seals, and Caribou herding as migration patterns alter</a:t>
            </a:r>
          </a:p>
          <a:p>
            <a:pPr marL="171450" indent="-171450">
              <a:buFont typeface="Arial" panose="020B0604020202020204" pitchFamily="34" charset="0"/>
              <a:buChar char="•"/>
            </a:pPr>
            <a:r>
              <a:rPr lang="en-US" sz="1100" dirty="0" smtClean="0">
                <a:solidFill>
                  <a:srgbClr val="1F224E"/>
                </a:solidFill>
                <a:latin typeface="Myriad Pro" charset="0"/>
                <a:ea typeface="Myriad Pro" charset="0"/>
                <a:cs typeface="Myriad Pro" charset="0"/>
              </a:rPr>
              <a:t>geo-politically </a:t>
            </a:r>
            <a:r>
              <a:rPr lang="en-US" sz="1100" dirty="0">
                <a:solidFill>
                  <a:srgbClr val="1F224E"/>
                </a:solidFill>
                <a:latin typeface="Myriad Pro" charset="0"/>
                <a:ea typeface="Myriad Pro" charset="0"/>
                <a:cs typeface="Myriad Pro" charset="0"/>
              </a:rPr>
              <a:t>the Arctic Ocean has become more contested as bordering nations jostle for power and influence in the region e.g. Russia, Canada, USA, Norway</a:t>
            </a:r>
          </a:p>
          <a:p>
            <a:pPr marL="171450" indent="-171450">
              <a:buFont typeface="Arial" panose="020B0604020202020204" pitchFamily="34" charset="0"/>
              <a:buChar char="•"/>
            </a:pPr>
            <a:r>
              <a:rPr lang="en-US" sz="1100" dirty="0" smtClean="0">
                <a:solidFill>
                  <a:srgbClr val="1F224E"/>
                </a:solidFill>
                <a:latin typeface="Myriad Pro" charset="0"/>
                <a:ea typeface="Myriad Pro" charset="0"/>
                <a:cs typeface="Myriad Pro" charset="0"/>
              </a:rPr>
              <a:t>reduction </a:t>
            </a:r>
            <a:r>
              <a:rPr lang="en-US" sz="1100" dirty="0">
                <a:solidFill>
                  <a:srgbClr val="1F224E"/>
                </a:solidFill>
                <a:latin typeface="Myriad Pro" charset="0"/>
                <a:ea typeface="Myriad Pro" charset="0"/>
                <a:cs typeface="Myriad Pro" charset="0"/>
              </a:rPr>
              <a:t>in salinity of Arctic Ocean with the potential to disrupt the Arctic Conveyor (Atlantic thermohaline circulation). This threatens the operation of the Gulf Steam with subsequent impacts on the climate and length of growing seasons of north-west Europe.</a:t>
            </a:r>
          </a:p>
          <a:p>
            <a:pPr marL="171450" indent="-171450">
              <a:buFont typeface="Arial" panose="020B0604020202020204" pitchFamily="34" charset="0"/>
              <a:buChar char="•"/>
            </a:pPr>
            <a:r>
              <a:rPr lang="en-US" sz="1100" dirty="0" smtClean="0">
                <a:solidFill>
                  <a:srgbClr val="1F224E"/>
                </a:solidFill>
                <a:latin typeface="Myriad Pro" charset="0"/>
                <a:ea typeface="Myriad Pro" charset="0"/>
                <a:cs typeface="Myriad Pro" charset="0"/>
              </a:rPr>
              <a:t>opportunities </a:t>
            </a:r>
            <a:r>
              <a:rPr lang="en-US" sz="1100" dirty="0">
                <a:solidFill>
                  <a:srgbClr val="1F224E"/>
                </a:solidFill>
                <a:latin typeface="Myriad Pro" charset="0"/>
                <a:ea typeface="Myriad Pro" charset="0"/>
                <a:cs typeface="Myriad Pro" charset="0"/>
              </a:rPr>
              <a:t>for ecosystem could lead to increased numbers of cod and herring</a:t>
            </a:r>
          </a:p>
          <a:p>
            <a:pPr marL="171450" indent="-171450">
              <a:buFont typeface="Arial" panose="020B0604020202020204" pitchFamily="34" charset="0"/>
              <a:buChar char="•"/>
            </a:pPr>
            <a:r>
              <a:rPr lang="en-US" sz="1100" dirty="0" smtClean="0">
                <a:solidFill>
                  <a:srgbClr val="1F224E"/>
                </a:solidFill>
                <a:latin typeface="Myriad Pro" charset="0"/>
                <a:ea typeface="Myriad Pro" charset="0"/>
                <a:cs typeface="Myriad Pro" charset="0"/>
              </a:rPr>
              <a:t>transport </a:t>
            </a:r>
            <a:r>
              <a:rPr lang="en-US" sz="1100" dirty="0">
                <a:solidFill>
                  <a:srgbClr val="1F224E"/>
                </a:solidFill>
                <a:latin typeface="Myriad Pro" charset="0"/>
                <a:ea typeface="Myriad Pro" charset="0"/>
                <a:cs typeface="Myriad Pro" charset="0"/>
              </a:rPr>
              <a:t>routes for shipping allowing globalised trade to use northern passages for longer in the year</a:t>
            </a:r>
          </a:p>
          <a:p>
            <a:pPr marL="171450" indent="-171450">
              <a:buFont typeface="Arial" panose="020B0604020202020204" pitchFamily="34" charset="0"/>
              <a:buChar char="•"/>
            </a:pPr>
            <a:r>
              <a:rPr lang="en-US" sz="1100" dirty="0" smtClean="0">
                <a:solidFill>
                  <a:srgbClr val="1F224E"/>
                </a:solidFill>
                <a:latin typeface="Myriad Pro" charset="0"/>
                <a:ea typeface="Myriad Pro" charset="0"/>
                <a:cs typeface="Myriad Pro" charset="0"/>
              </a:rPr>
              <a:t>energy </a:t>
            </a:r>
            <a:r>
              <a:rPr lang="en-US" sz="1100" dirty="0">
                <a:solidFill>
                  <a:srgbClr val="1F224E"/>
                </a:solidFill>
                <a:latin typeface="Myriad Pro" charset="0"/>
                <a:ea typeface="Myriad Pro" charset="0"/>
                <a:cs typeface="Myriad Pro" charset="0"/>
              </a:rPr>
              <a:t>and mineral exploitation is made more possible with less sea ice and improved transport possibilities.</a:t>
            </a:r>
          </a:p>
        </p:txBody>
      </p:sp>
      <p:sp>
        <p:nvSpPr>
          <p:cNvPr id="8" name="Rectangle 7"/>
          <p:cNvSpPr/>
          <p:nvPr/>
        </p:nvSpPr>
        <p:spPr>
          <a:xfrm>
            <a:off x="107504" y="709645"/>
            <a:ext cx="8856984" cy="577081"/>
          </a:xfrm>
          <a:prstGeom prst="rect">
            <a:avLst/>
          </a:prstGeom>
          <a:ln>
            <a:solidFill>
              <a:schemeClr val="bg1"/>
            </a:solidFill>
          </a:ln>
        </p:spPr>
        <p:txBody>
          <a:bodyPr wrap="square">
            <a:spAutoFit/>
          </a:bodyPr>
          <a:lstStyle/>
          <a:p>
            <a:r>
              <a:rPr lang="en-GB" sz="1050" dirty="0">
                <a:solidFill>
                  <a:srgbClr val="1F224E"/>
                </a:solidFill>
                <a:latin typeface="Myriad Pro" charset="0"/>
                <a:ea typeface="Myriad Pro" charset="0"/>
                <a:cs typeface="Myriad Pro" charset="0"/>
              </a:rPr>
              <a:t>The ‘Indicative content’ column of the mark scheme gives a number of suggestions of </a:t>
            </a:r>
            <a:r>
              <a:rPr lang="en-GB" sz="1050" dirty="0" smtClean="0">
                <a:solidFill>
                  <a:srgbClr val="1F224E"/>
                </a:solidFill>
                <a:latin typeface="Myriad Pro" charset="0"/>
                <a:ea typeface="Myriad Pro" charset="0"/>
                <a:cs typeface="Myriad Pro" charset="0"/>
              </a:rPr>
              <a:t>‘</a:t>
            </a:r>
            <a:r>
              <a:rPr lang="en-GB" sz="1050" dirty="0" smtClean="0">
                <a:solidFill>
                  <a:srgbClr val="FF0000"/>
                </a:solidFill>
                <a:latin typeface="Myriad Pro" charset="0"/>
                <a:ea typeface="Myriad Pro" charset="0"/>
                <a:cs typeface="Myriad Pro" charset="0"/>
              </a:rPr>
              <a:t>knowledge </a:t>
            </a:r>
            <a:r>
              <a:rPr lang="en-GB" sz="1050" dirty="0">
                <a:solidFill>
                  <a:srgbClr val="FF0000"/>
                </a:solidFill>
                <a:latin typeface="Myriad Pro" charset="0"/>
                <a:ea typeface="Myriad Pro" charset="0"/>
                <a:cs typeface="Myriad Pro" charset="0"/>
              </a:rPr>
              <a:t>and </a:t>
            </a:r>
            <a:r>
              <a:rPr lang="en-GB" sz="1050" dirty="0" smtClean="0">
                <a:solidFill>
                  <a:srgbClr val="FF0000"/>
                </a:solidFill>
                <a:latin typeface="Myriad Pro" charset="0"/>
                <a:ea typeface="Myriad Pro" charset="0"/>
                <a:cs typeface="Myriad Pro" charset="0"/>
              </a:rPr>
              <a:t>understanding</a:t>
            </a:r>
            <a:r>
              <a:rPr lang="en-GB" sz="1050" dirty="0" smtClean="0">
                <a:solidFill>
                  <a:srgbClr val="1F224E"/>
                </a:solidFill>
                <a:latin typeface="Myriad Pro" charset="0"/>
                <a:ea typeface="Myriad Pro" charset="0"/>
                <a:cs typeface="Myriad Pro" charset="0"/>
              </a:rPr>
              <a:t>’ and ‘</a:t>
            </a:r>
            <a:r>
              <a:rPr lang="en-GB" sz="1050" dirty="0" smtClean="0">
                <a:solidFill>
                  <a:srgbClr val="00B0F0"/>
                </a:solidFill>
                <a:latin typeface="Myriad Pro" charset="0"/>
                <a:ea typeface="Myriad Pro" charset="0"/>
                <a:cs typeface="Myriad Pro" charset="0"/>
              </a:rPr>
              <a:t>application of knowledge and understanding</a:t>
            </a:r>
            <a:r>
              <a:rPr lang="en-GB" sz="1050" dirty="0" smtClean="0">
                <a:solidFill>
                  <a:srgbClr val="1F224E"/>
                </a:solidFill>
                <a:latin typeface="Myriad Pro" charset="0"/>
                <a:ea typeface="Myriad Pro" charset="0"/>
                <a:cs typeface="Myriad Pro" charset="0"/>
              </a:rPr>
              <a:t>’ which </a:t>
            </a:r>
            <a:r>
              <a:rPr lang="en-GB" sz="1050" dirty="0">
                <a:solidFill>
                  <a:srgbClr val="1F224E"/>
                </a:solidFill>
                <a:latin typeface="Myriad Pro" charset="0"/>
                <a:ea typeface="Myriad Pro" charset="0"/>
                <a:cs typeface="Myriad Pro" charset="0"/>
              </a:rPr>
              <a:t>could be incorporated into answers for this question. The list is not exhaustive and students should be rewarded for any appropriate </a:t>
            </a:r>
            <a:r>
              <a:rPr lang="en-GB" sz="1050" dirty="0" smtClean="0">
                <a:solidFill>
                  <a:srgbClr val="1F224E"/>
                </a:solidFill>
                <a:latin typeface="Myriad Pro" charset="0"/>
                <a:ea typeface="Myriad Pro" charset="0"/>
                <a:cs typeface="Myriad Pro" charset="0"/>
              </a:rPr>
              <a:t>‘</a:t>
            </a:r>
            <a:r>
              <a:rPr lang="en-GB" sz="1050" dirty="0" smtClean="0">
                <a:solidFill>
                  <a:srgbClr val="FF0000"/>
                </a:solidFill>
                <a:latin typeface="Myriad Pro" charset="0"/>
                <a:ea typeface="Myriad Pro" charset="0"/>
                <a:cs typeface="Myriad Pro" charset="0"/>
              </a:rPr>
              <a:t>knowledge </a:t>
            </a:r>
            <a:r>
              <a:rPr lang="en-GB" sz="1050" dirty="0">
                <a:solidFill>
                  <a:srgbClr val="FF0000"/>
                </a:solidFill>
                <a:latin typeface="Myriad Pro" charset="0"/>
                <a:ea typeface="Myriad Pro" charset="0"/>
                <a:cs typeface="Myriad Pro" charset="0"/>
              </a:rPr>
              <a:t>and </a:t>
            </a:r>
            <a:r>
              <a:rPr lang="en-GB" sz="1050" dirty="0" smtClean="0">
                <a:solidFill>
                  <a:srgbClr val="FF0000"/>
                </a:solidFill>
                <a:latin typeface="Myriad Pro" charset="0"/>
                <a:ea typeface="Myriad Pro" charset="0"/>
                <a:cs typeface="Myriad Pro" charset="0"/>
              </a:rPr>
              <a:t>understanding</a:t>
            </a:r>
            <a:r>
              <a:rPr lang="en-GB" sz="1050" dirty="0" smtClean="0">
                <a:solidFill>
                  <a:srgbClr val="1F224E"/>
                </a:solidFill>
                <a:latin typeface="Myriad Pro" charset="0"/>
                <a:ea typeface="Myriad Pro" charset="0"/>
                <a:cs typeface="Myriad Pro" charset="0"/>
              </a:rPr>
              <a:t>’ or ‘</a:t>
            </a:r>
            <a:r>
              <a:rPr lang="en-GB" sz="1050" dirty="0" smtClean="0">
                <a:solidFill>
                  <a:srgbClr val="00B0F0"/>
                </a:solidFill>
                <a:latin typeface="Myriad Pro" charset="0"/>
                <a:ea typeface="Myriad Pro" charset="0"/>
                <a:cs typeface="Myriad Pro" charset="0"/>
              </a:rPr>
              <a:t>application of knowledge and understanding</a:t>
            </a:r>
            <a:r>
              <a:rPr lang="en-GB" sz="1050" dirty="0" smtClean="0">
                <a:solidFill>
                  <a:srgbClr val="1F224E"/>
                </a:solidFill>
                <a:latin typeface="Myriad Pro" charset="0"/>
                <a:ea typeface="Myriad Pro" charset="0"/>
                <a:cs typeface="Myriad Pro" charset="0"/>
              </a:rPr>
              <a:t>’ shown</a:t>
            </a:r>
            <a:r>
              <a:rPr lang="en-GB" sz="1050" dirty="0">
                <a:solidFill>
                  <a:srgbClr val="1F224E"/>
                </a:solidFill>
                <a:latin typeface="Myriad Pro" charset="0"/>
                <a:ea typeface="Myriad Pro" charset="0"/>
                <a:cs typeface="Myriad Pro" charset="0"/>
              </a:rPr>
              <a:t>. </a:t>
            </a:r>
          </a:p>
        </p:txBody>
      </p:sp>
    </p:spTree>
    <p:extLst>
      <p:ext uri="{BB962C8B-B14F-4D97-AF65-F5344CB8AC3E}">
        <p14:creationId xmlns:p14="http://schemas.microsoft.com/office/powerpoint/2010/main" val="33098546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75416"/>
            <a:ext cx="9144000" cy="1143000"/>
          </a:xfrm>
        </p:spPr>
        <p:txBody>
          <a:bodyPr>
            <a:normAutofit fontScale="90000"/>
          </a:bodyPr>
          <a:lstStyle/>
          <a:p>
            <a:r>
              <a:rPr lang="en-GB" dirty="0"/>
              <a:t>Topic </a:t>
            </a:r>
            <a:r>
              <a:rPr lang="en-GB" dirty="0" smtClean="0"/>
              <a:t>3.4 </a:t>
            </a:r>
            <a:r>
              <a:rPr lang="en-GB" dirty="0"/>
              <a:t>– Question </a:t>
            </a:r>
            <a:r>
              <a:rPr lang="en-GB" dirty="0" smtClean="0"/>
              <a:t>17* – 33 </a:t>
            </a:r>
            <a:r>
              <a:rPr lang="en-GB" dirty="0"/>
              <a:t>marks</a:t>
            </a:r>
          </a:p>
        </p:txBody>
      </p:sp>
      <p:sp>
        <p:nvSpPr>
          <p:cNvPr id="7" name="TextBox 6"/>
          <p:cNvSpPr txBox="1"/>
          <p:nvPr/>
        </p:nvSpPr>
        <p:spPr>
          <a:xfrm>
            <a:off x="424694" y="1318416"/>
            <a:ext cx="8496944" cy="338554"/>
          </a:xfrm>
          <a:prstGeom prst="rect">
            <a:avLst/>
          </a:prstGeom>
          <a:noFill/>
          <a:ln>
            <a:solidFill>
              <a:schemeClr val="tx1"/>
            </a:solidFill>
          </a:ln>
        </p:spPr>
        <p:txBody>
          <a:bodyPr wrap="square" rtlCol="0">
            <a:spAutoFit/>
          </a:bodyPr>
          <a:lstStyle/>
          <a:p>
            <a:r>
              <a:rPr lang="en-US" sz="1600" dirty="0" smtClean="0">
                <a:solidFill>
                  <a:srgbClr val="00B0F0"/>
                </a:solidFill>
                <a:latin typeface="Myriad Pro" charset="0"/>
                <a:ea typeface="Myriad Pro" charset="0"/>
                <a:cs typeface="Myriad Pro" charset="0"/>
              </a:rPr>
              <a:t>‘</a:t>
            </a:r>
            <a:r>
              <a:rPr lang="en-US" sz="1600" dirty="0">
                <a:solidFill>
                  <a:srgbClr val="FF0000"/>
                </a:solidFill>
                <a:latin typeface="Myriad Pro" charset="0"/>
                <a:ea typeface="Myriad Pro" charset="0"/>
                <a:cs typeface="Myriad Pro" charset="0"/>
              </a:rPr>
              <a:t>Threats to food security </a:t>
            </a:r>
            <a:r>
              <a:rPr lang="en-US" sz="1600" dirty="0">
                <a:solidFill>
                  <a:srgbClr val="00B0F0"/>
                </a:solidFill>
                <a:latin typeface="Myriad Pro" charset="0"/>
                <a:ea typeface="Myriad Pro" charset="0"/>
                <a:cs typeface="Myriad Pro" charset="0"/>
              </a:rPr>
              <a:t>are </a:t>
            </a:r>
            <a:r>
              <a:rPr lang="en-US" sz="1600" u="sng" dirty="0">
                <a:solidFill>
                  <a:srgbClr val="00B0F0"/>
                </a:solidFill>
                <a:latin typeface="Myriad Pro" charset="0"/>
                <a:ea typeface="Myriad Pro" charset="0"/>
                <a:cs typeface="Myriad Pro" charset="0"/>
              </a:rPr>
              <a:t>greatest</a:t>
            </a:r>
            <a:r>
              <a:rPr lang="en-US" sz="1600" dirty="0">
                <a:solidFill>
                  <a:srgbClr val="00B0F0"/>
                </a:solidFill>
                <a:latin typeface="Myriad Pro" charset="0"/>
                <a:ea typeface="Myriad Pro" charset="0"/>
                <a:cs typeface="Myriad Pro" charset="0"/>
              </a:rPr>
              <a:t> </a:t>
            </a:r>
            <a:r>
              <a:rPr lang="en-US" sz="1600" dirty="0">
                <a:solidFill>
                  <a:srgbClr val="FF0000"/>
                </a:solidFill>
                <a:latin typeface="Myriad Pro" charset="0"/>
                <a:ea typeface="Myriad Pro" charset="0"/>
                <a:cs typeface="Myriad Pro" charset="0"/>
              </a:rPr>
              <a:t>in dryland areas.</a:t>
            </a:r>
            <a:r>
              <a:rPr lang="en-US" sz="1600" dirty="0" smtClean="0">
                <a:solidFill>
                  <a:srgbClr val="00B0F0"/>
                </a:solidFill>
                <a:latin typeface="Myriad Pro" charset="0"/>
                <a:ea typeface="Myriad Pro" charset="0"/>
                <a:cs typeface="Myriad Pro" charset="0"/>
              </a:rPr>
              <a:t>’ </a:t>
            </a:r>
            <a:r>
              <a:rPr lang="en-US" sz="1600" dirty="0">
                <a:solidFill>
                  <a:srgbClr val="00B0F0"/>
                </a:solidFill>
                <a:latin typeface="Myriad Pro" charset="0"/>
                <a:ea typeface="Myriad Pro" charset="0"/>
                <a:cs typeface="Myriad Pro" charset="0"/>
              </a:rPr>
              <a:t>Discuss.</a:t>
            </a:r>
            <a:endParaRPr lang="en-GB" sz="1600" dirty="0">
              <a:solidFill>
                <a:srgbClr val="FF0000"/>
              </a:solidFill>
              <a:latin typeface="Myriad Pro" charset="0"/>
              <a:ea typeface="Myriad Pro" charset="0"/>
              <a:cs typeface="Myriad Pro" charset="0"/>
            </a:endParaRPr>
          </a:p>
        </p:txBody>
      </p:sp>
      <p:sp>
        <p:nvSpPr>
          <p:cNvPr id="10" name="Content Placeholder 2"/>
          <p:cNvSpPr txBox="1">
            <a:spLocks/>
          </p:cNvSpPr>
          <p:nvPr/>
        </p:nvSpPr>
        <p:spPr>
          <a:xfrm>
            <a:off x="366378" y="2060848"/>
            <a:ext cx="8555260" cy="35283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smtClean="0">
                <a:solidFill>
                  <a:srgbClr val="1F224E"/>
                </a:solidFill>
                <a:latin typeface="Myriad Pro" charset="0"/>
                <a:ea typeface="Myriad Pro" charset="0"/>
                <a:cs typeface="Myriad Pro" charset="0"/>
              </a:rPr>
              <a:t>The questions for all topics in Section C of the Geographical debates (03) question paper will always be a </a:t>
            </a:r>
            <a:r>
              <a:rPr lang="en-GB" sz="1200" u="sng" dirty="0" smtClean="0">
                <a:solidFill>
                  <a:srgbClr val="1F224E"/>
                </a:solidFill>
                <a:latin typeface="Myriad Pro" charset="0"/>
                <a:ea typeface="Myriad Pro" charset="0"/>
                <a:cs typeface="Myriad Pro" charset="0"/>
              </a:rPr>
              <a:t>33 mark question</a:t>
            </a:r>
            <a:r>
              <a:rPr lang="en-GB" sz="1200" dirty="0" smtClean="0">
                <a:solidFill>
                  <a:srgbClr val="1F224E"/>
                </a:solidFill>
                <a:latin typeface="Myriad Pro" charset="0"/>
                <a:ea typeface="Myriad Pro" charset="0"/>
                <a:cs typeface="Myriad Pro" charset="0"/>
              </a:rPr>
              <a:t> which will have </a:t>
            </a:r>
            <a:r>
              <a:rPr lang="en-GB" sz="1200" u="sng" dirty="0" smtClean="0">
                <a:solidFill>
                  <a:srgbClr val="FF0000"/>
                </a:solidFill>
                <a:latin typeface="Myriad Pro" charset="0"/>
                <a:ea typeface="Myriad Pro" charset="0"/>
                <a:cs typeface="Myriad Pro" charset="0"/>
              </a:rPr>
              <a:t>9 marks</a:t>
            </a:r>
            <a:r>
              <a:rPr lang="en-GB" sz="1200" dirty="0" smtClean="0">
                <a:solidFill>
                  <a:srgbClr val="1F224E"/>
                </a:solidFill>
                <a:latin typeface="Myriad Pro" charset="0"/>
                <a:ea typeface="Myriad Pro" charset="0"/>
                <a:cs typeface="Myriad Pro" charset="0"/>
              </a:rPr>
              <a:t> allocated to </a:t>
            </a:r>
            <a:r>
              <a:rPr lang="en-GB" sz="1200" dirty="0" smtClean="0">
                <a:solidFill>
                  <a:srgbClr val="FF0000"/>
                </a:solidFill>
                <a:latin typeface="Myriad Pro" charset="0"/>
                <a:ea typeface="Myriad Pro" charset="0"/>
                <a:cs typeface="Myriad Pro" charset="0"/>
              </a:rPr>
              <a:t>AO1 (knowledge and understanding) </a:t>
            </a:r>
            <a:r>
              <a:rPr lang="en-GB" sz="1200" dirty="0" smtClean="0">
                <a:solidFill>
                  <a:srgbClr val="1F224E"/>
                </a:solidFill>
                <a:latin typeface="Myriad Pro" charset="0"/>
                <a:ea typeface="Myriad Pro" charset="0"/>
                <a:cs typeface="Myriad Pro" charset="0"/>
              </a:rPr>
              <a:t>and </a:t>
            </a:r>
            <a:r>
              <a:rPr lang="en-GB" sz="1200" u="sng" dirty="0" smtClean="0">
                <a:solidFill>
                  <a:srgbClr val="00B0F0"/>
                </a:solidFill>
                <a:latin typeface="Myriad Pro" charset="0"/>
                <a:ea typeface="Myriad Pro" charset="0"/>
                <a:cs typeface="Myriad Pro" charset="0"/>
              </a:rPr>
              <a:t>24 marks</a:t>
            </a:r>
            <a:r>
              <a:rPr lang="en-GB" sz="1200" dirty="0" smtClean="0">
                <a:solidFill>
                  <a:srgbClr val="1F224E"/>
                </a:solidFill>
                <a:latin typeface="Myriad Pro" charset="0"/>
                <a:ea typeface="Myriad Pro" charset="0"/>
                <a:cs typeface="Myriad Pro" charset="0"/>
              </a:rPr>
              <a:t> allocated to </a:t>
            </a:r>
            <a:r>
              <a:rPr lang="en-GB" sz="1200" dirty="0" smtClean="0">
                <a:solidFill>
                  <a:srgbClr val="00B0F0"/>
                </a:solidFill>
                <a:latin typeface="Myriad Pro" charset="0"/>
                <a:ea typeface="Myriad Pro" charset="0"/>
                <a:cs typeface="Myriad Pro" charset="0"/>
              </a:rPr>
              <a:t>AO2 (application of knowledge and understanding)</a:t>
            </a:r>
            <a:r>
              <a:rPr lang="en-GB" sz="1200" dirty="0" smtClean="0">
                <a:solidFill>
                  <a:srgbClr val="1F224E"/>
                </a:solidFill>
                <a:latin typeface="Myriad Pro" charset="0"/>
                <a:ea typeface="Myriad Pro" charset="0"/>
                <a:cs typeface="Myriad Pro" charset="0"/>
              </a:rPr>
              <a:t>.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This question requires </a:t>
            </a:r>
            <a:r>
              <a:rPr lang="en-GB" sz="1200" dirty="0" smtClean="0">
                <a:solidFill>
                  <a:srgbClr val="FF0000"/>
                </a:solidFill>
                <a:latin typeface="Myriad Pro" charset="0"/>
                <a:ea typeface="Myriad Pro" charset="0"/>
                <a:cs typeface="Myriad Pro" charset="0"/>
              </a:rPr>
              <a:t>knowledge and understanding (AO1 – 9 marks)</a:t>
            </a:r>
            <a:r>
              <a:rPr lang="en-GB" sz="1200" dirty="0" smtClean="0">
                <a:solidFill>
                  <a:srgbClr val="1F224E"/>
                </a:solidFill>
                <a:latin typeface="Myriad Pro" charset="0"/>
                <a:ea typeface="Myriad Pro" charset="0"/>
                <a:cs typeface="Myriad Pro" charset="0"/>
              </a:rPr>
              <a:t> of </a:t>
            </a:r>
            <a:r>
              <a:rPr lang="en-US" sz="1200" dirty="0">
                <a:solidFill>
                  <a:srgbClr val="FF0000"/>
                </a:solidFill>
                <a:latin typeface="Myriad Pro" charset="0"/>
                <a:ea typeface="Myriad Pro" charset="0"/>
                <a:cs typeface="Myriad Pro" charset="0"/>
              </a:rPr>
              <a:t>threats to food security in dryland and other areas </a:t>
            </a:r>
            <a:r>
              <a:rPr lang="en-GB" sz="1200" dirty="0" smtClean="0">
                <a:solidFill>
                  <a:srgbClr val="1F224E"/>
                </a:solidFill>
                <a:latin typeface="Myriad Pro" charset="0"/>
                <a:ea typeface="Myriad Pro" charset="0"/>
                <a:cs typeface="Myriad Pro" charset="0"/>
              </a:rPr>
              <a:t>(information from key ideas 1.b, 2.a, 3.a, 3.b, 4.a, and 5.b of this topic in the specification could be useful). </a:t>
            </a:r>
          </a:p>
          <a:p>
            <a:pPr marL="0" indent="0">
              <a:buNone/>
            </a:pPr>
            <a:endParaRPr lang="en-GB" sz="1200" dirty="0" smtClean="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This question also requires the </a:t>
            </a:r>
            <a:r>
              <a:rPr lang="en-GB" sz="1200" dirty="0" smtClean="0">
                <a:solidFill>
                  <a:srgbClr val="00B0F0"/>
                </a:solidFill>
                <a:latin typeface="Myriad Pro" charset="0"/>
                <a:ea typeface="Myriad Pro" charset="0"/>
                <a:cs typeface="Myriad Pro" charset="0"/>
              </a:rPr>
              <a:t>application of knowledge and understanding (AO2 – 24 marks)</a:t>
            </a:r>
            <a:r>
              <a:rPr lang="en-GB" sz="1200" dirty="0" smtClean="0">
                <a:solidFill>
                  <a:srgbClr val="1F224E"/>
                </a:solidFill>
                <a:latin typeface="Myriad Pro" charset="0"/>
                <a:ea typeface="Myriad Pro" charset="0"/>
                <a:cs typeface="Myriad Pro" charset="0"/>
              </a:rPr>
              <a:t> in order to </a:t>
            </a:r>
            <a:r>
              <a:rPr lang="en-GB" sz="1200" u="sng" dirty="0" smtClean="0">
                <a:solidFill>
                  <a:srgbClr val="00B0F0"/>
                </a:solidFill>
                <a:latin typeface="Myriad Pro" charset="0"/>
                <a:ea typeface="Myriad Pro" charset="0"/>
                <a:cs typeface="Myriad Pro" charset="0"/>
              </a:rPr>
              <a:t>develop further the material covered in the specification</a:t>
            </a:r>
            <a:r>
              <a:rPr lang="en-GB" sz="1200" dirty="0" smtClean="0">
                <a:solidFill>
                  <a:srgbClr val="1F224E"/>
                </a:solidFill>
                <a:latin typeface="Myriad Pro" charset="0"/>
                <a:ea typeface="Myriad Pro" charset="0"/>
                <a:cs typeface="Myriad Pro" charset="0"/>
              </a:rPr>
              <a:t> – another way we must assess </a:t>
            </a:r>
            <a:r>
              <a:rPr lang="en-GB" sz="1200" dirty="0" smtClean="0">
                <a:solidFill>
                  <a:srgbClr val="00B0F0"/>
                </a:solidFill>
                <a:latin typeface="Myriad Pro" charset="0"/>
                <a:ea typeface="Myriad Pro" charset="0"/>
                <a:cs typeface="Myriad Pro" charset="0"/>
              </a:rPr>
              <a:t>application of knowledge and understanding</a:t>
            </a:r>
            <a:r>
              <a:rPr lang="en-GB" sz="1200" dirty="0" smtClean="0">
                <a:solidFill>
                  <a:srgbClr val="1F224E"/>
                </a:solidFill>
                <a:latin typeface="Myriad Pro" charset="0"/>
                <a:ea typeface="Myriad Pro" charset="0"/>
                <a:cs typeface="Myriad Pro" charset="0"/>
              </a:rPr>
              <a:t>. The command to ‘</a:t>
            </a:r>
            <a:r>
              <a:rPr lang="en-US" sz="1200" dirty="0" smtClean="0">
                <a:solidFill>
                  <a:srgbClr val="00B0F0"/>
                </a:solidFill>
                <a:latin typeface="Myriad Pro" charset="0"/>
                <a:ea typeface="Myriad Pro" charset="0"/>
                <a:cs typeface="Myriad Pro" charset="0"/>
              </a:rPr>
              <a:t>discuss</a:t>
            </a:r>
            <a:r>
              <a:rPr lang="en-GB" sz="1200" dirty="0" smtClean="0">
                <a:solidFill>
                  <a:srgbClr val="1F224E"/>
                </a:solidFill>
                <a:latin typeface="Myriad Pro" charset="0"/>
                <a:ea typeface="Myriad Pro" charset="0"/>
                <a:cs typeface="Myriad Pro" charset="0"/>
              </a:rPr>
              <a:t>’ indicates that students must </a:t>
            </a:r>
            <a:r>
              <a:rPr lang="en-GB" sz="1200" dirty="0" smtClean="0">
                <a:solidFill>
                  <a:srgbClr val="00B0F0"/>
                </a:solidFill>
                <a:latin typeface="Myriad Pro" charset="0"/>
                <a:ea typeface="Myriad Pro" charset="0"/>
                <a:cs typeface="Myriad Pro" charset="0"/>
              </a:rPr>
              <a:t>apply their knowledge and understanding by analysing and evaluating</a:t>
            </a:r>
            <a:r>
              <a:rPr lang="en-GB" sz="1200" dirty="0" smtClean="0">
                <a:solidFill>
                  <a:srgbClr val="1F224E"/>
                </a:solidFill>
                <a:latin typeface="Myriad Pro" charset="0"/>
                <a:ea typeface="Myriad Pro" charset="0"/>
                <a:cs typeface="Myriad Pro" charset="0"/>
              </a:rPr>
              <a:t>. Students must weigh up information to </a:t>
            </a:r>
            <a:r>
              <a:rPr lang="en-US" sz="1200" dirty="0">
                <a:solidFill>
                  <a:srgbClr val="1F224E"/>
                </a:solidFill>
                <a:latin typeface="Myriad Pro" charset="0"/>
                <a:ea typeface="Myriad Pro" charset="0"/>
                <a:cs typeface="Myriad Pro" charset="0"/>
              </a:rPr>
              <a:t>determine </a:t>
            </a:r>
            <a:r>
              <a:rPr lang="en-US" sz="1200" dirty="0" smtClean="0">
                <a:solidFill>
                  <a:srgbClr val="1F224E"/>
                </a:solidFill>
                <a:latin typeface="Myriad Pro" charset="0"/>
                <a:ea typeface="Myriad Pro" charset="0"/>
                <a:cs typeface="Myriad Pro" charset="0"/>
              </a:rPr>
              <a:t>whether threats to food security are greatest in dryland areas.</a:t>
            </a:r>
            <a:endParaRPr lang="en-GB" sz="1200" dirty="0" smtClean="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There is no ‘correct’ way in which students should answer this question and the response will depend on which areas of the topic they draw together to answer this question. </a:t>
            </a:r>
            <a:endParaRPr lang="en-GB" sz="12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347191884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1490"/>
            <a:ext cx="9144000" cy="1065262"/>
          </a:xfrm>
        </p:spPr>
        <p:txBody>
          <a:bodyPr>
            <a:noAutofit/>
          </a:bodyPr>
          <a:lstStyle/>
          <a:p>
            <a:r>
              <a:rPr lang="en-GB" sz="4000" dirty="0"/>
              <a:t>Topic </a:t>
            </a:r>
            <a:r>
              <a:rPr lang="en-GB" sz="4000" dirty="0" smtClean="0"/>
              <a:t>3.4 </a:t>
            </a:r>
            <a:r>
              <a:rPr lang="en-GB" sz="4000" dirty="0"/>
              <a:t>– Question </a:t>
            </a:r>
            <a:r>
              <a:rPr lang="en-GB" sz="4000" dirty="0" smtClean="0"/>
              <a:t>17* </a:t>
            </a:r>
            <a:r>
              <a:rPr lang="en-GB" sz="4000" dirty="0"/>
              <a:t>– 33 </a:t>
            </a:r>
            <a:r>
              <a:rPr lang="en-GB" sz="4000" dirty="0" smtClean="0"/>
              <a:t>marks – The mark scheme – </a:t>
            </a:r>
            <a:r>
              <a:rPr lang="en-GB" sz="4000" dirty="0" smtClean="0">
                <a:solidFill>
                  <a:srgbClr val="FF0000"/>
                </a:solidFill>
              </a:rPr>
              <a:t>AO1 (9 marks)</a:t>
            </a:r>
            <a:endParaRPr lang="en-GB" sz="4000" dirty="0">
              <a:solidFill>
                <a:srgbClr val="FF0000"/>
              </a:solidFill>
            </a:endParaRPr>
          </a:p>
        </p:txBody>
      </p:sp>
      <p:sp>
        <p:nvSpPr>
          <p:cNvPr id="3" name="Content Placeholder 2"/>
          <p:cNvSpPr txBox="1">
            <a:spLocks/>
          </p:cNvSpPr>
          <p:nvPr/>
        </p:nvSpPr>
        <p:spPr>
          <a:xfrm>
            <a:off x="436341" y="1563085"/>
            <a:ext cx="8064895" cy="4064843"/>
          </a:xfrm>
          <a:prstGeom prst="rect">
            <a:avLst/>
          </a:prstGeom>
          <a:solidFill>
            <a:schemeClr val="bg1"/>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b="1" dirty="0">
                <a:solidFill>
                  <a:srgbClr val="FF0000"/>
                </a:solidFill>
                <a:latin typeface="Myriad Pro" charset="0"/>
                <a:ea typeface="Myriad Pro" charset="0"/>
                <a:cs typeface="Myriad Pro" charset="0"/>
              </a:rPr>
              <a:t>AO1 </a:t>
            </a:r>
          </a:p>
          <a:p>
            <a:pPr marL="0" indent="0">
              <a:buNone/>
            </a:pPr>
            <a:r>
              <a:rPr lang="en-US" sz="1200" b="1" dirty="0">
                <a:solidFill>
                  <a:srgbClr val="1F224E"/>
                </a:solidFill>
                <a:latin typeface="Myriad Pro" charset="0"/>
                <a:ea typeface="Myriad Pro" charset="0"/>
                <a:cs typeface="Myriad Pro" charset="0"/>
              </a:rPr>
              <a:t>Level 4 </a:t>
            </a:r>
            <a:r>
              <a:rPr lang="en-US" sz="1200" b="1" dirty="0" smtClean="0">
                <a:solidFill>
                  <a:srgbClr val="1F224E"/>
                </a:solidFill>
                <a:latin typeface="Myriad Pro" charset="0"/>
                <a:ea typeface="Myriad Pro" charset="0"/>
                <a:cs typeface="Myriad Pro" charset="0"/>
              </a:rPr>
              <a:t>(7–9 </a:t>
            </a:r>
            <a:r>
              <a:rPr lang="en-US" sz="1200" b="1" dirty="0">
                <a:solidFill>
                  <a:srgbClr val="1F224E"/>
                </a:solidFill>
                <a:latin typeface="Myriad Pro" charset="0"/>
                <a:ea typeface="Myriad Pro" charset="0"/>
                <a:cs typeface="Myriad Pro" charset="0"/>
              </a:rPr>
              <a:t>marks)</a:t>
            </a:r>
          </a:p>
          <a:p>
            <a:pPr marL="0" indent="0">
              <a:buNone/>
            </a:pPr>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comprehensive</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 </a:t>
            </a:r>
            <a:r>
              <a:rPr lang="en-US" sz="1200" dirty="0">
                <a:solidFill>
                  <a:srgbClr val="1F224E"/>
                </a:solidFill>
                <a:latin typeface="Myriad Pro" charset="0"/>
                <a:ea typeface="Myriad Pro" charset="0"/>
                <a:cs typeface="Myriad Pro" charset="0"/>
              </a:rPr>
              <a:t>of threats to food security in dryland and other areas.</a:t>
            </a:r>
          </a:p>
          <a:p>
            <a:pPr marL="0" indent="0">
              <a:buNone/>
            </a:pPr>
            <a:endParaRPr lang="en-US" sz="1200" dirty="0">
              <a:solidFill>
                <a:srgbClr val="1F224E"/>
              </a:solidFill>
              <a:latin typeface="Myriad Pro" charset="0"/>
              <a:ea typeface="Myriad Pro" charset="0"/>
              <a:cs typeface="Myriad Pro" charset="0"/>
            </a:endParaRPr>
          </a:p>
          <a:p>
            <a:pPr marL="0" indent="0">
              <a:buNone/>
            </a:pPr>
            <a:r>
              <a:rPr lang="en-US" sz="1200" b="1" dirty="0" smtClean="0">
                <a:solidFill>
                  <a:srgbClr val="1F224E"/>
                </a:solidFill>
                <a:latin typeface="Myriad Pro" charset="0"/>
                <a:ea typeface="Myriad Pro" charset="0"/>
                <a:cs typeface="Myriad Pro" charset="0"/>
              </a:rPr>
              <a:t>Level </a:t>
            </a:r>
            <a:r>
              <a:rPr lang="en-US" sz="1200" b="1" dirty="0">
                <a:solidFill>
                  <a:srgbClr val="1F224E"/>
                </a:solidFill>
                <a:latin typeface="Myriad Pro" charset="0"/>
                <a:ea typeface="Myriad Pro" charset="0"/>
                <a:cs typeface="Myriad Pro" charset="0"/>
              </a:rPr>
              <a:t>3 (</a:t>
            </a:r>
            <a:r>
              <a:rPr lang="en-US" sz="1200" b="1" dirty="0" smtClean="0">
                <a:solidFill>
                  <a:srgbClr val="1F224E"/>
                </a:solidFill>
                <a:latin typeface="Myriad Pro" charset="0"/>
                <a:ea typeface="Myriad Pro" charset="0"/>
                <a:cs typeface="Myriad Pro" charset="0"/>
              </a:rPr>
              <a:t>5–6 </a:t>
            </a:r>
            <a:r>
              <a:rPr lang="en-US" sz="1200" b="1" dirty="0">
                <a:solidFill>
                  <a:srgbClr val="1F224E"/>
                </a:solidFill>
                <a:latin typeface="Myriad Pro" charset="0"/>
                <a:ea typeface="Myriad Pro" charset="0"/>
                <a:cs typeface="Myriad Pro" charset="0"/>
              </a:rPr>
              <a:t>marks)</a:t>
            </a:r>
          </a:p>
          <a:p>
            <a:pPr marL="0" indent="0">
              <a:buNone/>
            </a:pPr>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thorough</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a:t>
            </a:r>
            <a:r>
              <a:rPr lang="en-US" sz="1200" dirty="0">
                <a:solidFill>
                  <a:srgbClr val="1F224E"/>
                </a:solidFill>
                <a:latin typeface="Myriad Pro" charset="0"/>
                <a:ea typeface="Myriad Pro" charset="0"/>
                <a:cs typeface="Myriad Pro" charset="0"/>
              </a:rPr>
              <a:t> of threats to food security in dryland and other areas.</a:t>
            </a:r>
          </a:p>
          <a:p>
            <a:pPr marL="0" indent="0">
              <a:buNone/>
            </a:pPr>
            <a:r>
              <a:rPr lang="en-US" sz="1200" b="1" dirty="0">
                <a:solidFill>
                  <a:srgbClr val="1F224E"/>
                </a:solidFill>
                <a:latin typeface="Myriad Pro" charset="0"/>
                <a:ea typeface="Myriad Pro" charset="0"/>
                <a:cs typeface="Myriad Pro" charset="0"/>
              </a:rPr>
              <a:t> </a:t>
            </a:r>
          </a:p>
          <a:p>
            <a:pPr marL="0" indent="0">
              <a:buNone/>
            </a:pPr>
            <a:r>
              <a:rPr lang="en-US" sz="1200" b="1" dirty="0">
                <a:solidFill>
                  <a:srgbClr val="1F224E"/>
                </a:solidFill>
                <a:latin typeface="Myriad Pro" charset="0"/>
                <a:ea typeface="Myriad Pro" charset="0"/>
                <a:cs typeface="Myriad Pro" charset="0"/>
              </a:rPr>
              <a:t>Level 2 (</a:t>
            </a:r>
            <a:r>
              <a:rPr lang="en-US" sz="1200" b="1" dirty="0" smtClean="0">
                <a:solidFill>
                  <a:srgbClr val="1F224E"/>
                </a:solidFill>
                <a:latin typeface="Myriad Pro" charset="0"/>
                <a:ea typeface="Myriad Pro" charset="0"/>
                <a:cs typeface="Myriad Pro" charset="0"/>
              </a:rPr>
              <a:t>3–4 </a:t>
            </a:r>
            <a:r>
              <a:rPr lang="en-US" sz="1200" b="1" dirty="0">
                <a:solidFill>
                  <a:srgbClr val="1F224E"/>
                </a:solidFill>
                <a:latin typeface="Myriad Pro" charset="0"/>
                <a:ea typeface="Myriad Pro" charset="0"/>
                <a:cs typeface="Myriad Pro" charset="0"/>
              </a:rPr>
              <a:t>marks)</a:t>
            </a:r>
          </a:p>
          <a:p>
            <a:pPr marL="0" indent="0">
              <a:buNone/>
            </a:pPr>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reasonable</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a:t>
            </a:r>
            <a:r>
              <a:rPr lang="en-US" sz="1200" dirty="0">
                <a:solidFill>
                  <a:srgbClr val="1F224E"/>
                </a:solidFill>
                <a:latin typeface="Myriad Pro" charset="0"/>
                <a:ea typeface="Myriad Pro" charset="0"/>
                <a:cs typeface="Myriad Pro" charset="0"/>
              </a:rPr>
              <a:t> of threats to food security in dryland and other areas.</a:t>
            </a:r>
          </a:p>
          <a:p>
            <a:pPr marL="0" indent="0">
              <a:buNone/>
            </a:pPr>
            <a:endParaRPr lang="en-US" sz="1200" b="1" dirty="0">
              <a:solidFill>
                <a:srgbClr val="1F224E"/>
              </a:solidFill>
              <a:latin typeface="Myriad Pro" charset="0"/>
              <a:ea typeface="Myriad Pro" charset="0"/>
              <a:cs typeface="Myriad Pro" charset="0"/>
            </a:endParaRPr>
          </a:p>
          <a:p>
            <a:pPr marL="0" indent="0">
              <a:buNone/>
            </a:pPr>
            <a:r>
              <a:rPr lang="en-US" sz="1200" b="1" dirty="0">
                <a:solidFill>
                  <a:srgbClr val="1F224E"/>
                </a:solidFill>
                <a:latin typeface="Myriad Pro" charset="0"/>
                <a:ea typeface="Myriad Pro" charset="0"/>
                <a:cs typeface="Myriad Pro" charset="0"/>
              </a:rPr>
              <a:t>Level 1 (</a:t>
            </a:r>
            <a:r>
              <a:rPr lang="en-US" sz="1200" b="1" dirty="0" smtClean="0">
                <a:solidFill>
                  <a:srgbClr val="1F224E"/>
                </a:solidFill>
                <a:latin typeface="Myriad Pro" charset="0"/>
                <a:ea typeface="Myriad Pro" charset="0"/>
                <a:cs typeface="Myriad Pro" charset="0"/>
              </a:rPr>
              <a:t>1–2 </a:t>
            </a:r>
            <a:r>
              <a:rPr lang="en-US" sz="1200" b="1" dirty="0">
                <a:solidFill>
                  <a:srgbClr val="1F224E"/>
                </a:solidFill>
                <a:latin typeface="Myriad Pro" charset="0"/>
                <a:ea typeface="Myriad Pro" charset="0"/>
                <a:cs typeface="Myriad Pro" charset="0"/>
              </a:rPr>
              <a:t>marks)</a:t>
            </a:r>
          </a:p>
          <a:p>
            <a:pPr marL="0" indent="0">
              <a:buNone/>
            </a:pPr>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basic</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 </a:t>
            </a:r>
            <a:r>
              <a:rPr lang="en-US" sz="1200" dirty="0">
                <a:solidFill>
                  <a:srgbClr val="1F224E"/>
                </a:solidFill>
                <a:latin typeface="Myriad Pro" charset="0"/>
                <a:ea typeface="Myriad Pro" charset="0"/>
                <a:cs typeface="Myriad Pro" charset="0"/>
              </a:rPr>
              <a:t>of threats to food security in dryland and other areas.</a:t>
            </a:r>
            <a:endParaRPr lang="en-US" sz="1200" dirty="0" smtClean="0">
              <a:solidFill>
                <a:srgbClr val="1F224E"/>
              </a:solidFill>
              <a:latin typeface="Myriad Pro" charset="0"/>
              <a:ea typeface="Myriad Pro" charset="0"/>
              <a:cs typeface="Myriad Pro" charset="0"/>
            </a:endParaRPr>
          </a:p>
          <a:p>
            <a:pPr marL="0" indent="0">
              <a:buNone/>
            </a:pPr>
            <a:endParaRPr lang="en-US" sz="1200" dirty="0">
              <a:solidFill>
                <a:srgbClr val="1F224E"/>
              </a:solidFill>
              <a:latin typeface="Myriad Pro" charset="0"/>
              <a:ea typeface="Myriad Pro" charset="0"/>
              <a:cs typeface="Myriad Pro" charset="0"/>
            </a:endParaRPr>
          </a:p>
          <a:p>
            <a:pPr marL="0" indent="0">
              <a:buNone/>
            </a:pPr>
            <a:r>
              <a:rPr lang="en-US" sz="1200" b="1" dirty="0">
                <a:solidFill>
                  <a:srgbClr val="1F224E"/>
                </a:solidFill>
                <a:latin typeface="Myriad Pro" charset="0"/>
                <a:ea typeface="Myriad Pro" charset="0"/>
                <a:cs typeface="Myriad Pro" charset="0"/>
              </a:rPr>
              <a:t>0 marks </a:t>
            </a:r>
          </a:p>
          <a:p>
            <a:pPr marL="0" indent="0">
              <a:buNone/>
            </a:pPr>
            <a:r>
              <a:rPr lang="en-US" sz="1200" dirty="0">
                <a:solidFill>
                  <a:srgbClr val="1F224E"/>
                </a:solidFill>
                <a:latin typeface="Myriad Pro" charset="0"/>
                <a:ea typeface="Myriad Pro" charset="0"/>
                <a:cs typeface="Myriad Pro" charset="0"/>
              </a:rPr>
              <a:t>No response or no response worthy of credit.</a:t>
            </a:r>
          </a:p>
          <a:p>
            <a:pPr marL="0" indent="0">
              <a:buNone/>
            </a:pPr>
            <a:endParaRPr lang="en-US" sz="1200" dirty="0">
              <a:solidFill>
                <a:srgbClr val="1F224E"/>
              </a:solidFill>
              <a:latin typeface="Myriad Pro" charset="0"/>
              <a:ea typeface="Myriad Pro" charset="0"/>
              <a:cs typeface="Myriad Pro" charset="0"/>
            </a:endParaRPr>
          </a:p>
        </p:txBody>
      </p:sp>
      <p:sp>
        <p:nvSpPr>
          <p:cNvPr id="5" name="Rectangle 4"/>
          <p:cNvSpPr/>
          <p:nvPr/>
        </p:nvSpPr>
        <p:spPr>
          <a:xfrm>
            <a:off x="5096966" y="4615036"/>
            <a:ext cx="3404592" cy="1015663"/>
          </a:xfrm>
          <a:prstGeom prst="rect">
            <a:avLst/>
          </a:prstGeom>
          <a:solidFill>
            <a:schemeClr val="bg1"/>
          </a:solidFill>
          <a:ln>
            <a:solidFill>
              <a:schemeClr val="tx1"/>
            </a:solidFill>
          </a:ln>
        </p:spPr>
        <p:txBody>
          <a:bodyPr wrap="square">
            <a:spAutoFit/>
          </a:bodyPr>
          <a:lstStyle/>
          <a:p>
            <a:r>
              <a:rPr lang="en-GB" sz="1200" dirty="0">
                <a:solidFill>
                  <a:srgbClr val="1F224E"/>
                </a:solidFill>
                <a:latin typeface="Myriad Pro" charset="0"/>
                <a:ea typeface="Myriad Pro" charset="0"/>
                <a:cs typeface="Myriad Pro" charset="0"/>
              </a:rPr>
              <a:t>Remember there is </a:t>
            </a:r>
            <a:r>
              <a:rPr lang="en-US" sz="1200" dirty="0">
                <a:solidFill>
                  <a:srgbClr val="1F224E"/>
                </a:solidFill>
                <a:latin typeface="Myriad Pro" charset="0"/>
                <a:ea typeface="Myriad Pro" charset="0"/>
                <a:cs typeface="Myriad Pro" charset="0"/>
              </a:rPr>
              <a:t>level of response questions marking guidance</a:t>
            </a:r>
            <a:r>
              <a:rPr lang="en-GB" sz="1200" dirty="0">
                <a:solidFill>
                  <a:srgbClr val="1F224E"/>
                </a:solidFill>
                <a:latin typeface="Myriad Pro" charset="0"/>
                <a:ea typeface="Myriad Pro" charset="0"/>
                <a:cs typeface="Myriad Pro" charset="0"/>
              </a:rPr>
              <a:t> to indicate what </a:t>
            </a:r>
            <a:r>
              <a:rPr lang="en-GB" sz="1200" dirty="0" smtClean="0">
                <a:solidFill>
                  <a:srgbClr val="1F224E"/>
                </a:solidFill>
                <a:latin typeface="Myriad Pro" charset="0"/>
                <a:ea typeface="Myriad Pro" charset="0"/>
                <a:cs typeface="Myriad Pro" charset="0"/>
              </a:rPr>
              <a:t>‘</a:t>
            </a:r>
            <a:r>
              <a:rPr lang="en-GB" sz="1200" b="1" dirty="0" smtClean="0">
                <a:solidFill>
                  <a:srgbClr val="1F224E"/>
                </a:solidFill>
                <a:latin typeface="Myriad Pro" charset="0"/>
                <a:ea typeface="Myriad Pro" charset="0"/>
                <a:cs typeface="Myriad Pro" charset="0"/>
              </a:rPr>
              <a:t>comprehensive</a:t>
            </a:r>
            <a:r>
              <a:rPr lang="en-GB" sz="1200" dirty="0" smtClean="0">
                <a:solidFill>
                  <a:srgbClr val="1F224E"/>
                </a:solidFill>
                <a:latin typeface="Myriad Pro" charset="0"/>
                <a:ea typeface="Myriad Pro" charset="0"/>
                <a:cs typeface="Myriad Pro" charset="0"/>
              </a:rPr>
              <a:t>’, ‘</a:t>
            </a:r>
            <a:r>
              <a:rPr lang="en-GB" sz="1200" b="1" dirty="0" smtClean="0">
                <a:solidFill>
                  <a:srgbClr val="1F224E"/>
                </a:solidFill>
                <a:latin typeface="Myriad Pro" charset="0"/>
                <a:ea typeface="Myriad Pro" charset="0"/>
                <a:cs typeface="Myriad Pro" charset="0"/>
              </a:rPr>
              <a:t>thorough</a:t>
            </a:r>
            <a:r>
              <a:rPr lang="en-GB" sz="1200" dirty="0">
                <a:solidFill>
                  <a:srgbClr val="1F224E"/>
                </a:solidFill>
                <a:latin typeface="Myriad Pro" charset="0"/>
                <a:ea typeface="Myriad Pro" charset="0"/>
                <a:cs typeface="Myriad Pro" charset="0"/>
              </a:rPr>
              <a:t>’, ‘</a:t>
            </a:r>
            <a:r>
              <a:rPr lang="en-GB" sz="1200" b="1" dirty="0">
                <a:solidFill>
                  <a:srgbClr val="1F224E"/>
                </a:solidFill>
                <a:latin typeface="Myriad Pro" charset="0"/>
                <a:ea typeface="Myriad Pro" charset="0"/>
                <a:cs typeface="Myriad Pro" charset="0"/>
              </a:rPr>
              <a:t>reasonable</a:t>
            </a:r>
            <a:r>
              <a:rPr lang="en-GB" sz="1200" dirty="0">
                <a:solidFill>
                  <a:srgbClr val="1F224E"/>
                </a:solidFill>
                <a:latin typeface="Myriad Pro" charset="0"/>
                <a:ea typeface="Myriad Pro" charset="0"/>
                <a:cs typeface="Myriad Pro" charset="0"/>
              </a:rPr>
              <a:t>’ and ‘</a:t>
            </a:r>
            <a:r>
              <a:rPr lang="en-GB" sz="1200" b="1" dirty="0">
                <a:solidFill>
                  <a:srgbClr val="1F224E"/>
                </a:solidFill>
                <a:latin typeface="Myriad Pro" charset="0"/>
                <a:ea typeface="Myriad Pro" charset="0"/>
                <a:cs typeface="Myriad Pro" charset="0"/>
              </a:rPr>
              <a:t>basic</a:t>
            </a:r>
            <a:r>
              <a:rPr lang="en-GB" sz="1200" dirty="0">
                <a:solidFill>
                  <a:srgbClr val="1F224E"/>
                </a:solidFill>
                <a:latin typeface="Myriad Pro" charset="0"/>
                <a:ea typeface="Myriad Pro" charset="0"/>
                <a:cs typeface="Myriad Pro" charset="0"/>
              </a:rPr>
              <a:t>’ mean at the start of the mark schemes (and slide </a:t>
            </a:r>
            <a:r>
              <a:rPr lang="en-GB" sz="1200" dirty="0" smtClean="0">
                <a:solidFill>
                  <a:srgbClr val="1F224E"/>
                </a:solidFill>
                <a:latin typeface="Myriad Pro" charset="0"/>
                <a:ea typeface="Myriad Pro" charset="0"/>
                <a:cs typeface="Myriad Pro" charset="0"/>
              </a:rPr>
              <a:t>10 </a:t>
            </a:r>
            <a:r>
              <a:rPr lang="en-GB" sz="1200" dirty="0">
                <a:solidFill>
                  <a:srgbClr val="1F224E"/>
                </a:solidFill>
                <a:latin typeface="Myriad Pro" charset="0"/>
                <a:ea typeface="Myriad Pro" charset="0"/>
                <a:cs typeface="Myriad Pro" charset="0"/>
              </a:rPr>
              <a:t>of this presentation).</a:t>
            </a:r>
          </a:p>
        </p:txBody>
      </p:sp>
    </p:spTree>
    <p:extLst>
      <p:ext uri="{BB962C8B-B14F-4D97-AF65-F5344CB8AC3E}">
        <p14:creationId xmlns:p14="http://schemas.microsoft.com/office/powerpoint/2010/main" val="25206645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9022"/>
            <a:ext cx="9144000" cy="535682"/>
          </a:xfrm>
        </p:spPr>
        <p:txBody>
          <a:bodyPr>
            <a:noAutofit/>
          </a:bodyPr>
          <a:lstStyle/>
          <a:p>
            <a:r>
              <a:rPr lang="en-GB" sz="3200" dirty="0"/>
              <a:t>Topic </a:t>
            </a:r>
            <a:r>
              <a:rPr lang="en-GB" sz="3200" dirty="0" smtClean="0"/>
              <a:t>3.4 </a:t>
            </a:r>
            <a:r>
              <a:rPr lang="en-GB" sz="3200" dirty="0"/>
              <a:t>– Question </a:t>
            </a:r>
            <a:r>
              <a:rPr lang="en-GB" sz="3200" dirty="0" smtClean="0"/>
              <a:t>17* </a:t>
            </a:r>
            <a:r>
              <a:rPr lang="en-GB" sz="3200" dirty="0"/>
              <a:t>– 33 marks </a:t>
            </a:r>
            <a:r>
              <a:rPr lang="en-GB" sz="3200" dirty="0" smtClean="0"/>
              <a:t>–</a:t>
            </a:r>
            <a:br>
              <a:rPr lang="en-GB" sz="3200" dirty="0" smtClean="0"/>
            </a:br>
            <a:r>
              <a:rPr lang="en-GB" sz="3200" dirty="0" smtClean="0"/>
              <a:t> </a:t>
            </a:r>
            <a:r>
              <a:rPr lang="en-GB" sz="3200" dirty="0"/>
              <a:t>The mark scheme – </a:t>
            </a:r>
            <a:r>
              <a:rPr lang="en-GB" sz="3200" dirty="0" smtClean="0">
                <a:solidFill>
                  <a:srgbClr val="00B0F0"/>
                </a:solidFill>
              </a:rPr>
              <a:t>AO2 (24 </a:t>
            </a:r>
            <a:r>
              <a:rPr lang="en-GB" sz="3200" dirty="0">
                <a:solidFill>
                  <a:srgbClr val="00B0F0"/>
                </a:solidFill>
              </a:rPr>
              <a:t>marks)</a:t>
            </a:r>
          </a:p>
        </p:txBody>
      </p:sp>
      <p:sp>
        <p:nvSpPr>
          <p:cNvPr id="4" name="Content Placeholder 2"/>
          <p:cNvSpPr txBox="1">
            <a:spLocks/>
          </p:cNvSpPr>
          <p:nvPr/>
        </p:nvSpPr>
        <p:spPr>
          <a:xfrm>
            <a:off x="88454" y="1027032"/>
            <a:ext cx="4483546" cy="4778232"/>
          </a:xfrm>
          <a:prstGeom prst="rect">
            <a:avLst/>
          </a:prstGeom>
          <a:solidFill>
            <a:schemeClr val="bg1"/>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050" b="1" dirty="0">
                <a:solidFill>
                  <a:srgbClr val="00B0F0"/>
                </a:solidFill>
                <a:latin typeface="Myriad Pro" charset="0"/>
                <a:ea typeface="Myriad Pro" charset="0"/>
                <a:cs typeface="Myriad Pro" charset="0"/>
              </a:rPr>
              <a:t>AO2</a:t>
            </a:r>
            <a:endParaRPr lang="en-GB" sz="1050" b="1" dirty="0">
              <a:solidFill>
                <a:srgbClr val="00B0F0"/>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4 </a:t>
            </a:r>
            <a:r>
              <a:rPr lang="en-US" sz="1050" b="1" dirty="0" smtClean="0">
                <a:solidFill>
                  <a:srgbClr val="1F224E"/>
                </a:solidFill>
                <a:latin typeface="Myriad Pro" charset="0"/>
                <a:ea typeface="Myriad Pro" charset="0"/>
                <a:cs typeface="Myriad Pro" charset="0"/>
              </a:rPr>
              <a:t>(19–24 marks</a:t>
            </a:r>
            <a:r>
              <a:rPr lang="en-US" sz="1050" b="1" dirty="0">
                <a:solidFill>
                  <a:srgbClr val="1F224E"/>
                </a:solidFill>
                <a:latin typeface="Myriad Pro" charset="0"/>
                <a:ea typeface="Myriad Pro" charset="0"/>
                <a:cs typeface="Myriad Pro" charset="0"/>
              </a:rPr>
              <a:t>)</a:t>
            </a: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comprehensive</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clear, developed and convincing </a:t>
            </a:r>
            <a:r>
              <a:rPr lang="en-US" sz="1050" dirty="0">
                <a:solidFill>
                  <a:srgbClr val="00B0F0"/>
                </a:solidFill>
                <a:latin typeface="Myriad Pro" charset="0"/>
                <a:ea typeface="Myriad Pro" charset="0"/>
                <a:cs typeface="Myriad Pro" charset="0"/>
              </a:rPr>
              <a:t>analysis</a:t>
            </a:r>
            <a:r>
              <a:rPr lang="en-US" sz="1050" dirty="0">
                <a:solidFill>
                  <a:srgbClr val="1F224E"/>
                </a:solidFill>
                <a:latin typeface="Myriad Pro" charset="0"/>
                <a:ea typeface="Myriad Pro" charset="0"/>
                <a:cs typeface="Myriad Pro" charset="0"/>
              </a:rPr>
              <a:t> that is fully accurate of how threats to food security differ in dryland and other areas. </a:t>
            </a:r>
          </a:p>
          <a:p>
            <a:pPr marL="0" indent="0">
              <a:buNone/>
            </a:pPr>
            <a:endParaRPr lang="en-US"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comprehensive</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detailed and substantiated </a:t>
            </a:r>
            <a:r>
              <a:rPr lang="en-US" sz="1050" dirty="0">
                <a:solidFill>
                  <a:srgbClr val="00B0F0"/>
                </a:solidFill>
                <a:latin typeface="Myriad Pro" charset="0"/>
                <a:ea typeface="Myriad Pro" charset="0"/>
                <a:cs typeface="Myriad Pro" charset="0"/>
              </a:rPr>
              <a:t>evaluation</a:t>
            </a:r>
            <a:r>
              <a:rPr lang="en-US" sz="1050" dirty="0">
                <a:solidFill>
                  <a:srgbClr val="1F224E"/>
                </a:solidFill>
                <a:latin typeface="Myriad Pro" charset="0"/>
                <a:ea typeface="Myriad Pro" charset="0"/>
                <a:cs typeface="Myriad Pro" charset="0"/>
              </a:rPr>
              <a:t> that offers secure judgements leading to rational conclusions that are evidence based as to whether the threats to food security are greatest in dryland areas.</a:t>
            </a:r>
          </a:p>
          <a:p>
            <a:pPr marL="0" indent="0">
              <a:buNone/>
            </a:pPr>
            <a:endParaRPr lang="en-US"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Relevant concepts are authoritatively discussed. </a:t>
            </a:r>
          </a:p>
          <a:p>
            <a:pPr marL="0" indent="0">
              <a:buNone/>
            </a:pPr>
            <a:endParaRPr lang="en-US" sz="1050" b="1"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3 </a:t>
            </a:r>
            <a:r>
              <a:rPr lang="en-US" sz="1050" b="1" dirty="0" smtClean="0">
                <a:solidFill>
                  <a:srgbClr val="1F224E"/>
                </a:solidFill>
                <a:latin typeface="Myriad Pro" charset="0"/>
                <a:ea typeface="Myriad Pro" charset="0"/>
                <a:cs typeface="Myriad Pro" charset="0"/>
              </a:rPr>
              <a:t>(13–18 </a:t>
            </a:r>
            <a:r>
              <a:rPr lang="en-US" sz="1050" b="1" dirty="0">
                <a:solidFill>
                  <a:srgbClr val="1F224E"/>
                </a:solidFill>
                <a:latin typeface="Myriad Pro" charset="0"/>
                <a:ea typeface="Myriad Pro" charset="0"/>
                <a:cs typeface="Myriad Pro" charset="0"/>
              </a:rPr>
              <a:t>marks)</a:t>
            </a: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thorough</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clear and developed </a:t>
            </a:r>
            <a:r>
              <a:rPr lang="en-US" sz="1050" dirty="0">
                <a:solidFill>
                  <a:srgbClr val="00B0F0"/>
                </a:solidFill>
                <a:latin typeface="Myriad Pro" charset="0"/>
                <a:ea typeface="Myriad Pro" charset="0"/>
                <a:cs typeface="Myriad Pro" charset="0"/>
              </a:rPr>
              <a:t>analysis</a:t>
            </a:r>
            <a:r>
              <a:rPr lang="en-US" sz="1050" dirty="0">
                <a:solidFill>
                  <a:srgbClr val="1F224E"/>
                </a:solidFill>
                <a:latin typeface="Myriad Pro" charset="0"/>
                <a:ea typeface="Myriad Pro" charset="0"/>
                <a:cs typeface="Myriad Pro" charset="0"/>
              </a:rPr>
              <a:t> that shows accuracy of how threats to food security differ in dryland and other areas. </a:t>
            </a:r>
          </a:p>
          <a:p>
            <a:pPr marL="0" indent="0">
              <a:buNone/>
            </a:pPr>
            <a:endParaRPr lang="en-US"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thorough</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detailed </a:t>
            </a:r>
            <a:r>
              <a:rPr lang="en-US" sz="1050" dirty="0">
                <a:solidFill>
                  <a:srgbClr val="00B0F0"/>
                </a:solidFill>
                <a:latin typeface="Myriad Pro" charset="0"/>
                <a:ea typeface="Myriad Pro" charset="0"/>
                <a:cs typeface="Myriad Pro" charset="0"/>
              </a:rPr>
              <a:t>evaluation</a:t>
            </a:r>
            <a:r>
              <a:rPr lang="en-US" sz="1050" dirty="0">
                <a:solidFill>
                  <a:srgbClr val="1F224E"/>
                </a:solidFill>
                <a:latin typeface="Myriad Pro" charset="0"/>
                <a:ea typeface="Myriad Pro" charset="0"/>
                <a:cs typeface="Myriad Pro" charset="0"/>
              </a:rPr>
              <a:t> that offers generally secure judgements, with some link between rational conclusions and evidence as to whether the threats to food security are greatest in dryland areas.</a:t>
            </a:r>
          </a:p>
          <a:p>
            <a:pPr marL="0" indent="0">
              <a:buNone/>
            </a:pPr>
            <a:endParaRPr lang="en-US"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Relevant concepts are discussed but this may lack some </a:t>
            </a:r>
            <a:r>
              <a:rPr lang="en-US" sz="1050" dirty="0" smtClean="0">
                <a:solidFill>
                  <a:srgbClr val="1F224E"/>
                </a:solidFill>
                <a:latin typeface="Myriad Pro" charset="0"/>
                <a:ea typeface="Myriad Pro" charset="0"/>
                <a:cs typeface="Myriad Pro" charset="0"/>
              </a:rPr>
              <a:t>authority.</a:t>
            </a:r>
            <a:endParaRPr lang="en-US" sz="1050" dirty="0">
              <a:solidFill>
                <a:srgbClr val="1F224E"/>
              </a:solidFill>
              <a:latin typeface="Myriad Pro" charset="0"/>
              <a:ea typeface="Myriad Pro" charset="0"/>
              <a:cs typeface="Myriad Pro" charset="0"/>
            </a:endParaRPr>
          </a:p>
        </p:txBody>
      </p:sp>
      <p:sp>
        <p:nvSpPr>
          <p:cNvPr id="9" name="Rectangle 8"/>
          <p:cNvSpPr/>
          <p:nvPr/>
        </p:nvSpPr>
        <p:spPr>
          <a:xfrm>
            <a:off x="4572001" y="1027033"/>
            <a:ext cx="4480940" cy="4778231"/>
          </a:xfrm>
          <a:prstGeom prst="rect">
            <a:avLst/>
          </a:prstGeom>
          <a:ln>
            <a:solidFill>
              <a:schemeClr val="tx1"/>
            </a:solidFill>
          </a:ln>
        </p:spPr>
        <p:txBody>
          <a:bodyPr wrap="square">
            <a:spAutoFit/>
          </a:bodyPr>
          <a:lstStyle/>
          <a:p>
            <a:pPr lvl="0"/>
            <a:endParaRPr lang="en-US" sz="1050" b="1" dirty="0" smtClean="0">
              <a:solidFill>
                <a:srgbClr val="1F224E"/>
              </a:solidFill>
              <a:latin typeface="Myriad Pro" charset="0"/>
              <a:ea typeface="Myriad Pro" charset="0"/>
              <a:cs typeface="Myriad Pro" charset="0"/>
            </a:endParaRPr>
          </a:p>
          <a:p>
            <a:pPr lvl="0"/>
            <a:r>
              <a:rPr lang="en-US" sz="1050" b="1" dirty="0" smtClean="0">
                <a:solidFill>
                  <a:srgbClr val="1F224E"/>
                </a:solidFill>
                <a:latin typeface="Myriad Pro" charset="0"/>
                <a:ea typeface="Myriad Pro" charset="0"/>
                <a:cs typeface="Myriad Pro" charset="0"/>
              </a:rPr>
              <a:t>Level </a:t>
            </a:r>
            <a:r>
              <a:rPr lang="en-US" sz="1050" b="1" dirty="0">
                <a:solidFill>
                  <a:srgbClr val="1F224E"/>
                </a:solidFill>
                <a:latin typeface="Myriad Pro" charset="0"/>
                <a:ea typeface="Myriad Pro" charset="0"/>
                <a:cs typeface="Myriad Pro" charset="0"/>
              </a:rPr>
              <a:t>2 (7–12 marks)</a:t>
            </a:r>
          </a:p>
          <a:p>
            <a:pPr lvl="0"/>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reasonable</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sound </a:t>
            </a:r>
            <a:r>
              <a:rPr lang="en-US" sz="1050" dirty="0">
                <a:solidFill>
                  <a:srgbClr val="00B0F0"/>
                </a:solidFill>
                <a:latin typeface="Myriad Pro" charset="0"/>
                <a:ea typeface="Myriad Pro" charset="0"/>
                <a:cs typeface="Myriad Pro" charset="0"/>
              </a:rPr>
              <a:t>analysis</a:t>
            </a:r>
            <a:r>
              <a:rPr lang="en-US" sz="1050" dirty="0">
                <a:solidFill>
                  <a:srgbClr val="1F224E"/>
                </a:solidFill>
                <a:latin typeface="Myriad Pro" charset="0"/>
                <a:ea typeface="Myriad Pro" charset="0"/>
                <a:cs typeface="Myriad Pro" charset="0"/>
              </a:rPr>
              <a:t> that shows some accuracy of how threats to food security differ in dryland and other areas. </a:t>
            </a:r>
          </a:p>
          <a:p>
            <a:pPr lvl="0"/>
            <a:endParaRPr lang="en-US" sz="1050" b="1" dirty="0">
              <a:solidFill>
                <a:srgbClr val="1F224E"/>
              </a:solidFill>
              <a:latin typeface="Myriad Pro" charset="0"/>
              <a:ea typeface="Myriad Pro" charset="0"/>
              <a:cs typeface="Myriad Pro" charset="0"/>
            </a:endParaRPr>
          </a:p>
          <a:p>
            <a:pPr lvl="0"/>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reasonable</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sound </a:t>
            </a:r>
            <a:r>
              <a:rPr lang="en-US" sz="1050" dirty="0">
                <a:solidFill>
                  <a:srgbClr val="00B0F0"/>
                </a:solidFill>
                <a:latin typeface="Myriad Pro" charset="0"/>
                <a:ea typeface="Myriad Pro" charset="0"/>
                <a:cs typeface="Myriad Pro" charset="0"/>
              </a:rPr>
              <a:t>evaluation</a:t>
            </a:r>
            <a:r>
              <a:rPr lang="en-US" sz="1050" dirty="0">
                <a:solidFill>
                  <a:srgbClr val="1F224E"/>
                </a:solidFill>
                <a:latin typeface="Myriad Pro" charset="0"/>
                <a:ea typeface="Myriad Pro" charset="0"/>
                <a:cs typeface="Myriad Pro" charset="0"/>
              </a:rPr>
              <a:t> that offers generalised judgements and conclusions, with limited use of evidence as to whether the threats to food security are greatest in dryland areas.</a:t>
            </a:r>
          </a:p>
          <a:p>
            <a:pPr lvl="0"/>
            <a:endParaRPr lang="en-US" sz="1050" dirty="0">
              <a:solidFill>
                <a:srgbClr val="1F224E"/>
              </a:solidFill>
              <a:latin typeface="Myriad Pro" charset="0"/>
              <a:ea typeface="Myriad Pro" charset="0"/>
              <a:cs typeface="Myriad Pro" charset="0"/>
            </a:endParaRPr>
          </a:p>
          <a:p>
            <a:pPr lvl="0"/>
            <a:r>
              <a:rPr lang="en-US" sz="1050" dirty="0">
                <a:solidFill>
                  <a:srgbClr val="1F224E"/>
                </a:solidFill>
                <a:latin typeface="Myriad Pro" charset="0"/>
                <a:ea typeface="Myriad Pro" charset="0"/>
                <a:cs typeface="Myriad Pro" charset="0"/>
              </a:rPr>
              <a:t>Concepts are discussed but their use lacks precision.</a:t>
            </a:r>
          </a:p>
          <a:p>
            <a:pPr lvl="0"/>
            <a:endParaRPr lang="en-US" sz="1050" b="1" dirty="0">
              <a:solidFill>
                <a:srgbClr val="1F224E"/>
              </a:solidFill>
              <a:latin typeface="Myriad Pro" charset="0"/>
              <a:ea typeface="Myriad Pro" charset="0"/>
              <a:cs typeface="Myriad Pro" charset="0"/>
            </a:endParaRPr>
          </a:p>
          <a:p>
            <a:pPr lvl="0"/>
            <a:r>
              <a:rPr lang="en-US" sz="1050" b="1" dirty="0">
                <a:solidFill>
                  <a:srgbClr val="1F224E"/>
                </a:solidFill>
                <a:latin typeface="Myriad Pro" charset="0"/>
                <a:ea typeface="Myriad Pro" charset="0"/>
                <a:cs typeface="Myriad Pro" charset="0"/>
              </a:rPr>
              <a:t>Level 1 (1–6 marks)</a:t>
            </a:r>
          </a:p>
          <a:p>
            <a:pPr lvl="0"/>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basic</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simple </a:t>
            </a:r>
            <a:r>
              <a:rPr lang="en-US" sz="1050" dirty="0">
                <a:solidFill>
                  <a:srgbClr val="00B0F0"/>
                </a:solidFill>
                <a:latin typeface="Myriad Pro" charset="0"/>
                <a:ea typeface="Myriad Pro" charset="0"/>
                <a:cs typeface="Myriad Pro" charset="0"/>
              </a:rPr>
              <a:t>analysis</a:t>
            </a:r>
            <a:r>
              <a:rPr lang="en-US" sz="1050" dirty="0">
                <a:solidFill>
                  <a:srgbClr val="1F224E"/>
                </a:solidFill>
                <a:latin typeface="Myriad Pro" charset="0"/>
                <a:ea typeface="Myriad Pro" charset="0"/>
                <a:cs typeface="Myriad Pro" charset="0"/>
              </a:rPr>
              <a:t> that shows limited accuracy of how threats to food security differ in dryland and other areas.</a:t>
            </a:r>
          </a:p>
          <a:p>
            <a:pPr lvl="0"/>
            <a:endParaRPr lang="en-US" sz="1050" b="1" dirty="0">
              <a:solidFill>
                <a:srgbClr val="1F224E"/>
              </a:solidFill>
              <a:latin typeface="Myriad Pro" charset="0"/>
              <a:ea typeface="Myriad Pro" charset="0"/>
              <a:cs typeface="Myriad Pro" charset="0"/>
            </a:endParaRPr>
          </a:p>
          <a:p>
            <a:pPr lvl="0"/>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basic</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an un-supported </a:t>
            </a:r>
            <a:r>
              <a:rPr lang="en-US" sz="1050" dirty="0">
                <a:solidFill>
                  <a:srgbClr val="00B0F0"/>
                </a:solidFill>
                <a:latin typeface="Myriad Pro" charset="0"/>
                <a:ea typeface="Myriad Pro" charset="0"/>
                <a:cs typeface="Myriad Pro" charset="0"/>
              </a:rPr>
              <a:t>evaluation</a:t>
            </a:r>
            <a:r>
              <a:rPr lang="en-US" sz="1050" dirty="0">
                <a:solidFill>
                  <a:srgbClr val="1F224E"/>
                </a:solidFill>
                <a:latin typeface="Myriad Pro" charset="0"/>
                <a:ea typeface="Myriad Pro" charset="0"/>
                <a:cs typeface="Myriad Pro" charset="0"/>
              </a:rPr>
              <a:t> that offers simple conclusions as to whether the threats to food security are greatest in dryland areas.</a:t>
            </a:r>
          </a:p>
          <a:p>
            <a:pPr lvl="0"/>
            <a:endParaRPr lang="en-US" sz="1050" dirty="0">
              <a:solidFill>
                <a:srgbClr val="1F224E"/>
              </a:solidFill>
              <a:latin typeface="Myriad Pro" charset="0"/>
              <a:ea typeface="Myriad Pro" charset="0"/>
              <a:cs typeface="Myriad Pro" charset="0"/>
            </a:endParaRPr>
          </a:p>
          <a:p>
            <a:pPr lvl="0"/>
            <a:r>
              <a:rPr lang="en-US" sz="1050" dirty="0">
                <a:solidFill>
                  <a:srgbClr val="1F224E"/>
                </a:solidFill>
                <a:latin typeface="Myriad Pro" charset="0"/>
                <a:ea typeface="Myriad Pro" charset="0"/>
                <a:cs typeface="Myriad Pro" charset="0"/>
              </a:rPr>
              <a:t>Concepts are not discussed or are so inaccurately</a:t>
            </a:r>
            <a:r>
              <a:rPr lang="en-US" sz="1050" dirty="0" smtClean="0">
                <a:solidFill>
                  <a:srgbClr val="1F224E"/>
                </a:solidFill>
                <a:latin typeface="Myriad Pro" charset="0"/>
                <a:ea typeface="Myriad Pro" charset="0"/>
                <a:cs typeface="Myriad Pro" charset="0"/>
              </a:rPr>
              <a:t>.</a:t>
            </a:r>
          </a:p>
          <a:p>
            <a:pPr lvl="0"/>
            <a:endParaRPr lang="en-US" sz="1050" dirty="0">
              <a:solidFill>
                <a:srgbClr val="1F224E"/>
              </a:solidFill>
              <a:latin typeface="Myriad Pro" charset="0"/>
              <a:ea typeface="Myriad Pro" charset="0"/>
              <a:cs typeface="Myriad Pro" charset="0"/>
            </a:endParaRPr>
          </a:p>
          <a:p>
            <a:r>
              <a:rPr lang="en-US" sz="1050" b="1" dirty="0">
                <a:solidFill>
                  <a:srgbClr val="1F224E"/>
                </a:solidFill>
                <a:latin typeface="Myriad Pro" charset="0"/>
                <a:ea typeface="Myriad Pro" charset="0"/>
                <a:cs typeface="Myriad Pro" charset="0"/>
              </a:rPr>
              <a:t>0 marks </a:t>
            </a:r>
          </a:p>
          <a:p>
            <a:r>
              <a:rPr lang="en-US" sz="1050" dirty="0">
                <a:solidFill>
                  <a:srgbClr val="1F224E"/>
                </a:solidFill>
                <a:latin typeface="Myriad Pro" charset="0"/>
                <a:ea typeface="Myriad Pro" charset="0"/>
                <a:cs typeface="Myriad Pro" charset="0"/>
              </a:rPr>
              <a:t>No response or no response worthy of credit</a:t>
            </a:r>
            <a:r>
              <a:rPr lang="en-US" sz="1050" dirty="0" smtClean="0">
                <a:solidFill>
                  <a:srgbClr val="1F224E"/>
                </a:solidFill>
                <a:latin typeface="Myriad Pro" charset="0"/>
                <a:ea typeface="Myriad Pro" charset="0"/>
                <a:cs typeface="Myriad Pro" charset="0"/>
              </a:rPr>
              <a:t>.</a:t>
            </a:r>
          </a:p>
          <a:p>
            <a:endParaRPr lang="en-US" sz="1050" dirty="0">
              <a:solidFill>
                <a:srgbClr val="1F224E"/>
              </a:solidFill>
              <a:latin typeface="Myriad Pro" charset="0"/>
              <a:ea typeface="Myriad Pro" charset="0"/>
              <a:cs typeface="Myriad Pro" charset="0"/>
            </a:endParaRPr>
          </a:p>
          <a:p>
            <a:endParaRPr lang="en-US" sz="1050" dirty="0" smtClean="0">
              <a:solidFill>
                <a:srgbClr val="1F224E"/>
              </a:solidFill>
              <a:latin typeface="Myriad Pro" charset="0"/>
              <a:ea typeface="Myriad Pro" charset="0"/>
              <a:cs typeface="Myriad Pro" charset="0"/>
            </a:endParaRPr>
          </a:p>
          <a:p>
            <a:endParaRPr lang="en-US" sz="1050" dirty="0" smtClean="0">
              <a:solidFill>
                <a:srgbClr val="1F224E"/>
              </a:solidFill>
              <a:latin typeface="Myriad Pro" charset="0"/>
              <a:ea typeface="Myriad Pro" charset="0"/>
              <a:cs typeface="Myriad Pro" charset="0"/>
            </a:endParaRPr>
          </a:p>
        </p:txBody>
      </p:sp>
      <p:sp>
        <p:nvSpPr>
          <p:cNvPr id="7" name="Rectangle 6"/>
          <p:cNvSpPr/>
          <p:nvPr/>
        </p:nvSpPr>
        <p:spPr>
          <a:xfrm>
            <a:off x="4788024" y="5391507"/>
            <a:ext cx="1512168" cy="1061829"/>
          </a:xfrm>
          <a:prstGeom prst="rect">
            <a:avLst/>
          </a:prstGeom>
          <a:solidFill>
            <a:schemeClr val="bg1"/>
          </a:solidFill>
          <a:ln>
            <a:solidFill>
              <a:schemeClr val="tx1"/>
            </a:solidFill>
          </a:ln>
        </p:spPr>
        <p:txBody>
          <a:bodyPr wrap="square">
            <a:spAutoFit/>
          </a:bodyPr>
          <a:lstStyle/>
          <a:p>
            <a:r>
              <a:rPr lang="en-US" sz="1050" u="sng" dirty="0" smtClean="0">
                <a:solidFill>
                  <a:srgbClr val="1F224E"/>
                </a:solidFill>
                <a:latin typeface="Myriad Pro" charset="0"/>
                <a:ea typeface="Myriad Pro" charset="0"/>
                <a:cs typeface="Myriad Pro" charset="0"/>
              </a:rPr>
              <a:t>Quality </a:t>
            </a:r>
            <a:r>
              <a:rPr lang="en-US" sz="1050" u="sng" dirty="0">
                <a:solidFill>
                  <a:srgbClr val="1F224E"/>
                </a:solidFill>
                <a:latin typeface="Myriad Pro" charset="0"/>
                <a:ea typeface="Myriad Pro" charset="0"/>
                <a:cs typeface="Myriad Pro" charset="0"/>
              </a:rPr>
              <a:t>of extended response descriptors</a:t>
            </a:r>
            <a:r>
              <a:rPr lang="en-US" sz="1050" dirty="0">
                <a:solidFill>
                  <a:srgbClr val="1F224E"/>
                </a:solidFill>
                <a:latin typeface="Myriad Pro" charset="0"/>
                <a:ea typeface="Myriad Pro" charset="0"/>
                <a:cs typeface="Myriad Pro" charset="0"/>
              </a:rPr>
              <a:t> are listed below </a:t>
            </a:r>
            <a:r>
              <a:rPr lang="en-US" sz="1050" dirty="0">
                <a:solidFill>
                  <a:srgbClr val="00B0F0"/>
                </a:solidFill>
                <a:latin typeface="Myriad Pro" charset="0"/>
                <a:ea typeface="Myriad Pro" charset="0"/>
                <a:cs typeface="Myriad Pro" charset="0"/>
              </a:rPr>
              <a:t>AO2</a:t>
            </a:r>
            <a:r>
              <a:rPr lang="en-US" sz="1050" dirty="0">
                <a:solidFill>
                  <a:srgbClr val="1F224E"/>
                </a:solidFill>
                <a:latin typeface="Myriad Pro" charset="0"/>
                <a:ea typeface="Myriad Pro" charset="0"/>
                <a:cs typeface="Myriad Pro" charset="0"/>
              </a:rPr>
              <a:t> – you can find more information on these on </a:t>
            </a:r>
            <a:r>
              <a:rPr lang="en-US" sz="1050" u="sng" dirty="0">
                <a:solidFill>
                  <a:srgbClr val="1F224E"/>
                </a:solidFill>
                <a:latin typeface="Myriad Pro" charset="0"/>
                <a:ea typeface="Myriad Pro" charset="0"/>
                <a:cs typeface="Myriad Pro" charset="0"/>
              </a:rPr>
              <a:t>slide 9</a:t>
            </a:r>
            <a:r>
              <a:rPr lang="en-US" sz="1050" dirty="0">
                <a:solidFill>
                  <a:srgbClr val="1F224E"/>
                </a:solidFill>
                <a:latin typeface="Myriad Pro" charset="0"/>
                <a:ea typeface="Myriad Pro" charset="0"/>
                <a:cs typeface="Myriad Pro" charset="0"/>
              </a:rPr>
              <a:t>.</a:t>
            </a:r>
            <a:endParaRPr lang="en-GB" sz="1050" dirty="0">
              <a:solidFill>
                <a:srgbClr val="1F224E"/>
              </a:solidFill>
              <a:latin typeface="Myriad Pro" charset="0"/>
              <a:ea typeface="Myriad Pro" charset="0"/>
              <a:cs typeface="Myriad Pro" charset="0"/>
            </a:endParaRPr>
          </a:p>
        </p:txBody>
      </p:sp>
      <p:sp>
        <p:nvSpPr>
          <p:cNvPr id="5" name="Rectangle 4"/>
          <p:cNvSpPr/>
          <p:nvPr/>
        </p:nvSpPr>
        <p:spPr>
          <a:xfrm>
            <a:off x="6448772" y="5391507"/>
            <a:ext cx="2520280" cy="1061829"/>
          </a:xfrm>
          <a:prstGeom prst="rect">
            <a:avLst/>
          </a:prstGeom>
          <a:solidFill>
            <a:schemeClr val="bg1"/>
          </a:solidFill>
          <a:ln>
            <a:solidFill>
              <a:schemeClr val="tx1"/>
            </a:solidFill>
          </a:ln>
        </p:spPr>
        <p:txBody>
          <a:bodyPr wrap="square">
            <a:spAutoFit/>
          </a:bodyPr>
          <a:lstStyle/>
          <a:p>
            <a:r>
              <a:rPr lang="en-GB" sz="1050" dirty="0">
                <a:solidFill>
                  <a:srgbClr val="1F224E"/>
                </a:solidFill>
                <a:latin typeface="Myriad Pro" charset="0"/>
                <a:ea typeface="Myriad Pro" charset="0"/>
                <a:cs typeface="Myriad Pro" charset="0"/>
              </a:rPr>
              <a:t>Remember there is </a:t>
            </a:r>
            <a:r>
              <a:rPr lang="en-US" sz="1050" dirty="0">
                <a:solidFill>
                  <a:srgbClr val="1F224E"/>
                </a:solidFill>
                <a:latin typeface="Myriad Pro" charset="0"/>
                <a:ea typeface="Myriad Pro" charset="0"/>
                <a:cs typeface="Myriad Pro" charset="0"/>
              </a:rPr>
              <a:t>level of response questions marking guidance</a:t>
            </a:r>
            <a:r>
              <a:rPr lang="en-GB" sz="1050" dirty="0">
                <a:solidFill>
                  <a:srgbClr val="1F224E"/>
                </a:solidFill>
                <a:latin typeface="Myriad Pro" charset="0"/>
                <a:ea typeface="Myriad Pro" charset="0"/>
                <a:cs typeface="Myriad Pro" charset="0"/>
              </a:rPr>
              <a:t> to indicate what </a:t>
            </a:r>
            <a:r>
              <a:rPr lang="en-GB" sz="1050" dirty="0" smtClean="0">
                <a:solidFill>
                  <a:srgbClr val="1F224E"/>
                </a:solidFill>
                <a:latin typeface="Myriad Pro" charset="0"/>
                <a:ea typeface="Myriad Pro" charset="0"/>
                <a:cs typeface="Myriad Pro" charset="0"/>
              </a:rPr>
              <a:t>‘</a:t>
            </a:r>
            <a:r>
              <a:rPr lang="en-GB" sz="1050" b="1" dirty="0" smtClean="0">
                <a:solidFill>
                  <a:srgbClr val="1F224E"/>
                </a:solidFill>
                <a:latin typeface="Myriad Pro" charset="0"/>
                <a:ea typeface="Myriad Pro" charset="0"/>
                <a:cs typeface="Myriad Pro" charset="0"/>
              </a:rPr>
              <a:t>comprehensive</a:t>
            </a:r>
            <a:r>
              <a:rPr lang="en-GB" sz="1050" dirty="0" smtClean="0">
                <a:solidFill>
                  <a:srgbClr val="1F224E"/>
                </a:solidFill>
                <a:latin typeface="Myriad Pro" charset="0"/>
                <a:ea typeface="Myriad Pro" charset="0"/>
                <a:cs typeface="Myriad Pro" charset="0"/>
              </a:rPr>
              <a:t>’, ‘</a:t>
            </a:r>
            <a:r>
              <a:rPr lang="en-GB" sz="1050" b="1" dirty="0" smtClean="0">
                <a:solidFill>
                  <a:srgbClr val="1F224E"/>
                </a:solidFill>
                <a:latin typeface="Myriad Pro" charset="0"/>
                <a:ea typeface="Myriad Pro" charset="0"/>
                <a:cs typeface="Myriad Pro" charset="0"/>
              </a:rPr>
              <a:t>thorough</a:t>
            </a:r>
            <a:r>
              <a:rPr lang="en-GB" sz="1050" dirty="0">
                <a:solidFill>
                  <a:srgbClr val="1F224E"/>
                </a:solidFill>
                <a:latin typeface="Myriad Pro" charset="0"/>
                <a:ea typeface="Myriad Pro" charset="0"/>
                <a:cs typeface="Myriad Pro" charset="0"/>
              </a:rPr>
              <a:t>’, ‘</a:t>
            </a:r>
            <a:r>
              <a:rPr lang="en-GB" sz="1050" b="1" dirty="0">
                <a:solidFill>
                  <a:srgbClr val="1F224E"/>
                </a:solidFill>
                <a:latin typeface="Myriad Pro" charset="0"/>
                <a:ea typeface="Myriad Pro" charset="0"/>
                <a:cs typeface="Myriad Pro" charset="0"/>
              </a:rPr>
              <a:t>reasonable</a:t>
            </a:r>
            <a:r>
              <a:rPr lang="en-GB" sz="1050" dirty="0">
                <a:solidFill>
                  <a:srgbClr val="1F224E"/>
                </a:solidFill>
                <a:latin typeface="Myriad Pro" charset="0"/>
                <a:ea typeface="Myriad Pro" charset="0"/>
                <a:cs typeface="Myriad Pro" charset="0"/>
              </a:rPr>
              <a:t>’ and ‘</a:t>
            </a:r>
            <a:r>
              <a:rPr lang="en-GB" sz="1050" b="1" dirty="0">
                <a:solidFill>
                  <a:srgbClr val="1F224E"/>
                </a:solidFill>
                <a:latin typeface="Myriad Pro" charset="0"/>
                <a:ea typeface="Myriad Pro" charset="0"/>
                <a:cs typeface="Myriad Pro" charset="0"/>
              </a:rPr>
              <a:t>basic</a:t>
            </a:r>
            <a:r>
              <a:rPr lang="en-GB" sz="1050" dirty="0">
                <a:solidFill>
                  <a:srgbClr val="1F224E"/>
                </a:solidFill>
                <a:latin typeface="Myriad Pro" charset="0"/>
                <a:ea typeface="Myriad Pro" charset="0"/>
                <a:cs typeface="Myriad Pro" charset="0"/>
              </a:rPr>
              <a:t>’ mean at the start of the mark schemes (and slide </a:t>
            </a:r>
            <a:r>
              <a:rPr lang="en-GB" sz="1050" dirty="0" smtClean="0">
                <a:solidFill>
                  <a:srgbClr val="1F224E"/>
                </a:solidFill>
                <a:latin typeface="Myriad Pro" charset="0"/>
                <a:ea typeface="Myriad Pro" charset="0"/>
                <a:cs typeface="Myriad Pro" charset="0"/>
              </a:rPr>
              <a:t>10 </a:t>
            </a:r>
            <a:r>
              <a:rPr lang="en-GB" sz="1050" dirty="0">
                <a:solidFill>
                  <a:srgbClr val="1F224E"/>
                </a:solidFill>
                <a:latin typeface="Myriad Pro" charset="0"/>
                <a:ea typeface="Myriad Pro" charset="0"/>
                <a:cs typeface="Myriad Pro" charset="0"/>
              </a:rPr>
              <a:t>of this presentation).</a:t>
            </a:r>
          </a:p>
        </p:txBody>
      </p:sp>
    </p:spTree>
    <p:extLst>
      <p:ext uri="{BB962C8B-B14F-4D97-AF65-F5344CB8AC3E}">
        <p14:creationId xmlns:p14="http://schemas.microsoft.com/office/powerpoint/2010/main" val="27565921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 y="-54818"/>
            <a:ext cx="9180512" cy="936104"/>
          </a:xfrm>
        </p:spPr>
        <p:txBody>
          <a:bodyPr>
            <a:noAutofit/>
          </a:bodyPr>
          <a:lstStyle/>
          <a:p>
            <a:r>
              <a:rPr lang="en-GB" sz="2800" dirty="0"/>
              <a:t>Topic </a:t>
            </a:r>
            <a:r>
              <a:rPr lang="en-GB" sz="2800" dirty="0" smtClean="0"/>
              <a:t>3.4 </a:t>
            </a:r>
            <a:r>
              <a:rPr lang="en-GB" sz="2800" dirty="0"/>
              <a:t>– Question </a:t>
            </a:r>
            <a:r>
              <a:rPr lang="en-GB" sz="2800" dirty="0" smtClean="0"/>
              <a:t>17* </a:t>
            </a:r>
            <a:r>
              <a:rPr lang="en-GB" sz="2800" dirty="0"/>
              <a:t>– 33 </a:t>
            </a:r>
            <a:r>
              <a:rPr lang="en-GB" sz="2800" dirty="0" smtClean="0"/>
              <a:t>marks – </a:t>
            </a:r>
            <a:r>
              <a:rPr lang="en-GB" sz="2800" dirty="0"/>
              <a:t>Indicative </a:t>
            </a:r>
            <a:r>
              <a:rPr lang="en-GB" sz="2800" dirty="0" smtClean="0"/>
              <a:t>content</a:t>
            </a:r>
            <a:endParaRPr lang="en-GB" sz="2800" dirty="0"/>
          </a:p>
        </p:txBody>
      </p:sp>
      <p:sp>
        <p:nvSpPr>
          <p:cNvPr id="7" name="Content Placeholder 2"/>
          <p:cNvSpPr txBox="1">
            <a:spLocks/>
          </p:cNvSpPr>
          <p:nvPr/>
        </p:nvSpPr>
        <p:spPr>
          <a:xfrm>
            <a:off x="23242" y="1286726"/>
            <a:ext cx="2532534" cy="5433368"/>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050" b="1" dirty="0" smtClean="0">
                <a:solidFill>
                  <a:srgbClr val="FF0000"/>
                </a:solidFill>
                <a:latin typeface="Myriad Pro" charset="0"/>
                <a:ea typeface="Myriad Pro" charset="0"/>
                <a:cs typeface="Myriad Pro" charset="0"/>
              </a:rPr>
              <a:t>AO1 </a:t>
            </a:r>
            <a:r>
              <a:rPr lang="en-US" sz="1050" b="1" dirty="0">
                <a:solidFill>
                  <a:srgbClr val="FF0000"/>
                </a:solidFill>
                <a:latin typeface="Myriad Pro" charset="0"/>
                <a:ea typeface="Myriad Pro" charset="0"/>
                <a:cs typeface="Myriad Pro" charset="0"/>
              </a:rPr>
              <a:t>– </a:t>
            </a:r>
            <a:r>
              <a:rPr lang="en-US" sz="1050" b="1" dirty="0" smtClean="0">
                <a:solidFill>
                  <a:srgbClr val="FF0000"/>
                </a:solidFill>
                <a:latin typeface="Myriad Pro" charset="0"/>
                <a:ea typeface="Myriad Pro" charset="0"/>
                <a:cs typeface="Myriad Pro" charset="0"/>
              </a:rPr>
              <a:t>9 </a:t>
            </a:r>
            <a:r>
              <a:rPr lang="en-US" sz="1050" b="1" dirty="0">
                <a:solidFill>
                  <a:srgbClr val="FF0000"/>
                </a:solidFill>
                <a:latin typeface="Myriad Pro" charset="0"/>
                <a:ea typeface="Myriad Pro" charset="0"/>
                <a:cs typeface="Myriad Pro" charset="0"/>
              </a:rPr>
              <a:t>marks</a:t>
            </a:r>
            <a:endParaRPr lang="en-GB" sz="1050" b="1" dirty="0">
              <a:solidFill>
                <a:srgbClr val="FF0000"/>
              </a:solidFill>
              <a:latin typeface="Myriad Pro" charset="0"/>
              <a:ea typeface="Myriad Pro" charset="0"/>
              <a:cs typeface="Myriad Pro" charset="0"/>
            </a:endParaRPr>
          </a:p>
          <a:p>
            <a:pPr marL="0" indent="0">
              <a:buNone/>
            </a:pPr>
            <a:r>
              <a:rPr lang="en-US" sz="1050" dirty="0" smtClean="0">
                <a:solidFill>
                  <a:srgbClr val="FF0000"/>
                </a:solidFill>
                <a:latin typeface="Myriad Pro" charset="0"/>
                <a:ea typeface="Myriad Pro" charset="0"/>
                <a:cs typeface="Myriad Pro" charset="0"/>
              </a:rPr>
              <a:t>Knowledge </a:t>
            </a:r>
            <a:r>
              <a:rPr lang="en-US" sz="1050" dirty="0">
                <a:solidFill>
                  <a:srgbClr val="FF0000"/>
                </a:solidFill>
                <a:latin typeface="Myriad Pro" charset="0"/>
                <a:ea typeface="Myriad Pro" charset="0"/>
                <a:cs typeface="Myriad Pro" charset="0"/>
              </a:rPr>
              <a:t>and understanding </a:t>
            </a:r>
            <a:r>
              <a:rPr lang="en-US" sz="1050" dirty="0">
                <a:solidFill>
                  <a:srgbClr val="1F224E"/>
                </a:solidFill>
                <a:latin typeface="Myriad Pro" charset="0"/>
                <a:ea typeface="Myriad Pro" charset="0"/>
                <a:cs typeface="Myriad Pro" charset="0"/>
              </a:rPr>
              <a:t>of the factors responsible for threats to food security in dryland and other areas, with drylands the focus, could potentially include:</a:t>
            </a:r>
            <a:endParaRPr lang="en-US" sz="1050" dirty="0" smtClean="0">
              <a:solidFill>
                <a:srgbClr val="1F224E"/>
              </a:solidFill>
              <a:latin typeface="Myriad Pro" charset="0"/>
              <a:ea typeface="Myriad Pro" charset="0"/>
              <a:cs typeface="Myriad Pro" charset="0"/>
            </a:endParaRPr>
          </a:p>
          <a:p>
            <a:r>
              <a:rPr lang="en-US" sz="1050" dirty="0" smtClean="0">
                <a:solidFill>
                  <a:srgbClr val="1F224E"/>
                </a:solidFill>
                <a:latin typeface="Myriad Pro" charset="0"/>
                <a:ea typeface="Myriad Pro" charset="0"/>
                <a:cs typeface="Myriad Pro" charset="0"/>
              </a:rPr>
              <a:t>complex </a:t>
            </a:r>
            <a:r>
              <a:rPr lang="en-US" sz="1050" dirty="0">
                <a:solidFill>
                  <a:srgbClr val="1F224E"/>
                </a:solidFill>
                <a:latin typeface="Myriad Pro" charset="0"/>
                <a:ea typeface="Myriad Pro" charset="0"/>
                <a:cs typeface="Myriad Pro" charset="0"/>
              </a:rPr>
              <a:t>concept of food security, and how patterns of food security vary spatially</a:t>
            </a:r>
          </a:p>
          <a:p>
            <a:r>
              <a:rPr lang="en-US" sz="1050" dirty="0" smtClean="0">
                <a:solidFill>
                  <a:srgbClr val="1F224E"/>
                </a:solidFill>
                <a:latin typeface="Myriad Pro" charset="0"/>
                <a:ea typeface="Myriad Pro" charset="0"/>
                <a:cs typeface="Myriad Pro" charset="0"/>
              </a:rPr>
              <a:t>food </a:t>
            </a:r>
            <a:r>
              <a:rPr lang="en-US" sz="1050" dirty="0">
                <a:solidFill>
                  <a:srgbClr val="1F224E"/>
                </a:solidFill>
                <a:latin typeface="Myriad Pro" charset="0"/>
                <a:ea typeface="Myriad Pro" charset="0"/>
                <a:cs typeface="Myriad Pro" charset="0"/>
              </a:rPr>
              <a:t>security risks and vulnerability </a:t>
            </a:r>
          </a:p>
          <a:p>
            <a:r>
              <a:rPr lang="en-US" sz="1050" dirty="0" smtClean="0">
                <a:solidFill>
                  <a:srgbClr val="1F224E"/>
                </a:solidFill>
                <a:latin typeface="Myriad Pro" charset="0"/>
                <a:ea typeface="Myriad Pro" charset="0"/>
                <a:cs typeface="Myriad Pro" charset="0"/>
              </a:rPr>
              <a:t>physical </a:t>
            </a:r>
            <a:r>
              <a:rPr lang="en-US" sz="1050" dirty="0">
                <a:solidFill>
                  <a:srgbClr val="1F224E"/>
                </a:solidFill>
                <a:latin typeface="Myriad Pro" charset="0"/>
                <a:ea typeface="Myriad Pro" charset="0"/>
                <a:cs typeface="Myriad Pro" charset="0"/>
              </a:rPr>
              <a:t>factors such as climate (rainfall and temperature), climate change, periodic drought, air, soils (organic content, ability to retain moisture, erosion), relief (effects of slope and elevation on crop production / grazing),water supplies, pests and diseases</a:t>
            </a:r>
          </a:p>
          <a:p>
            <a:r>
              <a:rPr lang="en-US" sz="1050" dirty="0" smtClean="0">
                <a:solidFill>
                  <a:srgbClr val="1F224E"/>
                </a:solidFill>
                <a:latin typeface="Myriad Pro" charset="0"/>
                <a:ea typeface="Myriad Pro" charset="0"/>
                <a:cs typeface="Myriad Pro" charset="0"/>
              </a:rPr>
              <a:t>human </a:t>
            </a:r>
            <a:r>
              <a:rPr lang="en-US" sz="1050" dirty="0">
                <a:solidFill>
                  <a:srgbClr val="1F224E"/>
                </a:solidFill>
                <a:latin typeface="Myriad Pro" charset="0"/>
                <a:ea typeface="Myriad Pro" charset="0"/>
                <a:cs typeface="Myriad Pro" charset="0"/>
              </a:rPr>
              <a:t>factors such as population change, labour, capital and household income/ expenditure balance, land ownership (size of farm and tenure) including female rights, technology, market availability; and the marketing system, land grabbing, fall in demand / global prices, over-exploitation of water, overgrazing, over-irrigation and salinisation of soils.</a:t>
            </a:r>
          </a:p>
          <a:p>
            <a:endParaRPr lang="en-US" sz="1050" dirty="0">
              <a:solidFill>
                <a:srgbClr val="1F224E"/>
              </a:solidFill>
              <a:latin typeface="Myriad Pro" charset="0"/>
              <a:ea typeface="Myriad Pro" charset="0"/>
              <a:cs typeface="Myriad Pro" charset="0"/>
            </a:endParaRPr>
          </a:p>
        </p:txBody>
      </p:sp>
      <p:sp>
        <p:nvSpPr>
          <p:cNvPr id="3" name="Rectangle 2"/>
          <p:cNvSpPr/>
          <p:nvPr/>
        </p:nvSpPr>
        <p:spPr>
          <a:xfrm>
            <a:off x="2518024" y="1295135"/>
            <a:ext cx="6625976" cy="5424562"/>
          </a:xfrm>
          <a:prstGeom prst="rect">
            <a:avLst/>
          </a:prstGeom>
          <a:solidFill>
            <a:schemeClr val="bg1"/>
          </a:solidFill>
        </p:spPr>
        <p:txBody>
          <a:bodyPr wrap="square">
            <a:spAutoFit/>
          </a:bodyPr>
          <a:lstStyle/>
          <a:p>
            <a:r>
              <a:rPr lang="en-US" sz="1050" b="1" dirty="0">
                <a:solidFill>
                  <a:srgbClr val="00B0F0"/>
                </a:solidFill>
                <a:latin typeface="Myriad Pro" charset="0"/>
                <a:ea typeface="Myriad Pro" charset="0"/>
                <a:cs typeface="Myriad Pro" charset="0"/>
              </a:rPr>
              <a:t>AO2 – </a:t>
            </a:r>
            <a:r>
              <a:rPr lang="en-US" sz="1050" b="1" dirty="0" smtClean="0">
                <a:solidFill>
                  <a:srgbClr val="00B0F0"/>
                </a:solidFill>
                <a:latin typeface="Myriad Pro" charset="0"/>
                <a:ea typeface="Myriad Pro" charset="0"/>
                <a:cs typeface="Myriad Pro" charset="0"/>
              </a:rPr>
              <a:t>24 </a:t>
            </a:r>
            <a:r>
              <a:rPr lang="en-US" sz="1050" b="1" dirty="0">
                <a:solidFill>
                  <a:srgbClr val="00B0F0"/>
                </a:solidFill>
                <a:latin typeface="Myriad Pro" charset="0"/>
                <a:ea typeface="Myriad Pro" charset="0"/>
                <a:cs typeface="Myriad Pro" charset="0"/>
              </a:rPr>
              <a:t>marks</a:t>
            </a:r>
            <a:endParaRPr lang="en-GB" sz="1050" b="1" dirty="0">
              <a:solidFill>
                <a:srgbClr val="00B0F0"/>
              </a:solidFill>
              <a:latin typeface="Myriad Pro" charset="0"/>
              <a:ea typeface="Myriad Pro" charset="0"/>
              <a:cs typeface="Myriad Pro" charset="0"/>
            </a:endParaRPr>
          </a:p>
          <a:p>
            <a:r>
              <a:rPr lang="en-US" sz="1050" dirty="0">
                <a:solidFill>
                  <a:srgbClr val="00B0F0"/>
                </a:solidFill>
                <a:latin typeface="Myriad Pro" charset="0"/>
                <a:ea typeface="Myriad Pro" charset="0"/>
                <a:cs typeface="Myriad Pro" charset="0"/>
              </a:rPr>
              <a:t>Apply knowledge and understanding to analyse and evaluate </a:t>
            </a:r>
            <a:r>
              <a:rPr lang="en-US" sz="1050" dirty="0">
                <a:solidFill>
                  <a:srgbClr val="1F224E"/>
                </a:solidFill>
                <a:latin typeface="Myriad Pro" charset="0"/>
                <a:ea typeface="Myriad Pro" charset="0"/>
                <a:cs typeface="Myriad Pro" charset="0"/>
              </a:rPr>
              <a:t>whether threats to food security are greatest in dryland areas could potentially include:</a:t>
            </a:r>
          </a:p>
          <a:p>
            <a:pPr marL="171450" indent="-171450">
              <a:buFont typeface="Arial" panose="020B0604020202020204" pitchFamily="34" charset="0"/>
              <a:buChar char="•"/>
            </a:pPr>
            <a:r>
              <a:rPr lang="en-US" sz="1050" dirty="0" smtClean="0">
                <a:solidFill>
                  <a:srgbClr val="1F224E"/>
                </a:solidFill>
                <a:latin typeface="Myriad Pro" charset="0"/>
                <a:ea typeface="Myriad Pro" charset="0"/>
                <a:cs typeface="Myriad Pro" charset="0"/>
              </a:rPr>
              <a:t>the </a:t>
            </a:r>
            <a:r>
              <a:rPr lang="en-US" sz="1050" dirty="0">
                <a:solidFill>
                  <a:srgbClr val="1F224E"/>
                </a:solidFill>
                <a:latin typeface="Myriad Pro" charset="0"/>
                <a:ea typeface="Myriad Pro" charset="0"/>
                <a:cs typeface="Myriad Pro" charset="0"/>
              </a:rPr>
              <a:t>threats to food security by different combinations of factors in different types of dryland systems (polar, mid- and low-latitude deserts and semi-arid environments)</a:t>
            </a:r>
          </a:p>
          <a:p>
            <a:pPr marL="171450" indent="-171450">
              <a:buFont typeface="Arial" panose="020B0604020202020204" pitchFamily="34" charset="0"/>
              <a:buChar char="•"/>
            </a:pPr>
            <a:r>
              <a:rPr lang="en-US" sz="1050" dirty="0" smtClean="0">
                <a:solidFill>
                  <a:srgbClr val="1F224E"/>
                </a:solidFill>
                <a:latin typeface="Myriad Pro" charset="0"/>
                <a:ea typeface="Myriad Pro" charset="0"/>
                <a:cs typeface="Myriad Pro" charset="0"/>
              </a:rPr>
              <a:t>the </a:t>
            </a:r>
            <a:r>
              <a:rPr lang="en-US" sz="1050" dirty="0">
                <a:solidFill>
                  <a:srgbClr val="1F224E"/>
                </a:solidFill>
                <a:latin typeface="Myriad Pro" charset="0"/>
                <a:ea typeface="Myriad Pro" charset="0"/>
                <a:cs typeface="Myriad Pro" charset="0"/>
              </a:rPr>
              <a:t>risk and vulnerability to food security threatened by shocks presented by both the natural environment and economic events</a:t>
            </a:r>
          </a:p>
          <a:p>
            <a:pPr marL="171450" indent="-171450">
              <a:buFont typeface="Arial" panose="020B0604020202020204" pitchFamily="34" charset="0"/>
              <a:buChar char="•"/>
            </a:pPr>
            <a:r>
              <a:rPr lang="en-US" sz="1050" dirty="0" smtClean="0">
                <a:solidFill>
                  <a:srgbClr val="1F224E"/>
                </a:solidFill>
                <a:latin typeface="Myriad Pro" charset="0"/>
                <a:ea typeface="Myriad Pro" charset="0"/>
                <a:cs typeface="Myriad Pro" charset="0"/>
              </a:rPr>
              <a:t>over-exploitation </a:t>
            </a:r>
            <a:r>
              <a:rPr lang="en-US" sz="1050" dirty="0">
                <a:solidFill>
                  <a:srgbClr val="1F224E"/>
                </a:solidFill>
                <a:latin typeface="Myriad Pro" charset="0"/>
                <a:ea typeface="Myriad Pro" charset="0"/>
                <a:cs typeface="Myriad Pro" charset="0"/>
              </a:rPr>
              <a:t>of water leading to water shortages and lower crop yields as population growth increases the demand for food increases</a:t>
            </a:r>
          </a:p>
          <a:p>
            <a:pPr marL="171450" indent="-171450">
              <a:buFont typeface="Arial" panose="020B0604020202020204" pitchFamily="34" charset="0"/>
              <a:buChar char="•"/>
            </a:pPr>
            <a:r>
              <a:rPr lang="en-US" sz="1050" dirty="0" smtClean="0">
                <a:solidFill>
                  <a:srgbClr val="1F224E"/>
                </a:solidFill>
                <a:latin typeface="Myriad Pro" charset="0"/>
                <a:ea typeface="Myriad Pro" charset="0"/>
                <a:cs typeface="Myriad Pro" charset="0"/>
              </a:rPr>
              <a:t>problems </a:t>
            </a:r>
            <a:r>
              <a:rPr lang="en-US" sz="1050" dirty="0">
                <a:solidFill>
                  <a:srgbClr val="1F224E"/>
                </a:solidFill>
                <a:latin typeface="Myriad Pro" charset="0"/>
                <a:ea typeface="Myriad Pro" charset="0"/>
                <a:cs typeface="Myriad Pro" charset="0"/>
              </a:rPr>
              <a:t>of food security arising because of the effects of desertification, including deforestation to create more farmland, top-soil erosion by wind deflation and the effects of salinisation – all of which are examples of positive feedback with regard to economic use of dryland systems</a:t>
            </a:r>
          </a:p>
          <a:p>
            <a:pPr marL="171450" indent="-171450">
              <a:buFont typeface="Arial" panose="020B0604020202020204" pitchFamily="34" charset="0"/>
              <a:buChar char="•"/>
            </a:pPr>
            <a:r>
              <a:rPr lang="en-US" sz="1050" dirty="0" smtClean="0">
                <a:solidFill>
                  <a:srgbClr val="1F224E"/>
                </a:solidFill>
                <a:latin typeface="Myriad Pro" charset="0"/>
                <a:ea typeface="Myriad Pro" charset="0"/>
                <a:cs typeface="Myriad Pro" charset="0"/>
              </a:rPr>
              <a:t>poor </a:t>
            </a:r>
            <a:r>
              <a:rPr lang="en-US" sz="1050" dirty="0">
                <a:solidFill>
                  <a:srgbClr val="1F224E"/>
                </a:solidFill>
                <a:latin typeface="Myriad Pro" charset="0"/>
                <a:ea typeface="Myriad Pro" charset="0"/>
                <a:cs typeface="Myriad Pro" charset="0"/>
              </a:rPr>
              <a:t>farming practices which lead to food shortages, such as use of poor / inadequate seed, often the result of low educational attainment and insufficient government involvement</a:t>
            </a:r>
          </a:p>
          <a:p>
            <a:pPr marL="171450" indent="-171450">
              <a:buFont typeface="Arial" panose="020B0604020202020204" pitchFamily="34" charset="0"/>
              <a:buChar char="•"/>
            </a:pPr>
            <a:r>
              <a:rPr lang="en-US" sz="1050" dirty="0" smtClean="0">
                <a:solidFill>
                  <a:srgbClr val="1F224E"/>
                </a:solidFill>
                <a:latin typeface="Myriad Pro" charset="0"/>
                <a:ea typeface="Myriad Pro" charset="0"/>
                <a:cs typeface="Myriad Pro" charset="0"/>
              </a:rPr>
              <a:t>the </a:t>
            </a:r>
            <a:r>
              <a:rPr lang="en-US" sz="1050" dirty="0">
                <a:solidFill>
                  <a:srgbClr val="1F224E"/>
                </a:solidFill>
                <a:latin typeface="Myriad Pro" charset="0"/>
                <a:ea typeface="Myriad Pro" charset="0"/>
                <a:cs typeface="Myriad Pro" charset="0"/>
              </a:rPr>
              <a:t>human rights issue of lack of property / land ownership rights of females in some countries where profits from the harvest are taken over by men and wasted on alcohol</a:t>
            </a:r>
          </a:p>
          <a:p>
            <a:pPr marL="171450" indent="-171450">
              <a:buFont typeface="Arial" panose="020B0604020202020204" pitchFamily="34" charset="0"/>
              <a:buChar char="•"/>
            </a:pPr>
            <a:r>
              <a:rPr lang="en-US" sz="1050" dirty="0" smtClean="0">
                <a:solidFill>
                  <a:srgbClr val="1F224E"/>
                </a:solidFill>
                <a:latin typeface="Myriad Pro" charset="0"/>
                <a:ea typeface="Myriad Pro" charset="0"/>
                <a:cs typeface="Myriad Pro" charset="0"/>
              </a:rPr>
              <a:t>there </a:t>
            </a:r>
            <a:r>
              <a:rPr lang="en-US" sz="1050" dirty="0">
                <a:solidFill>
                  <a:srgbClr val="1F224E"/>
                </a:solidFill>
                <a:latin typeface="Myriad Pro" charset="0"/>
                <a:ea typeface="Myriad Pro" charset="0"/>
                <a:cs typeface="Myriad Pro" charset="0"/>
              </a:rPr>
              <a:t>is variation in food security between countries and within countries within an ecosystem. This might depend on proximity to water supply such as an exotic river, or government investment in agricultural and transport technology e.g. parts of Egypt, or a political factor such as the effects of conflict e.g. parts of South Sudan</a:t>
            </a:r>
          </a:p>
          <a:p>
            <a:pPr marL="171450" indent="-171450">
              <a:buFont typeface="Arial" panose="020B0604020202020204" pitchFamily="34" charset="0"/>
              <a:buChar char="•"/>
            </a:pPr>
            <a:r>
              <a:rPr lang="en-US" sz="1050" dirty="0" smtClean="0">
                <a:solidFill>
                  <a:srgbClr val="1F224E"/>
                </a:solidFill>
                <a:latin typeface="Myriad Pro" charset="0"/>
                <a:ea typeface="Myriad Pro" charset="0"/>
                <a:cs typeface="Myriad Pro" charset="0"/>
              </a:rPr>
              <a:t>even </a:t>
            </a:r>
            <a:r>
              <a:rPr lang="en-US" sz="1050" dirty="0">
                <a:solidFill>
                  <a:srgbClr val="1F224E"/>
                </a:solidFill>
                <a:latin typeface="Myriad Pro" charset="0"/>
                <a:ea typeface="Myriad Pro" charset="0"/>
                <a:cs typeface="Myriad Pro" charset="0"/>
              </a:rPr>
              <a:t>in ACs some indigenous societies in drylands their food security is under threat through climate change or land grabbing e.g. Inuit, Arctic Canada or aborigines, Simpson Desert, Australia</a:t>
            </a:r>
          </a:p>
          <a:p>
            <a:pPr marL="171450" indent="-171450">
              <a:buFont typeface="Arial" panose="020B0604020202020204" pitchFamily="34" charset="0"/>
              <a:buChar char="•"/>
            </a:pPr>
            <a:r>
              <a:rPr lang="en-US" sz="1050" dirty="0" smtClean="0">
                <a:solidFill>
                  <a:srgbClr val="1F224E"/>
                </a:solidFill>
                <a:latin typeface="Myriad Pro" charset="0"/>
                <a:ea typeface="Myriad Pro" charset="0"/>
                <a:cs typeface="Myriad Pro" charset="0"/>
              </a:rPr>
              <a:t>drylands </a:t>
            </a:r>
            <a:r>
              <a:rPr lang="en-US" sz="1050" dirty="0">
                <a:solidFill>
                  <a:srgbClr val="1F224E"/>
                </a:solidFill>
                <a:latin typeface="Myriad Pro" charset="0"/>
                <a:ea typeface="Myriad Pro" charset="0"/>
                <a:cs typeface="Myriad Pro" charset="0"/>
              </a:rPr>
              <a:t>relative to other fragile environments e.g. factors affecting food security for inhabitants of degraded cold mountain environments - Himalayas, Nepal</a:t>
            </a:r>
          </a:p>
          <a:p>
            <a:pPr marL="171450" indent="-171450">
              <a:buFont typeface="Arial" panose="020B0604020202020204" pitchFamily="34" charset="0"/>
              <a:buChar char="•"/>
            </a:pPr>
            <a:r>
              <a:rPr lang="en-US" sz="1050" dirty="0" smtClean="0">
                <a:solidFill>
                  <a:srgbClr val="1F224E"/>
                </a:solidFill>
                <a:latin typeface="Myriad Pro" charset="0"/>
                <a:ea typeface="Myriad Pro" charset="0"/>
                <a:cs typeface="Myriad Pro" charset="0"/>
              </a:rPr>
              <a:t>dryland </a:t>
            </a:r>
            <a:r>
              <a:rPr lang="en-US" sz="1050" dirty="0">
                <a:solidFill>
                  <a:srgbClr val="1F224E"/>
                </a:solidFill>
                <a:latin typeface="Myriad Pro" charset="0"/>
                <a:ea typeface="Myriad Pro" charset="0"/>
                <a:cs typeface="Myriad Pro" charset="0"/>
              </a:rPr>
              <a:t>areas can be impoverished with more remote communities so access to food is increasingly restricted</a:t>
            </a:r>
          </a:p>
          <a:p>
            <a:pPr marL="171450" indent="-171450">
              <a:buFont typeface="Arial" panose="020B0604020202020204" pitchFamily="34" charset="0"/>
              <a:buChar char="•"/>
            </a:pPr>
            <a:r>
              <a:rPr lang="en-US" sz="1050" dirty="0" smtClean="0">
                <a:solidFill>
                  <a:srgbClr val="1F224E"/>
                </a:solidFill>
                <a:latin typeface="Myriad Pro" charset="0"/>
                <a:ea typeface="Myriad Pro" charset="0"/>
                <a:cs typeface="Myriad Pro" charset="0"/>
              </a:rPr>
              <a:t>political </a:t>
            </a:r>
            <a:r>
              <a:rPr lang="en-US" sz="1050" dirty="0">
                <a:solidFill>
                  <a:srgbClr val="1F224E"/>
                </a:solidFill>
                <a:latin typeface="Myriad Pro" charset="0"/>
                <a:ea typeface="Myriad Pro" charset="0"/>
                <a:cs typeface="Myriad Pro" charset="0"/>
              </a:rPr>
              <a:t>instability e.g. Zimbabwe places restrictions on trade with fewer imports of food and redistribution of land which has increased the threat to food security or Liberia as a conflict zone which has low economic development and increased threats to food security</a:t>
            </a:r>
          </a:p>
          <a:p>
            <a:pPr marL="171450" indent="-171450">
              <a:buFont typeface="Arial" panose="020B0604020202020204" pitchFamily="34" charset="0"/>
              <a:buChar char="•"/>
            </a:pPr>
            <a:r>
              <a:rPr lang="en-US" sz="1050" dirty="0" smtClean="0">
                <a:solidFill>
                  <a:srgbClr val="1F224E"/>
                </a:solidFill>
                <a:latin typeface="Myriad Pro" charset="0"/>
                <a:ea typeface="Myriad Pro" charset="0"/>
                <a:cs typeface="Myriad Pro" charset="0"/>
              </a:rPr>
              <a:t>food </a:t>
            </a:r>
            <a:r>
              <a:rPr lang="en-US" sz="1050" dirty="0">
                <a:solidFill>
                  <a:srgbClr val="1F224E"/>
                </a:solidFill>
                <a:latin typeface="Myriad Pro" charset="0"/>
                <a:ea typeface="Myriad Pro" charset="0"/>
                <a:cs typeface="Myriad Pro" charset="0"/>
              </a:rPr>
              <a:t>security can be threatened on a variety of scales, urban areas e.g. New York where impoverished families have to access food banks, food stamps and health bucks to ensure they have access to food</a:t>
            </a:r>
          </a:p>
          <a:p>
            <a:pPr marL="171450" indent="-171450">
              <a:buFont typeface="Arial" panose="020B0604020202020204" pitchFamily="34" charset="0"/>
              <a:buChar char="•"/>
            </a:pPr>
            <a:r>
              <a:rPr lang="en-US" sz="1050" dirty="0" smtClean="0">
                <a:solidFill>
                  <a:srgbClr val="1F224E"/>
                </a:solidFill>
                <a:latin typeface="Myriad Pro" charset="0"/>
                <a:ea typeface="Myriad Pro" charset="0"/>
                <a:cs typeface="Myriad Pro" charset="0"/>
              </a:rPr>
              <a:t>Malthusian </a:t>
            </a:r>
            <a:r>
              <a:rPr lang="en-US" sz="1050" dirty="0">
                <a:solidFill>
                  <a:srgbClr val="1F224E"/>
                </a:solidFill>
                <a:latin typeface="Myriad Pro" charset="0"/>
                <a:ea typeface="Myriad Pro" charset="0"/>
                <a:cs typeface="Myriad Pro" charset="0"/>
              </a:rPr>
              <a:t>idea - fragile physical environments (drylands) cannot support population growth and food supplies diminish.</a:t>
            </a:r>
          </a:p>
        </p:txBody>
      </p:sp>
      <p:sp>
        <p:nvSpPr>
          <p:cNvPr id="8" name="Rectangle 7"/>
          <p:cNvSpPr/>
          <p:nvPr/>
        </p:nvSpPr>
        <p:spPr>
          <a:xfrm>
            <a:off x="107504" y="709645"/>
            <a:ext cx="8856984" cy="577081"/>
          </a:xfrm>
          <a:prstGeom prst="rect">
            <a:avLst/>
          </a:prstGeom>
          <a:ln>
            <a:solidFill>
              <a:schemeClr val="bg1"/>
            </a:solidFill>
          </a:ln>
        </p:spPr>
        <p:txBody>
          <a:bodyPr wrap="square">
            <a:spAutoFit/>
          </a:bodyPr>
          <a:lstStyle/>
          <a:p>
            <a:r>
              <a:rPr lang="en-GB" sz="1050" dirty="0">
                <a:solidFill>
                  <a:srgbClr val="1F224E"/>
                </a:solidFill>
                <a:latin typeface="Myriad Pro" charset="0"/>
                <a:ea typeface="Myriad Pro" charset="0"/>
                <a:cs typeface="Myriad Pro" charset="0"/>
              </a:rPr>
              <a:t>The ‘Indicative content’ column of the mark scheme gives a number of suggestions of </a:t>
            </a:r>
            <a:r>
              <a:rPr lang="en-GB" sz="1050" dirty="0" smtClean="0">
                <a:solidFill>
                  <a:srgbClr val="1F224E"/>
                </a:solidFill>
                <a:latin typeface="Myriad Pro" charset="0"/>
                <a:ea typeface="Myriad Pro" charset="0"/>
                <a:cs typeface="Myriad Pro" charset="0"/>
              </a:rPr>
              <a:t>‘</a:t>
            </a:r>
            <a:r>
              <a:rPr lang="en-GB" sz="1050" dirty="0" smtClean="0">
                <a:solidFill>
                  <a:srgbClr val="FF0000"/>
                </a:solidFill>
                <a:latin typeface="Myriad Pro" charset="0"/>
                <a:ea typeface="Myriad Pro" charset="0"/>
                <a:cs typeface="Myriad Pro" charset="0"/>
              </a:rPr>
              <a:t>knowledge </a:t>
            </a:r>
            <a:r>
              <a:rPr lang="en-GB" sz="1050" dirty="0">
                <a:solidFill>
                  <a:srgbClr val="FF0000"/>
                </a:solidFill>
                <a:latin typeface="Myriad Pro" charset="0"/>
                <a:ea typeface="Myriad Pro" charset="0"/>
                <a:cs typeface="Myriad Pro" charset="0"/>
              </a:rPr>
              <a:t>and </a:t>
            </a:r>
            <a:r>
              <a:rPr lang="en-GB" sz="1050" dirty="0" smtClean="0">
                <a:solidFill>
                  <a:srgbClr val="FF0000"/>
                </a:solidFill>
                <a:latin typeface="Myriad Pro" charset="0"/>
                <a:ea typeface="Myriad Pro" charset="0"/>
                <a:cs typeface="Myriad Pro" charset="0"/>
              </a:rPr>
              <a:t>understanding</a:t>
            </a:r>
            <a:r>
              <a:rPr lang="en-GB" sz="1050" dirty="0" smtClean="0">
                <a:solidFill>
                  <a:srgbClr val="1F224E"/>
                </a:solidFill>
                <a:latin typeface="Myriad Pro" charset="0"/>
                <a:ea typeface="Myriad Pro" charset="0"/>
                <a:cs typeface="Myriad Pro" charset="0"/>
              </a:rPr>
              <a:t>’ and ‘</a:t>
            </a:r>
            <a:r>
              <a:rPr lang="en-GB" sz="1050" dirty="0" smtClean="0">
                <a:solidFill>
                  <a:srgbClr val="00B0F0"/>
                </a:solidFill>
                <a:latin typeface="Myriad Pro" charset="0"/>
                <a:ea typeface="Myriad Pro" charset="0"/>
                <a:cs typeface="Myriad Pro" charset="0"/>
              </a:rPr>
              <a:t>application of knowledge and understanding</a:t>
            </a:r>
            <a:r>
              <a:rPr lang="en-GB" sz="1050" dirty="0" smtClean="0">
                <a:solidFill>
                  <a:srgbClr val="1F224E"/>
                </a:solidFill>
                <a:latin typeface="Myriad Pro" charset="0"/>
                <a:ea typeface="Myriad Pro" charset="0"/>
                <a:cs typeface="Myriad Pro" charset="0"/>
              </a:rPr>
              <a:t>’ which </a:t>
            </a:r>
            <a:r>
              <a:rPr lang="en-GB" sz="1050" dirty="0">
                <a:solidFill>
                  <a:srgbClr val="1F224E"/>
                </a:solidFill>
                <a:latin typeface="Myriad Pro" charset="0"/>
                <a:ea typeface="Myriad Pro" charset="0"/>
                <a:cs typeface="Myriad Pro" charset="0"/>
              </a:rPr>
              <a:t>could be incorporated into answers for this question. The list is not exhaustive and students should be rewarded for any appropriate </a:t>
            </a:r>
            <a:r>
              <a:rPr lang="en-GB" sz="1050" dirty="0" smtClean="0">
                <a:solidFill>
                  <a:srgbClr val="1F224E"/>
                </a:solidFill>
                <a:latin typeface="Myriad Pro" charset="0"/>
                <a:ea typeface="Myriad Pro" charset="0"/>
                <a:cs typeface="Myriad Pro" charset="0"/>
              </a:rPr>
              <a:t>‘</a:t>
            </a:r>
            <a:r>
              <a:rPr lang="en-GB" sz="1050" dirty="0" smtClean="0">
                <a:solidFill>
                  <a:srgbClr val="FF0000"/>
                </a:solidFill>
                <a:latin typeface="Myriad Pro" charset="0"/>
                <a:ea typeface="Myriad Pro" charset="0"/>
                <a:cs typeface="Myriad Pro" charset="0"/>
              </a:rPr>
              <a:t>knowledge </a:t>
            </a:r>
            <a:r>
              <a:rPr lang="en-GB" sz="1050" dirty="0">
                <a:solidFill>
                  <a:srgbClr val="FF0000"/>
                </a:solidFill>
                <a:latin typeface="Myriad Pro" charset="0"/>
                <a:ea typeface="Myriad Pro" charset="0"/>
                <a:cs typeface="Myriad Pro" charset="0"/>
              </a:rPr>
              <a:t>and </a:t>
            </a:r>
            <a:r>
              <a:rPr lang="en-GB" sz="1050" dirty="0" smtClean="0">
                <a:solidFill>
                  <a:srgbClr val="FF0000"/>
                </a:solidFill>
                <a:latin typeface="Myriad Pro" charset="0"/>
                <a:ea typeface="Myriad Pro" charset="0"/>
                <a:cs typeface="Myriad Pro" charset="0"/>
              </a:rPr>
              <a:t>understanding</a:t>
            </a:r>
            <a:r>
              <a:rPr lang="en-GB" sz="1050" dirty="0" smtClean="0">
                <a:solidFill>
                  <a:srgbClr val="1F224E"/>
                </a:solidFill>
                <a:latin typeface="Myriad Pro" charset="0"/>
                <a:ea typeface="Myriad Pro" charset="0"/>
                <a:cs typeface="Myriad Pro" charset="0"/>
              </a:rPr>
              <a:t>’ or ‘</a:t>
            </a:r>
            <a:r>
              <a:rPr lang="en-GB" sz="1050" dirty="0" smtClean="0">
                <a:solidFill>
                  <a:srgbClr val="00B0F0"/>
                </a:solidFill>
                <a:latin typeface="Myriad Pro" charset="0"/>
                <a:ea typeface="Myriad Pro" charset="0"/>
                <a:cs typeface="Myriad Pro" charset="0"/>
              </a:rPr>
              <a:t>application of knowledge and understanding</a:t>
            </a:r>
            <a:r>
              <a:rPr lang="en-GB" sz="1050" dirty="0" smtClean="0">
                <a:solidFill>
                  <a:srgbClr val="1F224E"/>
                </a:solidFill>
                <a:latin typeface="Myriad Pro" charset="0"/>
                <a:ea typeface="Myriad Pro" charset="0"/>
                <a:cs typeface="Myriad Pro" charset="0"/>
              </a:rPr>
              <a:t>’ shown</a:t>
            </a:r>
            <a:r>
              <a:rPr lang="en-GB" sz="1050" dirty="0">
                <a:solidFill>
                  <a:srgbClr val="1F224E"/>
                </a:solidFill>
                <a:latin typeface="Myriad Pro" charset="0"/>
                <a:ea typeface="Myriad Pro" charset="0"/>
                <a:cs typeface="Myriad Pro" charset="0"/>
              </a:rPr>
              <a:t>. </a:t>
            </a:r>
          </a:p>
        </p:txBody>
      </p:sp>
    </p:spTree>
    <p:extLst>
      <p:ext uri="{BB962C8B-B14F-4D97-AF65-F5344CB8AC3E}">
        <p14:creationId xmlns:p14="http://schemas.microsoft.com/office/powerpoint/2010/main" val="41848654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75416"/>
            <a:ext cx="9144000" cy="1143000"/>
          </a:xfrm>
        </p:spPr>
        <p:txBody>
          <a:bodyPr>
            <a:normAutofit fontScale="90000"/>
          </a:bodyPr>
          <a:lstStyle/>
          <a:p>
            <a:r>
              <a:rPr lang="en-GB" dirty="0"/>
              <a:t>Topic </a:t>
            </a:r>
            <a:r>
              <a:rPr lang="en-GB" dirty="0" smtClean="0"/>
              <a:t>3.4 </a:t>
            </a:r>
            <a:r>
              <a:rPr lang="en-GB" dirty="0"/>
              <a:t>– Question </a:t>
            </a:r>
            <a:r>
              <a:rPr lang="en-GB" dirty="0" smtClean="0"/>
              <a:t>18* – 33 </a:t>
            </a:r>
            <a:r>
              <a:rPr lang="en-GB" dirty="0"/>
              <a:t>marks</a:t>
            </a:r>
          </a:p>
        </p:txBody>
      </p:sp>
      <p:sp>
        <p:nvSpPr>
          <p:cNvPr id="7" name="TextBox 6"/>
          <p:cNvSpPr txBox="1"/>
          <p:nvPr/>
        </p:nvSpPr>
        <p:spPr>
          <a:xfrm>
            <a:off x="424694" y="1318416"/>
            <a:ext cx="8496944" cy="584775"/>
          </a:xfrm>
          <a:prstGeom prst="rect">
            <a:avLst/>
          </a:prstGeom>
          <a:noFill/>
          <a:ln>
            <a:solidFill>
              <a:schemeClr val="tx1"/>
            </a:solidFill>
          </a:ln>
        </p:spPr>
        <p:txBody>
          <a:bodyPr wrap="square" rtlCol="0">
            <a:spAutoFit/>
          </a:bodyPr>
          <a:lstStyle/>
          <a:p>
            <a:r>
              <a:rPr lang="en-US" sz="1600" dirty="0" smtClean="0">
                <a:solidFill>
                  <a:srgbClr val="00B0F0"/>
                </a:solidFill>
                <a:latin typeface="Myriad Pro" charset="0"/>
                <a:ea typeface="Myriad Pro" charset="0"/>
                <a:cs typeface="Myriad Pro" charset="0"/>
              </a:rPr>
              <a:t>‘</a:t>
            </a:r>
            <a:r>
              <a:rPr lang="en-US" sz="1600" dirty="0">
                <a:solidFill>
                  <a:srgbClr val="FF0000"/>
                </a:solidFill>
                <a:latin typeface="Myriad Pro" charset="0"/>
                <a:ea typeface="Myriad Pro" charset="0"/>
                <a:cs typeface="Myriad Pro" charset="0"/>
              </a:rPr>
              <a:t>Imbalances in global food production </a:t>
            </a:r>
            <a:r>
              <a:rPr lang="en-US" sz="1600" dirty="0">
                <a:solidFill>
                  <a:srgbClr val="00B0F0"/>
                </a:solidFill>
                <a:latin typeface="Myriad Pro" charset="0"/>
                <a:ea typeface="Myriad Pro" charset="0"/>
                <a:cs typeface="Myriad Pro" charset="0"/>
              </a:rPr>
              <a:t>have a </a:t>
            </a:r>
            <a:r>
              <a:rPr lang="en-US" sz="1600" u="sng" dirty="0">
                <a:solidFill>
                  <a:srgbClr val="00B0F0"/>
                </a:solidFill>
                <a:latin typeface="Myriad Pro" charset="0"/>
                <a:ea typeface="Myriad Pro" charset="0"/>
                <a:cs typeface="Myriad Pro" charset="0"/>
              </a:rPr>
              <a:t>greater impact</a:t>
            </a:r>
            <a:r>
              <a:rPr lang="en-US" sz="1600" dirty="0">
                <a:solidFill>
                  <a:srgbClr val="00B0F0"/>
                </a:solidFill>
                <a:latin typeface="Myriad Pro" charset="0"/>
                <a:ea typeface="Myriad Pro" charset="0"/>
                <a:cs typeface="Myriad Pro" charset="0"/>
              </a:rPr>
              <a:t> on</a:t>
            </a:r>
            <a:r>
              <a:rPr lang="en-US" sz="1600" dirty="0">
                <a:solidFill>
                  <a:srgbClr val="FF0000"/>
                </a:solidFill>
                <a:latin typeface="Myriad Pro" charset="0"/>
                <a:ea typeface="Myriad Pro" charset="0"/>
                <a:cs typeface="Myriad Pro" charset="0"/>
              </a:rPr>
              <a:t> people than the environment.</a:t>
            </a:r>
            <a:r>
              <a:rPr lang="en-US" sz="1600" dirty="0" smtClean="0">
                <a:solidFill>
                  <a:srgbClr val="00B0F0"/>
                </a:solidFill>
                <a:latin typeface="Myriad Pro" charset="0"/>
                <a:ea typeface="Myriad Pro" charset="0"/>
                <a:cs typeface="Myriad Pro" charset="0"/>
              </a:rPr>
              <a:t>’ </a:t>
            </a:r>
            <a:r>
              <a:rPr lang="en-US" sz="1600" dirty="0">
                <a:solidFill>
                  <a:srgbClr val="00B0F0"/>
                </a:solidFill>
                <a:latin typeface="Myriad Pro" charset="0"/>
                <a:ea typeface="Myriad Pro" charset="0"/>
                <a:cs typeface="Myriad Pro" charset="0"/>
              </a:rPr>
              <a:t>Discuss.</a:t>
            </a:r>
            <a:endParaRPr lang="en-GB" sz="1600" dirty="0">
              <a:solidFill>
                <a:srgbClr val="FF0000"/>
              </a:solidFill>
              <a:latin typeface="Myriad Pro" charset="0"/>
              <a:ea typeface="Myriad Pro" charset="0"/>
              <a:cs typeface="Myriad Pro" charset="0"/>
            </a:endParaRPr>
          </a:p>
        </p:txBody>
      </p:sp>
      <p:sp>
        <p:nvSpPr>
          <p:cNvPr id="10" name="Content Placeholder 2"/>
          <p:cNvSpPr txBox="1">
            <a:spLocks/>
          </p:cNvSpPr>
          <p:nvPr/>
        </p:nvSpPr>
        <p:spPr>
          <a:xfrm>
            <a:off x="366378" y="2060848"/>
            <a:ext cx="8555260" cy="35283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smtClean="0">
                <a:solidFill>
                  <a:srgbClr val="1F224E"/>
                </a:solidFill>
                <a:latin typeface="Myriad Pro" charset="0"/>
                <a:ea typeface="Myriad Pro" charset="0"/>
                <a:cs typeface="Myriad Pro" charset="0"/>
              </a:rPr>
              <a:t>The questions for all topics in Section C of the Geographical debates (03) question paper will always be a </a:t>
            </a:r>
            <a:r>
              <a:rPr lang="en-GB" sz="1200" u="sng" dirty="0" smtClean="0">
                <a:solidFill>
                  <a:srgbClr val="1F224E"/>
                </a:solidFill>
                <a:latin typeface="Myriad Pro" charset="0"/>
                <a:ea typeface="Myriad Pro" charset="0"/>
                <a:cs typeface="Myriad Pro" charset="0"/>
              </a:rPr>
              <a:t>33 mark question</a:t>
            </a:r>
            <a:r>
              <a:rPr lang="en-GB" sz="1200" dirty="0" smtClean="0">
                <a:solidFill>
                  <a:srgbClr val="1F224E"/>
                </a:solidFill>
                <a:latin typeface="Myriad Pro" charset="0"/>
                <a:ea typeface="Myriad Pro" charset="0"/>
                <a:cs typeface="Myriad Pro" charset="0"/>
              </a:rPr>
              <a:t> which will have </a:t>
            </a:r>
            <a:r>
              <a:rPr lang="en-GB" sz="1200" u="sng" dirty="0" smtClean="0">
                <a:solidFill>
                  <a:srgbClr val="FF0000"/>
                </a:solidFill>
                <a:latin typeface="Myriad Pro" charset="0"/>
                <a:ea typeface="Myriad Pro" charset="0"/>
                <a:cs typeface="Myriad Pro" charset="0"/>
              </a:rPr>
              <a:t>9 marks</a:t>
            </a:r>
            <a:r>
              <a:rPr lang="en-GB" sz="1200" dirty="0" smtClean="0">
                <a:solidFill>
                  <a:srgbClr val="1F224E"/>
                </a:solidFill>
                <a:latin typeface="Myriad Pro" charset="0"/>
                <a:ea typeface="Myriad Pro" charset="0"/>
                <a:cs typeface="Myriad Pro" charset="0"/>
              </a:rPr>
              <a:t> allocated to </a:t>
            </a:r>
            <a:r>
              <a:rPr lang="en-GB" sz="1200" dirty="0" smtClean="0">
                <a:solidFill>
                  <a:srgbClr val="FF0000"/>
                </a:solidFill>
                <a:latin typeface="Myriad Pro" charset="0"/>
                <a:ea typeface="Myriad Pro" charset="0"/>
                <a:cs typeface="Myriad Pro" charset="0"/>
              </a:rPr>
              <a:t>AO1 (knowledge and understanding) </a:t>
            </a:r>
            <a:r>
              <a:rPr lang="en-GB" sz="1200" dirty="0" smtClean="0">
                <a:solidFill>
                  <a:srgbClr val="1F224E"/>
                </a:solidFill>
                <a:latin typeface="Myriad Pro" charset="0"/>
                <a:ea typeface="Myriad Pro" charset="0"/>
                <a:cs typeface="Myriad Pro" charset="0"/>
              </a:rPr>
              <a:t>and </a:t>
            </a:r>
            <a:r>
              <a:rPr lang="en-GB" sz="1200" u="sng" dirty="0" smtClean="0">
                <a:solidFill>
                  <a:srgbClr val="00B0F0"/>
                </a:solidFill>
                <a:latin typeface="Myriad Pro" charset="0"/>
                <a:ea typeface="Myriad Pro" charset="0"/>
                <a:cs typeface="Myriad Pro" charset="0"/>
              </a:rPr>
              <a:t>24 marks</a:t>
            </a:r>
            <a:r>
              <a:rPr lang="en-GB" sz="1200" dirty="0" smtClean="0">
                <a:solidFill>
                  <a:srgbClr val="1F224E"/>
                </a:solidFill>
                <a:latin typeface="Myriad Pro" charset="0"/>
                <a:ea typeface="Myriad Pro" charset="0"/>
                <a:cs typeface="Myriad Pro" charset="0"/>
              </a:rPr>
              <a:t> allocated to </a:t>
            </a:r>
            <a:r>
              <a:rPr lang="en-GB" sz="1200" dirty="0" smtClean="0">
                <a:solidFill>
                  <a:srgbClr val="00B0F0"/>
                </a:solidFill>
                <a:latin typeface="Myriad Pro" charset="0"/>
                <a:ea typeface="Myriad Pro" charset="0"/>
                <a:cs typeface="Myriad Pro" charset="0"/>
              </a:rPr>
              <a:t>AO2 (application of knowledge and understanding)</a:t>
            </a:r>
            <a:r>
              <a:rPr lang="en-GB" sz="1200" dirty="0" smtClean="0">
                <a:solidFill>
                  <a:srgbClr val="1F224E"/>
                </a:solidFill>
                <a:latin typeface="Myriad Pro" charset="0"/>
                <a:ea typeface="Myriad Pro" charset="0"/>
                <a:cs typeface="Myriad Pro" charset="0"/>
              </a:rPr>
              <a:t>.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This question requires </a:t>
            </a:r>
            <a:r>
              <a:rPr lang="en-GB" sz="1200" dirty="0" smtClean="0">
                <a:solidFill>
                  <a:srgbClr val="FF0000"/>
                </a:solidFill>
                <a:latin typeface="Myriad Pro" charset="0"/>
                <a:ea typeface="Myriad Pro" charset="0"/>
                <a:cs typeface="Myriad Pro" charset="0"/>
              </a:rPr>
              <a:t>knowledge and understanding (AO1 – 9 marks)</a:t>
            </a:r>
            <a:r>
              <a:rPr lang="en-GB" sz="1200" dirty="0" smtClean="0">
                <a:solidFill>
                  <a:srgbClr val="1F224E"/>
                </a:solidFill>
                <a:latin typeface="Myriad Pro" charset="0"/>
                <a:ea typeface="Myriad Pro" charset="0"/>
                <a:cs typeface="Myriad Pro" charset="0"/>
              </a:rPr>
              <a:t> of </a:t>
            </a:r>
            <a:r>
              <a:rPr lang="en-US" sz="1200" dirty="0">
                <a:solidFill>
                  <a:srgbClr val="FF0000"/>
                </a:solidFill>
                <a:latin typeface="Myriad Pro" charset="0"/>
                <a:ea typeface="Myriad Pro" charset="0"/>
                <a:cs typeface="Myriad Pro" charset="0"/>
              </a:rPr>
              <a:t>the impacts of global food production on people and the environment </a:t>
            </a:r>
            <a:r>
              <a:rPr lang="en-GB" sz="1200" dirty="0" smtClean="0">
                <a:solidFill>
                  <a:srgbClr val="1F224E"/>
                </a:solidFill>
                <a:latin typeface="Myriad Pro" charset="0"/>
                <a:ea typeface="Myriad Pro" charset="0"/>
                <a:cs typeface="Myriad Pro" charset="0"/>
              </a:rPr>
              <a:t>(information from key ideas 1.b, 2.a, 3.a, 3.b and 4.a of this topic in the specification could be useful). </a:t>
            </a:r>
          </a:p>
          <a:p>
            <a:pPr marL="0" indent="0">
              <a:buNone/>
            </a:pPr>
            <a:endParaRPr lang="en-GB" sz="1200" dirty="0" smtClean="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This question also requires the </a:t>
            </a:r>
            <a:r>
              <a:rPr lang="en-GB" sz="1200" dirty="0" smtClean="0">
                <a:solidFill>
                  <a:srgbClr val="00B0F0"/>
                </a:solidFill>
                <a:latin typeface="Myriad Pro" charset="0"/>
                <a:ea typeface="Myriad Pro" charset="0"/>
                <a:cs typeface="Myriad Pro" charset="0"/>
              </a:rPr>
              <a:t>application of knowledge and understanding (AO2 – 24 marks)</a:t>
            </a:r>
            <a:r>
              <a:rPr lang="en-GB" sz="1200" dirty="0" smtClean="0">
                <a:solidFill>
                  <a:srgbClr val="1F224E"/>
                </a:solidFill>
                <a:latin typeface="Myriad Pro" charset="0"/>
                <a:ea typeface="Myriad Pro" charset="0"/>
                <a:cs typeface="Myriad Pro" charset="0"/>
              </a:rPr>
              <a:t> in order to </a:t>
            </a:r>
            <a:r>
              <a:rPr lang="en-GB" sz="1200" u="sng" dirty="0" smtClean="0">
                <a:solidFill>
                  <a:srgbClr val="00B0F0"/>
                </a:solidFill>
                <a:latin typeface="Myriad Pro" charset="0"/>
                <a:ea typeface="Myriad Pro" charset="0"/>
                <a:cs typeface="Myriad Pro" charset="0"/>
              </a:rPr>
              <a:t>develop further the material covered in the specification</a:t>
            </a:r>
            <a:r>
              <a:rPr lang="en-GB" sz="1200" dirty="0" smtClean="0">
                <a:solidFill>
                  <a:srgbClr val="1F224E"/>
                </a:solidFill>
                <a:latin typeface="Myriad Pro" charset="0"/>
                <a:ea typeface="Myriad Pro" charset="0"/>
                <a:cs typeface="Myriad Pro" charset="0"/>
              </a:rPr>
              <a:t> – another way we must assess </a:t>
            </a:r>
            <a:r>
              <a:rPr lang="en-GB" sz="1200" dirty="0" smtClean="0">
                <a:solidFill>
                  <a:srgbClr val="00B0F0"/>
                </a:solidFill>
                <a:latin typeface="Myriad Pro" charset="0"/>
                <a:ea typeface="Myriad Pro" charset="0"/>
                <a:cs typeface="Myriad Pro" charset="0"/>
              </a:rPr>
              <a:t>application of knowledge and understanding</a:t>
            </a:r>
            <a:r>
              <a:rPr lang="en-GB" sz="1200" dirty="0" smtClean="0">
                <a:solidFill>
                  <a:srgbClr val="1F224E"/>
                </a:solidFill>
                <a:latin typeface="Myriad Pro" charset="0"/>
                <a:ea typeface="Myriad Pro" charset="0"/>
                <a:cs typeface="Myriad Pro" charset="0"/>
              </a:rPr>
              <a:t>. The command to ‘</a:t>
            </a:r>
            <a:r>
              <a:rPr lang="en-US" sz="1200" dirty="0" smtClean="0">
                <a:solidFill>
                  <a:srgbClr val="00B0F0"/>
                </a:solidFill>
                <a:latin typeface="Myriad Pro" charset="0"/>
                <a:ea typeface="Myriad Pro" charset="0"/>
                <a:cs typeface="Myriad Pro" charset="0"/>
              </a:rPr>
              <a:t>discuss</a:t>
            </a:r>
            <a:r>
              <a:rPr lang="en-GB" sz="1200" dirty="0" smtClean="0">
                <a:solidFill>
                  <a:srgbClr val="1F224E"/>
                </a:solidFill>
                <a:latin typeface="Myriad Pro" charset="0"/>
                <a:ea typeface="Myriad Pro" charset="0"/>
                <a:cs typeface="Myriad Pro" charset="0"/>
              </a:rPr>
              <a:t>’ indicates that students must </a:t>
            </a:r>
            <a:r>
              <a:rPr lang="en-GB" sz="1200" dirty="0" smtClean="0">
                <a:solidFill>
                  <a:srgbClr val="00B0F0"/>
                </a:solidFill>
                <a:latin typeface="Myriad Pro" charset="0"/>
                <a:ea typeface="Myriad Pro" charset="0"/>
                <a:cs typeface="Myriad Pro" charset="0"/>
              </a:rPr>
              <a:t>apply their knowledge and understanding by analysing and evaluating</a:t>
            </a:r>
            <a:r>
              <a:rPr lang="en-GB" sz="1200" dirty="0" smtClean="0">
                <a:solidFill>
                  <a:srgbClr val="1F224E"/>
                </a:solidFill>
                <a:latin typeface="Myriad Pro" charset="0"/>
                <a:ea typeface="Myriad Pro" charset="0"/>
                <a:cs typeface="Myriad Pro" charset="0"/>
              </a:rPr>
              <a:t>. Students must weigh up information to </a:t>
            </a:r>
            <a:r>
              <a:rPr lang="en-US" sz="1200" dirty="0" smtClean="0">
                <a:solidFill>
                  <a:srgbClr val="1F224E"/>
                </a:solidFill>
                <a:latin typeface="Myriad Pro" charset="0"/>
                <a:ea typeface="Myriad Pro" charset="0"/>
                <a:cs typeface="Myriad Pro" charset="0"/>
              </a:rPr>
              <a:t>determine whether imbalances in global food production have a greater impact on people than the environment.</a:t>
            </a:r>
            <a:endParaRPr lang="en-GB" sz="1200" dirty="0" smtClean="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There is no ‘correct’ way in which students should answer this question and the response will depend on which areas of the topic they draw together to answer this question. </a:t>
            </a:r>
            <a:endParaRPr lang="en-GB" sz="12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328738618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1490"/>
            <a:ext cx="9144000" cy="1065262"/>
          </a:xfrm>
        </p:spPr>
        <p:txBody>
          <a:bodyPr>
            <a:noAutofit/>
          </a:bodyPr>
          <a:lstStyle/>
          <a:p>
            <a:r>
              <a:rPr lang="en-GB" sz="4000" dirty="0"/>
              <a:t>Topic </a:t>
            </a:r>
            <a:r>
              <a:rPr lang="en-GB" sz="4000" dirty="0" smtClean="0"/>
              <a:t>3.4 </a:t>
            </a:r>
            <a:r>
              <a:rPr lang="en-GB" sz="4000" dirty="0"/>
              <a:t>– Question </a:t>
            </a:r>
            <a:r>
              <a:rPr lang="en-GB" sz="4000" dirty="0" smtClean="0"/>
              <a:t>18* </a:t>
            </a:r>
            <a:r>
              <a:rPr lang="en-GB" sz="4000" dirty="0"/>
              <a:t>– 33 </a:t>
            </a:r>
            <a:r>
              <a:rPr lang="en-GB" sz="4000" dirty="0" smtClean="0"/>
              <a:t>marks – The mark scheme – </a:t>
            </a:r>
            <a:r>
              <a:rPr lang="en-GB" sz="4000" dirty="0" smtClean="0">
                <a:solidFill>
                  <a:srgbClr val="FF0000"/>
                </a:solidFill>
              </a:rPr>
              <a:t>AO1 (9 marks)</a:t>
            </a:r>
            <a:endParaRPr lang="en-GB" sz="4000" dirty="0">
              <a:solidFill>
                <a:srgbClr val="FF0000"/>
              </a:solidFill>
            </a:endParaRPr>
          </a:p>
        </p:txBody>
      </p:sp>
      <p:sp>
        <p:nvSpPr>
          <p:cNvPr id="3" name="Content Placeholder 2"/>
          <p:cNvSpPr txBox="1">
            <a:spLocks/>
          </p:cNvSpPr>
          <p:nvPr/>
        </p:nvSpPr>
        <p:spPr>
          <a:xfrm>
            <a:off x="436341" y="1563085"/>
            <a:ext cx="8064895" cy="4064843"/>
          </a:xfrm>
          <a:prstGeom prst="rect">
            <a:avLst/>
          </a:prstGeom>
          <a:solidFill>
            <a:schemeClr val="bg1"/>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b="1" dirty="0">
                <a:solidFill>
                  <a:srgbClr val="FF0000"/>
                </a:solidFill>
                <a:latin typeface="Myriad Pro" charset="0"/>
                <a:ea typeface="Myriad Pro" charset="0"/>
                <a:cs typeface="Myriad Pro" charset="0"/>
              </a:rPr>
              <a:t>AO1 </a:t>
            </a:r>
          </a:p>
          <a:p>
            <a:pPr marL="0" indent="0">
              <a:buNone/>
            </a:pPr>
            <a:r>
              <a:rPr lang="en-US" sz="1200" b="1" dirty="0">
                <a:solidFill>
                  <a:srgbClr val="1F224E"/>
                </a:solidFill>
                <a:latin typeface="Myriad Pro" charset="0"/>
                <a:ea typeface="Myriad Pro" charset="0"/>
                <a:cs typeface="Myriad Pro" charset="0"/>
              </a:rPr>
              <a:t>Level 4 </a:t>
            </a:r>
            <a:r>
              <a:rPr lang="en-US" sz="1200" b="1" dirty="0" smtClean="0">
                <a:solidFill>
                  <a:srgbClr val="1F224E"/>
                </a:solidFill>
                <a:latin typeface="Myriad Pro" charset="0"/>
                <a:ea typeface="Myriad Pro" charset="0"/>
                <a:cs typeface="Myriad Pro" charset="0"/>
              </a:rPr>
              <a:t>(7–9 </a:t>
            </a:r>
            <a:r>
              <a:rPr lang="en-US" sz="1200" b="1" dirty="0">
                <a:solidFill>
                  <a:srgbClr val="1F224E"/>
                </a:solidFill>
                <a:latin typeface="Myriad Pro" charset="0"/>
                <a:ea typeface="Myriad Pro" charset="0"/>
                <a:cs typeface="Myriad Pro" charset="0"/>
              </a:rPr>
              <a:t>marks)</a:t>
            </a:r>
          </a:p>
          <a:p>
            <a:pPr marL="0" indent="0">
              <a:buNone/>
            </a:pPr>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comprehensive</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 </a:t>
            </a:r>
            <a:r>
              <a:rPr lang="en-US" sz="1200" dirty="0">
                <a:solidFill>
                  <a:srgbClr val="1F224E"/>
                </a:solidFill>
                <a:latin typeface="Myriad Pro" charset="0"/>
                <a:ea typeface="Myriad Pro" charset="0"/>
                <a:cs typeface="Myriad Pro" charset="0"/>
              </a:rPr>
              <a:t>of the impacts of global food production on people and the environment.</a:t>
            </a:r>
          </a:p>
          <a:p>
            <a:pPr marL="0" indent="0">
              <a:buNone/>
            </a:pPr>
            <a:endParaRPr lang="en-US" sz="1200" dirty="0">
              <a:solidFill>
                <a:srgbClr val="1F224E"/>
              </a:solidFill>
              <a:latin typeface="Myriad Pro" charset="0"/>
              <a:ea typeface="Myriad Pro" charset="0"/>
              <a:cs typeface="Myriad Pro" charset="0"/>
            </a:endParaRPr>
          </a:p>
          <a:p>
            <a:pPr marL="0" indent="0">
              <a:buNone/>
            </a:pPr>
            <a:r>
              <a:rPr lang="en-US" sz="1200" b="1" dirty="0" smtClean="0">
                <a:solidFill>
                  <a:srgbClr val="1F224E"/>
                </a:solidFill>
                <a:latin typeface="Myriad Pro" charset="0"/>
                <a:ea typeface="Myriad Pro" charset="0"/>
                <a:cs typeface="Myriad Pro" charset="0"/>
              </a:rPr>
              <a:t>Level </a:t>
            </a:r>
            <a:r>
              <a:rPr lang="en-US" sz="1200" b="1" dirty="0">
                <a:solidFill>
                  <a:srgbClr val="1F224E"/>
                </a:solidFill>
                <a:latin typeface="Myriad Pro" charset="0"/>
                <a:ea typeface="Myriad Pro" charset="0"/>
                <a:cs typeface="Myriad Pro" charset="0"/>
              </a:rPr>
              <a:t>3 (</a:t>
            </a:r>
            <a:r>
              <a:rPr lang="en-US" sz="1200" b="1" dirty="0" smtClean="0">
                <a:solidFill>
                  <a:srgbClr val="1F224E"/>
                </a:solidFill>
                <a:latin typeface="Myriad Pro" charset="0"/>
                <a:ea typeface="Myriad Pro" charset="0"/>
                <a:cs typeface="Myriad Pro" charset="0"/>
              </a:rPr>
              <a:t>5–6 </a:t>
            </a:r>
            <a:r>
              <a:rPr lang="en-US" sz="1200" b="1" dirty="0">
                <a:solidFill>
                  <a:srgbClr val="1F224E"/>
                </a:solidFill>
                <a:latin typeface="Myriad Pro" charset="0"/>
                <a:ea typeface="Myriad Pro" charset="0"/>
                <a:cs typeface="Myriad Pro" charset="0"/>
              </a:rPr>
              <a:t>marks)</a:t>
            </a:r>
          </a:p>
          <a:p>
            <a:pPr marL="0" indent="0">
              <a:buNone/>
            </a:pPr>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thorough</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a:t>
            </a:r>
            <a:r>
              <a:rPr lang="en-US" sz="1200" dirty="0">
                <a:solidFill>
                  <a:srgbClr val="1F224E"/>
                </a:solidFill>
                <a:latin typeface="Myriad Pro" charset="0"/>
                <a:ea typeface="Myriad Pro" charset="0"/>
                <a:cs typeface="Myriad Pro" charset="0"/>
              </a:rPr>
              <a:t> of the impacts of global food production on people and the environment.</a:t>
            </a:r>
          </a:p>
          <a:p>
            <a:pPr marL="0" indent="0">
              <a:buNone/>
            </a:pPr>
            <a:r>
              <a:rPr lang="en-US" sz="1200" b="1" dirty="0">
                <a:solidFill>
                  <a:srgbClr val="1F224E"/>
                </a:solidFill>
                <a:latin typeface="Myriad Pro" charset="0"/>
                <a:ea typeface="Myriad Pro" charset="0"/>
                <a:cs typeface="Myriad Pro" charset="0"/>
              </a:rPr>
              <a:t> </a:t>
            </a:r>
          </a:p>
          <a:p>
            <a:pPr marL="0" indent="0">
              <a:buNone/>
            </a:pPr>
            <a:r>
              <a:rPr lang="en-US" sz="1200" b="1" dirty="0">
                <a:solidFill>
                  <a:srgbClr val="1F224E"/>
                </a:solidFill>
                <a:latin typeface="Myriad Pro" charset="0"/>
                <a:ea typeface="Myriad Pro" charset="0"/>
                <a:cs typeface="Myriad Pro" charset="0"/>
              </a:rPr>
              <a:t>Level 2 (</a:t>
            </a:r>
            <a:r>
              <a:rPr lang="en-US" sz="1200" b="1" dirty="0" smtClean="0">
                <a:solidFill>
                  <a:srgbClr val="1F224E"/>
                </a:solidFill>
                <a:latin typeface="Myriad Pro" charset="0"/>
                <a:ea typeface="Myriad Pro" charset="0"/>
                <a:cs typeface="Myriad Pro" charset="0"/>
              </a:rPr>
              <a:t>3–4 </a:t>
            </a:r>
            <a:r>
              <a:rPr lang="en-US" sz="1200" b="1" dirty="0">
                <a:solidFill>
                  <a:srgbClr val="1F224E"/>
                </a:solidFill>
                <a:latin typeface="Myriad Pro" charset="0"/>
                <a:ea typeface="Myriad Pro" charset="0"/>
                <a:cs typeface="Myriad Pro" charset="0"/>
              </a:rPr>
              <a:t>marks)</a:t>
            </a:r>
          </a:p>
          <a:p>
            <a:pPr marL="0" indent="0">
              <a:buNone/>
            </a:pPr>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reasonable</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a:t>
            </a:r>
            <a:r>
              <a:rPr lang="en-US" sz="1200" dirty="0">
                <a:solidFill>
                  <a:srgbClr val="1F224E"/>
                </a:solidFill>
                <a:latin typeface="Myriad Pro" charset="0"/>
                <a:ea typeface="Myriad Pro" charset="0"/>
                <a:cs typeface="Myriad Pro" charset="0"/>
              </a:rPr>
              <a:t> </a:t>
            </a:r>
            <a:r>
              <a:rPr lang="en-US" sz="1200" dirty="0" smtClean="0">
                <a:solidFill>
                  <a:srgbClr val="1F224E"/>
                </a:solidFill>
                <a:latin typeface="Myriad Pro" charset="0"/>
                <a:ea typeface="Myriad Pro" charset="0"/>
                <a:cs typeface="Myriad Pro" charset="0"/>
              </a:rPr>
              <a:t>of the </a:t>
            </a:r>
            <a:r>
              <a:rPr lang="en-US" sz="1200" dirty="0">
                <a:solidFill>
                  <a:srgbClr val="1F224E"/>
                </a:solidFill>
                <a:latin typeface="Myriad Pro" charset="0"/>
                <a:ea typeface="Myriad Pro" charset="0"/>
                <a:cs typeface="Myriad Pro" charset="0"/>
              </a:rPr>
              <a:t>impacts of global food production on people and the environment.</a:t>
            </a:r>
          </a:p>
          <a:p>
            <a:pPr marL="0" indent="0">
              <a:buNone/>
            </a:pPr>
            <a:endParaRPr lang="en-US" sz="1200" b="1" dirty="0">
              <a:solidFill>
                <a:srgbClr val="1F224E"/>
              </a:solidFill>
              <a:latin typeface="Myriad Pro" charset="0"/>
              <a:ea typeface="Myriad Pro" charset="0"/>
              <a:cs typeface="Myriad Pro" charset="0"/>
            </a:endParaRPr>
          </a:p>
          <a:p>
            <a:pPr marL="0" indent="0">
              <a:buNone/>
            </a:pPr>
            <a:r>
              <a:rPr lang="en-US" sz="1200" b="1" dirty="0">
                <a:solidFill>
                  <a:srgbClr val="1F224E"/>
                </a:solidFill>
                <a:latin typeface="Myriad Pro" charset="0"/>
                <a:ea typeface="Myriad Pro" charset="0"/>
                <a:cs typeface="Myriad Pro" charset="0"/>
              </a:rPr>
              <a:t>Level 1 (</a:t>
            </a:r>
            <a:r>
              <a:rPr lang="en-US" sz="1200" b="1" dirty="0" smtClean="0">
                <a:solidFill>
                  <a:srgbClr val="1F224E"/>
                </a:solidFill>
                <a:latin typeface="Myriad Pro" charset="0"/>
                <a:ea typeface="Myriad Pro" charset="0"/>
                <a:cs typeface="Myriad Pro" charset="0"/>
              </a:rPr>
              <a:t>1–2 </a:t>
            </a:r>
            <a:r>
              <a:rPr lang="en-US" sz="1200" b="1" dirty="0">
                <a:solidFill>
                  <a:srgbClr val="1F224E"/>
                </a:solidFill>
                <a:latin typeface="Myriad Pro" charset="0"/>
                <a:ea typeface="Myriad Pro" charset="0"/>
                <a:cs typeface="Myriad Pro" charset="0"/>
              </a:rPr>
              <a:t>marks)</a:t>
            </a:r>
          </a:p>
          <a:p>
            <a:pPr marL="0" indent="0">
              <a:buNone/>
            </a:pPr>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basic</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 </a:t>
            </a:r>
            <a:r>
              <a:rPr lang="en-US" sz="1200" dirty="0">
                <a:solidFill>
                  <a:srgbClr val="1F224E"/>
                </a:solidFill>
                <a:latin typeface="Myriad Pro" charset="0"/>
                <a:ea typeface="Myriad Pro" charset="0"/>
                <a:cs typeface="Myriad Pro" charset="0"/>
              </a:rPr>
              <a:t>of the impacts of global food production on people and the environment.</a:t>
            </a:r>
            <a:endParaRPr lang="en-US" sz="1200" dirty="0" smtClean="0">
              <a:solidFill>
                <a:srgbClr val="1F224E"/>
              </a:solidFill>
              <a:latin typeface="Myriad Pro" charset="0"/>
              <a:ea typeface="Myriad Pro" charset="0"/>
              <a:cs typeface="Myriad Pro" charset="0"/>
            </a:endParaRPr>
          </a:p>
          <a:p>
            <a:pPr marL="0" indent="0">
              <a:buNone/>
            </a:pPr>
            <a:endParaRPr lang="en-US" sz="1200" dirty="0">
              <a:solidFill>
                <a:srgbClr val="1F224E"/>
              </a:solidFill>
              <a:latin typeface="Myriad Pro" charset="0"/>
              <a:ea typeface="Myriad Pro" charset="0"/>
              <a:cs typeface="Myriad Pro" charset="0"/>
            </a:endParaRPr>
          </a:p>
          <a:p>
            <a:pPr marL="0" indent="0">
              <a:buNone/>
            </a:pPr>
            <a:r>
              <a:rPr lang="en-US" sz="1200" b="1" dirty="0">
                <a:solidFill>
                  <a:srgbClr val="1F224E"/>
                </a:solidFill>
                <a:latin typeface="Myriad Pro" charset="0"/>
                <a:ea typeface="Myriad Pro" charset="0"/>
                <a:cs typeface="Myriad Pro" charset="0"/>
              </a:rPr>
              <a:t>0 marks </a:t>
            </a:r>
          </a:p>
          <a:p>
            <a:pPr marL="0" indent="0">
              <a:buNone/>
            </a:pPr>
            <a:r>
              <a:rPr lang="en-US" sz="1200" dirty="0">
                <a:solidFill>
                  <a:srgbClr val="1F224E"/>
                </a:solidFill>
                <a:latin typeface="Myriad Pro" charset="0"/>
                <a:ea typeface="Myriad Pro" charset="0"/>
                <a:cs typeface="Myriad Pro" charset="0"/>
              </a:rPr>
              <a:t>No response or no response worthy of credit.</a:t>
            </a:r>
          </a:p>
          <a:p>
            <a:pPr marL="0" indent="0">
              <a:buNone/>
            </a:pPr>
            <a:endParaRPr lang="en-US" sz="1200" dirty="0">
              <a:solidFill>
                <a:srgbClr val="1F224E"/>
              </a:solidFill>
              <a:latin typeface="Myriad Pro" charset="0"/>
              <a:ea typeface="Myriad Pro" charset="0"/>
              <a:cs typeface="Myriad Pro" charset="0"/>
            </a:endParaRPr>
          </a:p>
        </p:txBody>
      </p:sp>
      <p:sp>
        <p:nvSpPr>
          <p:cNvPr id="5" name="Rectangle 4"/>
          <p:cNvSpPr/>
          <p:nvPr/>
        </p:nvSpPr>
        <p:spPr>
          <a:xfrm>
            <a:off x="5096966" y="4941168"/>
            <a:ext cx="3404592" cy="1015663"/>
          </a:xfrm>
          <a:prstGeom prst="rect">
            <a:avLst/>
          </a:prstGeom>
          <a:solidFill>
            <a:schemeClr val="bg1"/>
          </a:solidFill>
          <a:ln>
            <a:solidFill>
              <a:schemeClr val="tx1"/>
            </a:solidFill>
          </a:ln>
        </p:spPr>
        <p:txBody>
          <a:bodyPr wrap="square">
            <a:spAutoFit/>
          </a:bodyPr>
          <a:lstStyle/>
          <a:p>
            <a:r>
              <a:rPr lang="en-GB" sz="1200" dirty="0">
                <a:solidFill>
                  <a:srgbClr val="1F224E"/>
                </a:solidFill>
                <a:latin typeface="Myriad Pro" charset="0"/>
                <a:ea typeface="Myriad Pro" charset="0"/>
                <a:cs typeface="Myriad Pro" charset="0"/>
              </a:rPr>
              <a:t>Remember there is </a:t>
            </a:r>
            <a:r>
              <a:rPr lang="en-US" sz="1200" dirty="0">
                <a:solidFill>
                  <a:srgbClr val="1F224E"/>
                </a:solidFill>
                <a:latin typeface="Myriad Pro" charset="0"/>
                <a:ea typeface="Myriad Pro" charset="0"/>
                <a:cs typeface="Myriad Pro" charset="0"/>
              </a:rPr>
              <a:t>level of response questions marking guidance</a:t>
            </a:r>
            <a:r>
              <a:rPr lang="en-GB" sz="1200" dirty="0">
                <a:solidFill>
                  <a:srgbClr val="1F224E"/>
                </a:solidFill>
                <a:latin typeface="Myriad Pro" charset="0"/>
                <a:ea typeface="Myriad Pro" charset="0"/>
                <a:cs typeface="Myriad Pro" charset="0"/>
              </a:rPr>
              <a:t> to indicate what </a:t>
            </a:r>
            <a:r>
              <a:rPr lang="en-GB" sz="1200" dirty="0" smtClean="0">
                <a:solidFill>
                  <a:srgbClr val="1F224E"/>
                </a:solidFill>
                <a:latin typeface="Myriad Pro" charset="0"/>
                <a:ea typeface="Myriad Pro" charset="0"/>
                <a:cs typeface="Myriad Pro" charset="0"/>
              </a:rPr>
              <a:t>‘</a:t>
            </a:r>
            <a:r>
              <a:rPr lang="en-GB" sz="1200" b="1" dirty="0" smtClean="0">
                <a:solidFill>
                  <a:srgbClr val="1F224E"/>
                </a:solidFill>
                <a:latin typeface="Myriad Pro" charset="0"/>
                <a:ea typeface="Myriad Pro" charset="0"/>
                <a:cs typeface="Myriad Pro" charset="0"/>
              </a:rPr>
              <a:t>comprehensive</a:t>
            </a:r>
            <a:r>
              <a:rPr lang="en-GB" sz="1200" dirty="0" smtClean="0">
                <a:solidFill>
                  <a:srgbClr val="1F224E"/>
                </a:solidFill>
                <a:latin typeface="Myriad Pro" charset="0"/>
                <a:ea typeface="Myriad Pro" charset="0"/>
                <a:cs typeface="Myriad Pro" charset="0"/>
              </a:rPr>
              <a:t>’, ‘</a:t>
            </a:r>
            <a:r>
              <a:rPr lang="en-GB" sz="1200" b="1" dirty="0" smtClean="0">
                <a:solidFill>
                  <a:srgbClr val="1F224E"/>
                </a:solidFill>
                <a:latin typeface="Myriad Pro" charset="0"/>
                <a:ea typeface="Myriad Pro" charset="0"/>
                <a:cs typeface="Myriad Pro" charset="0"/>
              </a:rPr>
              <a:t>thorough</a:t>
            </a:r>
            <a:r>
              <a:rPr lang="en-GB" sz="1200" dirty="0">
                <a:solidFill>
                  <a:srgbClr val="1F224E"/>
                </a:solidFill>
                <a:latin typeface="Myriad Pro" charset="0"/>
                <a:ea typeface="Myriad Pro" charset="0"/>
                <a:cs typeface="Myriad Pro" charset="0"/>
              </a:rPr>
              <a:t>’, ‘</a:t>
            </a:r>
            <a:r>
              <a:rPr lang="en-GB" sz="1200" b="1" dirty="0">
                <a:solidFill>
                  <a:srgbClr val="1F224E"/>
                </a:solidFill>
                <a:latin typeface="Myriad Pro" charset="0"/>
                <a:ea typeface="Myriad Pro" charset="0"/>
                <a:cs typeface="Myriad Pro" charset="0"/>
              </a:rPr>
              <a:t>reasonable</a:t>
            </a:r>
            <a:r>
              <a:rPr lang="en-GB" sz="1200" dirty="0">
                <a:solidFill>
                  <a:srgbClr val="1F224E"/>
                </a:solidFill>
                <a:latin typeface="Myriad Pro" charset="0"/>
                <a:ea typeface="Myriad Pro" charset="0"/>
                <a:cs typeface="Myriad Pro" charset="0"/>
              </a:rPr>
              <a:t>’ and ‘</a:t>
            </a:r>
            <a:r>
              <a:rPr lang="en-GB" sz="1200" b="1" dirty="0">
                <a:solidFill>
                  <a:srgbClr val="1F224E"/>
                </a:solidFill>
                <a:latin typeface="Myriad Pro" charset="0"/>
                <a:ea typeface="Myriad Pro" charset="0"/>
                <a:cs typeface="Myriad Pro" charset="0"/>
              </a:rPr>
              <a:t>basic</a:t>
            </a:r>
            <a:r>
              <a:rPr lang="en-GB" sz="1200" dirty="0">
                <a:solidFill>
                  <a:srgbClr val="1F224E"/>
                </a:solidFill>
                <a:latin typeface="Myriad Pro" charset="0"/>
                <a:ea typeface="Myriad Pro" charset="0"/>
                <a:cs typeface="Myriad Pro" charset="0"/>
              </a:rPr>
              <a:t>’ mean at the start of the mark schemes (and slide </a:t>
            </a:r>
            <a:r>
              <a:rPr lang="en-GB" sz="1200" dirty="0" smtClean="0">
                <a:solidFill>
                  <a:srgbClr val="1F224E"/>
                </a:solidFill>
                <a:latin typeface="Myriad Pro" charset="0"/>
                <a:ea typeface="Myriad Pro" charset="0"/>
                <a:cs typeface="Myriad Pro" charset="0"/>
              </a:rPr>
              <a:t>10 </a:t>
            </a:r>
            <a:r>
              <a:rPr lang="en-GB" sz="1200" dirty="0">
                <a:solidFill>
                  <a:srgbClr val="1F224E"/>
                </a:solidFill>
                <a:latin typeface="Myriad Pro" charset="0"/>
                <a:ea typeface="Myriad Pro" charset="0"/>
                <a:cs typeface="Myriad Pro" charset="0"/>
              </a:rPr>
              <a:t>of this presentation).</a:t>
            </a:r>
          </a:p>
        </p:txBody>
      </p:sp>
    </p:spTree>
    <p:extLst>
      <p:ext uri="{BB962C8B-B14F-4D97-AF65-F5344CB8AC3E}">
        <p14:creationId xmlns:p14="http://schemas.microsoft.com/office/powerpoint/2010/main" val="317195470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9022"/>
            <a:ext cx="9144000" cy="535682"/>
          </a:xfrm>
        </p:spPr>
        <p:txBody>
          <a:bodyPr>
            <a:noAutofit/>
          </a:bodyPr>
          <a:lstStyle/>
          <a:p>
            <a:r>
              <a:rPr lang="en-GB" sz="3200" dirty="0"/>
              <a:t>Topic </a:t>
            </a:r>
            <a:r>
              <a:rPr lang="en-GB" sz="3200" dirty="0" smtClean="0"/>
              <a:t>3.4 </a:t>
            </a:r>
            <a:r>
              <a:rPr lang="en-GB" sz="3200" dirty="0"/>
              <a:t>– Question </a:t>
            </a:r>
            <a:r>
              <a:rPr lang="en-GB" sz="3200" dirty="0" smtClean="0"/>
              <a:t>18* </a:t>
            </a:r>
            <a:r>
              <a:rPr lang="en-GB" sz="3200" dirty="0"/>
              <a:t>– 33 marks </a:t>
            </a:r>
            <a:r>
              <a:rPr lang="en-GB" sz="3200" dirty="0" smtClean="0"/>
              <a:t>–</a:t>
            </a:r>
            <a:br>
              <a:rPr lang="en-GB" sz="3200" dirty="0" smtClean="0"/>
            </a:br>
            <a:r>
              <a:rPr lang="en-GB" sz="3200" dirty="0" smtClean="0"/>
              <a:t> </a:t>
            </a:r>
            <a:r>
              <a:rPr lang="en-GB" sz="3200" dirty="0"/>
              <a:t>The mark scheme – </a:t>
            </a:r>
            <a:r>
              <a:rPr lang="en-GB" sz="3200" dirty="0" smtClean="0">
                <a:solidFill>
                  <a:srgbClr val="00B0F0"/>
                </a:solidFill>
              </a:rPr>
              <a:t>AO2 (24 </a:t>
            </a:r>
            <a:r>
              <a:rPr lang="en-GB" sz="3200" dirty="0">
                <a:solidFill>
                  <a:srgbClr val="00B0F0"/>
                </a:solidFill>
              </a:rPr>
              <a:t>marks)</a:t>
            </a:r>
          </a:p>
        </p:txBody>
      </p:sp>
      <p:sp>
        <p:nvSpPr>
          <p:cNvPr id="4" name="Content Placeholder 2"/>
          <p:cNvSpPr txBox="1">
            <a:spLocks/>
          </p:cNvSpPr>
          <p:nvPr/>
        </p:nvSpPr>
        <p:spPr>
          <a:xfrm>
            <a:off x="88454" y="1096282"/>
            <a:ext cx="4483546" cy="4708981"/>
          </a:xfrm>
          <a:prstGeom prst="rect">
            <a:avLst/>
          </a:prstGeom>
          <a:solidFill>
            <a:schemeClr val="bg1"/>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000" b="1" dirty="0">
                <a:solidFill>
                  <a:srgbClr val="00B0F0"/>
                </a:solidFill>
                <a:latin typeface="Myriad Pro" charset="0"/>
                <a:ea typeface="Myriad Pro" charset="0"/>
                <a:cs typeface="Myriad Pro" charset="0"/>
              </a:rPr>
              <a:t>AO2</a:t>
            </a:r>
            <a:endParaRPr lang="en-GB" sz="1000" b="1" dirty="0">
              <a:solidFill>
                <a:srgbClr val="00B0F0"/>
              </a:solidFill>
              <a:latin typeface="Myriad Pro" charset="0"/>
              <a:ea typeface="Myriad Pro" charset="0"/>
              <a:cs typeface="Myriad Pro" charset="0"/>
            </a:endParaRPr>
          </a:p>
          <a:p>
            <a:pPr marL="0" indent="0">
              <a:buNone/>
            </a:pPr>
            <a:r>
              <a:rPr lang="en-US" sz="1000" b="1" dirty="0">
                <a:solidFill>
                  <a:srgbClr val="1F224E"/>
                </a:solidFill>
                <a:latin typeface="Myriad Pro" charset="0"/>
                <a:ea typeface="Myriad Pro" charset="0"/>
                <a:cs typeface="Myriad Pro" charset="0"/>
              </a:rPr>
              <a:t>Level 4 </a:t>
            </a:r>
            <a:r>
              <a:rPr lang="en-US" sz="1000" b="1" dirty="0" smtClean="0">
                <a:solidFill>
                  <a:srgbClr val="1F224E"/>
                </a:solidFill>
                <a:latin typeface="Myriad Pro" charset="0"/>
                <a:ea typeface="Myriad Pro" charset="0"/>
                <a:cs typeface="Myriad Pro" charset="0"/>
              </a:rPr>
              <a:t>(19–24 marks</a:t>
            </a:r>
            <a:r>
              <a:rPr lang="en-US" sz="1000" b="1" dirty="0">
                <a:solidFill>
                  <a:srgbClr val="1F224E"/>
                </a:solidFill>
                <a:latin typeface="Myriad Pro" charset="0"/>
                <a:ea typeface="Myriad Pro" charset="0"/>
                <a:cs typeface="Myriad Pro" charset="0"/>
              </a:rPr>
              <a:t>)</a:t>
            </a:r>
          </a:p>
          <a:p>
            <a:pPr marL="0" indent="0">
              <a:buNone/>
            </a:pPr>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comprehensive</a:t>
            </a:r>
            <a:r>
              <a:rPr lang="en-US" sz="1000" dirty="0">
                <a:solidFill>
                  <a:srgbClr val="1F224E"/>
                </a:solidFill>
                <a:latin typeface="Myriad Pro" charset="0"/>
                <a:ea typeface="Myriad Pro" charset="0"/>
                <a:cs typeface="Myriad Pro" charset="0"/>
              </a:rPr>
              <a:t> </a:t>
            </a:r>
            <a:r>
              <a:rPr lang="en-US" sz="1000" dirty="0">
                <a:solidFill>
                  <a:srgbClr val="00B0F0"/>
                </a:solidFill>
                <a:latin typeface="Myriad Pro" charset="0"/>
                <a:ea typeface="Myriad Pro" charset="0"/>
                <a:cs typeface="Myriad Pro" charset="0"/>
              </a:rPr>
              <a:t>application of knowledge and understanding</a:t>
            </a:r>
            <a:r>
              <a:rPr lang="en-US" sz="1000" dirty="0">
                <a:solidFill>
                  <a:srgbClr val="1F224E"/>
                </a:solidFill>
                <a:latin typeface="Myriad Pro" charset="0"/>
                <a:ea typeface="Myriad Pro" charset="0"/>
                <a:cs typeface="Myriad Pro" charset="0"/>
              </a:rPr>
              <a:t> to provide a clear, developed and convincing </a:t>
            </a:r>
            <a:r>
              <a:rPr lang="en-US" sz="1000" dirty="0">
                <a:solidFill>
                  <a:srgbClr val="00B0F0"/>
                </a:solidFill>
                <a:latin typeface="Myriad Pro" charset="0"/>
                <a:ea typeface="Myriad Pro" charset="0"/>
                <a:cs typeface="Myriad Pro" charset="0"/>
              </a:rPr>
              <a:t>analysis</a:t>
            </a:r>
            <a:r>
              <a:rPr lang="en-US" sz="1000" dirty="0">
                <a:solidFill>
                  <a:srgbClr val="1F224E"/>
                </a:solidFill>
                <a:latin typeface="Myriad Pro" charset="0"/>
                <a:ea typeface="Myriad Pro" charset="0"/>
                <a:cs typeface="Myriad Pro" charset="0"/>
              </a:rPr>
              <a:t> that is fully accurate of how imbalances in global food production impact people and the environment. </a:t>
            </a:r>
          </a:p>
          <a:p>
            <a:pPr marL="0" indent="0">
              <a:buNone/>
            </a:pPr>
            <a:endParaRPr lang="en-US" sz="1000" b="1" dirty="0">
              <a:solidFill>
                <a:srgbClr val="1F224E"/>
              </a:solidFill>
              <a:latin typeface="Myriad Pro" charset="0"/>
              <a:ea typeface="Myriad Pro" charset="0"/>
              <a:cs typeface="Myriad Pro" charset="0"/>
            </a:endParaRPr>
          </a:p>
          <a:p>
            <a:pPr marL="0" indent="0">
              <a:buNone/>
            </a:pPr>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comprehensive</a:t>
            </a:r>
            <a:r>
              <a:rPr lang="en-US" sz="1000" dirty="0">
                <a:solidFill>
                  <a:srgbClr val="1F224E"/>
                </a:solidFill>
                <a:latin typeface="Myriad Pro" charset="0"/>
                <a:ea typeface="Myriad Pro" charset="0"/>
                <a:cs typeface="Myriad Pro" charset="0"/>
              </a:rPr>
              <a:t> </a:t>
            </a:r>
            <a:r>
              <a:rPr lang="en-US" sz="1000" dirty="0">
                <a:solidFill>
                  <a:srgbClr val="00B0F0"/>
                </a:solidFill>
                <a:latin typeface="Myriad Pro" charset="0"/>
                <a:ea typeface="Myriad Pro" charset="0"/>
                <a:cs typeface="Myriad Pro" charset="0"/>
              </a:rPr>
              <a:t>application of knowledge and understanding</a:t>
            </a:r>
            <a:r>
              <a:rPr lang="en-US" sz="1000" dirty="0">
                <a:solidFill>
                  <a:srgbClr val="1F224E"/>
                </a:solidFill>
                <a:latin typeface="Myriad Pro" charset="0"/>
                <a:ea typeface="Myriad Pro" charset="0"/>
                <a:cs typeface="Myriad Pro" charset="0"/>
              </a:rPr>
              <a:t> to provide a detailed and substantiated </a:t>
            </a:r>
            <a:r>
              <a:rPr lang="en-US" sz="1000" dirty="0">
                <a:solidFill>
                  <a:srgbClr val="00B0F0"/>
                </a:solidFill>
                <a:latin typeface="Myriad Pro" charset="0"/>
                <a:ea typeface="Myriad Pro" charset="0"/>
                <a:cs typeface="Myriad Pro" charset="0"/>
              </a:rPr>
              <a:t>evaluation</a:t>
            </a:r>
            <a:r>
              <a:rPr lang="en-US" sz="1000" dirty="0">
                <a:solidFill>
                  <a:srgbClr val="1F224E"/>
                </a:solidFill>
                <a:latin typeface="Myriad Pro" charset="0"/>
                <a:ea typeface="Myriad Pro" charset="0"/>
                <a:cs typeface="Myriad Pro" charset="0"/>
              </a:rPr>
              <a:t> that offers secure judgements leading to rational conclusions that are evidence based as to whether imbalances in global food production have a greater impact on people than the environment.</a:t>
            </a:r>
          </a:p>
          <a:p>
            <a:pPr marL="0" indent="0">
              <a:buNone/>
            </a:pPr>
            <a:endParaRPr lang="en-US" sz="1000" dirty="0">
              <a:solidFill>
                <a:srgbClr val="1F224E"/>
              </a:solidFill>
              <a:latin typeface="Myriad Pro" charset="0"/>
              <a:ea typeface="Myriad Pro" charset="0"/>
              <a:cs typeface="Myriad Pro" charset="0"/>
            </a:endParaRPr>
          </a:p>
          <a:p>
            <a:pPr marL="0" indent="0">
              <a:buNone/>
            </a:pPr>
            <a:r>
              <a:rPr lang="en-US" sz="1000" dirty="0">
                <a:solidFill>
                  <a:srgbClr val="1F224E"/>
                </a:solidFill>
                <a:latin typeface="Myriad Pro" charset="0"/>
                <a:ea typeface="Myriad Pro" charset="0"/>
                <a:cs typeface="Myriad Pro" charset="0"/>
              </a:rPr>
              <a:t>Relevant concepts are authoritatively discussed. </a:t>
            </a:r>
          </a:p>
          <a:p>
            <a:pPr marL="0" indent="0">
              <a:buNone/>
            </a:pPr>
            <a:endParaRPr lang="en-US" sz="1000" b="1" dirty="0">
              <a:solidFill>
                <a:srgbClr val="1F224E"/>
              </a:solidFill>
              <a:latin typeface="Myriad Pro" charset="0"/>
              <a:ea typeface="Myriad Pro" charset="0"/>
              <a:cs typeface="Myriad Pro" charset="0"/>
            </a:endParaRPr>
          </a:p>
          <a:p>
            <a:pPr marL="0" indent="0">
              <a:buNone/>
            </a:pPr>
            <a:r>
              <a:rPr lang="en-US" sz="1000" b="1" dirty="0">
                <a:solidFill>
                  <a:srgbClr val="1F224E"/>
                </a:solidFill>
                <a:latin typeface="Myriad Pro" charset="0"/>
                <a:ea typeface="Myriad Pro" charset="0"/>
                <a:cs typeface="Myriad Pro" charset="0"/>
              </a:rPr>
              <a:t>Level 3 </a:t>
            </a:r>
            <a:r>
              <a:rPr lang="en-US" sz="1000" b="1" dirty="0" smtClean="0">
                <a:solidFill>
                  <a:srgbClr val="1F224E"/>
                </a:solidFill>
                <a:latin typeface="Myriad Pro" charset="0"/>
                <a:ea typeface="Myriad Pro" charset="0"/>
                <a:cs typeface="Myriad Pro" charset="0"/>
              </a:rPr>
              <a:t>(13–18 </a:t>
            </a:r>
            <a:r>
              <a:rPr lang="en-US" sz="1000" b="1" dirty="0">
                <a:solidFill>
                  <a:srgbClr val="1F224E"/>
                </a:solidFill>
                <a:latin typeface="Myriad Pro" charset="0"/>
                <a:ea typeface="Myriad Pro" charset="0"/>
                <a:cs typeface="Myriad Pro" charset="0"/>
              </a:rPr>
              <a:t>marks)</a:t>
            </a:r>
          </a:p>
          <a:p>
            <a:pPr marL="0" indent="0">
              <a:buNone/>
            </a:pPr>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thorough</a:t>
            </a:r>
            <a:r>
              <a:rPr lang="en-US" sz="1000" dirty="0">
                <a:solidFill>
                  <a:srgbClr val="1F224E"/>
                </a:solidFill>
                <a:latin typeface="Myriad Pro" charset="0"/>
                <a:ea typeface="Myriad Pro" charset="0"/>
                <a:cs typeface="Myriad Pro" charset="0"/>
              </a:rPr>
              <a:t> </a:t>
            </a:r>
            <a:r>
              <a:rPr lang="en-US" sz="1000" dirty="0">
                <a:solidFill>
                  <a:srgbClr val="00B0F0"/>
                </a:solidFill>
                <a:latin typeface="Myriad Pro" charset="0"/>
                <a:ea typeface="Myriad Pro" charset="0"/>
                <a:cs typeface="Myriad Pro" charset="0"/>
              </a:rPr>
              <a:t>application of knowledge and understanding</a:t>
            </a:r>
            <a:r>
              <a:rPr lang="en-US" sz="1000" dirty="0">
                <a:solidFill>
                  <a:srgbClr val="1F224E"/>
                </a:solidFill>
                <a:latin typeface="Myriad Pro" charset="0"/>
                <a:ea typeface="Myriad Pro" charset="0"/>
                <a:cs typeface="Myriad Pro" charset="0"/>
              </a:rPr>
              <a:t> to provide a clear and developed </a:t>
            </a:r>
            <a:r>
              <a:rPr lang="en-US" sz="1000" dirty="0">
                <a:solidFill>
                  <a:srgbClr val="00B0F0"/>
                </a:solidFill>
                <a:latin typeface="Myriad Pro" charset="0"/>
                <a:ea typeface="Myriad Pro" charset="0"/>
                <a:cs typeface="Myriad Pro" charset="0"/>
              </a:rPr>
              <a:t>analysis</a:t>
            </a:r>
            <a:r>
              <a:rPr lang="en-US" sz="1000" dirty="0">
                <a:solidFill>
                  <a:srgbClr val="1F224E"/>
                </a:solidFill>
                <a:latin typeface="Myriad Pro" charset="0"/>
                <a:ea typeface="Myriad Pro" charset="0"/>
                <a:cs typeface="Myriad Pro" charset="0"/>
              </a:rPr>
              <a:t> that shows accuracy of how imbalances in global food production impact people and the environment. </a:t>
            </a:r>
          </a:p>
          <a:p>
            <a:pPr marL="0" indent="0">
              <a:buNone/>
            </a:pPr>
            <a:endParaRPr lang="en-US" sz="1000" b="1" dirty="0">
              <a:solidFill>
                <a:srgbClr val="1F224E"/>
              </a:solidFill>
              <a:latin typeface="Myriad Pro" charset="0"/>
              <a:ea typeface="Myriad Pro" charset="0"/>
              <a:cs typeface="Myriad Pro" charset="0"/>
            </a:endParaRPr>
          </a:p>
          <a:p>
            <a:pPr marL="0" indent="0">
              <a:buNone/>
            </a:pPr>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thorough</a:t>
            </a:r>
            <a:r>
              <a:rPr lang="en-US" sz="1000" dirty="0">
                <a:solidFill>
                  <a:srgbClr val="1F224E"/>
                </a:solidFill>
                <a:latin typeface="Myriad Pro" charset="0"/>
                <a:ea typeface="Myriad Pro" charset="0"/>
                <a:cs typeface="Myriad Pro" charset="0"/>
              </a:rPr>
              <a:t> </a:t>
            </a:r>
            <a:r>
              <a:rPr lang="en-US" sz="1000" dirty="0">
                <a:solidFill>
                  <a:srgbClr val="00B0F0"/>
                </a:solidFill>
                <a:latin typeface="Myriad Pro" charset="0"/>
                <a:ea typeface="Myriad Pro" charset="0"/>
                <a:cs typeface="Myriad Pro" charset="0"/>
              </a:rPr>
              <a:t>application of knowledge and understanding</a:t>
            </a:r>
            <a:r>
              <a:rPr lang="en-US" sz="1000" dirty="0">
                <a:solidFill>
                  <a:srgbClr val="1F224E"/>
                </a:solidFill>
                <a:latin typeface="Myriad Pro" charset="0"/>
                <a:ea typeface="Myriad Pro" charset="0"/>
                <a:cs typeface="Myriad Pro" charset="0"/>
              </a:rPr>
              <a:t> to provide a detailed </a:t>
            </a:r>
            <a:r>
              <a:rPr lang="en-US" sz="1000" dirty="0">
                <a:solidFill>
                  <a:srgbClr val="00B0F0"/>
                </a:solidFill>
                <a:latin typeface="Myriad Pro" charset="0"/>
                <a:ea typeface="Myriad Pro" charset="0"/>
                <a:cs typeface="Myriad Pro" charset="0"/>
              </a:rPr>
              <a:t>evaluation</a:t>
            </a:r>
            <a:r>
              <a:rPr lang="en-US" sz="1000" dirty="0">
                <a:solidFill>
                  <a:srgbClr val="1F224E"/>
                </a:solidFill>
                <a:latin typeface="Myriad Pro" charset="0"/>
                <a:ea typeface="Myriad Pro" charset="0"/>
                <a:cs typeface="Myriad Pro" charset="0"/>
              </a:rPr>
              <a:t> that offers generally secure judgements, with some link between rational </a:t>
            </a:r>
            <a:r>
              <a:rPr lang="en-US" sz="1000" dirty="0" smtClean="0">
                <a:solidFill>
                  <a:srgbClr val="1F224E"/>
                </a:solidFill>
                <a:latin typeface="Myriad Pro" charset="0"/>
                <a:ea typeface="Myriad Pro" charset="0"/>
                <a:cs typeface="Myriad Pro" charset="0"/>
              </a:rPr>
              <a:t>conclusions and evidence </a:t>
            </a:r>
            <a:r>
              <a:rPr lang="en-US" sz="1000" dirty="0">
                <a:solidFill>
                  <a:srgbClr val="1F224E"/>
                </a:solidFill>
                <a:latin typeface="Myriad Pro" charset="0"/>
                <a:ea typeface="Myriad Pro" charset="0"/>
                <a:cs typeface="Myriad Pro" charset="0"/>
              </a:rPr>
              <a:t>as to whether imbalances in global food production have a greater impact on people than the environment.</a:t>
            </a:r>
          </a:p>
          <a:p>
            <a:pPr marL="0" indent="0">
              <a:buNone/>
            </a:pPr>
            <a:endParaRPr lang="en-US" sz="1000" dirty="0">
              <a:solidFill>
                <a:srgbClr val="1F224E"/>
              </a:solidFill>
              <a:latin typeface="Myriad Pro" charset="0"/>
              <a:ea typeface="Myriad Pro" charset="0"/>
              <a:cs typeface="Myriad Pro" charset="0"/>
            </a:endParaRPr>
          </a:p>
          <a:p>
            <a:pPr marL="0" indent="0">
              <a:buNone/>
            </a:pPr>
            <a:r>
              <a:rPr lang="en-US" sz="1000" dirty="0">
                <a:solidFill>
                  <a:srgbClr val="1F224E"/>
                </a:solidFill>
                <a:latin typeface="Myriad Pro" charset="0"/>
                <a:ea typeface="Myriad Pro" charset="0"/>
                <a:cs typeface="Myriad Pro" charset="0"/>
              </a:rPr>
              <a:t>Relevant concepts are discussed but this may lack some </a:t>
            </a:r>
            <a:r>
              <a:rPr lang="en-US" sz="1000" dirty="0" smtClean="0">
                <a:solidFill>
                  <a:srgbClr val="1F224E"/>
                </a:solidFill>
                <a:latin typeface="Myriad Pro" charset="0"/>
                <a:ea typeface="Myriad Pro" charset="0"/>
                <a:cs typeface="Myriad Pro" charset="0"/>
              </a:rPr>
              <a:t>authority.</a:t>
            </a:r>
            <a:endParaRPr lang="en-US" sz="1000" dirty="0">
              <a:solidFill>
                <a:srgbClr val="1F224E"/>
              </a:solidFill>
              <a:latin typeface="Myriad Pro" charset="0"/>
              <a:ea typeface="Myriad Pro" charset="0"/>
              <a:cs typeface="Myriad Pro" charset="0"/>
            </a:endParaRPr>
          </a:p>
        </p:txBody>
      </p:sp>
      <p:sp>
        <p:nvSpPr>
          <p:cNvPr id="9" name="Rectangle 8"/>
          <p:cNvSpPr/>
          <p:nvPr/>
        </p:nvSpPr>
        <p:spPr>
          <a:xfrm>
            <a:off x="4572001" y="1096283"/>
            <a:ext cx="4480940" cy="4708981"/>
          </a:xfrm>
          <a:prstGeom prst="rect">
            <a:avLst/>
          </a:prstGeom>
          <a:ln>
            <a:solidFill>
              <a:schemeClr val="tx1"/>
            </a:solidFill>
          </a:ln>
        </p:spPr>
        <p:txBody>
          <a:bodyPr wrap="square">
            <a:spAutoFit/>
          </a:bodyPr>
          <a:lstStyle/>
          <a:p>
            <a:pPr lvl="0"/>
            <a:endParaRPr lang="en-US" sz="1000" b="1" dirty="0" smtClean="0">
              <a:solidFill>
                <a:srgbClr val="1F224E"/>
              </a:solidFill>
              <a:latin typeface="Myriad Pro" charset="0"/>
              <a:ea typeface="Myriad Pro" charset="0"/>
              <a:cs typeface="Myriad Pro" charset="0"/>
            </a:endParaRPr>
          </a:p>
          <a:p>
            <a:pPr lvl="0"/>
            <a:r>
              <a:rPr lang="en-US" sz="1000" b="1" dirty="0" smtClean="0">
                <a:solidFill>
                  <a:srgbClr val="1F224E"/>
                </a:solidFill>
                <a:latin typeface="Myriad Pro" charset="0"/>
                <a:ea typeface="Myriad Pro" charset="0"/>
                <a:cs typeface="Myriad Pro" charset="0"/>
              </a:rPr>
              <a:t>Level </a:t>
            </a:r>
            <a:r>
              <a:rPr lang="en-US" sz="1000" b="1" dirty="0">
                <a:solidFill>
                  <a:srgbClr val="1F224E"/>
                </a:solidFill>
                <a:latin typeface="Myriad Pro" charset="0"/>
                <a:ea typeface="Myriad Pro" charset="0"/>
                <a:cs typeface="Myriad Pro" charset="0"/>
              </a:rPr>
              <a:t>2 (7–12 marks)</a:t>
            </a:r>
          </a:p>
          <a:p>
            <a:pPr lvl="0"/>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reasonable</a:t>
            </a:r>
            <a:r>
              <a:rPr lang="en-US" sz="1000" dirty="0">
                <a:solidFill>
                  <a:srgbClr val="1F224E"/>
                </a:solidFill>
                <a:latin typeface="Myriad Pro" charset="0"/>
                <a:ea typeface="Myriad Pro" charset="0"/>
                <a:cs typeface="Myriad Pro" charset="0"/>
              </a:rPr>
              <a:t> </a:t>
            </a:r>
            <a:r>
              <a:rPr lang="en-US" sz="1000" dirty="0">
                <a:solidFill>
                  <a:srgbClr val="00B0F0"/>
                </a:solidFill>
                <a:latin typeface="Myriad Pro" charset="0"/>
                <a:ea typeface="Myriad Pro" charset="0"/>
                <a:cs typeface="Myriad Pro" charset="0"/>
              </a:rPr>
              <a:t>application of knowledge and understanding</a:t>
            </a:r>
            <a:r>
              <a:rPr lang="en-US" sz="1000" dirty="0">
                <a:solidFill>
                  <a:srgbClr val="1F224E"/>
                </a:solidFill>
                <a:latin typeface="Myriad Pro" charset="0"/>
                <a:ea typeface="Myriad Pro" charset="0"/>
                <a:cs typeface="Myriad Pro" charset="0"/>
              </a:rPr>
              <a:t> to provide a sound </a:t>
            </a:r>
            <a:r>
              <a:rPr lang="en-US" sz="1000" dirty="0">
                <a:solidFill>
                  <a:srgbClr val="00B0F0"/>
                </a:solidFill>
                <a:latin typeface="Myriad Pro" charset="0"/>
                <a:ea typeface="Myriad Pro" charset="0"/>
                <a:cs typeface="Myriad Pro" charset="0"/>
              </a:rPr>
              <a:t>analysis</a:t>
            </a:r>
            <a:r>
              <a:rPr lang="en-US" sz="1000" dirty="0">
                <a:solidFill>
                  <a:srgbClr val="1F224E"/>
                </a:solidFill>
                <a:latin typeface="Myriad Pro" charset="0"/>
                <a:ea typeface="Myriad Pro" charset="0"/>
                <a:cs typeface="Myriad Pro" charset="0"/>
              </a:rPr>
              <a:t> that shows some accuracy of how imbalances in global food production impact people and the environment. </a:t>
            </a:r>
          </a:p>
          <a:p>
            <a:pPr lvl="0"/>
            <a:endParaRPr lang="en-US" sz="1000" b="1" dirty="0">
              <a:solidFill>
                <a:srgbClr val="1F224E"/>
              </a:solidFill>
              <a:latin typeface="Myriad Pro" charset="0"/>
              <a:ea typeface="Myriad Pro" charset="0"/>
              <a:cs typeface="Myriad Pro" charset="0"/>
            </a:endParaRPr>
          </a:p>
          <a:p>
            <a:pPr lvl="0"/>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reasonable</a:t>
            </a:r>
            <a:r>
              <a:rPr lang="en-US" sz="1000" dirty="0">
                <a:solidFill>
                  <a:srgbClr val="1F224E"/>
                </a:solidFill>
                <a:latin typeface="Myriad Pro" charset="0"/>
                <a:ea typeface="Myriad Pro" charset="0"/>
                <a:cs typeface="Myriad Pro" charset="0"/>
              </a:rPr>
              <a:t> </a:t>
            </a:r>
            <a:r>
              <a:rPr lang="en-US" sz="1000" dirty="0">
                <a:solidFill>
                  <a:srgbClr val="00B0F0"/>
                </a:solidFill>
                <a:latin typeface="Myriad Pro" charset="0"/>
                <a:ea typeface="Myriad Pro" charset="0"/>
                <a:cs typeface="Myriad Pro" charset="0"/>
              </a:rPr>
              <a:t>application of knowledge and understanding</a:t>
            </a:r>
            <a:r>
              <a:rPr lang="en-US" sz="1000" dirty="0">
                <a:solidFill>
                  <a:srgbClr val="1F224E"/>
                </a:solidFill>
                <a:latin typeface="Myriad Pro" charset="0"/>
                <a:ea typeface="Myriad Pro" charset="0"/>
                <a:cs typeface="Myriad Pro" charset="0"/>
              </a:rPr>
              <a:t> to provide a sound </a:t>
            </a:r>
            <a:r>
              <a:rPr lang="en-US" sz="1000" dirty="0">
                <a:solidFill>
                  <a:srgbClr val="00B0F0"/>
                </a:solidFill>
                <a:latin typeface="Myriad Pro" charset="0"/>
                <a:ea typeface="Myriad Pro" charset="0"/>
                <a:cs typeface="Myriad Pro" charset="0"/>
              </a:rPr>
              <a:t>evaluation</a:t>
            </a:r>
            <a:r>
              <a:rPr lang="en-US" sz="1000" dirty="0">
                <a:solidFill>
                  <a:srgbClr val="1F224E"/>
                </a:solidFill>
                <a:latin typeface="Myriad Pro" charset="0"/>
                <a:ea typeface="Myriad Pro" charset="0"/>
                <a:cs typeface="Myriad Pro" charset="0"/>
              </a:rPr>
              <a:t> that offers generalised judgements and conclusions, with limited use of evidence as to whether imbalances in global food </a:t>
            </a:r>
            <a:r>
              <a:rPr lang="en-US" sz="1000" dirty="0" smtClean="0">
                <a:solidFill>
                  <a:srgbClr val="1F224E"/>
                </a:solidFill>
                <a:latin typeface="Myriad Pro" charset="0"/>
                <a:ea typeface="Myriad Pro" charset="0"/>
                <a:cs typeface="Myriad Pro" charset="0"/>
              </a:rPr>
              <a:t>production have </a:t>
            </a:r>
            <a:r>
              <a:rPr lang="en-US" sz="1000" dirty="0">
                <a:solidFill>
                  <a:srgbClr val="1F224E"/>
                </a:solidFill>
                <a:latin typeface="Myriad Pro" charset="0"/>
                <a:ea typeface="Myriad Pro" charset="0"/>
                <a:cs typeface="Myriad Pro" charset="0"/>
              </a:rPr>
              <a:t>a greater impact on people than the environment.</a:t>
            </a:r>
          </a:p>
          <a:p>
            <a:pPr lvl="0"/>
            <a:endParaRPr lang="en-US" sz="1000" dirty="0">
              <a:solidFill>
                <a:srgbClr val="1F224E"/>
              </a:solidFill>
              <a:latin typeface="Myriad Pro" charset="0"/>
              <a:ea typeface="Myriad Pro" charset="0"/>
              <a:cs typeface="Myriad Pro" charset="0"/>
            </a:endParaRPr>
          </a:p>
          <a:p>
            <a:pPr lvl="0"/>
            <a:r>
              <a:rPr lang="en-US" sz="1000" dirty="0">
                <a:solidFill>
                  <a:srgbClr val="1F224E"/>
                </a:solidFill>
                <a:latin typeface="Myriad Pro" charset="0"/>
                <a:ea typeface="Myriad Pro" charset="0"/>
                <a:cs typeface="Myriad Pro" charset="0"/>
              </a:rPr>
              <a:t>Concepts are discussed but their use lacks precision.</a:t>
            </a:r>
          </a:p>
          <a:p>
            <a:pPr lvl="0"/>
            <a:endParaRPr lang="en-US" sz="1000" b="1" dirty="0">
              <a:solidFill>
                <a:srgbClr val="1F224E"/>
              </a:solidFill>
              <a:latin typeface="Myriad Pro" charset="0"/>
              <a:ea typeface="Myriad Pro" charset="0"/>
              <a:cs typeface="Myriad Pro" charset="0"/>
            </a:endParaRPr>
          </a:p>
          <a:p>
            <a:pPr lvl="0"/>
            <a:r>
              <a:rPr lang="en-US" sz="1000" b="1" dirty="0">
                <a:solidFill>
                  <a:srgbClr val="1F224E"/>
                </a:solidFill>
                <a:latin typeface="Myriad Pro" charset="0"/>
                <a:ea typeface="Myriad Pro" charset="0"/>
                <a:cs typeface="Myriad Pro" charset="0"/>
              </a:rPr>
              <a:t>Level 1 (1–6 marks)</a:t>
            </a:r>
          </a:p>
          <a:p>
            <a:pPr lvl="0"/>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basic</a:t>
            </a:r>
            <a:r>
              <a:rPr lang="en-US" sz="1000" dirty="0">
                <a:solidFill>
                  <a:srgbClr val="1F224E"/>
                </a:solidFill>
                <a:latin typeface="Myriad Pro" charset="0"/>
                <a:ea typeface="Myriad Pro" charset="0"/>
                <a:cs typeface="Myriad Pro" charset="0"/>
              </a:rPr>
              <a:t> </a:t>
            </a:r>
            <a:r>
              <a:rPr lang="en-US" sz="1000" dirty="0">
                <a:solidFill>
                  <a:srgbClr val="00B0F0"/>
                </a:solidFill>
                <a:latin typeface="Myriad Pro" charset="0"/>
                <a:ea typeface="Myriad Pro" charset="0"/>
                <a:cs typeface="Myriad Pro" charset="0"/>
              </a:rPr>
              <a:t>application of knowledge and understanding</a:t>
            </a:r>
            <a:r>
              <a:rPr lang="en-US" sz="1000" dirty="0">
                <a:solidFill>
                  <a:srgbClr val="1F224E"/>
                </a:solidFill>
                <a:latin typeface="Myriad Pro" charset="0"/>
                <a:ea typeface="Myriad Pro" charset="0"/>
                <a:cs typeface="Myriad Pro" charset="0"/>
              </a:rPr>
              <a:t> to provide a simple </a:t>
            </a:r>
            <a:r>
              <a:rPr lang="en-US" sz="1000" dirty="0">
                <a:solidFill>
                  <a:srgbClr val="00B0F0"/>
                </a:solidFill>
                <a:latin typeface="Myriad Pro" charset="0"/>
                <a:ea typeface="Myriad Pro" charset="0"/>
                <a:cs typeface="Myriad Pro" charset="0"/>
              </a:rPr>
              <a:t>analysis</a:t>
            </a:r>
            <a:r>
              <a:rPr lang="en-US" sz="1000" dirty="0">
                <a:solidFill>
                  <a:srgbClr val="1F224E"/>
                </a:solidFill>
                <a:latin typeface="Myriad Pro" charset="0"/>
                <a:ea typeface="Myriad Pro" charset="0"/>
                <a:cs typeface="Myriad Pro" charset="0"/>
              </a:rPr>
              <a:t> that shows limited accuracy of how imbalances in global food production impact people and the environment.</a:t>
            </a:r>
          </a:p>
          <a:p>
            <a:pPr lvl="0"/>
            <a:endParaRPr lang="en-US" sz="1000" b="1" dirty="0">
              <a:solidFill>
                <a:srgbClr val="1F224E"/>
              </a:solidFill>
              <a:latin typeface="Myriad Pro" charset="0"/>
              <a:ea typeface="Myriad Pro" charset="0"/>
              <a:cs typeface="Myriad Pro" charset="0"/>
            </a:endParaRPr>
          </a:p>
          <a:p>
            <a:pPr lvl="0"/>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basic</a:t>
            </a:r>
            <a:r>
              <a:rPr lang="en-US" sz="1000" dirty="0">
                <a:solidFill>
                  <a:srgbClr val="1F224E"/>
                </a:solidFill>
                <a:latin typeface="Myriad Pro" charset="0"/>
                <a:ea typeface="Myriad Pro" charset="0"/>
                <a:cs typeface="Myriad Pro" charset="0"/>
              </a:rPr>
              <a:t> </a:t>
            </a:r>
            <a:r>
              <a:rPr lang="en-US" sz="1000" dirty="0">
                <a:solidFill>
                  <a:srgbClr val="00B0F0"/>
                </a:solidFill>
                <a:latin typeface="Myriad Pro" charset="0"/>
                <a:ea typeface="Myriad Pro" charset="0"/>
                <a:cs typeface="Myriad Pro" charset="0"/>
              </a:rPr>
              <a:t>application of knowledge and understanding</a:t>
            </a:r>
            <a:r>
              <a:rPr lang="en-US" sz="1000" dirty="0">
                <a:solidFill>
                  <a:srgbClr val="1F224E"/>
                </a:solidFill>
                <a:latin typeface="Myriad Pro" charset="0"/>
                <a:ea typeface="Myriad Pro" charset="0"/>
                <a:cs typeface="Myriad Pro" charset="0"/>
              </a:rPr>
              <a:t> to provide an un-supported </a:t>
            </a:r>
            <a:r>
              <a:rPr lang="en-US" sz="1000" dirty="0">
                <a:solidFill>
                  <a:srgbClr val="00B0F0"/>
                </a:solidFill>
                <a:latin typeface="Myriad Pro" charset="0"/>
                <a:ea typeface="Myriad Pro" charset="0"/>
                <a:cs typeface="Myriad Pro" charset="0"/>
              </a:rPr>
              <a:t>evaluation</a:t>
            </a:r>
            <a:r>
              <a:rPr lang="en-US" sz="1000" dirty="0">
                <a:solidFill>
                  <a:srgbClr val="1F224E"/>
                </a:solidFill>
                <a:latin typeface="Myriad Pro" charset="0"/>
                <a:ea typeface="Myriad Pro" charset="0"/>
                <a:cs typeface="Myriad Pro" charset="0"/>
              </a:rPr>
              <a:t> that offers simple conclusions as to whether imbalances in global food production have a greater impact on people than the environment.</a:t>
            </a:r>
          </a:p>
          <a:p>
            <a:pPr lvl="0"/>
            <a:endParaRPr lang="en-US" sz="1000" dirty="0">
              <a:solidFill>
                <a:srgbClr val="1F224E"/>
              </a:solidFill>
              <a:latin typeface="Myriad Pro" charset="0"/>
              <a:ea typeface="Myriad Pro" charset="0"/>
              <a:cs typeface="Myriad Pro" charset="0"/>
            </a:endParaRPr>
          </a:p>
          <a:p>
            <a:pPr lvl="0"/>
            <a:r>
              <a:rPr lang="en-US" sz="1000" dirty="0">
                <a:solidFill>
                  <a:srgbClr val="1F224E"/>
                </a:solidFill>
                <a:latin typeface="Myriad Pro" charset="0"/>
                <a:ea typeface="Myriad Pro" charset="0"/>
                <a:cs typeface="Myriad Pro" charset="0"/>
              </a:rPr>
              <a:t>Concepts are not discussed or are so inaccurately</a:t>
            </a:r>
            <a:r>
              <a:rPr lang="en-US" sz="1000" dirty="0" smtClean="0">
                <a:solidFill>
                  <a:srgbClr val="1F224E"/>
                </a:solidFill>
                <a:latin typeface="Myriad Pro" charset="0"/>
                <a:ea typeface="Myriad Pro" charset="0"/>
                <a:cs typeface="Myriad Pro" charset="0"/>
              </a:rPr>
              <a:t>.</a:t>
            </a:r>
          </a:p>
          <a:p>
            <a:pPr lvl="0"/>
            <a:endParaRPr lang="en-US" sz="1000" dirty="0">
              <a:solidFill>
                <a:srgbClr val="1F224E"/>
              </a:solidFill>
              <a:latin typeface="Myriad Pro" charset="0"/>
              <a:ea typeface="Myriad Pro" charset="0"/>
              <a:cs typeface="Myriad Pro" charset="0"/>
            </a:endParaRPr>
          </a:p>
          <a:p>
            <a:r>
              <a:rPr lang="en-US" sz="1000" b="1" dirty="0">
                <a:solidFill>
                  <a:srgbClr val="1F224E"/>
                </a:solidFill>
                <a:latin typeface="Myriad Pro" charset="0"/>
                <a:ea typeface="Myriad Pro" charset="0"/>
                <a:cs typeface="Myriad Pro" charset="0"/>
              </a:rPr>
              <a:t>0 marks </a:t>
            </a:r>
          </a:p>
          <a:p>
            <a:r>
              <a:rPr lang="en-US" sz="1000" dirty="0">
                <a:solidFill>
                  <a:srgbClr val="1F224E"/>
                </a:solidFill>
                <a:latin typeface="Myriad Pro" charset="0"/>
                <a:ea typeface="Myriad Pro" charset="0"/>
                <a:cs typeface="Myriad Pro" charset="0"/>
              </a:rPr>
              <a:t>No response or no response worthy of credit</a:t>
            </a:r>
            <a:r>
              <a:rPr lang="en-US" sz="1000" dirty="0" smtClean="0">
                <a:solidFill>
                  <a:srgbClr val="1F224E"/>
                </a:solidFill>
                <a:latin typeface="Myriad Pro" charset="0"/>
                <a:ea typeface="Myriad Pro" charset="0"/>
                <a:cs typeface="Myriad Pro" charset="0"/>
              </a:rPr>
              <a:t>.</a:t>
            </a:r>
          </a:p>
          <a:p>
            <a:endParaRPr lang="en-US" sz="1000" dirty="0" smtClean="0">
              <a:solidFill>
                <a:srgbClr val="1F224E"/>
              </a:solidFill>
              <a:latin typeface="Myriad Pro" charset="0"/>
              <a:ea typeface="Myriad Pro" charset="0"/>
              <a:cs typeface="Myriad Pro" charset="0"/>
            </a:endParaRPr>
          </a:p>
          <a:p>
            <a:pPr lvl="0"/>
            <a:endParaRPr lang="en-US" sz="1000" dirty="0">
              <a:solidFill>
                <a:srgbClr val="1F224E"/>
              </a:solidFill>
              <a:latin typeface="Myriad Pro" charset="0"/>
              <a:ea typeface="Myriad Pro" charset="0"/>
              <a:cs typeface="Myriad Pro" charset="0"/>
            </a:endParaRPr>
          </a:p>
        </p:txBody>
      </p:sp>
      <p:sp>
        <p:nvSpPr>
          <p:cNvPr id="7" name="Rectangle 6"/>
          <p:cNvSpPr/>
          <p:nvPr/>
        </p:nvSpPr>
        <p:spPr>
          <a:xfrm>
            <a:off x="4788024" y="5293657"/>
            <a:ext cx="1512168" cy="1015663"/>
          </a:xfrm>
          <a:prstGeom prst="rect">
            <a:avLst/>
          </a:prstGeom>
          <a:solidFill>
            <a:schemeClr val="bg1"/>
          </a:solidFill>
          <a:ln>
            <a:solidFill>
              <a:schemeClr val="tx1"/>
            </a:solidFill>
          </a:ln>
        </p:spPr>
        <p:txBody>
          <a:bodyPr wrap="square">
            <a:spAutoFit/>
          </a:bodyPr>
          <a:lstStyle/>
          <a:p>
            <a:r>
              <a:rPr lang="en-US" sz="1000" u="sng" dirty="0" smtClean="0">
                <a:solidFill>
                  <a:srgbClr val="1F224E"/>
                </a:solidFill>
                <a:latin typeface="Myriad Pro" charset="0"/>
                <a:ea typeface="Myriad Pro" charset="0"/>
                <a:cs typeface="Myriad Pro" charset="0"/>
              </a:rPr>
              <a:t>Quality </a:t>
            </a:r>
            <a:r>
              <a:rPr lang="en-US" sz="1000" u="sng" dirty="0">
                <a:solidFill>
                  <a:srgbClr val="1F224E"/>
                </a:solidFill>
                <a:latin typeface="Myriad Pro" charset="0"/>
                <a:ea typeface="Myriad Pro" charset="0"/>
                <a:cs typeface="Myriad Pro" charset="0"/>
              </a:rPr>
              <a:t>of extended response descriptors</a:t>
            </a:r>
            <a:r>
              <a:rPr lang="en-US" sz="1000" dirty="0">
                <a:solidFill>
                  <a:srgbClr val="1F224E"/>
                </a:solidFill>
                <a:latin typeface="Myriad Pro" charset="0"/>
                <a:ea typeface="Myriad Pro" charset="0"/>
                <a:cs typeface="Myriad Pro" charset="0"/>
              </a:rPr>
              <a:t> are listed below </a:t>
            </a:r>
            <a:r>
              <a:rPr lang="en-US" sz="1000" dirty="0">
                <a:solidFill>
                  <a:srgbClr val="00B0F0"/>
                </a:solidFill>
                <a:latin typeface="Myriad Pro" charset="0"/>
                <a:ea typeface="Myriad Pro" charset="0"/>
                <a:cs typeface="Myriad Pro" charset="0"/>
              </a:rPr>
              <a:t>AO2</a:t>
            </a:r>
            <a:r>
              <a:rPr lang="en-US" sz="1000" dirty="0">
                <a:solidFill>
                  <a:srgbClr val="1F224E"/>
                </a:solidFill>
                <a:latin typeface="Myriad Pro" charset="0"/>
                <a:ea typeface="Myriad Pro" charset="0"/>
                <a:cs typeface="Myriad Pro" charset="0"/>
              </a:rPr>
              <a:t> – you can find more information on these on </a:t>
            </a:r>
            <a:r>
              <a:rPr lang="en-US" sz="1000" u="sng" dirty="0">
                <a:solidFill>
                  <a:srgbClr val="1F224E"/>
                </a:solidFill>
                <a:latin typeface="Myriad Pro" charset="0"/>
                <a:ea typeface="Myriad Pro" charset="0"/>
                <a:cs typeface="Myriad Pro" charset="0"/>
              </a:rPr>
              <a:t>slide 9</a:t>
            </a:r>
            <a:r>
              <a:rPr lang="en-US" sz="1000" dirty="0">
                <a:solidFill>
                  <a:srgbClr val="1F224E"/>
                </a:solidFill>
                <a:latin typeface="Myriad Pro" charset="0"/>
                <a:ea typeface="Myriad Pro" charset="0"/>
                <a:cs typeface="Myriad Pro" charset="0"/>
              </a:rPr>
              <a:t>.</a:t>
            </a:r>
            <a:endParaRPr lang="en-GB" sz="1000" dirty="0">
              <a:solidFill>
                <a:srgbClr val="1F224E"/>
              </a:solidFill>
              <a:latin typeface="Myriad Pro" charset="0"/>
              <a:ea typeface="Myriad Pro" charset="0"/>
              <a:cs typeface="Myriad Pro" charset="0"/>
            </a:endParaRPr>
          </a:p>
        </p:txBody>
      </p:sp>
      <p:sp>
        <p:nvSpPr>
          <p:cNvPr id="5" name="Rectangle 4"/>
          <p:cNvSpPr/>
          <p:nvPr/>
        </p:nvSpPr>
        <p:spPr>
          <a:xfrm>
            <a:off x="6448772" y="5293657"/>
            <a:ext cx="2520280" cy="1015663"/>
          </a:xfrm>
          <a:prstGeom prst="rect">
            <a:avLst/>
          </a:prstGeom>
          <a:solidFill>
            <a:schemeClr val="bg1"/>
          </a:solidFill>
          <a:ln>
            <a:solidFill>
              <a:schemeClr val="tx1"/>
            </a:solidFill>
          </a:ln>
        </p:spPr>
        <p:txBody>
          <a:bodyPr wrap="square">
            <a:spAutoFit/>
          </a:bodyPr>
          <a:lstStyle/>
          <a:p>
            <a:r>
              <a:rPr lang="en-GB" sz="1000" dirty="0">
                <a:solidFill>
                  <a:srgbClr val="1F224E"/>
                </a:solidFill>
                <a:latin typeface="Myriad Pro" charset="0"/>
                <a:ea typeface="Myriad Pro" charset="0"/>
                <a:cs typeface="Myriad Pro" charset="0"/>
              </a:rPr>
              <a:t>Remember there is </a:t>
            </a:r>
            <a:r>
              <a:rPr lang="en-US" sz="1000" dirty="0">
                <a:solidFill>
                  <a:srgbClr val="1F224E"/>
                </a:solidFill>
                <a:latin typeface="Myriad Pro" charset="0"/>
                <a:ea typeface="Myriad Pro" charset="0"/>
                <a:cs typeface="Myriad Pro" charset="0"/>
              </a:rPr>
              <a:t>level of response questions marking guidance</a:t>
            </a:r>
            <a:r>
              <a:rPr lang="en-GB" sz="1000" dirty="0">
                <a:solidFill>
                  <a:srgbClr val="1F224E"/>
                </a:solidFill>
                <a:latin typeface="Myriad Pro" charset="0"/>
                <a:ea typeface="Myriad Pro" charset="0"/>
                <a:cs typeface="Myriad Pro" charset="0"/>
              </a:rPr>
              <a:t> to indicate what </a:t>
            </a:r>
            <a:r>
              <a:rPr lang="en-GB" sz="1000" dirty="0" smtClean="0">
                <a:solidFill>
                  <a:srgbClr val="1F224E"/>
                </a:solidFill>
                <a:latin typeface="Myriad Pro" charset="0"/>
                <a:ea typeface="Myriad Pro" charset="0"/>
                <a:cs typeface="Myriad Pro" charset="0"/>
              </a:rPr>
              <a:t>‘</a:t>
            </a:r>
            <a:r>
              <a:rPr lang="en-GB" sz="1000" b="1" dirty="0" smtClean="0">
                <a:solidFill>
                  <a:srgbClr val="1F224E"/>
                </a:solidFill>
                <a:latin typeface="Myriad Pro" charset="0"/>
                <a:ea typeface="Myriad Pro" charset="0"/>
                <a:cs typeface="Myriad Pro" charset="0"/>
              </a:rPr>
              <a:t>comprehensive</a:t>
            </a:r>
            <a:r>
              <a:rPr lang="en-GB" sz="1000" dirty="0" smtClean="0">
                <a:solidFill>
                  <a:srgbClr val="1F224E"/>
                </a:solidFill>
                <a:latin typeface="Myriad Pro" charset="0"/>
                <a:ea typeface="Myriad Pro" charset="0"/>
                <a:cs typeface="Myriad Pro" charset="0"/>
              </a:rPr>
              <a:t>’, ‘</a:t>
            </a:r>
            <a:r>
              <a:rPr lang="en-GB" sz="1000" b="1" dirty="0" smtClean="0">
                <a:solidFill>
                  <a:srgbClr val="1F224E"/>
                </a:solidFill>
                <a:latin typeface="Myriad Pro" charset="0"/>
                <a:ea typeface="Myriad Pro" charset="0"/>
                <a:cs typeface="Myriad Pro" charset="0"/>
              </a:rPr>
              <a:t>thorough</a:t>
            </a:r>
            <a:r>
              <a:rPr lang="en-GB" sz="1000" dirty="0">
                <a:solidFill>
                  <a:srgbClr val="1F224E"/>
                </a:solidFill>
                <a:latin typeface="Myriad Pro" charset="0"/>
                <a:ea typeface="Myriad Pro" charset="0"/>
                <a:cs typeface="Myriad Pro" charset="0"/>
              </a:rPr>
              <a:t>’, ‘</a:t>
            </a:r>
            <a:r>
              <a:rPr lang="en-GB" sz="1000" b="1" dirty="0">
                <a:solidFill>
                  <a:srgbClr val="1F224E"/>
                </a:solidFill>
                <a:latin typeface="Myriad Pro" charset="0"/>
                <a:ea typeface="Myriad Pro" charset="0"/>
                <a:cs typeface="Myriad Pro" charset="0"/>
              </a:rPr>
              <a:t>reasonable</a:t>
            </a:r>
            <a:r>
              <a:rPr lang="en-GB" sz="1000" dirty="0">
                <a:solidFill>
                  <a:srgbClr val="1F224E"/>
                </a:solidFill>
                <a:latin typeface="Myriad Pro" charset="0"/>
                <a:ea typeface="Myriad Pro" charset="0"/>
                <a:cs typeface="Myriad Pro" charset="0"/>
              </a:rPr>
              <a:t>’ and ‘</a:t>
            </a:r>
            <a:r>
              <a:rPr lang="en-GB" sz="1000" b="1" dirty="0">
                <a:solidFill>
                  <a:srgbClr val="1F224E"/>
                </a:solidFill>
                <a:latin typeface="Myriad Pro" charset="0"/>
                <a:ea typeface="Myriad Pro" charset="0"/>
                <a:cs typeface="Myriad Pro" charset="0"/>
              </a:rPr>
              <a:t>basic</a:t>
            </a:r>
            <a:r>
              <a:rPr lang="en-GB" sz="1000" dirty="0">
                <a:solidFill>
                  <a:srgbClr val="1F224E"/>
                </a:solidFill>
                <a:latin typeface="Myriad Pro" charset="0"/>
                <a:ea typeface="Myriad Pro" charset="0"/>
                <a:cs typeface="Myriad Pro" charset="0"/>
              </a:rPr>
              <a:t>’ mean at the start of the mark schemes (and slide </a:t>
            </a:r>
            <a:r>
              <a:rPr lang="en-GB" sz="1000" dirty="0" smtClean="0">
                <a:solidFill>
                  <a:srgbClr val="1F224E"/>
                </a:solidFill>
                <a:latin typeface="Myriad Pro" charset="0"/>
                <a:ea typeface="Myriad Pro" charset="0"/>
                <a:cs typeface="Myriad Pro" charset="0"/>
              </a:rPr>
              <a:t>10 </a:t>
            </a:r>
            <a:r>
              <a:rPr lang="en-GB" sz="1000" dirty="0">
                <a:solidFill>
                  <a:srgbClr val="1F224E"/>
                </a:solidFill>
                <a:latin typeface="Myriad Pro" charset="0"/>
                <a:ea typeface="Myriad Pro" charset="0"/>
                <a:cs typeface="Myriad Pro" charset="0"/>
              </a:rPr>
              <a:t>of this presentation).</a:t>
            </a:r>
          </a:p>
        </p:txBody>
      </p:sp>
    </p:spTree>
    <p:extLst>
      <p:ext uri="{BB962C8B-B14F-4D97-AF65-F5344CB8AC3E}">
        <p14:creationId xmlns:p14="http://schemas.microsoft.com/office/powerpoint/2010/main" val="341325507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 y="-54818"/>
            <a:ext cx="9180512" cy="936104"/>
          </a:xfrm>
        </p:spPr>
        <p:txBody>
          <a:bodyPr>
            <a:noAutofit/>
          </a:bodyPr>
          <a:lstStyle/>
          <a:p>
            <a:r>
              <a:rPr lang="en-GB" sz="2800" dirty="0"/>
              <a:t>Topic </a:t>
            </a:r>
            <a:r>
              <a:rPr lang="en-GB" sz="2800" dirty="0" smtClean="0"/>
              <a:t>3.4 </a:t>
            </a:r>
            <a:r>
              <a:rPr lang="en-GB" sz="2800" dirty="0"/>
              <a:t>– Question </a:t>
            </a:r>
            <a:r>
              <a:rPr lang="en-GB" sz="2800" dirty="0" smtClean="0"/>
              <a:t>18* </a:t>
            </a:r>
            <a:r>
              <a:rPr lang="en-GB" sz="2800" dirty="0"/>
              <a:t>– 33 </a:t>
            </a:r>
            <a:r>
              <a:rPr lang="en-GB" sz="2800" dirty="0" smtClean="0"/>
              <a:t>marks – </a:t>
            </a:r>
            <a:r>
              <a:rPr lang="en-GB" sz="2800" dirty="0"/>
              <a:t>Indicative </a:t>
            </a:r>
            <a:r>
              <a:rPr lang="en-GB" sz="2800" dirty="0" smtClean="0"/>
              <a:t>content</a:t>
            </a:r>
            <a:endParaRPr lang="en-GB" sz="2800" dirty="0"/>
          </a:p>
        </p:txBody>
      </p:sp>
      <p:sp>
        <p:nvSpPr>
          <p:cNvPr id="7" name="Content Placeholder 2"/>
          <p:cNvSpPr txBox="1">
            <a:spLocks/>
          </p:cNvSpPr>
          <p:nvPr/>
        </p:nvSpPr>
        <p:spPr>
          <a:xfrm>
            <a:off x="0" y="1196752"/>
            <a:ext cx="3779912" cy="4929312"/>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050" b="1" dirty="0" smtClean="0">
                <a:solidFill>
                  <a:srgbClr val="FF0000"/>
                </a:solidFill>
                <a:latin typeface="Myriad Pro" charset="0"/>
                <a:ea typeface="Myriad Pro" charset="0"/>
                <a:cs typeface="Myriad Pro" charset="0"/>
              </a:rPr>
              <a:t>AO1 </a:t>
            </a:r>
            <a:r>
              <a:rPr lang="en-US" sz="1050" b="1" dirty="0">
                <a:solidFill>
                  <a:srgbClr val="FF0000"/>
                </a:solidFill>
                <a:latin typeface="Myriad Pro" charset="0"/>
                <a:ea typeface="Myriad Pro" charset="0"/>
                <a:cs typeface="Myriad Pro" charset="0"/>
              </a:rPr>
              <a:t>– </a:t>
            </a:r>
            <a:r>
              <a:rPr lang="en-US" sz="1050" b="1" dirty="0" smtClean="0">
                <a:solidFill>
                  <a:srgbClr val="FF0000"/>
                </a:solidFill>
                <a:latin typeface="Myriad Pro" charset="0"/>
                <a:ea typeface="Myriad Pro" charset="0"/>
                <a:cs typeface="Myriad Pro" charset="0"/>
              </a:rPr>
              <a:t>9 </a:t>
            </a:r>
            <a:r>
              <a:rPr lang="en-US" sz="1050" b="1" dirty="0">
                <a:solidFill>
                  <a:srgbClr val="FF0000"/>
                </a:solidFill>
                <a:latin typeface="Myriad Pro" charset="0"/>
                <a:ea typeface="Myriad Pro" charset="0"/>
                <a:cs typeface="Myriad Pro" charset="0"/>
              </a:rPr>
              <a:t>marks</a:t>
            </a:r>
            <a:endParaRPr lang="en-GB" sz="1050" b="1" dirty="0">
              <a:solidFill>
                <a:srgbClr val="FF0000"/>
              </a:solidFill>
              <a:latin typeface="Myriad Pro" charset="0"/>
              <a:ea typeface="Myriad Pro" charset="0"/>
              <a:cs typeface="Myriad Pro" charset="0"/>
            </a:endParaRPr>
          </a:p>
          <a:p>
            <a:pPr marL="0" indent="0">
              <a:buNone/>
            </a:pPr>
            <a:r>
              <a:rPr lang="en-US" sz="1050" dirty="0" smtClean="0">
                <a:solidFill>
                  <a:srgbClr val="FF0000"/>
                </a:solidFill>
                <a:latin typeface="Myriad Pro" charset="0"/>
                <a:ea typeface="Myriad Pro" charset="0"/>
                <a:cs typeface="Myriad Pro" charset="0"/>
              </a:rPr>
              <a:t>Knowledge </a:t>
            </a:r>
            <a:r>
              <a:rPr lang="en-US" sz="1050" dirty="0">
                <a:solidFill>
                  <a:srgbClr val="FF0000"/>
                </a:solidFill>
                <a:latin typeface="Myriad Pro" charset="0"/>
                <a:ea typeface="Myriad Pro" charset="0"/>
                <a:cs typeface="Myriad Pro" charset="0"/>
              </a:rPr>
              <a:t>and understanding </a:t>
            </a:r>
            <a:r>
              <a:rPr lang="en-US" sz="1050" dirty="0">
                <a:solidFill>
                  <a:srgbClr val="1F224E"/>
                </a:solidFill>
                <a:latin typeface="Myriad Pro" charset="0"/>
                <a:ea typeface="Myriad Pro" charset="0"/>
                <a:cs typeface="Myriad Pro" charset="0"/>
              </a:rPr>
              <a:t>of impacts of global food production on people and the environment, could potentially include:</a:t>
            </a:r>
            <a:endParaRPr lang="en-US" sz="1050" dirty="0" smtClean="0">
              <a:solidFill>
                <a:srgbClr val="1F224E"/>
              </a:solidFill>
              <a:latin typeface="Myriad Pro" charset="0"/>
              <a:ea typeface="Myriad Pro" charset="0"/>
              <a:cs typeface="Myriad Pro" charset="0"/>
            </a:endParaRPr>
          </a:p>
          <a:p>
            <a:r>
              <a:rPr lang="en-US" sz="1050" dirty="0" smtClean="0">
                <a:solidFill>
                  <a:srgbClr val="1F224E"/>
                </a:solidFill>
                <a:latin typeface="Myriad Pro" charset="0"/>
                <a:ea typeface="Myriad Pro" charset="0"/>
                <a:cs typeface="Myriad Pro" charset="0"/>
              </a:rPr>
              <a:t>global </a:t>
            </a:r>
            <a:r>
              <a:rPr lang="en-US" sz="1050" dirty="0">
                <a:solidFill>
                  <a:srgbClr val="1F224E"/>
                </a:solidFill>
                <a:latin typeface="Myriad Pro" charset="0"/>
                <a:ea typeface="Myriad Pro" charset="0"/>
                <a:cs typeface="Myriad Pro" charset="0"/>
              </a:rPr>
              <a:t>food production methods vary from intensive to extensive and subsistence to commercial</a:t>
            </a:r>
          </a:p>
          <a:p>
            <a:r>
              <a:rPr lang="en-US" sz="1050" dirty="0" smtClean="0">
                <a:solidFill>
                  <a:srgbClr val="1F224E"/>
                </a:solidFill>
                <a:latin typeface="Myriad Pro" charset="0"/>
                <a:ea typeface="Myriad Pro" charset="0"/>
                <a:cs typeface="Myriad Pro" charset="0"/>
              </a:rPr>
              <a:t>physical </a:t>
            </a:r>
            <a:r>
              <a:rPr lang="en-US" sz="1050" dirty="0">
                <a:solidFill>
                  <a:srgbClr val="1F224E"/>
                </a:solidFill>
                <a:latin typeface="Myriad Pro" charset="0"/>
                <a:ea typeface="Myriad Pro" charset="0"/>
                <a:cs typeface="Myriad Pro" charset="0"/>
              </a:rPr>
              <a:t>conditions required for growing food e.g. air, climate, soil and water</a:t>
            </a:r>
          </a:p>
          <a:p>
            <a:r>
              <a:rPr lang="en-US" sz="1050" dirty="0" smtClean="0">
                <a:solidFill>
                  <a:srgbClr val="1F224E"/>
                </a:solidFill>
                <a:latin typeface="Myriad Pro" charset="0"/>
                <a:ea typeface="Myriad Pro" charset="0"/>
                <a:cs typeface="Myriad Pro" charset="0"/>
              </a:rPr>
              <a:t>food </a:t>
            </a:r>
            <a:r>
              <a:rPr lang="en-US" sz="1050" dirty="0">
                <a:solidFill>
                  <a:srgbClr val="1F224E"/>
                </a:solidFill>
                <a:latin typeface="Myriad Pro" charset="0"/>
                <a:ea typeface="Myriad Pro" charset="0"/>
                <a:cs typeface="Myriad Pro" charset="0"/>
              </a:rPr>
              <a:t>production as a system of growing, processing, transporting and disposing of waste</a:t>
            </a:r>
          </a:p>
          <a:p>
            <a:r>
              <a:rPr lang="en-US" sz="1050" dirty="0" smtClean="0">
                <a:solidFill>
                  <a:srgbClr val="1F224E"/>
                </a:solidFill>
                <a:latin typeface="Myriad Pro" charset="0"/>
                <a:ea typeface="Myriad Pro" charset="0"/>
                <a:cs typeface="Myriad Pro" charset="0"/>
              </a:rPr>
              <a:t>impacts </a:t>
            </a:r>
            <a:r>
              <a:rPr lang="en-US" sz="1050" dirty="0">
                <a:solidFill>
                  <a:srgbClr val="1F224E"/>
                </a:solidFill>
                <a:latin typeface="Myriad Pro" charset="0"/>
                <a:ea typeface="Myriad Pro" charset="0"/>
                <a:cs typeface="Myriad Pro" charset="0"/>
              </a:rPr>
              <a:t>on the physical environment, such as: water availability e.g. falling ground water levels, water quality e.g. a rise in nitrate level, reduction of bio-diversity in ecosystems, impacts on landscape, food miles which in turn impact on greenhouse gas emissions which then impact human populations, effects of irrigation and salinisation of water and soils on crop yields, decline in quality of pasture through overgrazing of marginal land</a:t>
            </a:r>
          </a:p>
          <a:p>
            <a:r>
              <a:rPr lang="en-US" sz="1050" dirty="0" smtClean="0">
                <a:solidFill>
                  <a:srgbClr val="1F224E"/>
                </a:solidFill>
                <a:latin typeface="Myriad Pro" charset="0"/>
                <a:ea typeface="Myriad Pro" charset="0"/>
                <a:cs typeface="Myriad Pro" charset="0"/>
              </a:rPr>
              <a:t>impacts </a:t>
            </a:r>
            <a:r>
              <a:rPr lang="en-US" sz="1050" dirty="0">
                <a:solidFill>
                  <a:srgbClr val="1F224E"/>
                </a:solidFill>
                <a:latin typeface="Myriad Pro" charset="0"/>
                <a:ea typeface="Myriad Pro" charset="0"/>
                <a:cs typeface="Myriad Pro" charset="0"/>
              </a:rPr>
              <a:t>on people, such as: decreasing food security for some which can lead to increased chance of under-nutrition, malnutrition, famine and starvation, the effect of food surpluses on diet and human health, impacts on human health through the accumulation of chemicals through food chains, rural to urban migration due to inability to make a living from farming, loss of agricultural employment due to increasing scale of capital-intensive, mechanised farming (agri-business</a:t>
            </a:r>
            <a:r>
              <a:rPr lang="en-US" sz="1050" dirty="0" smtClean="0">
                <a:solidFill>
                  <a:srgbClr val="1F224E"/>
                </a:solidFill>
                <a:latin typeface="Myriad Pro" charset="0"/>
                <a:ea typeface="Myriad Pro" charset="0"/>
                <a:cs typeface="Myriad Pro" charset="0"/>
              </a:rPr>
              <a:t>).</a:t>
            </a:r>
            <a:endParaRPr lang="en-US" sz="1050" dirty="0">
              <a:solidFill>
                <a:srgbClr val="1F224E"/>
              </a:solidFill>
              <a:latin typeface="Myriad Pro" charset="0"/>
              <a:ea typeface="Myriad Pro" charset="0"/>
              <a:cs typeface="Myriad Pro" charset="0"/>
            </a:endParaRPr>
          </a:p>
        </p:txBody>
      </p:sp>
      <p:sp>
        <p:nvSpPr>
          <p:cNvPr id="3" name="Rectangle 2"/>
          <p:cNvSpPr/>
          <p:nvPr/>
        </p:nvSpPr>
        <p:spPr>
          <a:xfrm>
            <a:off x="3779912" y="1196753"/>
            <a:ext cx="5364088" cy="5262979"/>
          </a:xfrm>
          <a:prstGeom prst="rect">
            <a:avLst/>
          </a:prstGeom>
          <a:solidFill>
            <a:schemeClr val="bg1"/>
          </a:solidFill>
        </p:spPr>
        <p:txBody>
          <a:bodyPr wrap="square">
            <a:spAutoFit/>
          </a:bodyPr>
          <a:lstStyle/>
          <a:p>
            <a:r>
              <a:rPr lang="en-US" sz="1050" b="1" dirty="0">
                <a:solidFill>
                  <a:srgbClr val="00B0F0"/>
                </a:solidFill>
                <a:latin typeface="Myriad Pro" charset="0"/>
                <a:ea typeface="Myriad Pro" charset="0"/>
                <a:cs typeface="Myriad Pro" charset="0"/>
              </a:rPr>
              <a:t>AO2 – </a:t>
            </a:r>
            <a:r>
              <a:rPr lang="en-US" sz="1050" b="1" dirty="0" smtClean="0">
                <a:solidFill>
                  <a:srgbClr val="00B0F0"/>
                </a:solidFill>
                <a:latin typeface="Myriad Pro" charset="0"/>
                <a:ea typeface="Myriad Pro" charset="0"/>
                <a:cs typeface="Myriad Pro" charset="0"/>
              </a:rPr>
              <a:t>24 </a:t>
            </a:r>
            <a:r>
              <a:rPr lang="en-US" sz="1050" b="1" dirty="0">
                <a:solidFill>
                  <a:srgbClr val="00B0F0"/>
                </a:solidFill>
                <a:latin typeface="Myriad Pro" charset="0"/>
                <a:ea typeface="Myriad Pro" charset="0"/>
                <a:cs typeface="Myriad Pro" charset="0"/>
              </a:rPr>
              <a:t>marks</a:t>
            </a:r>
            <a:endParaRPr lang="en-GB" sz="1050" b="1" dirty="0">
              <a:solidFill>
                <a:srgbClr val="00B0F0"/>
              </a:solidFill>
              <a:latin typeface="Myriad Pro" charset="0"/>
              <a:ea typeface="Myriad Pro" charset="0"/>
              <a:cs typeface="Myriad Pro" charset="0"/>
            </a:endParaRPr>
          </a:p>
          <a:p>
            <a:r>
              <a:rPr lang="en-US" sz="1050" dirty="0">
                <a:solidFill>
                  <a:srgbClr val="00B0F0"/>
                </a:solidFill>
                <a:latin typeface="Myriad Pro" charset="0"/>
                <a:ea typeface="Myriad Pro" charset="0"/>
                <a:cs typeface="Myriad Pro" charset="0"/>
              </a:rPr>
              <a:t>Apply knowledge and understanding to analyse and evaluate </a:t>
            </a:r>
            <a:r>
              <a:rPr lang="en-US" sz="1050" dirty="0">
                <a:solidFill>
                  <a:srgbClr val="1F224E"/>
                </a:solidFill>
                <a:latin typeface="Myriad Pro" charset="0"/>
                <a:ea typeface="Myriad Pro" charset="0"/>
                <a:cs typeface="Myriad Pro" charset="0"/>
              </a:rPr>
              <a:t>imbalances in global food production and their impact on people and the environment, could potentially include:</a:t>
            </a:r>
          </a:p>
          <a:p>
            <a:pPr marL="171450" indent="-171450">
              <a:buFont typeface="Arial" panose="020B0604020202020204" pitchFamily="34" charset="0"/>
              <a:buChar char="•"/>
            </a:pPr>
            <a:r>
              <a:rPr lang="en-US" sz="1050" dirty="0" smtClean="0">
                <a:solidFill>
                  <a:srgbClr val="1F224E"/>
                </a:solidFill>
                <a:latin typeface="Myriad Pro" charset="0"/>
                <a:ea typeface="Myriad Pro" charset="0"/>
                <a:cs typeface="Myriad Pro" charset="0"/>
              </a:rPr>
              <a:t>scale </a:t>
            </a:r>
            <a:r>
              <a:rPr lang="en-US" sz="1050" dirty="0">
                <a:solidFill>
                  <a:srgbClr val="1F224E"/>
                </a:solidFill>
                <a:latin typeface="Myriad Pro" charset="0"/>
                <a:ea typeface="Myriad Pro" charset="0"/>
                <a:cs typeface="Myriad Pro" charset="0"/>
              </a:rPr>
              <a:t>of food production affects the type and scale of impacts. Subsistence farming e.g. rice padis are intensive farming providing food supplies for families / communities, they have fewer impacts on the environment. Commercial farming can require more inputs for food production such as animal feed, chemicals, mechanisation and this can impact on the seasonality of employment, technical innovations and the physical environment can be put under pressure but this depends on government regulations </a:t>
            </a:r>
          </a:p>
          <a:p>
            <a:pPr marL="171450" indent="-171450">
              <a:buFont typeface="Arial" panose="020B0604020202020204" pitchFamily="34" charset="0"/>
              <a:buChar char="•"/>
            </a:pPr>
            <a:r>
              <a:rPr lang="en-US" sz="1050" dirty="0" smtClean="0">
                <a:solidFill>
                  <a:srgbClr val="1F224E"/>
                </a:solidFill>
                <a:latin typeface="Myriad Pro" charset="0"/>
                <a:ea typeface="Myriad Pro" charset="0"/>
                <a:cs typeface="Myriad Pro" charset="0"/>
              </a:rPr>
              <a:t>the </a:t>
            </a:r>
            <a:r>
              <a:rPr lang="en-US" sz="1050" dirty="0">
                <a:solidFill>
                  <a:srgbClr val="1F224E"/>
                </a:solidFill>
                <a:latin typeface="Myriad Pro" charset="0"/>
                <a:ea typeface="Myriad Pro" charset="0"/>
                <a:cs typeface="Myriad Pro" charset="0"/>
              </a:rPr>
              <a:t>effects of falling levels of groundwater resulting from over-exploitation presents environmental challenges such as soil erosion, contributing to increase in sediment loads and disruption to fauna and flora in fragile ecosystems, e.g. Draa Valley, Morocco</a:t>
            </a:r>
          </a:p>
          <a:p>
            <a:pPr marL="171450" indent="-171450">
              <a:buFont typeface="Arial" panose="020B0604020202020204" pitchFamily="34" charset="0"/>
              <a:buChar char="•"/>
            </a:pPr>
            <a:r>
              <a:rPr lang="en-US" sz="1050" dirty="0" smtClean="0">
                <a:solidFill>
                  <a:srgbClr val="1F224E"/>
                </a:solidFill>
                <a:latin typeface="Myriad Pro" charset="0"/>
                <a:ea typeface="Myriad Pro" charset="0"/>
                <a:cs typeface="Myriad Pro" charset="0"/>
              </a:rPr>
              <a:t>in </a:t>
            </a:r>
            <a:r>
              <a:rPr lang="en-US" sz="1050" dirty="0">
                <a:solidFill>
                  <a:srgbClr val="1F224E"/>
                </a:solidFill>
                <a:latin typeface="Myriad Pro" charset="0"/>
                <a:ea typeface="Myriad Pro" charset="0"/>
                <a:cs typeface="Myriad Pro" charset="0"/>
              </a:rPr>
              <a:t>semi-arid environments over-irrigation causes severe waterlogging and soil salinity problems – a form of land degradation e.g. </a:t>
            </a:r>
            <a:r>
              <a:rPr lang="en-US" sz="1050" dirty="0" smtClean="0">
                <a:solidFill>
                  <a:srgbClr val="1F224E"/>
                </a:solidFill>
                <a:latin typeface="Myriad Pro" charset="0"/>
                <a:ea typeface="Myriad Pro" charset="0"/>
                <a:cs typeface="Myriad Pro" charset="0"/>
              </a:rPr>
              <a:t>Khushab </a:t>
            </a:r>
            <a:r>
              <a:rPr lang="en-US" sz="1050" dirty="0">
                <a:solidFill>
                  <a:srgbClr val="1F224E"/>
                </a:solidFill>
                <a:latin typeface="Myriad Pro" charset="0"/>
                <a:ea typeface="Myriad Pro" charset="0"/>
                <a:cs typeface="Myriad Pro" charset="0"/>
              </a:rPr>
              <a:t>region of north Pakistan</a:t>
            </a:r>
          </a:p>
          <a:p>
            <a:pPr marL="171450" indent="-171450">
              <a:buFont typeface="Arial" panose="020B0604020202020204" pitchFamily="34" charset="0"/>
              <a:buChar char="•"/>
            </a:pPr>
            <a:r>
              <a:rPr lang="en-US" sz="1050" dirty="0" smtClean="0">
                <a:solidFill>
                  <a:srgbClr val="1F224E"/>
                </a:solidFill>
                <a:latin typeface="Myriad Pro" charset="0"/>
                <a:ea typeface="Myriad Pro" charset="0"/>
                <a:cs typeface="Myriad Pro" charset="0"/>
              </a:rPr>
              <a:t>degraded </a:t>
            </a:r>
            <a:r>
              <a:rPr lang="en-US" sz="1050" dirty="0">
                <a:solidFill>
                  <a:srgbClr val="1F224E"/>
                </a:solidFill>
                <a:latin typeface="Myriad Pro" charset="0"/>
                <a:ea typeface="Myriad Pro" charset="0"/>
                <a:cs typeface="Myriad Pro" charset="0"/>
              </a:rPr>
              <a:t>croplands and pasture in areas subject to desertification caused by overgrazing or extending cultivated areas at the expense of woodland may lead to wind deflation of the surface; this contributes to food shortages, human health problems and increasing poverty e.g. parts of western Mali</a:t>
            </a:r>
          </a:p>
          <a:p>
            <a:pPr marL="171450" indent="-171450">
              <a:buFont typeface="Arial" panose="020B0604020202020204" pitchFamily="34" charset="0"/>
              <a:buChar char="•"/>
            </a:pPr>
            <a:r>
              <a:rPr lang="en-US" sz="1050" dirty="0" smtClean="0">
                <a:solidFill>
                  <a:srgbClr val="1F224E"/>
                </a:solidFill>
                <a:latin typeface="Myriad Pro" charset="0"/>
                <a:ea typeface="Myriad Pro" charset="0"/>
                <a:cs typeface="Myriad Pro" charset="0"/>
              </a:rPr>
              <a:t>intensive </a:t>
            </a:r>
            <a:r>
              <a:rPr lang="en-US" sz="1050" dirty="0">
                <a:solidFill>
                  <a:srgbClr val="1F224E"/>
                </a:solidFill>
                <a:latin typeface="Myriad Pro" charset="0"/>
                <a:ea typeface="Myriad Pro" charset="0"/>
                <a:cs typeface="Myriad Pro" charset="0"/>
              </a:rPr>
              <a:t>cropping and agricultural policies affect the environment where there is increasing use of agro-chemicals, leading to water pollution and toxic effects on aquatic plants and animals e.g. Fenland areas (East Anglia)</a:t>
            </a:r>
          </a:p>
          <a:p>
            <a:pPr marL="171450" indent="-171450">
              <a:buFont typeface="Arial" panose="020B0604020202020204" pitchFamily="34" charset="0"/>
              <a:buChar char="•"/>
            </a:pPr>
            <a:r>
              <a:rPr lang="en-US" sz="1050" dirty="0" smtClean="0">
                <a:solidFill>
                  <a:srgbClr val="1F224E"/>
                </a:solidFill>
                <a:latin typeface="Myriad Pro" charset="0"/>
                <a:ea typeface="Myriad Pro" charset="0"/>
                <a:cs typeface="Myriad Pro" charset="0"/>
              </a:rPr>
              <a:t>increasing </a:t>
            </a:r>
            <a:r>
              <a:rPr lang="en-US" sz="1050" dirty="0">
                <a:solidFill>
                  <a:srgbClr val="1F224E"/>
                </a:solidFill>
                <a:latin typeface="Myriad Pro" charset="0"/>
                <a:ea typeface="Myriad Pro" charset="0"/>
                <a:cs typeface="Myriad Pro" charset="0"/>
              </a:rPr>
              <a:t>the area under cultivation by removal of hedgerows and can lead to loss of habitats, and contribute to increased soil erosion e.g. on the lighter soils of east </a:t>
            </a:r>
            <a:r>
              <a:rPr lang="en-US" sz="1050" dirty="0" smtClean="0">
                <a:solidFill>
                  <a:srgbClr val="1F224E"/>
                </a:solidFill>
                <a:latin typeface="Myriad Pro" charset="0"/>
                <a:ea typeface="Myriad Pro" charset="0"/>
                <a:cs typeface="Myriad Pro" charset="0"/>
              </a:rPr>
              <a:t>Suffolk </a:t>
            </a:r>
            <a:endParaRPr lang="en-US" sz="1050" dirty="0">
              <a:solidFill>
                <a:srgbClr val="1F224E"/>
              </a:solidFill>
              <a:latin typeface="Myriad Pro" charset="0"/>
              <a:ea typeface="Myriad Pro" charset="0"/>
              <a:cs typeface="Myriad Pro" charset="0"/>
            </a:endParaRPr>
          </a:p>
          <a:p>
            <a:pPr marL="171450" indent="-171450">
              <a:buFont typeface="Arial" panose="020B0604020202020204" pitchFamily="34" charset="0"/>
              <a:buChar char="•"/>
            </a:pPr>
            <a:r>
              <a:rPr lang="en-US" sz="1050" dirty="0" smtClean="0">
                <a:solidFill>
                  <a:srgbClr val="1F224E"/>
                </a:solidFill>
                <a:latin typeface="Myriad Pro" charset="0"/>
                <a:ea typeface="Myriad Pro" charset="0"/>
                <a:cs typeface="Myriad Pro" charset="0"/>
              </a:rPr>
              <a:t>farm </a:t>
            </a:r>
            <a:r>
              <a:rPr lang="en-US" sz="1050" dirty="0">
                <a:solidFill>
                  <a:srgbClr val="1F224E"/>
                </a:solidFill>
                <a:latin typeface="Myriad Pro" charset="0"/>
                <a:ea typeface="Myriad Pro" charset="0"/>
                <a:cs typeface="Myriad Pro" charset="0"/>
              </a:rPr>
              <a:t>amalgamation to increase economies of scale in agricultural production can lead to loss of feeding and nesting sites for farmland birds such as skylarks</a:t>
            </a:r>
          </a:p>
          <a:p>
            <a:pPr marL="171450" indent="-171450">
              <a:buFont typeface="Arial" panose="020B0604020202020204" pitchFamily="34" charset="0"/>
              <a:buChar char="•"/>
            </a:pPr>
            <a:r>
              <a:rPr lang="en-US" sz="1050" dirty="0" smtClean="0">
                <a:solidFill>
                  <a:srgbClr val="1F224E"/>
                </a:solidFill>
                <a:latin typeface="Myriad Pro" charset="0"/>
                <a:ea typeface="Myriad Pro" charset="0"/>
                <a:cs typeface="Myriad Pro" charset="0"/>
              </a:rPr>
              <a:t>global </a:t>
            </a:r>
            <a:r>
              <a:rPr lang="en-US" sz="1050" dirty="0">
                <a:solidFill>
                  <a:srgbClr val="1F224E"/>
                </a:solidFill>
                <a:latin typeface="Myriad Pro" charset="0"/>
                <a:ea typeface="Myriad Pro" charset="0"/>
                <a:cs typeface="Myriad Pro" charset="0"/>
              </a:rPr>
              <a:t>food production is by nature imbalanced as countries and regions (at varying levels of development) farm at a variety of scales, impacts on people and the environment vary in response to these scales. Impacts can however be mitigated dependent upon government and agency decision making</a:t>
            </a:r>
          </a:p>
        </p:txBody>
      </p:sp>
      <p:sp>
        <p:nvSpPr>
          <p:cNvPr id="8" name="Rectangle 7"/>
          <p:cNvSpPr/>
          <p:nvPr/>
        </p:nvSpPr>
        <p:spPr>
          <a:xfrm>
            <a:off x="107504" y="692696"/>
            <a:ext cx="8856984" cy="577081"/>
          </a:xfrm>
          <a:prstGeom prst="rect">
            <a:avLst/>
          </a:prstGeom>
          <a:ln>
            <a:solidFill>
              <a:schemeClr val="bg1"/>
            </a:solidFill>
          </a:ln>
        </p:spPr>
        <p:txBody>
          <a:bodyPr wrap="square">
            <a:spAutoFit/>
          </a:bodyPr>
          <a:lstStyle/>
          <a:p>
            <a:r>
              <a:rPr lang="en-GB" sz="1050" dirty="0">
                <a:solidFill>
                  <a:srgbClr val="1F224E"/>
                </a:solidFill>
                <a:latin typeface="Myriad Pro" charset="0"/>
                <a:ea typeface="Myriad Pro" charset="0"/>
                <a:cs typeface="Myriad Pro" charset="0"/>
              </a:rPr>
              <a:t>The ‘Indicative content’ column of the mark scheme gives a number of suggestions of </a:t>
            </a:r>
            <a:r>
              <a:rPr lang="en-GB" sz="1050" dirty="0" smtClean="0">
                <a:solidFill>
                  <a:srgbClr val="1F224E"/>
                </a:solidFill>
                <a:latin typeface="Myriad Pro" charset="0"/>
                <a:ea typeface="Myriad Pro" charset="0"/>
                <a:cs typeface="Myriad Pro" charset="0"/>
              </a:rPr>
              <a:t>‘</a:t>
            </a:r>
            <a:r>
              <a:rPr lang="en-GB" sz="1050" dirty="0" smtClean="0">
                <a:solidFill>
                  <a:srgbClr val="FF0000"/>
                </a:solidFill>
                <a:latin typeface="Myriad Pro" charset="0"/>
                <a:ea typeface="Myriad Pro" charset="0"/>
                <a:cs typeface="Myriad Pro" charset="0"/>
              </a:rPr>
              <a:t>knowledge </a:t>
            </a:r>
            <a:r>
              <a:rPr lang="en-GB" sz="1050" dirty="0">
                <a:solidFill>
                  <a:srgbClr val="FF0000"/>
                </a:solidFill>
                <a:latin typeface="Myriad Pro" charset="0"/>
                <a:ea typeface="Myriad Pro" charset="0"/>
                <a:cs typeface="Myriad Pro" charset="0"/>
              </a:rPr>
              <a:t>and </a:t>
            </a:r>
            <a:r>
              <a:rPr lang="en-GB" sz="1050" dirty="0" smtClean="0">
                <a:solidFill>
                  <a:srgbClr val="FF0000"/>
                </a:solidFill>
                <a:latin typeface="Myriad Pro" charset="0"/>
                <a:ea typeface="Myriad Pro" charset="0"/>
                <a:cs typeface="Myriad Pro" charset="0"/>
              </a:rPr>
              <a:t>understanding</a:t>
            </a:r>
            <a:r>
              <a:rPr lang="en-GB" sz="1050" dirty="0" smtClean="0">
                <a:solidFill>
                  <a:srgbClr val="1F224E"/>
                </a:solidFill>
                <a:latin typeface="Myriad Pro" charset="0"/>
                <a:ea typeface="Myriad Pro" charset="0"/>
                <a:cs typeface="Myriad Pro" charset="0"/>
              </a:rPr>
              <a:t>’ and ‘</a:t>
            </a:r>
            <a:r>
              <a:rPr lang="en-GB" sz="1050" dirty="0" smtClean="0">
                <a:solidFill>
                  <a:srgbClr val="00B0F0"/>
                </a:solidFill>
                <a:latin typeface="Myriad Pro" charset="0"/>
                <a:ea typeface="Myriad Pro" charset="0"/>
                <a:cs typeface="Myriad Pro" charset="0"/>
              </a:rPr>
              <a:t>application of knowledge and understanding</a:t>
            </a:r>
            <a:r>
              <a:rPr lang="en-GB" sz="1050" dirty="0" smtClean="0">
                <a:solidFill>
                  <a:srgbClr val="1F224E"/>
                </a:solidFill>
                <a:latin typeface="Myriad Pro" charset="0"/>
                <a:ea typeface="Myriad Pro" charset="0"/>
                <a:cs typeface="Myriad Pro" charset="0"/>
              </a:rPr>
              <a:t>’ which </a:t>
            </a:r>
            <a:r>
              <a:rPr lang="en-GB" sz="1050" dirty="0">
                <a:solidFill>
                  <a:srgbClr val="1F224E"/>
                </a:solidFill>
                <a:latin typeface="Myriad Pro" charset="0"/>
                <a:ea typeface="Myriad Pro" charset="0"/>
                <a:cs typeface="Myriad Pro" charset="0"/>
              </a:rPr>
              <a:t>could be incorporated into answers for this question. The list is not exhaustive and students should be rewarded for any appropriate </a:t>
            </a:r>
            <a:r>
              <a:rPr lang="en-GB" sz="1050" dirty="0" smtClean="0">
                <a:solidFill>
                  <a:srgbClr val="1F224E"/>
                </a:solidFill>
                <a:latin typeface="Myriad Pro" charset="0"/>
                <a:ea typeface="Myriad Pro" charset="0"/>
                <a:cs typeface="Myriad Pro" charset="0"/>
              </a:rPr>
              <a:t>‘</a:t>
            </a:r>
            <a:r>
              <a:rPr lang="en-GB" sz="1050" dirty="0" smtClean="0">
                <a:solidFill>
                  <a:srgbClr val="FF0000"/>
                </a:solidFill>
                <a:latin typeface="Myriad Pro" charset="0"/>
                <a:ea typeface="Myriad Pro" charset="0"/>
                <a:cs typeface="Myriad Pro" charset="0"/>
              </a:rPr>
              <a:t>knowledge </a:t>
            </a:r>
            <a:r>
              <a:rPr lang="en-GB" sz="1050" dirty="0">
                <a:solidFill>
                  <a:srgbClr val="FF0000"/>
                </a:solidFill>
                <a:latin typeface="Myriad Pro" charset="0"/>
                <a:ea typeface="Myriad Pro" charset="0"/>
                <a:cs typeface="Myriad Pro" charset="0"/>
              </a:rPr>
              <a:t>and </a:t>
            </a:r>
            <a:r>
              <a:rPr lang="en-GB" sz="1050" dirty="0" smtClean="0">
                <a:solidFill>
                  <a:srgbClr val="FF0000"/>
                </a:solidFill>
                <a:latin typeface="Myriad Pro" charset="0"/>
                <a:ea typeface="Myriad Pro" charset="0"/>
                <a:cs typeface="Myriad Pro" charset="0"/>
              </a:rPr>
              <a:t>understanding</a:t>
            </a:r>
            <a:r>
              <a:rPr lang="en-GB" sz="1050" dirty="0" smtClean="0">
                <a:solidFill>
                  <a:srgbClr val="1F224E"/>
                </a:solidFill>
                <a:latin typeface="Myriad Pro" charset="0"/>
                <a:ea typeface="Myriad Pro" charset="0"/>
                <a:cs typeface="Myriad Pro" charset="0"/>
              </a:rPr>
              <a:t>’ or ‘</a:t>
            </a:r>
            <a:r>
              <a:rPr lang="en-GB" sz="1050" dirty="0" smtClean="0">
                <a:solidFill>
                  <a:srgbClr val="00B0F0"/>
                </a:solidFill>
                <a:latin typeface="Myriad Pro" charset="0"/>
                <a:ea typeface="Myriad Pro" charset="0"/>
                <a:cs typeface="Myriad Pro" charset="0"/>
              </a:rPr>
              <a:t>application of knowledge and understanding</a:t>
            </a:r>
            <a:r>
              <a:rPr lang="en-GB" sz="1050" dirty="0" smtClean="0">
                <a:solidFill>
                  <a:srgbClr val="1F224E"/>
                </a:solidFill>
                <a:latin typeface="Myriad Pro" charset="0"/>
                <a:ea typeface="Myriad Pro" charset="0"/>
                <a:cs typeface="Myriad Pro" charset="0"/>
              </a:rPr>
              <a:t>’ shown</a:t>
            </a:r>
            <a:r>
              <a:rPr lang="en-GB" sz="1050" dirty="0">
                <a:solidFill>
                  <a:srgbClr val="1F224E"/>
                </a:solidFill>
                <a:latin typeface="Myriad Pro" charset="0"/>
                <a:ea typeface="Myriad Pro" charset="0"/>
                <a:cs typeface="Myriad Pro" charset="0"/>
              </a:rPr>
              <a:t>. </a:t>
            </a:r>
          </a:p>
        </p:txBody>
      </p:sp>
    </p:spTree>
    <p:extLst>
      <p:ext uri="{BB962C8B-B14F-4D97-AF65-F5344CB8AC3E}">
        <p14:creationId xmlns:p14="http://schemas.microsoft.com/office/powerpoint/2010/main" val="319901656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75416"/>
            <a:ext cx="9144000" cy="1143000"/>
          </a:xfrm>
        </p:spPr>
        <p:txBody>
          <a:bodyPr>
            <a:normAutofit fontScale="90000"/>
          </a:bodyPr>
          <a:lstStyle/>
          <a:p>
            <a:r>
              <a:rPr lang="en-GB" dirty="0"/>
              <a:t>Topic </a:t>
            </a:r>
            <a:r>
              <a:rPr lang="en-GB" dirty="0" smtClean="0"/>
              <a:t>3.5 </a:t>
            </a:r>
            <a:r>
              <a:rPr lang="en-GB" dirty="0"/>
              <a:t>– Question </a:t>
            </a:r>
            <a:r>
              <a:rPr lang="en-GB" dirty="0" smtClean="0"/>
              <a:t>19* – 33 </a:t>
            </a:r>
            <a:r>
              <a:rPr lang="en-GB" dirty="0"/>
              <a:t>marks</a:t>
            </a:r>
          </a:p>
        </p:txBody>
      </p:sp>
      <p:sp>
        <p:nvSpPr>
          <p:cNvPr id="7" name="TextBox 6"/>
          <p:cNvSpPr txBox="1"/>
          <p:nvPr/>
        </p:nvSpPr>
        <p:spPr>
          <a:xfrm>
            <a:off x="424694" y="1318416"/>
            <a:ext cx="8496944" cy="338554"/>
          </a:xfrm>
          <a:prstGeom prst="rect">
            <a:avLst/>
          </a:prstGeom>
          <a:noFill/>
          <a:ln>
            <a:solidFill>
              <a:schemeClr val="tx1"/>
            </a:solidFill>
          </a:ln>
        </p:spPr>
        <p:txBody>
          <a:bodyPr wrap="square" rtlCol="0">
            <a:spAutoFit/>
          </a:bodyPr>
          <a:lstStyle/>
          <a:p>
            <a:r>
              <a:rPr lang="en-US" sz="1600" dirty="0">
                <a:solidFill>
                  <a:srgbClr val="00B0F0"/>
                </a:solidFill>
                <a:latin typeface="Myriad Pro" charset="0"/>
                <a:ea typeface="Myriad Pro" charset="0"/>
                <a:cs typeface="Myriad Pro" charset="0"/>
              </a:rPr>
              <a:t>Assess the </a:t>
            </a:r>
            <a:r>
              <a:rPr lang="en-US" sz="1600" u="sng" dirty="0">
                <a:solidFill>
                  <a:srgbClr val="00B0F0"/>
                </a:solidFill>
                <a:latin typeface="Myriad Pro" charset="0"/>
                <a:ea typeface="Myriad Pro" charset="0"/>
                <a:cs typeface="Myriad Pro" charset="0"/>
              </a:rPr>
              <a:t>importance</a:t>
            </a:r>
            <a:r>
              <a:rPr lang="en-US" sz="1600" dirty="0">
                <a:solidFill>
                  <a:srgbClr val="00B0F0"/>
                </a:solidFill>
                <a:latin typeface="Myriad Pro" charset="0"/>
                <a:ea typeface="Myriad Pro" charset="0"/>
                <a:cs typeface="Myriad Pro" charset="0"/>
              </a:rPr>
              <a:t> of governments in </a:t>
            </a:r>
            <a:r>
              <a:rPr lang="en-US" sz="1600" dirty="0">
                <a:solidFill>
                  <a:srgbClr val="FF0000"/>
                </a:solidFill>
                <a:latin typeface="Myriad Pro" charset="0"/>
                <a:ea typeface="Myriad Pro" charset="0"/>
                <a:cs typeface="Myriad Pro" charset="0"/>
              </a:rPr>
              <a:t>reducing the risks of tectonic hazards over time</a:t>
            </a:r>
            <a:r>
              <a:rPr lang="en-US" sz="1600" dirty="0">
                <a:solidFill>
                  <a:srgbClr val="00B0F0"/>
                </a:solidFill>
                <a:latin typeface="Myriad Pro" charset="0"/>
                <a:ea typeface="Myriad Pro" charset="0"/>
                <a:cs typeface="Myriad Pro" charset="0"/>
              </a:rPr>
              <a:t>.</a:t>
            </a:r>
            <a:endParaRPr lang="en-GB" sz="1600" dirty="0">
              <a:solidFill>
                <a:srgbClr val="FF0000"/>
              </a:solidFill>
              <a:latin typeface="Myriad Pro" charset="0"/>
              <a:ea typeface="Myriad Pro" charset="0"/>
              <a:cs typeface="Myriad Pro" charset="0"/>
            </a:endParaRPr>
          </a:p>
        </p:txBody>
      </p:sp>
      <p:sp>
        <p:nvSpPr>
          <p:cNvPr id="10" name="Content Placeholder 2"/>
          <p:cNvSpPr txBox="1">
            <a:spLocks/>
          </p:cNvSpPr>
          <p:nvPr/>
        </p:nvSpPr>
        <p:spPr>
          <a:xfrm>
            <a:off x="366378" y="2060848"/>
            <a:ext cx="8555260" cy="35283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smtClean="0">
                <a:solidFill>
                  <a:srgbClr val="1F224E"/>
                </a:solidFill>
                <a:latin typeface="Myriad Pro" charset="0"/>
                <a:ea typeface="Myriad Pro" charset="0"/>
                <a:cs typeface="Myriad Pro" charset="0"/>
              </a:rPr>
              <a:t>The questions for all topics in Section C of the Geographical debates (03) question paper will always be a </a:t>
            </a:r>
            <a:r>
              <a:rPr lang="en-GB" sz="1200" u="sng" dirty="0" smtClean="0">
                <a:solidFill>
                  <a:srgbClr val="1F224E"/>
                </a:solidFill>
                <a:latin typeface="Myriad Pro" charset="0"/>
                <a:ea typeface="Myriad Pro" charset="0"/>
                <a:cs typeface="Myriad Pro" charset="0"/>
              </a:rPr>
              <a:t>33 mark question</a:t>
            </a:r>
            <a:r>
              <a:rPr lang="en-GB" sz="1200" dirty="0" smtClean="0">
                <a:solidFill>
                  <a:srgbClr val="1F224E"/>
                </a:solidFill>
                <a:latin typeface="Myriad Pro" charset="0"/>
                <a:ea typeface="Myriad Pro" charset="0"/>
                <a:cs typeface="Myriad Pro" charset="0"/>
              </a:rPr>
              <a:t> which will have </a:t>
            </a:r>
            <a:r>
              <a:rPr lang="en-GB" sz="1200" u="sng" dirty="0" smtClean="0">
                <a:solidFill>
                  <a:srgbClr val="FF0000"/>
                </a:solidFill>
                <a:latin typeface="Myriad Pro" charset="0"/>
                <a:ea typeface="Myriad Pro" charset="0"/>
                <a:cs typeface="Myriad Pro" charset="0"/>
              </a:rPr>
              <a:t>9 marks</a:t>
            </a:r>
            <a:r>
              <a:rPr lang="en-GB" sz="1200" dirty="0" smtClean="0">
                <a:solidFill>
                  <a:srgbClr val="1F224E"/>
                </a:solidFill>
                <a:latin typeface="Myriad Pro" charset="0"/>
                <a:ea typeface="Myriad Pro" charset="0"/>
                <a:cs typeface="Myriad Pro" charset="0"/>
              </a:rPr>
              <a:t> allocated to </a:t>
            </a:r>
            <a:r>
              <a:rPr lang="en-GB" sz="1200" dirty="0" smtClean="0">
                <a:solidFill>
                  <a:srgbClr val="FF0000"/>
                </a:solidFill>
                <a:latin typeface="Myriad Pro" charset="0"/>
                <a:ea typeface="Myriad Pro" charset="0"/>
                <a:cs typeface="Myriad Pro" charset="0"/>
              </a:rPr>
              <a:t>AO1 (knowledge and understanding) </a:t>
            </a:r>
            <a:r>
              <a:rPr lang="en-GB" sz="1200" dirty="0" smtClean="0">
                <a:solidFill>
                  <a:srgbClr val="1F224E"/>
                </a:solidFill>
                <a:latin typeface="Myriad Pro" charset="0"/>
                <a:ea typeface="Myriad Pro" charset="0"/>
                <a:cs typeface="Myriad Pro" charset="0"/>
              </a:rPr>
              <a:t>and </a:t>
            </a:r>
            <a:r>
              <a:rPr lang="en-GB" sz="1200" u="sng" dirty="0" smtClean="0">
                <a:solidFill>
                  <a:srgbClr val="00B0F0"/>
                </a:solidFill>
                <a:latin typeface="Myriad Pro" charset="0"/>
                <a:ea typeface="Myriad Pro" charset="0"/>
                <a:cs typeface="Myriad Pro" charset="0"/>
              </a:rPr>
              <a:t>24 marks</a:t>
            </a:r>
            <a:r>
              <a:rPr lang="en-GB" sz="1200" dirty="0" smtClean="0">
                <a:solidFill>
                  <a:srgbClr val="1F224E"/>
                </a:solidFill>
                <a:latin typeface="Myriad Pro" charset="0"/>
                <a:ea typeface="Myriad Pro" charset="0"/>
                <a:cs typeface="Myriad Pro" charset="0"/>
              </a:rPr>
              <a:t> allocated to </a:t>
            </a:r>
            <a:r>
              <a:rPr lang="en-GB" sz="1200" dirty="0" smtClean="0">
                <a:solidFill>
                  <a:srgbClr val="00B0F0"/>
                </a:solidFill>
                <a:latin typeface="Myriad Pro" charset="0"/>
                <a:ea typeface="Myriad Pro" charset="0"/>
                <a:cs typeface="Myriad Pro" charset="0"/>
              </a:rPr>
              <a:t>AO2 (application of knowledge and understanding)</a:t>
            </a:r>
            <a:r>
              <a:rPr lang="en-GB" sz="1200" dirty="0" smtClean="0">
                <a:solidFill>
                  <a:srgbClr val="1F224E"/>
                </a:solidFill>
                <a:latin typeface="Myriad Pro" charset="0"/>
                <a:ea typeface="Myriad Pro" charset="0"/>
                <a:cs typeface="Myriad Pro" charset="0"/>
              </a:rPr>
              <a:t>.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This question requires </a:t>
            </a:r>
            <a:r>
              <a:rPr lang="en-GB" sz="1200" dirty="0" smtClean="0">
                <a:solidFill>
                  <a:srgbClr val="FF0000"/>
                </a:solidFill>
                <a:latin typeface="Myriad Pro" charset="0"/>
                <a:ea typeface="Myriad Pro" charset="0"/>
                <a:cs typeface="Myriad Pro" charset="0"/>
              </a:rPr>
              <a:t>knowledge and understanding (AO1 – 9 marks)</a:t>
            </a:r>
            <a:r>
              <a:rPr lang="en-GB" sz="1200" dirty="0" smtClean="0">
                <a:solidFill>
                  <a:srgbClr val="1F224E"/>
                </a:solidFill>
                <a:latin typeface="Myriad Pro" charset="0"/>
                <a:ea typeface="Myriad Pro" charset="0"/>
                <a:cs typeface="Myriad Pro" charset="0"/>
              </a:rPr>
              <a:t> of </a:t>
            </a:r>
            <a:r>
              <a:rPr lang="en-US" sz="1200" dirty="0">
                <a:solidFill>
                  <a:srgbClr val="FF0000"/>
                </a:solidFill>
                <a:latin typeface="Myriad Pro" charset="0"/>
                <a:ea typeface="Myriad Pro" charset="0"/>
                <a:cs typeface="Myriad Pro" charset="0"/>
              </a:rPr>
              <a:t>measures to reduce the risks of tectonic hazards over time </a:t>
            </a:r>
            <a:r>
              <a:rPr lang="en-GB" sz="1200" dirty="0" smtClean="0">
                <a:solidFill>
                  <a:srgbClr val="1F224E"/>
                </a:solidFill>
                <a:latin typeface="Myriad Pro" charset="0"/>
                <a:ea typeface="Myriad Pro" charset="0"/>
                <a:cs typeface="Myriad Pro" charset="0"/>
              </a:rPr>
              <a:t>(information from key ideas 5.a, 5.b and 5.c of this topic in the specification could be useful). </a:t>
            </a:r>
          </a:p>
          <a:p>
            <a:pPr marL="0" indent="0">
              <a:buNone/>
            </a:pPr>
            <a:endParaRPr lang="en-GB" sz="1200" dirty="0" smtClean="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This question also requires the </a:t>
            </a:r>
            <a:r>
              <a:rPr lang="en-GB" sz="1200" dirty="0" smtClean="0">
                <a:solidFill>
                  <a:srgbClr val="00B0F0"/>
                </a:solidFill>
                <a:latin typeface="Myriad Pro" charset="0"/>
                <a:ea typeface="Myriad Pro" charset="0"/>
                <a:cs typeface="Myriad Pro" charset="0"/>
              </a:rPr>
              <a:t>application of knowledge and understanding (AO2 – 24 marks)</a:t>
            </a:r>
            <a:r>
              <a:rPr lang="en-GB" sz="1200" dirty="0" smtClean="0">
                <a:solidFill>
                  <a:srgbClr val="1F224E"/>
                </a:solidFill>
                <a:latin typeface="Myriad Pro" charset="0"/>
                <a:ea typeface="Myriad Pro" charset="0"/>
                <a:cs typeface="Myriad Pro" charset="0"/>
              </a:rPr>
              <a:t> in order to </a:t>
            </a:r>
            <a:r>
              <a:rPr lang="en-GB" sz="1200" u="sng" dirty="0" smtClean="0">
                <a:solidFill>
                  <a:srgbClr val="00B0F0"/>
                </a:solidFill>
                <a:latin typeface="Myriad Pro" charset="0"/>
                <a:ea typeface="Myriad Pro" charset="0"/>
                <a:cs typeface="Myriad Pro" charset="0"/>
              </a:rPr>
              <a:t>develop further the material covered in the specification</a:t>
            </a:r>
            <a:r>
              <a:rPr lang="en-GB" sz="1200" dirty="0" smtClean="0">
                <a:solidFill>
                  <a:srgbClr val="1F224E"/>
                </a:solidFill>
                <a:latin typeface="Myriad Pro" charset="0"/>
                <a:ea typeface="Myriad Pro" charset="0"/>
                <a:cs typeface="Myriad Pro" charset="0"/>
              </a:rPr>
              <a:t> – another way we must assess </a:t>
            </a:r>
            <a:r>
              <a:rPr lang="en-GB" sz="1200" dirty="0" smtClean="0">
                <a:solidFill>
                  <a:srgbClr val="00B0F0"/>
                </a:solidFill>
                <a:latin typeface="Myriad Pro" charset="0"/>
                <a:ea typeface="Myriad Pro" charset="0"/>
                <a:cs typeface="Myriad Pro" charset="0"/>
              </a:rPr>
              <a:t>application of knowledge and understanding</a:t>
            </a:r>
            <a:r>
              <a:rPr lang="en-GB" sz="1200" dirty="0" smtClean="0">
                <a:solidFill>
                  <a:srgbClr val="1F224E"/>
                </a:solidFill>
                <a:latin typeface="Myriad Pro" charset="0"/>
                <a:ea typeface="Myriad Pro" charset="0"/>
                <a:cs typeface="Myriad Pro" charset="0"/>
              </a:rPr>
              <a:t>. The command to ‘</a:t>
            </a:r>
            <a:r>
              <a:rPr lang="en-US" sz="1200" dirty="0" smtClean="0">
                <a:solidFill>
                  <a:srgbClr val="00B0F0"/>
                </a:solidFill>
                <a:latin typeface="Myriad Pro" charset="0"/>
                <a:ea typeface="Myriad Pro" charset="0"/>
                <a:cs typeface="Myriad Pro" charset="0"/>
              </a:rPr>
              <a:t>assess</a:t>
            </a:r>
            <a:r>
              <a:rPr lang="en-GB" sz="1200" dirty="0" smtClean="0">
                <a:solidFill>
                  <a:srgbClr val="1F224E"/>
                </a:solidFill>
                <a:latin typeface="Myriad Pro" charset="0"/>
                <a:ea typeface="Myriad Pro" charset="0"/>
                <a:cs typeface="Myriad Pro" charset="0"/>
              </a:rPr>
              <a:t>’ indicates that students must </a:t>
            </a:r>
            <a:r>
              <a:rPr lang="en-GB" sz="1200" dirty="0" smtClean="0">
                <a:solidFill>
                  <a:srgbClr val="00B0F0"/>
                </a:solidFill>
                <a:latin typeface="Myriad Pro" charset="0"/>
                <a:ea typeface="Myriad Pro" charset="0"/>
                <a:cs typeface="Myriad Pro" charset="0"/>
              </a:rPr>
              <a:t>apply their knowledge and understanding by analysing and evaluating</a:t>
            </a:r>
            <a:r>
              <a:rPr lang="en-GB" sz="1200" dirty="0" smtClean="0">
                <a:solidFill>
                  <a:srgbClr val="1F224E"/>
                </a:solidFill>
                <a:latin typeface="Myriad Pro" charset="0"/>
                <a:ea typeface="Myriad Pro" charset="0"/>
                <a:cs typeface="Myriad Pro" charset="0"/>
              </a:rPr>
              <a:t>. Students must weigh up information to </a:t>
            </a:r>
            <a:r>
              <a:rPr lang="en-US" sz="1200" dirty="0" smtClean="0">
                <a:solidFill>
                  <a:srgbClr val="1F224E"/>
                </a:solidFill>
                <a:latin typeface="Myriad Pro" charset="0"/>
                <a:ea typeface="Myriad Pro" charset="0"/>
                <a:cs typeface="Myriad Pro" charset="0"/>
              </a:rPr>
              <a:t>determine </a:t>
            </a:r>
            <a:r>
              <a:rPr lang="en-US" sz="1200" dirty="0">
                <a:solidFill>
                  <a:srgbClr val="1F224E"/>
                </a:solidFill>
                <a:latin typeface="Myriad Pro" charset="0"/>
                <a:ea typeface="Myriad Pro" charset="0"/>
                <a:cs typeface="Myriad Pro" charset="0"/>
              </a:rPr>
              <a:t>the importance of governments in reducing the risks of tectonic hazards over time.</a:t>
            </a:r>
            <a:endParaRPr lang="en-GB" sz="1200" dirty="0" smtClean="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There is no ‘correct’ way in which students should answer this question and the response will depend on which areas of the topic they draw together to answer this question. </a:t>
            </a:r>
            <a:endParaRPr lang="en-GB" sz="12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2626835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latin typeface="Myriad Pro"/>
              </a:rPr>
              <a:t>Quality of Extended Responses</a:t>
            </a:r>
          </a:p>
        </p:txBody>
      </p:sp>
      <p:sp>
        <p:nvSpPr>
          <p:cNvPr id="3" name="Content Placeholder 2"/>
          <p:cNvSpPr>
            <a:spLocks noGrp="1"/>
          </p:cNvSpPr>
          <p:nvPr>
            <p:ph idx="4294967295"/>
          </p:nvPr>
        </p:nvSpPr>
        <p:spPr>
          <a:xfrm>
            <a:off x="319547" y="1052736"/>
            <a:ext cx="8352928" cy="3672408"/>
          </a:xfrm>
        </p:spPr>
        <p:txBody>
          <a:bodyPr>
            <a:noAutofit/>
          </a:bodyPr>
          <a:lstStyle/>
          <a:p>
            <a:pPr marL="0" indent="0">
              <a:buNone/>
            </a:pPr>
            <a:r>
              <a:rPr lang="en-GB" sz="1200" dirty="0">
                <a:solidFill>
                  <a:srgbClr val="1F224E"/>
                </a:solidFill>
                <a:latin typeface="Myriad Pro" charset="0"/>
                <a:ea typeface="Myriad Pro" charset="0"/>
                <a:cs typeface="Myriad Pro" charset="0"/>
              </a:rPr>
              <a:t>‘Quality of extended response’ is assessed within each level for questions of </a:t>
            </a:r>
            <a:r>
              <a:rPr lang="en-GB" sz="1200" dirty="0" smtClean="0">
                <a:solidFill>
                  <a:srgbClr val="1F224E"/>
                </a:solidFill>
                <a:latin typeface="Myriad Pro" charset="0"/>
                <a:ea typeface="Myriad Pro" charset="0"/>
                <a:cs typeface="Myriad Pro" charset="0"/>
              </a:rPr>
              <a:t>16 marks </a:t>
            </a:r>
            <a:r>
              <a:rPr lang="en-GB" sz="1200" dirty="0">
                <a:solidFill>
                  <a:srgbClr val="1F224E"/>
                </a:solidFill>
                <a:latin typeface="Myriad Pro" charset="0"/>
                <a:ea typeface="Myriad Pro" charset="0"/>
                <a:cs typeface="Myriad Pro" charset="0"/>
              </a:rPr>
              <a:t>or above and is indicated by an </a:t>
            </a:r>
            <a:r>
              <a:rPr lang="en-GB" sz="1200" dirty="0" smtClean="0">
                <a:solidFill>
                  <a:srgbClr val="1F224E"/>
                </a:solidFill>
                <a:latin typeface="Myriad Pro" charset="0"/>
                <a:ea typeface="Myriad Pro" charset="0"/>
                <a:cs typeface="Myriad Pro" charset="0"/>
              </a:rPr>
              <a:t>asterisk </a:t>
            </a:r>
            <a:r>
              <a:rPr lang="en-GB" sz="1200" dirty="0">
                <a:solidFill>
                  <a:srgbClr val="1F224E"/>
                </a:solidFill>
                <a:latin typeface="Myriad Pro" charset="0"/>
                <a:ea typeface="Myriad Pro" charset="0"/>
                <a:cs typeface="Myriad Pro" charset="0"/>
              </a:rPr>
              <a:t>(*) beside the </a:t>
            </a:r>
            <a:r>
              <a:rPr lang="en-GB" sz="1200" dirty="0" smtClean="0">
                <a:solidFill>
                  <a:srgbClr val="1F224E"/>
                </a:solidFill>
                <a:latin typeface="Myriad Pro" charset="0"/>
                <a:ea typeface="Myriad Pro" charset="0"/>
                <a:cs typeface="Myriad Pro" charset="0"/>
              </a:rPr>
              <a:t>question. </a:t>
            </a:r>
            <a:r>
              <a:rPr lang="en-GB" sz="1200" dirty="0">
                <a:solidFill>
                  <a:srgbClr val="1F224E"/>
                </a:solidFill>
                <a:latin typeface="Myriad Pro" charset="0"/>
                <a:ea typeface="Myriad Pro" charset="0"/>
                <a:cs typeface="Myriad Pro" charset="0"/>
              </a:rPr>
              <a:t>The following are the descriptors placed within the levels for </a:t>
            </a:r>
            <a:r>
              <a:rPr lang="en-GB" sz="1200" dirty="0" smtClean="0">
                <a:solidFill>
                  <a:srgbClr val="1F224E"/>
                </a:solidFill>
                <a:latin typeface="Myriad Pro" charset="0"/>
                <a:ea typeface="Myriad Pro" charset="0"/>
                <a:cs typeface="Myriad Pro" charset="0"/>
              </a:rPr>
              <a:t>33 </a:t>
            </a:r>
            <a:r>
              <a:rPr lang="en-GB" sz="1200" dirty="0">
                <a:solidFill>
                  <a:srgbClr val="1F224E"/>
                </a:solidFill>
                <a:latin typeface="Myriad Pro" charset="0"/>
                <a:ea typeface="Myriad Pro" charset="0"/>
                <a:cs typeface="Myriad Pro" charset="0"/>
              </a:rPr>
              <a:t>mark questions: </a:t>
            </a:r>
          </a:p>
          <a:p>
            <a:pPr marL="0" indent="0">
              <a:buNone/>
            </a:pPr>
            <a:endParaRPr lang="en-GB" sz="1200" dirty="0">
              <a:latin typeface="Myriad Pro"/>
            </a:endParaRPr>
          </a:p>
          <a:p>
            <a:pPr marL="0" indent="0">
              <a:buNone/>
            </a:pPr>
            <a:r>
              <a:rPr lang="en-US" sz="1200" i="1" dirty="0">
                <a:solidFill>
                  <a:srgbClr val="1F224E"/>
                </a:solidFill>
                <a:latin typeface="Myriad Pro" charset="0"/>
                <a:ea typeface="Myriad Pro" charset="0"/>
                <a:cs typeface="Myriad Pro" charset="0"/>
              </a:rPr>
              <a:t>Level 4</a:t>
            </a:r>
          </a:p>
          <a:p>
            <a:pPr marL="0" indent="0">
              <a:buNone/>
            </a:pPr>
            <a:r>
              <a:rPr lang="en-US" sz="1200" i="1" dirty="0">
                <a:solidFill>
                  <a:srgbClr val="1F224E"/>
                </a:solidFill>
                <a:latin typeface="Myriad Pro" charset="0"/>
                <a:ea typeface="Myriad Pro" charset="0"/>
                <a:cs typeface="Myriad Pro" charset="0"/>
              </a:rPr>
              <a:t>There is a well-developed line of reasoning which is clear and logically structured. The information presented is relevant and substantiated.</a:t>
            </a:r>
          </a:p>
          <a:p>
            <a:pPr marL="0" indent="0">
              <a:buNone/>
            </a:pPr>
            <a:endParaRPr lang="en-US" sz="1200" i="1" dirty="0">
              <a:solidFill>
                <a:srgbClr val="1F224E"/>
              </a:solidFill>
              <a:latin typeface="Myriad Pro" charset="0"/>
              <a:ea typeface="Myriad Pro" charset="0"/>
              <a:cs typeface="Myriad Pro" charset="0"/>
            </a:endParaRPr>
          </a:p>
          <a:p>
            <a:pPr marL="0" indent="0">
              <a:buNone/>
            </a:pPr>
            <a:r>
              <a:rPr lang="en-US" sz="1200" i="1" dirty="0">
                <a:solidFill>
                  <a:srgbClr val="1F224E"/>
                </a:solidFill>
                <a:latin typeface="Myriad Pro" charset="0"/>
                <a:ea typeface="Myriad Pro" charset="0"/>
                <a:cs typeface="Myriad Pro" charset="0"/>
              </a:rPr>
              <a:t>Level 3</a:t>
            </a:r>
          </a:p>
          <a:p>
            <a:pPr marL="0" indent="0">
              <a:buNone/>
            </a:pPr>
            <a:r>
              <a:rPr lang="en-US" sz="1200" i="1" dirty="0">
                <a:solidFill>
                  <a:srgbClr val="1F224E"/>
                </a:solidFill>
                <a:latin typeface="Myriad Pro" charset="0"/>
                <a:ea typeface="Myriad Pro" charset="0"/>
                <a:cs typeface="Myriad Pro" charset="0"/>
              </a:rPr>
              <a:t>There is a line of reasoning presented with some structure. The information presented is in the most-part relevant and supported by some evidence.</a:t>
            </a:r>
          </a:p>
          <a:p>
            <a:pPr marL="0" indent="0">
              <a:buNone/>
            </a:pPr>
            <a:endParaRPr lang="en-US" sz="1200" i="1" dirty="0">
              <a:solidFill>
                <a:srgbClr val="1F224E"/>
              </a:solidFill>
              <a:latin typeface="Myriad Pro" charset="0"/>
              <a:ea typeface="Myriad Pro" charset="0"/>
              <a:cs typeface="Myriad Pro" charset="0"/>
            </a:endParaRPr>
          </a:p>
          <a:p>
            <a:pPr marL="0" indent="0">
              <a:buNone/>
            </a:pPr>
            <a:r>
              <a:rPr lang="en-US" sz="1200" i="1" dirty="0">
                <a:solidFill>
                  <a:srgbClr val="1F224E"/>
                </a:solidFill>
                <a:latin typeface="Myriad Pro" charset="0"/>
                <a:ea typeface="Myriad Pro" charset="0"/>
                <a:cs typeface="Myriad Pro" charset="0"/>
              </a:rPr>
              <a:t>Level 2 </a:t>
            </a:r>
          </a:p>
          <a:p>
            <a:pPr marL="0" indent="0">
              <a:buNone/>
            </a:pPr>
            <a:r>
              <a:rPr lang="en-US" sz="1200" i="1" dirty="0">
                <a:solidFill>
                  <a:srgbClr val="1F224E"/>
                </a:solidFill>
                <a:latin typeface="Myriad Pro" charset="0"/>
                <a:ea typeface="Myriad Pro" charset="0"/>
                <a:cs typeface="Myriad Pro" charset="0"/>
              </a:rPr>
              <a:t>The information has some relevance and is presented with limited structure. The information is supported by limited evidence.</a:t>
            </a:r>
          </a:p>
          <a:p>
            <a:pPr marL="0" indent="0">
              <a:buNone/>
            </a:pPr>
            <a:endParaRPr lang="en-US" sz="1200" i="1" dirty="0">
              <a:solidFill>
                <a:srgbClr val="1F224E"/>
              </a:solidFill>
              <a:latin typeface="Myriad Pro" charset="0"/>
              <a:ea typeface="Myriad Pro" charset="0"/>
              <a:cs typeface="Myriad Pro" charset="0"/>
            </a:endParaRPr>
          </a:p>
          <a:p>
            <a:pPr marL="0" indent="0">
              <a:buNone/>
            </a:pPr>
            <a:r>
              <a:rPr lang="en-US" sz="1200" i="1" dirty="0">
                <a:solidFill>
                  <a:srgbClr val="1F224E"/>
                </a:solidFill>
                <a:latin typeface="Myriad Pro" charset="0"/>
                <a:ea typeface="Myriad Pro" charset="0"/>
                <a:cs typeface="Myriad Pro" charset="0"/>
              </a:rPr>
              <a:t>Level 1</a:t>
            </a:r>
          </a:p>
          <a:p>
            <a:pPr marL="0" indent="0">
              <a:buNone/>
            </a:pPr>
            <a:r>
              <a:rPr lang="en-US" sz="1200" i="1" dirty="0">
                <a:solidFill>
                  <a:srgbClr val="1F224E"/>
                </a:solidFill>
                <a:latin typeface="Myriad Pro" charset="0"/>
                <a:ea typeface="Myriad Pro" charset="0"/>
                <a:cs typeface="Myriad Pro" charset="0"/>
              </a:rPr>
              <a:t>The information is basic and communicated in an unstructured way. The information is supported by limited evidence and the relationship to the evidence may not be clear.</a:t>
            </a:r>
          </a:p>
        </p:txBody>
      </p:sp>
      <p:sp>
        <p:nvSpPr>
          <p:cNvPr id="4" name="Rectangle 3"/>
          <p:cNvSpPr/>
          <p:nvPr/>
        </p:nvSpPr>
        <p:spPr>
          <a:xfrm>
            <a:off x="931615" y="5013176"/>
            <a:ext cx="7128792" cy="646331"/>
          </a:xfrm>
          <a:prstGeom prst="rect">
            <a:avLst/>
          </a:prstGeom>
          <a:ln>
            <a:solidFill>
              <a:schemeClr val="tx1"/>
            </a:solidFill>
          </a:ln>
        </p:spPr>
        <p:txBody>
          <a:bodyPr wrap="square">
            <a:spAutoFit/>
          </a:bodyPr>
          <a:lstStyle/>
          <a:p>
            <a:r>
              <a:rPr lang="en-GB" sz="1200" dirty="0">
                <a:solidFill>
                  <a:srgbClr val="1F224E"/>
                </a:solidFill>
                <a:latin typeface="Myriad Pro" charset="0"/>
                <a:ea typeface="Myriad Pro" charset="0"/>
                <a:cs typeface="Myriad Pro" charset="0"/>
              </a:rPr>
              <a:t>The way that a student has structured their response would need to be considered when you are deciding which level to place the student in – but the quality of the geographical content within the answer should always be the most important consideration.</a:t>
            </a:r>
          </a:p>
        </p:txBody>
      </p:sp>
    </p:spTree>
    <p:extLst>
      <p:ext uri="{BB962C8B-B14F-4D97-AF65-F5344CB8AC3E}">
        <p14:creationId xmlns:p14="http://schemas.microsoft.com/office/powerpoint/2010/main" val="104487257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1490"/>
            <a:ext cx="9144000" cy="1065262"/>
          </a:xfrm>
        </p:spPr>
        <p:txBody>
          <a:bodyPr>
            <a:noAutofit/>
          </a:bodyPr>
          <a:lstStyle/>
          <a:p>
            <a:r>
              <a:rPr lang="en-GB" sz="4000" dirty="0"/>
              <a:t>Topic </a:t>
            </a:r>
            <a:r>
              <a:rPr lang="en-GB" sz="4000" dirty="0" smtClean="0"/>
              <a:t>3.5 </a:t>
            </a:r>
            <a:r>
              <a:rPr lang="en-GB" sz="4000" dirty="0"/>
              <a:t>– Question </a:t>
            </a:r>
            <a:r>
              <a:rPr lang="en-GB" sz="4000" dirty="0" smtClean="0"/>
              <a:t>19* </a:t>
            </a:r>
            <a:r>
              <a:rPr lang="en-GB" sz="4000" dirty="0"/>
              <a:t>– 33 </a:t>
            </a:r>
            <a:r>
              <a:rPr lang="en-GB" sz="4000" dirty="0" smtClean="0"/>
              <a:t>marks – The mark scheme – </a:t>
            </a:r>
            <a:r>
              <a:rPr lang="en-GB" sz="4000" dirty="0" smtClean="0">
                <a:solidFill>
                  <a:srgbClr val="FF0000"/>
                </a:solidFill>
              </a:rPr>
              <a:t>AO1 (9 marks)</a:t>
            </a:r>
            <a:endParaRPr lang="en-GB" sz="4000" dirty="0">
              <a:solidFill>
                <a:srgbClr val="FF0000"/>
              </a:solidFill>
            </a:endParaRPr>
          </a:p>
        </p:txBody>
      </p:sp>
      <p:sp>
        <p:nvSpPr>
          <p:cNvPr id="3" name="Content Placeholder 2"/>
          <p:cNvSpPr txBox="1">
            <a:spLocks/>
          </p:cNvSpPr>
          <p:nvPr/>
        </p:nvSpPr>
        <p:spPr>
          <a:xfrm>
            <a:off x="436341" y="1563085"/>
            <a:ext cx="8064895" cy="4064843"/>
          </a:xfrm>
          <a:prstGeom prst="rect">
            <a:avLst/>
          </a:prstGeom>
          <a:solidFill>
            <a:schemeClr val="bg1"/>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b="1" dirty="0">
                <a:solidFill>
                  <a:srgbClr val="FF0000"/>
                </a:solidFill>
                <a:latin typeface="Myriad Pro" charset="0"/>
                <a:ea typeface="Myriad Pro" charset="0"/>
                <a:cs typeface="Myriad Pro" charset="0"/>
              </a:rPr>
              <a:t>AO1 </a:t>
            </a:r>
          </a:p>
          <a:p>
            <a:pPr marL="0" indent="0">
              <a:buNone/>
            </a:pPr>
            <a:r>
              <a:rPr lang="en-US" sz="1200" b="1" dirty="0">
                <a:solidFill>
                  <a:srgbClr val="1F224E"/>
                </a:solidFill>
                <a:latin typeface="Myriad Pro" charset="0"/>
                <a:ea typeface="Myriad Pro" charset="0"/>
                <a:cs typeface="Myriad Pro" charset="0"/>
              </a:rPr>
              <a:t>Level 4 </a:t>
            </a:r>
            <a:r>
              <a:rPr lang="en-US" sz="1200" b="1" dirty="0" smtClean="0">
                <a:solidFill>
                  <a:srgbClr val="1F224E"/>
                </a:solidFill>
                <a:latin typeface="Myriad Pro" charset="0"/>
                <a:ea typeface="Myriad Pro" charset="0"/>
                <a:cs typeface="Myriad Pro" charset="0"/>
              </a:rPr>
              <a:t>(7–9 </a:t>
            </a:r>
            <a:r>
              <a:rPr lang="en-US" sz="1200" b="1" dirty="0">
                <a:solidFill>
                  <a:srgbClr val="1F224E"/>
                </a:solidFill>
                <a:latin typeface="Myriad Pro" charset="0"/>
                <a:ea typeface="Myriad Pro" charset="0"/>
                <a:cs typeface="Myriad Pro" charset="0"/>
              </a:rPr>
              <a:t>marks)</a:t>
            </a:r>
          </a:p>
          <a:p>
            <a:pPr marL="0" indent="0">
              <a:buNone/>
            </a:pPr>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comprehensive</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 </a:t>
            </a:r>
            <a:r>
              <a:rPr lang="en-US" sz="1200" dirty="0">
                <a:solidFill>
                  <a:srgbClr val="1F224E"/>
                </a:solidFill>
                <a:latin typeface="Myriad Pro" charset="0"/>
                <a:ea typeface="Myriad Pro" charset="0"/>
                <a:cs typeface="Myriad Pro" charset="0"/>
              </a:rPr>
              <a:t>of measures to reduce the risks of tectonic hazards over time.</a:t>
            </a:r>
          </a:p>
          <a:p>
            <a:pPr marL="0" indent="0">
              <a:buNone/>
            </a:pPr>
            <a:endParaRPr lang="en-US" sz="1200" dirty="0">
              <a:solidFill>
                <a:srgbClr val="1F224E"/>
              </a:solidFill>
              <a:latin typeface="Myriad Pro" charset="0"/>
              <a:ea typeface="Myriad Pro" charset="0"/>
              <a:cs typeface="Myriad Pro" charset="0"/>
            </a:endParaRPr>
          </a:p>
          <a:p>
            <a:pPr marL="0" indent="0">
              <a:buNone/>
            </a:pPr>
            <a:r>
              <a:rPr lang="en-US" sz="1200" b="1" dirty="0" smtClean="0">
                <a:solidFill>
                  <a:srgbClr val="1F224E"/>
                </a:solidFill>
                <a:latin typeface="Myriad Pro" charset="0"/>
                <a:ea typeface="Myriad Pro" charset="0"/>
                <a:cs typeface="Myriad Pro" charset="0"/>
              </a:rPr>
              <a:t>Level </a:t>
            </a:r>
            <a:r>
              <a:rPr lang="en-US" sz="1200" b="1" dirty="0">
                <a:solidFill>
                  <a:srgbClr val="1F224E"/>
                </a:solidFill>
                <a:latin typeface="Myriad Pro" charset="0"/>
                <a:ea typeface="Myriad Pro" charset="0"/>
                <a:cs typeface="Myriad Pro" charset="0"/>
              </a:rPr>
              <a:t>3 (</a:t>
            </a:r>
            <a:r>
              <a:rPr lang="en-US" sz="1200" b="1" dirty="0" smtClean="0">
                <a:solidFill>
                  <a:srgbClr val="1F224E"/>
                </a:solidFill>
                <a:latin typeface="Myriad Pro" charset="0"/>
                <a:ea typeface="Myriad Pro" charset="0"/>
                <a:cs typeface="Myriad Pro" charset="0"/>
              </a:rPr>
              <a:t>5–6 </a:t>
            </a:r>
            <a:r>
              <a:rPr lang="en-US" sz="1200" b="1" dirty="0">
                <a:solidFill>
                  <a:srgbClr val="1F224E"/>
                </a:solidFill>
                <a:latin typeface="Myriad Pro" charset="0"/>
                <a:ea typeface="Myriad Pro" charset="0"/>
                <a:cs typeface="Myriad Pro" charset="0"/>
              </a:rPr>
              <a:t>marks)</a:t>
            </a:r>
          </a:p>
          <a:p>
            <a:pPr marL="0" indent="0">
              <a:buNone/>
            </a:pPr>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thorough</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a:t>
            </a:r>
            <a:r>
              <a:rPr lang="en-US" sz="1200" dirty="0">
                <a:solidFill>
                  <a:srgbClr val="1F224E"/>
                </a:solidFill>
                <a:latin typeface="Myriad Pro" charset="0"/>
                <a:ea typeface="Myriad Pro" charset="0"/>
                <a:cs typeface="Myriad Pro" charset="0"/>
              </a:rPr>
              <a:t> of </a:t>
            </a:r>
            <a:r>
              <a:rPr lang="en-US" sz="1200" dirty="0" smtClean="0">
                <a:solidFill>
                  <a:srgbClr val="1F224E"/>
                </a:solidFill>
                <a:latin typeface="Myriad Pro" charset="0"/>
                <a:ea typeface="Myriad Pro" charset="0"/>
                <a:cs typeface="Myriad Pro" charset="0"/>
              </a:rPr>
              <a:t>measures </a:t>
            </a:r>
            <a:r>
              <a:rPr lang="en-US" sz="1200" dirty="0">
                <a:solidFill>
                  <a:srgbClr val="1F224E"/>
                </a:solidFill>
                <a:latin typeface="Myriad Pro" charset="0"/>
                <a:ea typeface="Myriad Pro" charset="0"/>
                <a:cs typeface="Myriad Pro" charset="0"/>
              </a:rPr>
              <a:t>to reduce the risks of tectonic hazards over time.</a:t>
            </a:r>
          </a:p>
          <a:p>
            <a:pPr marL="0" indent="0">
              <a:buNone/>
            </a:pPr>
            <a:r>
              <a:rPr lang="en-US" sz="1200" b="1" dirty="0">
                <a:solidFill>
                  <a:srgbClr val="1F224E"/>
                </a:solidFill>
                <a:latin typeface="Myriad Pro" charset="0"/>
                <a:ea typeface="Myriad Pro" charset="0"/>
                <a:cs typeface="Myriad Pro" charset="0"/>
              </a:rPr>
              <a:t> </a:t>
            </a:r>
          </a:p>
          <a:p>
            <a:pPr marL="0" indent="0">
              <a:buNone/>
            </a:pPr>
            <a:r>
              <a:rPr lang="en-US" sz="1200" b="1" dirty="0">
                <a:solidFill>
                  <a:srgbClr val="1F224E"/>
                </a:solidFill>
                <a:latin typeface="Myriad Pro" charset="0"/>
                <a:ea typeface="Myriad Pro" charset="0"/>
                <a:cs typeface="Myriad Pro" charset="0"/>
              </a:rPr>
              <a:t>Level 2 (</a:t>
            </a:r>
            <a:r>
              <a:rPr lang="en-US" sz="1200" b="1" dirty="0" smtClean="0">
                <a:solidFill>
                  <a:srgbClr val="1F224E"/>
                </a:solidFill>
                <a:latin typeface="Myriad Pro" charset="0"/>
                <a:ea typeface="Myriad Pro" charset="0"/>
                <a:cs typeface="Myriad Pro" charset="0"/>
              </a:rPr>
              <a:t>3–4 </a:t>
            </a:r>
            <a:r>
              <a:rPr lang="en-US" sz="1200" b="1" dirty="0">
                <a:solidFill>
                  <a:srgbClr val="1F224E"/>
                </a:solidFill>
                <a:latin typeface="Myriad Pro" charset="0"/>
                <a:ea typeface="Myriad Pro" charset="0"/>
                <a:cs typeface="Myriad Pro" charset="0"/>
              </a:rPr>
              <a:t>marks)</a:t>
            </a:r>
          </a:p>
          <a:p>
            <a:pPr marL="0" indent="0">
              <a:buNone/>
            </a:pPr>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reasonable</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a:t>
            </a:r>
            <a:r>
              <a:rPr lang="en-US" sz="1200" dirty="0">
                <a:solidFill>
                  <a:srgbClr val="1F224E"/>
                </a:solidFill>
                <a:latin typeface="Myriad Pro" charset="0"/>
                <a:ea typeface="Myriad Pro" charset="0"/>
                <a:cs typeface="Myriad Pro" charset="0"/>
              </a:rPr>
              <a:t> </a:t>
            </a:r>
            <a:r>
              <a:rPr lang="en-US" sz="1200" dirty="0" smtClean="0">
                <a:solidFill>
                  <a:srgbClr val="1F224E"/>
                </a:solidFill>
                <a:latin typeface="Myriad Pro" charset="0"/>
                <a:ea typeface="Myriad Pro" charset="0"/>
                <a:cs typeface="Myriad Pro" charset="0"/>
              </a:rPr>
              <a:t>of </a:t>
            </a:r>
            <a:r>
              <a:rPr lang="en-US" sz="1200" dirty="0">
                <a:solidFill>
                  <a:srgbClr val="1F224E"/>
                </a:solidFill>
                <a:latin typeface="Myriad Pro" charset="0"/>
                <a:ea typeface="Myriad Pro" charset="0"/>
                <a:cs typeface="Myriad Pro" charset="0"/>
              </a:rPr>
              <a:t>measures to reduce the risks of tectonic hazards over time.</a:t>
            </a:r>
          </a:p>
          <a:p>
            <a:pPr marL="0" indent="0">
              <a:buNone/>
            </a:pPr>
            <a:endParaRPr lang="en-US" sz="1200" b="1" dirty="0">
              <a:solidFill>
                <a:srgbClr val="1F224E"/>
              </a:solidFill>
              <a:latin typeface="Myriad Pro" charset="0"/>
              <a:ea typeface="Myriad Pro" charset="0"/>
              <a:cs typeface="Myriad Pro" charset="0"/>
            </a:endParaRPr>
          </a:p>
          <a:p>
            <a:pPr marL="0" indent="0">
              <a:buNone/>
            </a:pPr>
            <a:r>
              <a:rPr lang="en-US" sz="1200" b="1" dirty="0">
                <a:solidFill>
                  <a:srgbClr val="1F224E"/>
                </a:solidFill>
                <a:latin typeface="Myriad Pro" charset="0"/>
                <a:ea typeface="Myriad Pro" charset="0"/>
                <a:cs typeface="Myriad Pro" charset="0"/>
              </a:rPr>
              <a:t>Level 1 (</a:t>
            </a:r>
            <a:r>
              <a:rPr lang="en-US" sz="1200" b="1" dirty="0" smtClean="0">
                <a:solidFill>
                  <a:srgbClr val="1F224E"/>
                </a:solidFill>
                <a:latin typeface="Myriad Pro" charset="0"/>
                <a:ea typeface="Myriad Pro" charset="0"/>
                <a:cs typeface="Myriad Pro" charset="0"/>
              </a:rPr>
              <a:t>1–2 </a:t>
            </a:r>
            <a:r>
              <a:rPr lang="en-US" sz="1200" b="1" dirty="0">
                <a:solidFill>
                  <a:srgbClr val="1F224E"/>
                </a:solidFill>
                <a:latin typeface="Myriad Pro" charset="0"/>
                <a:ea typeface="Myriad Pro" charset="0"/>
                <a:cs typeface="Myriad Pro" charset="0"/>
              </a:rPr>
              <a:t>marks)</a:t>
            </a:r>
          </a:p>
          <a:p>
            <a:pPr marL="0" indent="0">
              <a:buNone/>
            </a:pPr>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basic</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 </a:t>
            </a:r>
            <a:r>
              <a:rPr lang="en-US" sz="1200" dirty="0">
                <a:solidFill>
                  <a:srgbClr val="1F224E"/>
                </a:solidFill>
                <a:latin typeface="Myriad Pro" charset="0"/>
                <a:ea typeface="Myriad Pro" charset="0"/>
                <a:cs typeface="Myriad Pro" charset="0"/>
              </a:rPr>
              <a:t>of measures to reduce the risks of tectonic hazards over time.</a:t>
            </a:r>
            <a:endParaRPr lang="en-US" sz="1200" dirty="0" smtClean="0">
              <a:solidFill>
                <a:srgbClr val="1F224E"/>
              </a:solidFill>
              <a:latin typeface="Myriad Pro" charset="0"/>
              <a:ea typeface="Myriad Pro" charset="0"/>
              <a:cs typeface="Myriad Pro" charset="0"/>
            </a:endParaRPr>
          </a:p>
          <a:p>
            <a:pPr marL="0" indent="0">
              <a:buNone/>
            </a:pPr>
            <a:endParaRPr lang="en-US" sz="1200" dirty="0">
              <a:solidFill>
                <a:srgbClr val="1F224E"/>
              </a:solidFill>
              <a:latin typeface="Myriad Pro" charset="0"/>
              <a:ea typeface="Myriad Pro" charset="0"/>
              <a:cs typeface="Myriad Pro" charset="0"/>
            </a:endParaRPr>
          </a:p>
          <a:p>
            <a:pPr marL="0" indent="0">
              <a:buNone/>
            </a:pPr>
            <a:r>
              <a:rPr lang="en-US" sz="1200" b="1" dirty="0">
                <a:solidFill>
                  <a:srgbClr val="1F224E"/>
                </a:solidFill>
                <a:latin typeface="Myriad Pro" charset="0"/>
                <a:ea typeface="Myriad Pro" charset="0"/>
                <a:cs typeface="Myriad Pro" charset="0"/>
              </a:rPr>
              <a:t>0 marks </a:t>
            </a:r>
          </a:p>
          <a:p>
            <a:pPr marL="0" indent="0">
              <a:buNone/>
            </a:pPr>
            <a:r>
              <a:rPr lang="en-US" sz="1200" dirty="0">
                <a:solidFill>
                  <a:srgbClr val="1F224E"/>
                </a:solidFill>
                <a:latin typeface="Myriad Pro" charset="0"/>
                <a:ea typeface="Myriad Pro" charset="0"/>
                <a:cs typeface="Myriad Pro" charset="0"/>
              </a:rPr>
              <a:t>No response or no response worthy of credit.</a:t>
            </a:r>
          </a:p>
          <a:p>
            <a:pPr marL="0" indent="0">
              <a:buNone/>
            </a:pPr>
            <a:endParaRPr lang="en-US" sz="1200" dirty="0">
              <a:solidFill>
                <a:srgbClr val="1F224E"/>
              </a:solidFill>
              <a:latin typeface="Myriad Pro" charset="0"/>
              <a:ea typeface="Myriad Pro" charset="0"/>
              <a:cs typeface="Myriad Pro" charset="0"/>
            </a:endParaRPr>
          </a:p>
        </p:txBody>
      </p:sp>
      <p:sp>
        <p:nvSpPr>
          <p:cNvPr id="5" name="Rectangle 4"/>
          <p:cNvSpPr/>
          <p:nvPr/>
        </p:nvSpPr>
        <p:spPr>
          <a:xfrm>
            <a:off x="5096966" y="4941168"/>
            <a:ext cx="3404592" cy="1015663"/>
          </a:xfrm>
          <a:prstGeom prst="rect">
            <a:avLst/>
          </a:prstGeom>
          <a:solidFill>
            <a:schemeClr val="bg1"/>
          </a:solidFill>
          <a:ln>
            <a:solidFill>
              <a:schemeClr val="tx1"/>
            </a:solidFill>
          </a:ln>
        </p:spPr>
        <p:txBody>
          <a:bodyPr wrap="square">
            <a:spAutoFit/>
          </a:bodyPr>
          <a:lstStyle/>
          <a:p>
            <a:r>
              <a:rPr lang="en-GB" sz="1200" dirty="0">
                <a:solidFill>
                  <a:srgbClr val="1F224E"/>
                </a:solidFill>
                <a:latin typeface="Myriad Pro" charset="0"/>
                <a:ea typeface="Myriad Pro" charset="0"/>
                <a:cs typeface="Myriad Pro" charset="0"/>
              </a:rPr>
              <a:t>Remember there is </a:t>
            </a:r>
            <a:r>
              <a:rPr lang="en-US" sz="1200" dirty="0">
                <a:solidFill>
                  <a:srgbClr val="1F224E"/>
                </a:solidFill>
                <a:latin typeface="Myriad Pro" charset="0"/>
                <a:ea typeface="Myriad Pro" charset="0"/>
                <a:cs typeface="Myriad Pro" charset="0"/>
              </a:rPr>
              <a:t>level of response questions marking guidance</a:t>
            </a:r>
            <a:r>
              <a:rPr lang="en-GB" sz="1200" dirty="0">
                <a:solidFill>
                  <a:srgbClr val="1F224E"/>
                </a:solidFill>
                <a:latin typeface="Myriad Pro" charset="0"/>
                <a:ea typeface="Myriad Pro" charset="0"/>
                <a:cs typeface="Myriad Pro" charset="0"/>
              </a:rPr>
              <a:t> to indicate what </a:t>
            </a:r>
            <a:r>
              <a:rPr lang="en-GB" sz="1200" dirty="0" smtClean="0">
                <a:solidFill>
                  <a:srgbClr val="1F224E"/>
                </a:solidFill>
                <a:latin typeface="Myriad Pro" charset="0"/>
                <a:ea typeface="Myriad Pro" charset="0"/>
                <a:cs typeface="Myriad Pro" charset="0"/>
              </a:rPr>
              <a:t>‘</a:t>
            </a:r>
            <a:r>
              <a:rPr lang="en-GB" sz="1200" b="1" dirty="0" smtClean="0">
                <a:solidFill>
                  <a:srgbClr val="1F224E"/>
                </a:solidFill>
                <a:latin typeface="Myriad Pro" charset="0"/>
                <a:ea typeface="Myriad Pro" charset="0"/>
                <a:cs typeface="Myriad Pro" charset="0"/>
              </a:rPr>
              <a:t>comprehensive</a:t>
            </a:r>
            <a:r>
              <a:rPr lang="en-GB" sz="1200" dirty="0" smtClean="0">
                <a:solidFill>
                  <a:srgbClr val="1F224E"/>
                </a:solidFill>
                <a:latin typeface="Myriad Pro" charset="0"/>
                <a:ea typeface="Myriad Pro" charset="0"/>
                <a:cs typeface="Myriad Pro" charset="0"/>
              </a:rPr>
              <a:t>’, ‘</a:t>
            </a:r>
            <a:r>
              <a:rPr lang="en-GB" sz="1200" b="1" dirty="0" smtClean="0">
                <a:solidFill>
                  <a:srgbClr val="1F224E"/>
                </a:solidFill>
                <a:latin typeface="Myriad Pro" charset="0"/>
                <a:ea typeface="Myriad Pro" charset="0"/>
                <a:cs typeface="Myriad Pro" charset="0"/>
              </a:rPr>
              <a:t>thorough</a:t>
            </a:r>
            <a:r>
              <a:rPr lang="en-GB" sz="1200" dirty="0">
                <a:solidFill>
                  <a:srgbClr val="1F224E"/>
                </a:solidFill>
                <a:latin typeface="Myriad Pro" charset="0"/>
                <a:ea typeface="Myriad Pro" charset="0"/>
                <a:cs typeface="Myriad Pro" charset="0"/>
              </a:rPr>
              <a:t>’, ‘</a:t>
            </a:r>
            <a:r>
              <a:rPr lang="en-GB" sz="1200" b="1" dirty="0">
                <a:solidFill>
                  <a:srgbClr val="1F224E"/>
                </a:solidFill>
                <a:latin typeface="Myriad Pro" charset="0"/>
                <a:ea typeface="Myriad Pro" charset="0"/>
                <a:cs typeface="Myriad Pro" charset="0"/>
              </a:rPr>
              <a:t>reasonable</a:t>
            </a:r>
            <a:r>
              <a:rPr lang="en-GB" sz="1200" dirty="0">
                <a:solidFill>
                  <a:srgbClr val="1F224E"/>
                </a:solidFill>
                <a:latin typeface="Myriad Pro" charset="0"/>
                <a:ea typeface="Myriad Pro" charset="0"/>
                <a:cs typeface="Myriad Pro" charset="0"/>
              </a:rPr>
              <a:t>’ and ‘</a:t>
            </a:r>
            <a:r>
              <a:rPr lang="en-GB" sz="1200" b="1" dirty="0">
                <a:solidFill>
                  <a:srgbClr val="1F224E"/>
                </a:solidFill>
                <a:latin typeface="Myriad Pro" charset="0"/>
                <a:ea typeface="Myriad Pro" charset="0"/>
                <a:cs typeface="Myriad Pro" charset="0"/>
              </a:rPr>
              <a:t>basic</a:t>
            </a:r>
            <a:r>
              <a:rPr lang="en-GB" sz="1200" dirty="0">
                <a:solidFill>
                  <a:srgbClr val="1F224E"/>
                </a:solidFill>
                <a:latin typeface="Myriad Pro" charset="0"/>
                <a:ea typeface="Myriad Pro" charset="0"/>
                <a:cs typeface="Myriad Pro" charset="0"/>
              </a:rPr>
              <a:t>’ mean at the start of the mark schemes (and slide </a:t>
            </a:r>
            <a:r>
              <a:rPr lang="en-GB" sz="1200" dirty="0" smtClean="0">
                <a:solidFill>
                  <a:srgbClr val="1F224E"/>
                </a:solidFill>
                <a:latin typeface="Myriad Pro" charset="0"/>
                <a:ea typeface="Myriad Pro" charset="0"/>
                <a:cs typeface="Myriad Pro" charset="0"/>
              </a:rPr>
              <a:t>10 </a:t>
            </a:r>
            <a:r>
              <a:rPr lang="en-GB" sz="1200" dirty="0">
                <a:solidFill>
                  <a:srgbClr val="1F224E"/>
                </a:solidFill>
                <a:latin typeface="Myriad Pro" charset="0"/>
                <a:ea typeface="Myriad Pro" charset="0"/>
                <a:cs typeface="Myriad Pro" charset="0"/>
              </a:rPr>
              <a:t>of this presentation).</a:t>
            </a:r>
          </a:p>
        </p:txBody>
      </p:sp>
    </p:spTree>
    <p:extLst>
      <p:ext uri="{BB962C8B-B14F-4D97-AF65-F5344CB8AC3E}">
        <p14:creationId xmlns:p14="http://schemas.microsoft.com/office/powerpoint/2010/main" val="121968227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9022"/>
            <a:ext cx="9144000" cy="535682"/>
          </a:xfrm>
        </p:spPr>
        <p:txBody>
          <a:bodyPr>
            <a:noAutofit/>
          </a:bodyPr>
          <a:lstStyle/>
          <a:p>
            <a:r>
              <a:rPr lang="en-GB" sz="3200" dirty="0"/>
              <a:t>Topic </a:t>
            </a:r>
            <a:r>
              <a:rPr lang="en-GB" sz="3200" dirty="0" smtClean="0"/>
              <a:t>3.5 </a:t>
            </a:r>
            <a:r>
              <a:rPr lang="en-GB" sz="3200" dirty="0"/>
              <a:t>– Question </a:t>
            </a:r>
            <a:r>
              <a:rPr lang="en-GB" sz="3200" dirty="0" smtClean="0"/>
              <a:t>19* </a:t>
            </a:r>
            <a:r>
              <a:rPr lang="en-GB" sz="3200" dirty="0"/>
              <a:t>– 33 marks </a:t>
            </a:r>
            <a:r>
              <a:rPr lang="en-GB" sz="3200" dirty="0" smtClean="0"/>
              <a:t>–</a:t>
            </a:r>
            <a:br>
              <a:rPr lang="en-GB" sz="3200" dirty="0" smtClean="0"/>
            </a:br>
            <a:r>
              <a:rPr lang="en-GB" sz="3200" dirty="0" smtClean="0"/>
              <a:t> </a:t>
            </a:r>
            <a:r>
              <a:rPr lang="en-GB" sz="3200" dirty="0"/>
              <a:t>The mark scheme – </a:t>
            </a:r>
            <a:r>
              <a:rPr lang="en-GB" sz="3200" dirty="0" smtClean="0">
                <a:solidFill>
                  <a:srgbClr val="00B0F0"/>
                </a:solidFill>
              </a:rPr>
              <a:t>AO2 (24 </a:t>
            </a:r>
            <a:r>
              <a:rPr lang="en-GB" sz="3200" dirty="0">
                <a:solidFill>
                  <a:srgbClr val="00B0F0"/>
                </a:solidFill>
              </a:rPr>
              <a:t>marks)</a:t>
            </a:r>
          </a:p>
        </p:txBody>
      </p:sp>
      <p:sp>
        <p:nvSpPr>
          <p:cNvPr id="4" name="Content Placeholder 2"/>
          <p:cNvSpPr txBox="1">
            <a:spLocks/>
          </p:cNvSpPr>
          <p:nvPr/>
        </p:nvSpPr>
        <p:spPr>
          <a:xfrm>
            <a:off x="88454" y="1096282"/>
            <a:ext cx="4483546" cy="4708981"/>
          </a:xfrm>
          <a:prstGeom prst="rect">
            <a:avLst/>
          </a:prstGeom>
          <a:solidFill>
            <a:schemeClr val="bg1"/>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000" b="1" dirty="0">
                <a:solidFill>
                  <a:srgbClr val="00B0F0"/>
                </a:solidFill>
                <a:latin typeface="Myriad Pro" charset="0"/>
                <a:ea typeface="Myriad Pro" charset="0"/>
                <a:cs typeface="Myriad Pro" charset="0"/>
              </a:rPr>
              <a:t>AO2</a:t>
            </a:r>
            <a:endParaRPr lang="en-GB" sz="1000" b="1" dirty="0">
              <a:solidFill>
                <a:srgbClr val="00B0F0"/>
              </a:solidFill>
              <a:latin typeface="Myriad Pro" charset="0"/>
              <a:ea typeface="Myriad Pro" charset="0"/>
              <a:cs typeface="Myriad Pro" charset="0"/>
            </a:endParaRPr>
          </a:p>
          <a:p>
            <a:pPr marL="0" indent="0">
              <a:buNone/>
            </a:pPr>
            <a:r>
              <a:rPr lang="en-US" sz="1000" b="1" dirty="0">
                <a:solidFill>
                  <a:srgbClr val="1F224E"/>
                </a:solidFill>
                <a:latin typeface="Myriad Pro" charset="0"/>
                <a:ea typeface="Myriad Pro" charset="0"/>
                <a:cs typeface="Myriad Pro" charset="0"/>
              </a:rPr>
              <a:t>Level 4 </a:t>
            </a:r>
            <a:r>
              <a:rPr lang="en-US" sz="1000" b="1" dirty="0" smtClean="0">
                <a:solidFill>
                  <a:srgbClr val="1F224E"/>
                </a:solidFill>
                <a:latin typeface="Myriad Pro" charset="0"/>
                <a:ea typeface="Myriad Pro" charset="0"/>
                <a:cs typeface="Myriad Pro" charset="0"/>
              </a:rPr>
              <a:t>(19–24 marks</a:t>
            </a:r>
            <a:r>
              <a:rPr lang="en-US" sz="1000" b="1" dirty="0">
                <a:solidFill>
                  <a:srgbClr val="1F224E"/>
                </a:solidFill>
                <a:latin typeface="Myriad Pro" charset="0"/>
                <a:ea typeface="Myriad Pro" charset="0"/>
                <a:cs typeface="Myriad Pro" charset="0"/>
              </a:rPr>
              <a:t>)</a:t>
            </a:r>
          </a:p>
          <a:p>
            <a:pPr marL="0" indent="0">
              <a:buNone/>
            </a:pPr>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comprehensive</a:t>
            </a:r>
            <a:r>
              <a:rPr lang="en-US" sz="1000" dirty="0">
                <a:solidFill>
                  <a:srgbClr val="1F224E"/>
                </a:solidFill>
                <a:latin typeface="Myriad Pro" charset="0"/>
                <a:ea typeface="Myriad Pro" charset="0"/>
                <a:cs typeface="Myriad Pro" charset="0"/>
              </a:rPr>
              <a:t> </a:t>
            </a:r>
            <a:r>
              <a:rPr lang="en-US" sz="1000" dirty="0">
                <a:solidFill>
                  <a:srgbClr val="00B0F0"/>
                </a:solidFill>
                <a:latin typeface="Myriad Pro" charset="0"/>
                <a:ea typeface="Myriad Pro" charset="0"/>
                <a:cs typeface="Myriad Pro" charset="0"/>
              </a:rPr>
              <a:t>application of knowledge and understanding</a:t>
            </a:r>
            <a:r>
              <a:rPr lang="en-US" sz="1000" dirty="0">
                <a:solidFill>
                  <a:srgbClr val="1F224E"/>
                </a:solidFill>
                <a:latin typeface="Myriad Pro" charset="0"/>
                <a:ea typeface="Myriad Pro" charset="0"/>
                <a:cs typeface="Myriad Pro" charset="0"/>
              </a:rPr>
              <a:t> to provide a clear, developed and convincing </a:t>
            </a:r>
            <a:r>
              <a:rPr lang="en-US" sz="1000" dirty="0">
                <a:solidFill>
                  <a:srgbClr val="00B0F0"/>
                </a:solidFill>
                <a:latin typeface="Myriad Pro" charset="0"/>
                <a:ea typeface="Myriad Pro" charset="0"/>
                <a:cs typeface="Myriad Pro" charset="0"/>
              </a:rPr>
              <a:t>analysis</a:t>
            </a:r>
            <a:r>
              <a:rPr lang="en-US" sz="1000" dirty="0">
                <a:solidFill>
                  <a:srgbClr val="1F224E"/>
                </a:solidFill>
                <a:latin typeface="Myriad Pro" charset="0"/>
                <a:ea typeface="Myriad Pro" charset="0"/>
                <a:cs typeface="Myriad Pro" charset="0"/>
              </a:rPr>
              <a:t> that is fully accurate of how governments are involved in reducing the risks of tectonic hazards. </a:t>
            </a:r>
          </a:p>
          <a:p>
            <a:pPr marL="0" indent="0">
              <a:buNone/>
            </a:pPr>
            <a:endParaRPr lang="en-US" sz="1000" b="1" dirty="0">
              <a:solidFill>
                <a:srgbClr val="1F224E"/>
              </a:solidFill>
              <a:latin typeface="Myriad Pro" charset="0"/>
              <a:ea typeface="Myriad Pro" charset="0"/>
              <a:cs typeface="Myriad Pro" charset="0"/>
            </a:endParaRPr>
          </a:p>
          <a:p>
            <a:pPr marL="0" indent="0">
              <a:buNone/>
            </a:pPr>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comprehensive</a:t>
            </a:r>
            <a:r>
              <a:rPr lang="en-US" sz="1000" dirty="0">
                <a:solidFill>
                  <a:srgbClr val="1F224E"/>
                </a:solidFill>
                <a:latin typeface="Myriad Pro" charset="0"/>
                <a:ea typeface="Myriad Pro" charset="0"/>
                <a:cs typeface="Myriad Pro" charset="0"/>
              </a:rPr>
              <a:t> </a:t>
            </a:r>
            <a:r>
              <a:rPr lang="en-US" sz="1000" dirty="0">
                <a:solidFill>
                  <a:srgbClr val="00B0F0"/>
                </a:solidFill>
                <a:latin typeface="Myriad Pro" charset="0"/>
                <a:ea typeface="Myriad Pro" charset="0"/>
                <a:cs typeface="Myriad Pro" charset="0"/>
              </a:rPr>
              <a:t>application of knowledge and understanding</a:t>
            </a:r>
            <a:r>
              <a:rPr lang="en-US" sz="1000" dirty="0">
                <a:solidFill>
                  <a:srgbClr val="1F224E"/>
                </a:solidFill>
                <a:latin typeface="Myriad Pro" charset="0"/>
                <a:ea typeface="Myriad Pro" charset="0"/>
                <a:cs typeface="Myriad Pro" charset="0"/>
              </a:rPr>
              <a:t> to provide a detailed and substantiated </a:t>
            </a:r>
            <a:r>
              <a:rPr lang="en-US" sz="1000" dirty="0">
                <a:solidFill>
                  <a:srgbClr val="00B0F0"/>
                </a:solidFill>
                <a:latin typeface="Myriad Pro" charset="0"/>
                <a:ea typeface="Myriad Pro" charset="0"/>
                <a:cs typeface="Myriad Pro" charset="0"/>
              </a:rPr>
              <a:t>evaluation</a:t>
            </a:r>
            <a:r>
              <a:rPr lang="en-US" sz="1000" dirty="0">
                <a:solidFill>
                  <a:srgbClr val="1F224E"/>
                </a:solidFill>
                <a:latin typeface="Myriad Pro" charset="0"/>
                <a:ea typeface="Myriad Pro" charset="0"/>
                <a:cs typeface="Myriad Pro" charset="0"/>
              </a:rPr>
              <a:t> that offers secure judgements leading to rational conclusions that are evidence based as to the importance of governments in reducing the risks of tectonic hazards over time.</a:t>
            </a:r>
          </a:p>
          <a:p>
            <a:pPr marL="0" indent="0">
              <a:buNone/>
            </a:pPr>
            <a:endParaRPr lang="en-US" sz="1000" dirty="0">
              <a:solidFill>
                <a:srgbClr val="1F224E"/>
              </a:solidFill>
              <a:latin typeface="Myriad Pro" charset="0"/>
              <a:ea typeface="Myriad Pro" charset="0"/>
              <a:cs typeface="Myriad Pro" charset="0"/>
            </a:endParaRPr>
          </a:p>
          <a:p>
            <a:pPr marL="0" indent="0">
              <a:buNone/>
            </a:pPr>
            <a:r>
              <a:rPr lang="en-US" sz="1000" dirty="0">
                <a:solidFill>
                  <a:srgbClr val="1F224E"/>
                </a:solidFill>
                <a:latin typeface="Myriad Pro" charset="0"/>
                <a:ea typeface="Myriad Pro" charset="0"/>
                <a:cs typeface="Myriad Pro" charset="0"/>
              </a:rPr>
              <a:t>Relevant concepts are authoritatively discussed. </a:t>
            </a:r>
          </a:p>
          <a:p>
            <a:pPr marL="0" indent="0">
              <a:buNone/>
            </a:pPr>
            <a:endParaRPr lang="en-US" sz="1000" b="1" dirty="0">
              <a:solidFill>
                <a:srgbClr val="1F224E"/>
              </a:solidFill>
              <a:latin typeface="Myriad Pro" charset="0"/>
              <a:ea typeface="Myriad Pro" charset="0"/>
              <a:cs typeface="Myriad Pro" charset="0"/>
            </a:endParaRPr>
          </a:p>
          <a:p>
            <a:pPr marL="0" indent="0">
              <a:buNone/>
            </a:pPr>
            <a:r>
              <a:rPr lang="en-US" sz="1000" b="1" dirty="0">
                <a:solidFill>
                  <a:srgbClr val="1F224E"/>
                </a:solidFill>
                <a:latin typeface="Myriad Pro" charset="0"/>
                <a:ea typeface="Myriad Pro" charset="0"/>
                <a:cs typeface="Myriad Pro" charset="0"/>
              </a:rPr>
              <a:t>Level 3 </a:t>
            </a:r>
            <a:r>
              <a:rPr lang="en-US" sz="1000" b="1" dirty="0" smtClean="0">
                <a:solidFill>
                  <a:srgbClr val="1F224E"/>
                </a:solidFill>
                <a:latin typeface="Myriad Pro" charset="0"/>
                <a:ea typeface="Myriad Pro" charset="0"/>
                <a:cs typeface="Myriad Pro" charset="0"/>
              </a:rPr>
              <a:t>(13–18 </a:t>
            </a:r>
            <a:r>
              <a:rPr lang="en-US" sz="1000" b="1" dirty="0">
                <a:solidFill>
                  <a:srgbClr val="1F224E"/>
                </a:solidFill>
                <a:latin typeface="Myriad Pro" charset="0"/>
                <a:ea typeface="Myriad Pro" charset="0"/>
                <a:cs typeface="Myriad Pro" charset="0"/>
              </a:rPr>
              <a:t>marks)</a:t>
            </a:r>
          </a:p>
          <a:p>
            <a:pPr marL="0" indent="0">
              <a:buNone/>
            </a:pPr>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thorough</a:t>
            </a:r>
            <a:r>
              <a:rPr lang="en-US" sz="1000" dirty="0">
                <a:solidFill>
                  <a:srgbClr val="1F224E"/>
                </a:solidFill>
                <a:latin typeface="Myriad Pro" charset="0"/>
                <a:ea typeface="Myriad Pro" charset="0"/>
                <a:cs typeface="Myriad Pro" charset="0"/>
              </a:rPr>
              <a:t> </a:t>
            </a:r>
            <a:r>
              <a:rPr lang="en-US" sz="1000" dirty="0">
                <a:solidFill>
                  <a:srgbClr val="00B0F0"/>
                </a:solidFill>
                <a:latin typeface="Myriad Pro" charset="0"/>
                <a:ea typeface="Myriad Pro" charset="0"/>
                <a:cs typeface="Myriad Pro" charset="0"/>
              </a:rPr>
              <a:t>application of knowledge and understanding</a:t>
            </a:r>
            <a:r>
              <a:rPr lang="en-US" sz="1000" dirty="0">
                <a:solidFill>
                  <a:srgbClr val="1F224E"/>
                </a:solidFill>
                <a:latin typeface="Myriad Pro" charset="0"/>
                <a:ea typeface="Myriad Pro" charset="0"/>
                <a:cs typeface="Myriad Pro" charset="0"/>
              </a:rPr>
              <a:t> to provide a clear and developed </a:t>
            </a:r>
            <a:r>
              <a:rPr lang="en-US" sz="1000" dirty="0">
                <a:solidFill>
                  <a:srgbClr val="00B0F0"/>
                </a:solidFill>
                <a:latin typeface="Myriad Pro" charset="0"/>
                <a:ea typeface="Myriad Pro" charset="0"/>
                <a:cs typeface="Myriad Pro" charset="0"/>
              </a:rPr>
              <a:t>analysis</a:t>
            </a:r>
            <a:r>
              <a:rPr lang="en-US" sz="1000" dirty="0">
                <a:solidFill>
                  <a:srgbClr val="1F224E"/>
                </a:solidFill>
                <a:latin typeface="Myriad Pro" charset="0"/>
                <a:ea typeface="Myriad Pro" charset="0"/>
                <a:cs typeface="Myriad Pro" charset="0"/>
              </a:rPr>
              <a:t> that shows accuracy of how governments are involved in reducing the risks of tectonic hazards. </a:t>
            </a:r>
          </a:p>
          <a:p>
            <a:pPr marL="0" indent="0">
              <a:buNone/>
            </a:pPr>
            <a:endParaRPr lang="en-US" sz="1000" b="1" dirty="0">
              <a:solidFill>
                <a:srgbClr val="1F224E"/>
              </a:solidFill>
              <a:latin typeface="Myriad Pro" charset="0"/>
              <a:ea typeface="Myriad Pro" charset="0"/>
              <a:cs typeface="Myriad Pro" charset="0"/>
            </a:endParaRPr>
          </a:p>
          <a:p>
            <a:pPr marL="0" indent="0">
              <a:buNone/>
            </a:pPr>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thorough</a:t>
            </a:r>
            <a:r>
              <a:rPr lang="en-US" sz="1000" dirty="0">
                <a:solidFill>
                  <a:srgbClr val="1F224E"/>
                </a:solidFill>
                <a:latin typeface="Myriad Pro" charset="0"/>
                <a:ea typeface="Myriad Pro" charset="0"/>
                <a:cs typeface="Myriad Pro" charset="0"/>
              </a:rPr>
              <a:t> </a:t>
            </a:r>
            <a:r>
              <a:rPr lang="en-US" sz="1000" dirty="0">
                <a:solidFill>
                  <a:srgbClr val="00B0F0"/>
                </a:solidFill>
                <a:latin typeface="Myriad Pro" charset="0"/>
                <a:ea typeface="Myriad Pro" charset="0"/>
                <a:cs typeface="Myriad Pro" charset="0"/>
              </a:rPr>
              <a:t>application of knowledge and understanding</a:t>
            </a:r>
            <a:r>
              <a:rPr lang="en-US" sz="1000" dirty="0">
                <a:solidFill>
                  <a:srgbClr val="1F224E"/>
                </a:solidFill>
                <a:latin typeface="Myriad Pro" charset="0"/>
                <a:ea typeface="Myriad Pro" charset="0"/>
                <a:cs typeface="Myriad Pro" charset="0"/>
              </a:rPr>
              <a:t> to provide a detailed </a:t>
            </a:r>
            <a:r>
              <a:rPr lang="en-US" sz="1000" dirty="0">
                <a:solidFill>
                  <a:srgbClr val="00B0F0"/>
                </a:solidFill>
                <a:latin typeface="Myriad Pro" charset="0"/>
                <a:ea typeface="Myriad Pro" charset="0"/>
                <a:cs typeface="Myriad Pro" charset="0"/>
              </a:rPr>
              <a:t>evaluation</a:t>
            </a:r>
            <a:r>
              <a:rPr lang="en-US" sz="1000" dirty="0">
                <a:solidFill>
                  <a:srgbClr val="1F224E"/>
                </a:solidFill>
                <a:latin typeface="Myriad Pro" charset="0"/>
                <a:ea typeface="Myriad Pro" charset="0"/>
                <a:cs typeface="Myriad Pro" charset="0"/>
              </a:rPr>
              <a:t> that offers generally secure judgements, with some link between rational </a:t>
            </a:r>
            <a:r>
              <a:rPr lang="en-US" sz="1000" dirty="0" smtClean="0">
                <a:solidFill>
                  <a:srgbClr val="1F224E"/>
                </a:solidFill>
                <a:latin typeface="Myriad Pro" charset="0"/>
                <a:ea typeface="Myriad Pro" charset="0"/>
                <a:cs typeface="Myriad Pro" charset="0"/>
              </a:rPr>
              <a:t>conclusions and evidence </a:t>
            </a:r>
            <a:r>
              <a:rPr lang="en-US" sz="1000" dirty="0">
                <a:solidFill>
                  <a:srgbClr val="1F224E"/>
                </a:solidFill>
                <a:latin typeface="Myriad Pro" charset="0"/>
                <a:ea typeface="Myriad Pro" charset="0"/>
                <a:cs typeface="Myriad Pro" charset="0"/>
              </a:rPr>
              <a:t>as to the importance of governments in reducing the risks of tectonic hazards over time.</a:t>
            </a:r>
          </a:p>
          <a:p>
            <a:pPr marL="0" indent="0">
              <a:buNone/>
            </a:pPr>
            <a:endParaRPr lang="en-US" sz="1000" dirty="0">
              <a:solidFill>
                <a:srgbClr val="1F224E"/>
              </a:solidFill>
              <a:latin typeface="Myriad Pro" charset="0"/>
              <a:ea typeface="Myriad Pro" charset="0"/>
              <a:cs typeface="Myriad Pro" charset="0"/>
            </a:endParaRPr>
          </a:p>
          <a:p>
            <a:pPr marL="0" indent="0">
              <a:buNone/>
            </a:pPr>
            <a:r>
              <a:rPr lang="en-US" sz="1000" dirty="0">
                <a:solidFill>
                  <a:srgbClr val="1F224E"/>
                </a:solidFill>
                <a:latin typeface="Myriad Pro" charset="0"/>
                <a:ea typeface="Myriad Pro" charset="0"/>
                <a:cs typeface="Myriad Pro" charset="0"/>
              </a:rPr>
              <a:t>Relevant concepts are discussed but this may lack some </a:t>
            </a:r>
            <a:r>
              <a:rPr lang="en-US" sz="1000" dirty="0" smtClean="0">
                <a:solidFill>
                  <a:srgbClr val="1F224E"/>
                </a:solidFill>
                <a:latin typeface="Myriad Pro" charset="0"/>
                <a:ea typeface="Myriad Pro" charset="0"/>
                <a:cs typeface="Myriad Pro" charset="0"/>
              </a:rPr>
              <a:t>authority.</a:t>
            </a:r>
            <a:endParaRPr lang="en-US" sz="1000" dirty="0">
              <a:solidFill>
                <a:srgbClr val="1F224E"/>
              </a:solidFill>
              <a:latin typeface="Myriad Pro" charset="0"/>
              <a:ea typeface="Myriad Pro" charset="0"/>
              <a:cs typeface="Myriad Pro" charset="0"/>
            </a:endParaRPr>
          </a:p>
        </p:txBody>
      </p:sp>
      <p:sp>
        <p:nvSpPr>
          <p:cNvPr id="9" name="Rectangle 8"/>
          <p:cNvSpPr/>
          <p:nvPr/>
        </p:nvSpPr>
        <p:spPr>
          <a:xfrm>
            <a:off x="4572001" y="1096283"/>
            <a:ext cx="4480940" cy="4708981"/>
          </a:xfrm>
          <a:prstGeom prst="rect">
            <a:avLst/>
          </a:prstGeom>
          <a:ln>
            <a:solidFill>
              <a:schemeClr val="tx1"/>
            </a:solidFill>
          </a:ln>
        </p:spPr>
        <p:txBody>
          <a:bodyPr wrap="square">
            <a:spAutoFit/>
          </a:bodyPr>
          <a:lstStyle/>
          <a:p>
            <a:pPr lvl="0"/>
            <a:endParaRPr lang="en-US" sz="1000" b="1" dirty="0" smtClean="0">
              <a:solidFill>
                <a:srgbClr val="1F224E"/>
              </a:solidFill>
              <a:latin typeface="Myriad Pro" charset="0"/>
              <a:ea typeface="Myriad Pro" charset="0"/>
              <a:cs typeface="Myriad Pro" charset="0"/>
            </a:endParaRPr>
          </a:p>
          <a:p>
            <a:pPr lvl="0"/>
            <a:r>
              <a:rPr lang="en-US" sz="1000" b="1" dirty="0" smtClean="0">
                <a:solidFill>
                  <a:srgbClr val="1F224E"/>
                </a:solidFill>
                <a:latin typeface="Myriad Pro" charset="0"/>
                <a:ea typeface="Myriad Pro" charset="0"/>
                <a:cs typeface="Myriad Pro" charset="0"/>
              </a:rPr>
              <a:t>Level </a:t>
            </a:r>
            <a:r>
              <a:rPr lang="en-US" sz="1000" b="1" dirty="0">
                <a:solidFill>
                  <a:srgbClr val="1F224E"/>
                </a:solidFill>
                <a:latin typeface="Myriad Pro" charset="0"/>
                <a:ea typeface="Myriad Pro" charset="0"/>
                <a:cs typeface="Myriad Pro" charset="0"/>
              </a:rPr>
              <a:t>2 (7–12 marks)</a:t>
            </a:r>
          </a:p>
          <a:p>
            <a:pPr lvl="0"/>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reasonable</a:t>
            </a:r>
            <a:r>
              <a:rPr lang="en-US" sz="1000" dirty="0">
                <a:solidFill>
                  <a:srgbClr val="1F224E"/>
                </a:solidFill>
                <a:latin typeface="Myriad Pro" charset="0"/>
                <a:ea typeface="Myriad Pro" charset="0"/>
                <a:cs typeface="Myriad Pro" charset="0"/>
              </a:rPr>
              <a:t> </a:t>
            </a:r>
            <a:r>
              <a:rPr lang="en-US" sz="1000" dirty="0">
                <a:solidFill>
                  <a:srgbClr val="00B0F0"/>
                </a:solidFill>
                <a:latin typeface="Myriad Pro" charset="0"/>
                <a:ea typeface="Myriad Pro" charset="0"/>
                <a:cs typeface="Myriad Pro" charset="0"/>
              </a:rPr>
              <a:t>application of knowledge and understanding</a:t>
            </a:r>
            <a:r>
              <a:rPr lang="en-US" sz="1000" dirty="0">
                <a:solidFill>
                  <a:srgbClr val="1F224E"/>
                </a:solidFill>
                <a:latin typeface="Myriad Pro" charset="0"/>
                <a:ea typeface="Myriad Pro" charset="0"/>
                <a:cs typeface="Myriad Pro" charset="0"/>
              </a:rPr>
              <a:t> to provide a sound </a:t>
            </a:r>
            <a:r>
              <a:rPr lang="en-US" sz="1000" dirty="0">
                <a:solidFill>
                  <a:srgbClr val="00B0F0"/>
                </a:solidFill>
                <a:latin typeface="Myriad Pro" charset="0"/>
                <a:ea typeface="Myriad Pro" charset="0"/>
                <a:cs typeface="Myriad Pro" charset="0"/>
              </a:rPr>
              <a:t>analysis</a:t>
            </a:r>
            <a:r>
              <a:rPr lang="en-US" sz="1000" dirty="0">
                <a:solidFill>
                  <a:srgbClr val="1F224E"/>
                </a:solidFill>
                <a:latin typeface="Myriad Pro" charset="0"/>
                <a:ea typeface="Myriad Pro" charset="0"/>
                <a:cs typeface="Myriad Pro" charset="0"/>
              </a:rPr>
              <a:t> that shows some accuracy of how governments are involved in reducing the risks of tectonic hazards. </a:t>
            </a:r>
          </a:p>
          <a:p>
            <a:pPr lvl="0"/>
            <a:endParaRPr lang="en-US" sz="1000" b="1" dirty="0">
              <a:solidFill>
                <a:srgbClr val="1F224E"/>
              </a:solidFill>
              <a:latin typeface="Myriad Pro" charset="0"/>
              <a:ea typeface="Myriad Pro" charset="0"/>
              <a:cs typeface="Myriad Pro" charset="0"/>
            </a:endParaRPr>
          </a:p>
          <a:p>
            <a:pPr lvl="0"/>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reasonable</a:t>
            </a:r>
            <a:r>
              <a:rPr lang="en-US" sz="1000" dirty="0">
                <a:solidFill>
                  <a:srgbClr val="1F224E"/>
                </a:solidFill>
                <a:latin typeface="Myriad Pro" charset="0"/>
                <a:ea typeface="Myriad Pro" charset="0"/>
                <a:cs typeface="Myriad Pro" charset="0"/>
              </a:rPr>
              <a:t> </a:t>
            </a:r>
            <a:r>
              <a:rPr lang="en-US" sz="1000" dirty="0">
                <a:solidFill>
                  <a:srgbClr val="00B0F0"/>
                </a:solidFill>
                <a:latin typeface="Myriad Pro" charset="0"/>
                <a:ea typeface="Myriad Pro" charset="0"/>
                <a:cs typeface="Myriad Pro" charset="0"/>
              </a:rPr>
              <a:t>application of knowledge and understanding</a:t>
            </a:r>
            <a:r>
              <a:rPr lang="en-US" sz="1000" dirty="0">
                <a:solidFill>
                  <a:srgbClr val="1F224E"/>
                </a:solidFill>
                <a:latin typeface="Myriad Pro" charset="0"/>
                <a:ea typeface="Myriad Pro" charset="0"/>
                <a:cs typeface="Myriad Pro" charset="0"/>
              </a:rPr>
              <a:t> to provide a sound </a:t>
            </a:r>
            <a:r>
              <a:rPr lang="en-US" sz="1000" dirty="0">
                <a:solidFill>
                  <a:srgbClr val="00B0F0"/>
                </a:solidFill>
                <a:latin typeface="Myriad Pro" charset="0"/>
                <a:ea typeface="Myriad Pro" charset="0"/>
                <a:cs typeface="Myriad Pro" charset="0"/>
              </a:rPr>
              <a:t>evaluation</a:t>
            </a:r>
            <a:r>
              <a:rPr lang="en-US" sz="1000" dirty="0">
                <a:solidFill>
                  <a:srgbClr val="1F224E"/>
                </a:solidFill>
                <a:latin typeface="Myriad Pro" charset="0"/>
                <a:ea typeface="Myriad Pro" charset="0"/>
                <a:cs typeface="Myriad Pro" charset="0"/>
              </a:rPr>
              <a:t> that offers generalised judgements and conclusions, with limited use of evidence as to the importance of governments in reducing the risks of tectonic hazards over time.</a:t>
            </a:r>
          </a:p>
          <a:p>
            <a:pPr lvl="0"/>
            <a:endParaRPr lang="en-US" sz="1000" dirty="0">
              <a:solidFill>
                <a:srgbClr val="1F224E"/>
              </a:solidFill>
              <a:latin typeface="Myriad Pro" charset="0"/>
              <a:ea typeface="Myriad Pro" charset="0"/>
              <a:cs typeface="Myriad Pro" charset="0"/>
            </a:endParaRPr>
          </a:p>
          <a:p>
            <a:pPr lvl="0"/>
            <a:r>
              <a:rPr lang="en-US" sz="1000" dirty="0">
                <a:solidFill>
                  <a:srgbClr val="1F224E"/>
                </a:solidFill>
                <a:latin typeface="Myriad Pro" charset="0"/>
                <a:ea typeface="Myriad Pro" charset="0"/>
                <a:cs typeface="Myriad Pro" charset="0"/>
              </a:rPr>
              <a:t>Concepts are discussed but their use lacks precision.</a:t>
            </a:r>
          </a:p>
          <a:p>
            <a:pPr lvl="0"/>
            <a:endParaRPr lang="en-US" sz="1000" b="1" dirty="0">
              <a:solidFill>
                <a:srgbClr val="1F224E"/>
              </a:solidFill>
              <a:latin typeface="Myriad Pro" charset="0"/>
              <a:ea typeface="Myriad Pro" charset="0"/>
              <a:cs typeface="Myriad Pro" charset="0"/>
            </a:endParaRPr>
          </a:p>
          <a:p>
            <a:pPr lvl="0"/>
            <a:r>
              <a:rPr lang="en-US" sz="1000" b="1" dirty="0">
                <a:solidFill>
                  <a:srgbClr val="1F224E"/>
                </a:solidFill>
                <a:latin typeface="Myriad Pro" charset="0"/>
                <a:ea typeface="Myriad Pro" charset="0"/>
                <a:cs typeface="Myriad Pro" charset="0"/>
              </a:rPr>
              <a:t>Level 1 (1–6 marks)</a:t>
            </a:r>
          </a:p>
          <a:p>
            <a:pPr lvl="0"/>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basic</a:t>
            </a:r>
            <a:r>
              <a:rPr lang="en-US" sz="1000" dirty="0">
                <a:solidFill>
                  <a:srgbClr val="1F224E"/>
                </a:solidFill>
                <a:latin typeface="Myriad Pro" charset="0"/>
                <a:ea typeface="Myriad Pro" charset="0"/>
                <a:cs typeface="Myriad Pro" charset="0"/>
              </a:rPr>
              <a:t> </a:t>
            </a:r>
            <a:r>
              <a:rPr lang="en-US" sz="1000" dirty="0">
                <a:solidFill>
                  <a:srgbClr val="00B0F0"/>
                </a:solidFill>
                <a:latin typeface="Myriad Pro" charset="0"/>
                <a:ea typeface="Myriad Pro" charset="0"/>
                <a:cs typeface="Myriad Pro" charset="0"/>
              </a:rPr>
              <a:t>application of knowledge and understanding</a:t>
            </a:r>
            <a:r>
              <a:rPr lang="en-US" sz="1000" dirty="0">
                <a:solidFill>
                  <a:srgbClr val="1F224E"/>
                </a:solidFill>
                <a:latin typeface="Myriad Pro" charset="0"/>
                <a:ea typeface="Myriad Pro" charset="0"/>
                <a:cs typeface="Myriad Pro" charset="0"/>
              </a:rPr>
              <a:t> to provide a simple </a:t>
            </a:r>
            <a:r>
              <a:rPr lang="en-US" sz="1000" dirty="0">
                <a:solidFill>
                  <a:srgbClr val="00B0F0"/>
                </a:solidFill>
                <a:latin typeface="Myriad Pro" charset="0"/>
                <a:ea typeface="Myriad Pro" charset="0"/>
                <a:cs typeface="Myriad Pro" charset="0"/>
              </a:rPr>
              <a:t>analysis</a:t>
            </a:r>
            <a:r>
              <a:rPr lang="en-US" sz="1000" dirty="0">
                <a:solidFill>
                  <a:srgbClr val="1F224E"/>
                </a:solidFill>
                <a:latin typeface="Myriad Pro" charset="0"/>
                <a:ea typeface="Myriad Pro" charset="0"/>
                <a:cs typeface="Myriad Pro" charset="0"/>
              </a:rPr>
              <a:t> that shows limited accuracy of how governments are involved in reducing the risks of tectonic hazards.</a:t>
            </a:r>
          </a:p>
          <a:p>
            <a:pPr lvl="0"/>
            <a:endParaRPr lang="en-US" sz="1000" b="1" dirty="0">
              <a:solidFill>
                <a:srgbClr val="1F224E"/>
              </a:solidFill>
              <a:latin typeface="Myriad Pro" charset="0"/>
              <a:ea typeface="Myriad Pro" charset="0"/>
              <a:cs typeface="Myriad Pro" charset="0"/>
            </a:endParaRPr>
          </a:p>
          <a:p>
            <a:pPr lvl="0"/>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basic</a:t>
            </a:r>
            <a:r>
              <a:rPr lang="en-US" sz="1000" dirty="0">
                <a:solidFill>
                  <a:srgbClr val="1F224E"/>
                </a:solidFill>
                <a:latin typeface="Myriad Pro" charset="0"/>
                <a:ea typeface="Myriad Pro" charset="0"/>
                <a:cs typeface="Myriad Pro" charset="0"/>
              </a:rPr>
              <a:t> </a:t>
            </a:r>
            <a:r>
              <a:rPr lang="en-US" sz="1000" dirty="0">
                <a:solidFill>
                  <a:srgbClr val="00B0F0"/>
                </a:solidFill>
                <a:latin typeface="Myriad Pro" charset="0"/>
                <a:ea typeface="Myriad Pro" charset="0"/>
                <a:cs typeface="Myriad Pro" charset="0"/>
              </a:rPr>
              <a:t>application of knowledge and understanding</a:t>
            </a:r>
            <a:r>
              <a:rPr lang="en-US" sz="1000" dirty="0">
                <a:solidFill>
                  <a:srgbClr val="1F224E"/>
                </a:solidFill>
                <a:latin typeface="Myriad Pro" charset="0"/>
                <a:ea typeface="Myriad Pro" charset="0"/>
                <a:cs typeface="Myriad Pro" charset="0"/>
              </a:rPr>
              <a:t> to provide an un-supported </a:t>
            </a:r>
            <a:r>
              <a:rPr lang="en-US" sz="1000" dirty="0">
                <a:solidFill>
                  <a:srgbClr val="00B0F0"/>
                </a:solidFill>
                <a:latin typeface="Myriad Pro" charset="0"/>
                <a:ea typeface="Myriad Pro" charset="0"/>
                <a:cs typeface="Myriad Pro" charset="0"/>
              </a:rPr>
              <a:t>evaluation</a:t>
            </a:r>
            <a:r>
              <a:rPr lang="en-US" sz="1000" dirty="0">
                <a:solidFill>
                  <a:srgbClr val="1F224E"/>
                </a:solidFill>
                <a:latin typeface="Myriad Pro" charset="0"/>
                <a:ea typeface="Myriad Pro" charset="0"/>
                <a:cs typeface="Myriad Pro" charset="0"/>
              </a:rPr>
              <a:t> that offers simple conclusions as to the importance of governments in reducing the risks of tectonic hazards over time.</a:t>
            </a:r>
          </a:p>
          <a:p>
            <a:pPr lvl="0"/>
            <a:endParaRPr lang="en-US" sz="1000" dirty="0">
              <a:solidFill>
                <a:srgbClr val="1F224E"/>
              </a:solidFill>
              <a:latin typeface="Myriad Pro" charset="0"/>
              <a:ea typeface="Myriad Pro" charset="0"/>
              <a:cs typeface="Myriad Pro" charset="0"/>
            </a:endParaRPr>
          </a:p>
          <a:p>
            <a:pPr lvl="0"/>
            <a:r>
              <a:rPr lang="en-US" sz="1000" dirty="0">
                <a:solidFill>
                  <a:srgbClr val="1F224E"/>
                </a:solidFill>
                <a:latin typeface="Myriad Pro" charset="0"/>
                <a:ea typeface="Myriad Pro" charset="0"/>
                <a:cs typeface="Myriad Pro" charset="0"/>
              </a:rPr>
              <a:t>Concepts are not discussed or are so inaccurately</a:t>
            </a:r>
            <a:r>
              <a:rPr lang="en-US" sz="1000" dirty="0" smtClean="0">
                <a:solidFill>
                  <a:srgbClr val="1F224E"/>
                </a:solidFill>
                <a:latin typeface="Myriad Pro" charset="0"/>
                <a:ea typeface="Myriad Pro" charset="0"/>
                <a:cs typeface="Myriad Pro" charset="0"/>
              </a:rPr>
              <a:t>.</a:t>
            </a:r>
          </a:p>
          <a:p>
            <a:pPr lvl="0"/>
            <a:endParaRPr lang="en-US" sz="1000" dirty="0">
              <a:solidFill>
                <a:srgbClr val="1F224E"/>
              </a:solidFill>
              <a:latin typeface="Myriad Pro" charset="0"/>
              <a:ea typeface="Myriad Pro" charset="0"/>
              <a:cs typeface="Myriad Pro" charset="0"/>
            </a:endParaRPr>
          </a:p>
          <a:p>
            <a:r>
              <a:rPr lang="en-US" sz="1000" b="1" dirty="0">
                <a:solidFill>
                  <a:srgbClr val="1F224E"/>
                </a:solidFill>
                <a:latin typeface="Myriad Pro" charset="0"/>
                <a:ea typeface="Myriad Pro" charset="0"/>
                <a:cs typeface="Myriad Pro" charset="0"/>
              </a:rPr>
              <a:t>0 marks </a:t>
            </a:r>
          </a:p>
          <a:p>
            <a:r>
              <a:rPr lang="en-US" sz="1000" dirty="0">
                <a:solidFill>
                  <a:srgbClr val="1F224E"/>
                </a:solidFill>
                <a:latin typeface="Myriad Pro" charset="0"/>
                <a:ea typeface="Myriad Pro" charset="0"/>
                <a:cs typeface="Myriad Pro" charset="0"/>
              </a:rPr>
              <a:t>No response or no response worthy of credit</a:t>
            </a:r>
            <a:r>
              <a:rPr lang="en-US" sz="1000" dirty="0" smtClean="0">
                <a:solidFill>
                  <a:srgbClr val="1F224E"/>
                </a:solidFill>
                <a:latin typeface="Myriad Pro" charset="0"/>
                <a:ea typeface="Myriad Pro" charset="0"/>
                <a:cs typeface="Myriad Pro" charset="0"/>
              </a:rPr>
              <a:t>.</a:t>
            </a:r>
          </a:p>
          <a:p>
            <a:endParaRPr lang="en-US" sz="1000" dirty="0" smtClean="0">
              <a:solidFill>
                <a:srgbClr val="1F224E"/>
              </a:solidFill>
              <a:latin typeface="Myriad Pro" charset="0"/>
              <a:ea typeface="Myriad Pro" charset="0"/>
              <a:cs typeface="Myriad Pro" charset="0"/>
            </a:endParaRPr>
          </a:p>
          <a:p>
            <a:pPr lvl="0"/>
            <a:endParaRPr lang="en-US" sz="1000" dirty="0">
              <a:solidFill>
                <a:srgbClr val="1F224E"/>
              </a:solidFill>
              <a:latin typeface="Myriad Pro" charset="0"/>
              <a:ea typeface="Myriad Pro" charset="0"/>
              <a:cs typeface="Myriad Pro" charset="0"/>
            </a:endParaRPr>
          </a:p>
        </p:txBody>
      </p:sp>
      <p:sp>
        <p:nvSpPr>
          <p:cNvPr id="7" name="Rectangle 6"/>
          <p:cNvSpPr/>
          <p:nvPr/>
        </p:nvSpPr>
        <p:spPr>
          <a:xfrm>
            <a:off x="4788024" y="5293657"/>
            <a:ext cx="1512168" cy="1015663"/>
          </a:xfrm>
          <a:prstGeom prst="rect">
            <a:avLst/>
          </a:prstGeom>
          <a:solidFill>
            <a:schemeClr val="bg1"/>
          </a:solidFill>
          <a:ln>
            <a:solidFill>
              <a:schemeClr val="tx1"/>
            </a:solidFill>
          </a:ln>
        </p:spPr>
        <p:txBody>
          <a:bodyPr wrap="square">
            <a:spAutoFit/>
          </a:bodyPr>
          <a:lstStyle/>
          <a:p>
            <a:r>
              <a:rPr lang="en-US" sz="1000" u="sng" dirty="0" smtClean="0">
                <a:solidFill>
                  <a:srgbClr val="1F224E"/>
                </a:solidFill>
                <a:latin typeface="Myriad Pro" charset="0"/>
                <a:ea typeface="Myriad Pro" charset="0"/>
                <a:cs typeface="Myriad Pro" charset="0"/>
              </a:rPr>
              <a:t>Quality </a:t>
            </a:r>
            <a:r>
              <a:rPr lang="en-US" sz="1000" u="sng" dirty="0">
                <a:solidFill>
                  <a:srgbClr val="1F224E"/>
                </a:solidFill>
                <a:latin typeface="Myriad Pro" charset="0"/>
                <a:ea typeface="Myriad Pro" charset="0"/>
                <a:cs typeface="Myriad Pro" charset="0"/>
              </a:rPr>
              <a:t>of extended response descriptors</a:t>
            </a:r>
            <a:r>
              <a:rPr lang="en-US" sz="1000" dirty="0">
                <a:solidFill>
                  <a:srgbClr val="1F224E"/>
                </a:solidFill>
                <a:latin typeface="Myriad Pro" charset="0"/>
                <a:ea typeface="Myriad Pro" charset="0"/>
                <a:cs typeface="Myriad Pro" charset="0"/>
              </a:rPr>
              <a:t> are listed below </a:t>
            </a:r>
            <a:r>
              <a:rPr lang="en-US" sz="1000" dirty="0">
                <a:solidFill>
                  <a:srgbClr val="00B0F0"/>
                </a:solidFill>
                <a:latin typeface="Myriad Pro" charset="0"/>
                <a:ea typeface="Myriad Pro" charset="0"/>
                <a:cs typeface="Myriad Pro" charset="0"/>
              </a:rPr>
              <a:t>AO2</a:t>
            </a:r>
            <a:r>
              <a:rPr lang="en-US" sz="1000" dirty="0">
                <a:solidFill>
                  <a:srgbClr val="1F224E"/>
                </a:solidFill>
                <a:latin typeface="Myriad Pro" charset="0"/>
                <a:ea typeface="Myriad Pro" charset="0"/>
                <a:cs typeface="Myriad Pro" charset="0"/>
              </a:rPr>
              <a:t> – you can find more information on these on </a:t>
            </a:r>
            <a:r>
              <a:rPr lang="en-US" sz="1000" u="sng" dirty="0">
                <a:solidFill>
                  <a:srgbClr val="1F224E"/>
                </a:solidFill>
                <a:latin typeface="Myriad Pro" charset="0"/>
                <a:ea typeface="Myriad Pro" charset="0"/>
                <a:cs typeface="Myriad Pro" charset="0"/>
              </a:rPr>
              <a:t>slide 9</a:t>
            </a:r>
            <a:r>
              <a:rPr lang="en-US" sz="1000" dirty="0">
                <a:solidFill>
                  <a:srgbClr val="1F224E"/>
                </a:solidFill>
                <a:latin typeface="Myriad Pro" charset="0"/>
                <a:ea typeface="Myriad Pro" charset="0"/>
                <a:cs typeface="Myriad Pro" charset="0"/>
              </a:rPr>
              <a:t>.</a:t>
            </a:r>
            <a:endParaRPr lang="en-GB" sz="1000" dirty="0">
              <a:solidFill>
                <a:srgbClr val="1F224E"/>
              </a:solidFill>
              <a:latin typeface="Myriad Pro" charset="0"/>
              <a:ea typeface="Myriad Pro" charset="0"/>
              <a:cs typeface="Myriad Pro" charset="0"/>
            </a:endParaRPr>
          </a:p>
        </p:txBody>
      </p:sp>
      <p:sp>
        <p:nvSpPr>
          <p:cNvPr id="5" name="Rectangle 4"/>
          <p:cNvSpPr/>
          <p:nvPr/>
        </p:nvSpPr>
        <p:spPr>
          <a:xfrm>
            <a:off x="6448772" y="5293657"/>
            <a:ext cx="2520280" cy="1015663"/>
          </a:xfrm>
          <a:prstGeom prst="rect">
            <a:avLst/>
          </a:prstGeom>
          <a:solidFill>
            <a:schemeClr val="bg1"/>
          </a:solidFill>
          <a:ln>
            <a:solidFill>
              <a:schemeClr val="tx1"/>
            </a:solidFill>
          </a:ln>
        </p:spPr>
        <p:txBody>
          <a:bodyPr wrap="square">
            <a:spAutoFit/>
          </a:bodyPr>
          <a:lstStyle/>
          <a:p>
            <a:r>
              <a:rPr lang="en-GB" sz="1000" dirty="0">
                <a:solidFill>
                  <a:srgbClr val="1F224E"/>
                </a:solidFill>
                <a:latin typeface="Myriad Pro" charset="0"/>
                <a:ea typeface="Myriad Pro" charset="0"/>
                <a:cs typeface="Myriad Pro" charset="0"/>
              </a:rPr>
              <a:t>Remember there is </a:t>
            </a:r>
            <a:r>
              <a:rPr lang="en-US" sz="1000" dirty="0">
                <a:solidFill>
                  <a:srgbClr val="1F224E"/>
                </a:solidFill>
                <a:latin typeface="Myriad Pro" charset="0"/>
                <a:ea typeface="Myriad Pro" charset="0"/>
                <a:cs typeface="Myriad Pro" charset="0"/>
              </a:rPr>
              <a:t>level of response questions marking guidance</a:t>
            </a:r>
            <a:r>
              <a:rPr lang="en-GB" sz="1000" dirty="0">
                <a:solidFill>
                  <a:srgbClr val="1F224E"/>
                </a:solidFill>
                <a:latin typeface="Myriad Pro" charset="0"/>
                <a:ea typeface="Myriad Pro" charset="0"/>
                <a:cs typeface="Myriad Pro" charset="0"/>
              </a:rPr>
              <a:t> to indicate what </a:t>
            </a:r>
            <a:r>
              <a:rPr lang="en-GB" sz="1000" dirty="0" smtClean="0">
                <a:solidFill>
                  <a:srgbClr val="1F224E"/>
                </a:solidFill>
                <a:latin typeface="Myriad Pro" charset="0"/>
                <a:ea typeface="Myriad Pro" charset="0"/>
                <a:cs typeface="Myriad Pro" charset="0"/>
              </a:rPr>
              <a:t>‘</a:t>
            </a:r>
            <a:r>
              <a:rPr lang="en-GB" sz="1000" b="1" dirty="0" smtClean="0">
                <a:solidFill>
                  <a:srgbClr val="1F224E"/>
                </a:solidFill>
                <a:latin typeface="Myriad Pro" charset="0"/>
                <a:ea typeface="Myriad Pro" charset="0"/>
                <a:cs typeface="Myriad Pro" charset="0"/>
              </a:rPr>
              <a:t>comprehensive</a:t>
            </a:r>
            <a:r>
              <a:rPr lang="en-GB" sz="1000" dirty="0" smtClean="0">
                <a:solidFill>
                  <a:srgbClr val="1F224E"/>
                </a:solidFill>
                <a:latin typeface="Myriad Pro" charset="0"/>
                <a:ea typeface="Myriad Pro" charset="0"/>
                <a:cs typeface="Myriad Pro" charset="0"/>
              </a:rPr>
              <a:t>’, ‘</a:t>
            </a:r>
            <a:r>
              <a:rPr lang="en-GB" sz="1000" b="1" dirty="0" smtClean="0">
                <a:solidFill>
                  <a:srgbClr val="1F224E"/>
                </a:solidFill>
                <a:latin typeface="Myriad Pro" charset="0"/>
                <a:ea typeface="Myriad Pro" charset="0"/>
                <a:cs typeface="Myriad Pro" charset="0"/>
              </a:rPr>
              <a:t>thorough</a:t>
            </a:r>
            <a:r>
              <a:rPr lang="en-GB" sz="1000" dirty="0">
                <a:solidFill>
                  <a:srgbClr val="1F224E"/>
                </a:solidFill>
                <a:latin typeface="Myriad Pro" charset="0"/>
                <a:ea typeface="Myriad Pro" charset="0"/>
                <a:cs typeface="Myriad Pro" charset="0"/>
              </a:rPr>
              <a:t>’, ‘</a:t>
            </a:r>
            <a:r>
              <a:rPr lang="en-GB" sz="1000" b="1" dirty="0">
                <a:solidFill>
                  <a:srgbClr val="1F224E"/>
                </a:solidFill>
                <a:latin typeface="Myriad Pro" charset="0"/>
                <a:ea typeface="Myriad Pro" charset="0"/>
                <a:cs typeface="Myriad Pro" charset="0"/>
              </a:rPr>
              <a:t>reasonable</a:t>
            </a:r>
            <a:r>
              <a:rPr lang="en-GB" sz="1000" dirty="0">
                <a:solidFill>
                  <a:srgbClr val="1F224E"/>
                </a:solidFill>
                <a:latin typeface="Myriad Pro" charset="0"/>
                <a:ea typeface="Myriad Pro" charset="0"/>
                <a:cs typeface="Myriad Pro" charset="0"/>
              </a:rPr>
              <a:t>’ and ‘</a:t>
            </a:r>
            <a:r>
              <a:rPr lang="en-GB" sz="1000" b="1" dirty="0">
                <a:solidFill>
                  <a:srgbClr val="1F224E"/>
                </a:solidFill>
                <a:latin typeface="Myriad Pro" charset="0"/>
                <a:ea typeface="Myriad Pro" charset="0"/>
                <a:cs typeface="Myriad Pro" charset="0"/>
              </a:rPr>
              <a:t>basic</a:t>
            </a:r>
            <a:r>
              <a:rPr lang="en-GB" sz="1000" dirty="0">
                <a:solidFill>
                  <a:srgbClr val="1F224E"/>
                </a:solidFill>
                <a:latin typeface="Myriad Pro" charset="0"/>
                <a:ea typeface="Myriad Pro" charset="0"/>
                <a:cs typeface="Myriad Pro" charset="0"/>
              </a:rPr>
              <a:t>’ mean at the start of the mark schemes (and slide </a:t>
            </a:r>
            <a:r>
              <a:rPr lang="en-GB" sz="1000" dirty="0" smtClean="0">
                <a:solidFill>
                  <a:srgbClr val="1F224E"/>
                </a:solidFill>
                <a:latin typeface="Myriad Pro" charset="0"/>
                <a:ea typeface="Myriad Pro" charset="0"/>
                <a:cs typeface="Myriad Pro" charset="0"/>
              </a:rPr>
              <a:t>10 </a:t>
            </a:r>
            <a:r>
              <a:rPr lang="en-GB" sz="1000" dirty="0">
                <a:solidFill>
                  <a:srgbClr val="1F224E"/>
                </a:solidFill>
                <a:latin typeface="Myriad Pro" charset="0"/>
                <a:ea typeface="Myriad Pro" charset="0"/>
                <a:cs typeface="Myriad Pro" charset="0"/>
              </a:rPr>
              <a:t>of this presentation).</a:t>
            </a:r>
          </a:p>
        </p:txBody>
      </p:sp>
    </p:spTree>
    <p:extLst>
      <p:ext uri="{BB962C8B-B14F-4D97-AF65-F5344CB8AC3E}">
        <p14:creationId xmlns:p14="http://schemas.microsoft.com/office/powerpoint/2010/main" val="131895141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 y="-54818"/>
            <a:ext cx="9180512" cy="936104"/>
          </a:xfrm>
        </p:spPr>
        <p:txBody>
          <a:bodyPr>
            <a:noAutofit/>
          </a:bodyPr>
          <a:lstStyle/>
          <a:p>
            <a:r>
              <a:rPr lang="en-GB" sz="2800" dirty="0"/>
              <a:t>Topic </a:t>
            </a:r>
            <a:r>
              <a:rPr lang="en-GB" sz="2800" dirty="0" smtClean="0"/>
              <a:t>3.5 </a:t>
            </a:r>
            <a:r>
              <a:rPr lang="en-GB" sz="2800" dirty="0"/>
              <a:t>– Question </a:t>
            </a:r>
            <a:r>
              <a:rPr lang="en-GB" sz="2800" dirty="0" smtClean="0"/>
              <a:t>19* </a:t>
            </a:r>
            <a:r>
              <a:rPr lang="en-GB" sz="2800" dirty="0"/>
              <a:t>– 33 </a:t>
            </a:r>
            <a:r>
              <a:rPr lang="en-GB" sz="2800" dirty="0" smtClean="0"/>
              <a:t>marks – </a:t>
            </a:r>
            <a:r>
              <a:rPr lang="en-GB" sz="2800" dirty="0"/>
              <a:t>Indicative </a:t>
            </a:r>
            <a:r>
              <a:rPr lang="en-GB" sz="2800" dirty="0" smtClean="0"/>
              <a:t>content</a:t>
            </a:r>
            <a:endParaRPr lang="en-GB" sz="2800" dirty="0"/>
          </a:p>
        </p:txBody>
      </p:sp>
      <p:sp>
        <p:nvSpPr>
          <p:cNvPr id="7" name="Content Placeholder 2"/>
          <p:cNvSpPr txBox="1">
            <a:spLocks/>
          </p:cNvSpPr>
          <p:nvPr/>
        </p:nvSpPr>
        <p:spPr>
          <a:xfrm>
            <a:off x="0" y="1380008"/>
            <a:ext cx="3707904" cy="4785296"/>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050" b="1" dirty="0" smtClean="0">
                <a:solidFill>
                  <a:srgbClr val="FF0000"/>
                </a:solidFill>
                <a:latin typeface="Myriad Pro" charset="0"/>
                <a:ea typeface="Myriad Pro" charset="0"/>
                <a:cs typeface="Myriad Pro" charset="0"/>
              </a:rPr>
              <a:t>AO1 </a:t>
            </a:r>
            <a:r>
              <a:rPr lang="en-US" sz="1050" b="1" dirty="0">
                <a:solidFill>
                  <a:srgbClr val="FF0000"/>
                </a:solidFill>
                <a:latin typeface="Myriad Pro" charset="0"/>
                <a:ea typeface="Myriad Pro" charset="0"/>
                <a:cs typeface="Myriad Pro" charset="0"/>
              </a:rPr>
              <a:t>– </a:t>
            </a:r>
            <a:r>
              <a:rPr lang="en-US" sz="1050" b="1" dirty="0" smtClean="0">
                <a:solidFill>
                  <a:srgbClr val="FF0000"/>
                </a:solidFill>
                <a:latin typeface="Myriad Pro" charset="0"/>
                <a:ea typeface="Myriad Pro" charset="0"/>
                <a:cs typeface="Myriad Pro" charset="0"/>
              </a:rPr>
              <a:t>9 </a:t>
            </a:r>
            <a:r>
              <a:rPr lang="en-US" sz="1050" b="1" dirty="0">
                <a:solidFill>
                  <a:srgbClr val="FF0000"/>
                </a:solidFill>
                <a:latin typeface="Myriad Pro" charset="0"/>
                <a:ea typeface="Myriad Pro" charset="0"/>
                <a:cs typeface="Myriad Pro" charset="0"/>
              </a:rPr>
              <a:t>marks</a:t>
            </a:r>
            <a:endParaRPr lang="en-GB" sz="1050" b="1" dirty="0">
              <a:solidFill>
                <a:srgbClr val="FF0000"/>
              </a:solidFill>
              <a:latin typeface="Myriad Pro" charset="0"/>
              <a:ea typeface="Myriad Pro" charset="0"/>
              <a:cs typeface="Myriad Pro" charset="0"/>
            </a:endParaRPr>
          </a:p>
          <a:p>
            <a:pPr marL="0" indent="0">
              <a:buNone/>
            </a:pPr>
            <a:r>
              <a:rPr lang="en-US" sz="1050" dirty="0" smtClean="0">
                <a:solidFill>
                  <a:srgbClr val="FF0000"/>
                </a:solidFill>
                <a:latin typeface="Myriad Pro" charset="0"/>
                <a:ea typeface="Myriad Pro" charset="0"/>
                <a:cs typeface="Myriad Pro" charset="0"/>
              </a:rPr>
              <a:t>Knowledge </a:t>
            </a:r>
            <a:r>
              <a:rPr lang="en-US" sz="1050" dirty="0">
                <a:solidFill>
                  <a:srgbClr val="FF0000"/>
                </a:solidFill>
                <a:latin typeface="Myriad Pro" charset="0"/>
                <a:ea typeface="Myriad Pro" charset="0"/>
                <a:cs typeface="Myriad Pro" charset="0"/>
              </a:rPr>
              <a:t>and understanding </a:t>
            </a:r>
            <a:r>
              <a:rPr lang="en-US" sz="1050" dirty="0">
                <a:solidFill>
                  <a:srgbClr val="1F224E"/>
                </a:solidFill>
                <a:latin typeface="Myriad Pro" charset="0"/>
                <a:ea typeface="Myriad Pro" charset="0"/>
                <a:cs typeface="Myriad Pro" charset="0"/>
              </a:rPr>
              <a:t>of measures to reduce the risks of tectonic hazards over time, could potentially include:</a:t>
            </a:r>
            <a:endParaRPr lang="en-US" sz="1050" dirty="0" smtClean="0">
              <a:solidFill>
                <a:srgbClr val="1F224E"/>
              </a:solidFill>
              <a:latin typeface="Myriad Pro" charset="0"/>
              <a:ea typeface="Myriad Pro" charset="0"/>
              <a:cs typeface="Myriad Pro" charset="0"/>
            </a:endParaRPr>
          </a:p>
          <a:p>
            <a:r>
              <a:rPr lang="en-US" sz="1050" dirty="0" smtClean="0">
                <a:solidFill>
                  <a:srgbClr val="1F224E"/>
                </a:solidFill>
                <a:latin typeface="Myriad Pro" charset="0"/>
                <a:ea typeface="Myriad Pro" charset="0"/>
                <a:cs typeface="Myriad Pro" charset="0"/>
              </a:rPr>
              <a:t>a </a:t>
            </a:r>
            <a:r>
              <a:rPr lang="en-US" sz="1050" dirty="0">
                <a:solidFill>
                  <a:srgbClr val="1F224E"/>
                </a:solidFill>
                <a:latin typeface="Myriad Pro" charset="0"/>
                <a:ea typeface="Myriad Pro" charset="0"/>
                <a:cs typeface="Myriad Pro" charset="0"/>
              </a:rPr>
              <a:t>range of tectonic hazards, including volcanoes (lava flows; ash falls; pyroclastic flows; lahars; poisonous gases) and earthquakes (ground shaking; liquefaction; mass movements such as landslides; tsunamis)</a:t>
            </a:r>
          </a:p>
          <a:p>
            <a:r>
              <a:rPr lang="en-US" sz="1050" dirty="0" smtClean="0">
                <a:solidFill>
                  <a:srgbClr val="1F224E"/>
                </a:solidFill>
                <a:latin typeface="Myriad Pro" charset="0"/>
                <a:ea typeface="Myriad Pro" charset="0"/>
                <a:cs typeface="Myriad Pro" charset="0"/>
              </a:rPr>
              <a:t>the </a:t>
            </a:r>
            <a:r>
              <a:rPr lang="en-US" sz="1050" dirty="0">
                <a:solidFill>
                  <a:srgbClr val="1F224E"/>
                </a:solidFill>
                <a:latin typeface="Myriad Pro" charset="0"/>
                <a:ea typeface="Myriad Pro" charset="0"/>
                <a:cs typeface="Myriad Pro" charset="0"/>
              </a:rPr>
              <a:t>degree of risk they pose; and mitigation - against the event itself, vulnerability to it, and any losses.</a:t>
            </a:r>
          </a:p>
          <a:p>
            <a:r>
              <a:rPr lang="en-US" sz="1050" dirty="0" smtClean="0">
                <a:solidFill>
                  <a:srgbClr val="1F224E"/>
                </a:solidFill>
                <a:latin typeface="Myriad Pro" charset="0"/>
                <a:ea typeface="Myriad Pro" charset="0"/>
                <a:cs typeface="Myriad Pro" charset="0"/>
              </a:rPr>
              <a:t>countries </a:t>
            </a:r>
            <a:r>
              <a:rPr lang="en-US" sz="1050" dirty="0">
                <a:solidFill>
                  <a:srgbClr val="1F224E"/>
                </a:solidFill>
                <a:latin typeface="Myriad Pro" charset="0"/>
                <a:ea typeface="Myriad Pro" charset="0"/>
                <a:cs typeface="Myriad Pro" charset="0"/>
              </a:rPr>
              <a:t>have resources to monitor and predict volcanic eruption e.g. monitoring seismic activity, sampling gases, measuring ground deformation</a:t>
            </a:r>
          </a:p>
          <a:p>
            <a:r>
              <a:rPr lang="en-US" sz="1050" dirty="0" smtClean="0">
                <a:solidFill>
                  <a:srgbClr val="1F224E"/>
                </a:solidFill>
                <a:latin typeface="Myriad Pro" charset="0"/>
                <a:ea typeface="Myriad Pro" charset="0"/>
                <a:cs typeface="Myriad Pro" charset="0"/>
              </a:rPr>
              <a:t>ACs </a:t>
            </a:r>
            <a:r>
              <a:rPr lang="en-US" sz="1050" dirty="0">
                <a:solidFill>
                  <a:srgbClr val="1F224E"/>
                </a:solidFill>
                <a:latin typeface="Myriad Pro" charset="0"/>
                <a:ea typeface="Myriad Pro" charset="0"/>
                <a:cs typeface="Myriad Pro" charset="0"/>
              </a:rPr>
              <a:t>have resources to try to deal with lava flows e.g. diversion of small scale flows on slopes of Etna; spraying water to halt flow e.g. Heimaey, Iceland</a:t>
            </a:r>
          </a:p>
          <a:p>
            <a:r>
              <a:rPr lang="en-US" sz="1050" dirty="0" smtClean="0">
                <a:solidFill>
                  <a:srgbClr val="1F224E"/>
                </a:solidFill>
                <a:latin typeface="Myriad Pro" charset="0"/>
                <a:ea typeface="Myriad Pro" charset="0"/>
                <a:cs typeface="Myriad Pro" charset="0"/>
              </a:rPr>
              <a:t>ACs </a:t>
            </a:r>
            <a:r>
              <a:rPr lang="en-US" sz="1050" dirty="0">
                <a:solidFill>
                  <a:srgbClr val="1F224E"/>
                </a:solidFill>
                <a:latin typeface="Myriad Pro" charset="0"/>
                <a:ea typeface="Myriad Pro" charset="0"/>
                <a:cs typeface="Myriad Pro" charset="0"/>
              </a:rPr>
              <a:t>have resources to design and build earthquake resistant structures e.g. steel cross-bracing / counter-weights / shock absorbers in foundations / </a:t>
            </a:r>
            <a:r>
              <a:rPr lang="en-US" sz="1050" dirty="0" smtClean="0">
                <a:solidFill>
                  <a:srgbClr val="1F224E"/>
                </a:solidFill>
                <a:latin typeface="Myriad Pro" charset="0"/>
                <a:ea typeface="Myriad Pro" charset="0"/>
                <a:cs typeface="Myriad Pro" charset="0"/>
              </a:rPr>
              <a:t>automatic </a:t>
            </a:r>
            <a:r>
              <a:rPr lang="en-US" sz="1050" dirty="0">
                <a:solidFill>
                  <a:srgbClr val="1F224E"/>
                </a:solidFill>
                <a:latin typeface="Myriad Pro" charset="0"/>
                <a:ea typeface="Myriad Pro" charset="0"/>
                <a:cs typeface="Myriad Pro" charset="0"/>
              </a:rPr>
              <a:t>cut-offs for electricity and gas</a:t>
            </a:r>
          </a:p>
          <a:p>
            <a:r>
              <a:rPr lang="en-US" sz="1050" dirty="0" smtClean="0">
                <a:solidFill>
                  <a:srgbClr val="1F224E"/>
                </a:solidFill>
                <a:latin typeface="Myriad Pro" charset="0"/>
                <a:ea typeface="Myriad Pro" charset="0"/>
                <a:cs typeface="Myriad Pro" charset="0"/>
              </a:rPr>
              <a:t>countries </a:t>
            </a:r>
            <a:r>
              <a:rPr lang="en-US" sz="1050" dirty="0">
                <a:solidFill>
                  <a:srgbClr val="1F224E"/>
                </a:solidFill>
                <a:latin typeface="Myriad Pro" charset="0"/>
                <a:ea typeface="Myriad Pro" charset="0"/>
                <a:cs typeface="Myriad Pro" charset="0"/>
              </a:rPr>
              <a:t>have varying resources for effective disaster planning e.g. education programmes / search and rescue facilities / medical facilities</a:t>
            </a:r>
          </a:p>
          <a:p>
            <a:r>
              <a:rPr lang="en-US" sz="1050" dirty="0" smtClean="0">
                <a:solidFill>
                  <a:srgbClr val="1F224E"/>
                </a:solidFill>
                <a:latin typeface="Myriad Pro" charset="0"/>
                <a:ea typeface="Myriad Pro" charset="0"/>
                <a:cs typeface="Myriad Pro" charset="0"/>
              </a:rPr>
              <a:t>how </a:t>
            </a:r>
            <a:r>
              <a:rPr lang="en-US" sz="1050" dirty="0">
                <a:solidFill>
                  <a:srgbClr val="1F224E"/>
                </a:solidFill>
                <a:latin typeface="Myriad Pro" charset="0"/>
                <a:ea typeface="Myriad Pro" charset="0"/>
                <a:cs typeface="Myriad Pro" charset="0"/>
              </a:rPr>
              <a:t>and why the frequency and impacts of risks from tectonic hazards have changed over </a:t>
            </a:r>
            <a:r>
              <a:rPr lang="en-US" sz="1050" dirty="0" smtClean="0">
                <a:solidFill>
                  <a:srgbClr val="1F224E"/>
                </a:solidFill>
                <a:latin typeface="Myriad Pro" charset="0"/>
                <a:ea typeface="Myriad Pro" charset="0"/>
                <a:cs typeface="Myriad Pro" charset="0"/>
              </a:rPr>
              <a:t>time.</a:t>
            </a:r>
            <a:endParaRPr lang="en-US" sz="1050" dirty="0">
              <a:solidFill>
                <a:srgbClr val="1F224E"/>
              </a:solidFill>
              <a:latin typeface="Myriad Pro" charset="0"/>
              <a:ea typeface="Myriad Pro" charset="0"/>
              <a:cs typeface="Myriad Pro" charset="0"/>
            </a:endParaRPr>
          </a:p>
        </p:txBody>
      </p:sp>
      <p:sp>
        <p:nvSpPr>
          <p:cNvPr id="3" name="Rectangle 2"/>
          <p:cNvSpPr/>
          <p:nvPr/>
        </p:nvSpPr>
        <p:spPr>
          <a:xfrm>
            <a:off x="3707904" y="1380009"/>
            <a:ext cx="5436096" cy="5262979"/>
          </a:xfrm>
          <a:prstGeom prst="rect">
            <a:avLst/>
          </a:prstGeom>
          <a:solidFill>
            <a:schemeClr val="bg1"/>
          </a:solidFill>
        </p:spPr>
        <p:txBody>
          <a:bodyPr wrap="square">
            <a:spAutoFit/>
          </a:bodyPr>
          <a:lstStyle/>
          <a:p>
            <a:r>
              <a:rPr lang="en-US" sz="1050" b="1" dirty="0">
                <a:solidFill>
                  <a:srgbClr val="00B0F0"/>
                </a:solidFill>
                <a:latin typeface="Myriad Pro" charset="0"/>
                <a:ea typeface="Myriad Pro" charset="0"/>
                <a:cs typeface="Myriad Pro" charset="0"/>
              </a:rPr>
              <a:t>AO2 – </a:t>
            </a:r>
            <a:r>
              <a:rPr lang="en-US" sz="1050" b="1" dirty="0" smtClean="0">
                <a:solidFill>
                  <a:srgbClr val="00B0F0"/>
                </a:solidFill>
                <a:latin typeface="Myriad Pro" charset="0"/>
                <a:ea typeface="Myriad Pro" charset="0"/>
                <a:cs typeface="Myriad Pro" charset="0"/>
              </a:rPr>
              <a:t>24 </a:t>
            </a:r>
            <a:r>
              <a:rPr lang="en-US" sz="1050" b="1" dirty="0">
                <a:solidFill>
                  <a:srgbClr val="00B0F0"/>
                </a:solidFill>
                <a:latin typeface="Myriad Pro" charset="0"/>
                <a:ea typeface="Myriad Pro" charset="0"/>
                <a:cs typeface="Myriad Pro" charset="0"/>
              </a:rPr>
              <a:t>marks</a:t>
            </a:r>
            <a:endParaRPr lang="en-GB" sz="1050" b="1" dirty="0">
              <a:solidFill>
                <a:srgbClr val="00B0F0"/>
              </a:solidFill>
              <a:latin typeface="Myriad Pro" charset="0"/>
              <a:ea typeface="Myriad Pro" charset="0"/>
              <a:cs typeface="Myriad Pro" charset="0"/>
            </a:endParaRPr>
          </a:p>
          <a:p>
            <a:r>
              <a:rPr lang="en-US" sz="1050" dirty="0">
                <a:solidFill>
                  <a:srgbClr val="00B0F0"/>
                </a:solidFill>
                <a:latin typeface="Myriad Pro" charset="0"/>
                <a:ea typeface="Myriad Pro" charset="0"/>
                <a:cs typeface="Myriad Pro" charset="0"/>
              </a:rPr>
              <a:t>Apply knowledge and understanding to analyse and evaluate </a:t>
            </a:r>
            <a:r>
              <a:rPr lang="en-US" sz="1050" dirty="0">
                <a:solidFill>
                  <a:srgbClr val="1F224E"/>
                </a:solidFill>
                <a:latin typeface="Myriad Pro" charset="0"/>
                <a:ea typeface="Myriad Pro" charset="0"/>
                <a:cs typeface="Myriad Pro" charset="0"/>
              </a:rPr>
              <a:t>the importance of governments in reducing the risks of tectonic hazards over time could potentially include:</a:t>
            </a:r>
          </a:p>
          <a:p>
            <a:pPr marL="171450" indent="-171450">
              <a:buFont typeface="Arial" panose="020B0604020202020204" pitchFamily="34" charset="0"/>
              <a:buChar char="•"/>
            </a:pPr>
            <a:r>
              <a:rPr lang="en-US" sz="1050" dirty="0" smtClean="0">
                <a:solidFill>
                  <a:srgbClr val="1F224E"/>
                </a:solidFill>
                <a:latin typeface="Myriad Pro" charset="0"/>
                <a:ea typeface="Myriad Pro" charset="0"/>
                <a:cs typeface="Myriad Pro" charset="0"/>
              </a:rPr>
              <a:t>role </a:t>
            </a:r>
            <a:r>
              <a:rPr lang="en-US" sz="1050" dirty="0">
                <a:solidFill>
                  <a:srgbClr val="1F224E"/>
                </a:solidFill>
                <a:latin typeface="Myriad Pro" charset="0"/>
                <a:ea typeface="Myriad Pro" charset="0"/>
                <a:cs typeface="Myriad Pro" charset="0"/>
              </a:rPr>
              <a:t>of magnitude of event e.g. even an AC such as Japan had serious impacts from high energy earthquake events (Kobe 1995 and Tohoku 2011); ash cloud from Eyjafjallajökull (Iceland 2010) impacted on people and places of high levels of </a:t>
            </a:r>
            <a:r>
              <a:rPr lang="en-US" sz="1050" dirty="0" smtClean="0">
                <a:solidFill>
                  <a:srgbClr val="1F224E"/>
                </a:solidFill>
                <a:latin typeface="Myriad Pro" charset="0"/>
                <a:ea typeface="Myriad Pro" charset="0"/>
                <a:cs typeface="Myriad Pro" charset="0"/>
              </a:rPr>
              <a:t>development </a:t>
            </a:r>
            <a:r>
              <a:rPr lang="en-US" sz="1050" dirty="0">
                <a:solidFill>
                  <a:srgbClr val="1F224E"/>
                </a:solidFill>
                <a:latin typeface="Myriad Pro" charset="0"/>
                <a:ea typeface="Myriad Pro" charset="0"/>
                <a:cs typeface="Myriad Pro" charset="0"/>
              </a:rPr>
              <a:t>such as Western Europe</a:t>
            </a:r>
          </a:p>
          <a:p>
            <a:pPr marL="171450" indent="-171450">
              <a:buFont typeface="Arial" panose="020B0604020202020204" pitchFamily="34" charset="0"/>
              <a:buChar char="•"/>
            </a:pPr>
            <a:r>
              <a:rPr lang="en-US" sz="1050" dirty="0" smtClean="0">
                <a:solidFill>
                  <a:srgbClr val="1F224E"/>
                </a:solidFill>
                <a:latin typeface="Myriad Pro" charset="0"/>
                <a:ea typeface="Myriad Pro" charset="0"/>
                <a:cs typeface="Myriad Pro" charset="0"/>
              </a:rPr>
              <a:t>in </a:t>
            </a:r>
            <a:r>
              <a:rPr lang="en-US" sz="1050" dirty="0">
                <a:solidFill>
                  <a:srgbClr val="1F224E"/>
                </a:solidFill>
                <a:latin typeface="Myriad Pro" charset="0"/>
                <a:ea typeface="Myriad Pro" charset="0"/>
                <a:cs typeface="Myriad Pro" charset="0"/>
              </a:rPr>
              <a:t>general, impacts tend to be more severe for locations towards the lower end of the development continuum because governments of LIDCs and EDCs are unable to devote sufficient resources to reducing risk and vulnerability</a:t>
            </a:r>
          </a:p>
          <a:p>
            <a:pPr marL="171450" indent="-171450">
              <a:buFont typeface="Arial" panose="020B0604020202020204" pitchFamily="34" charset="0"/>
              <a:buChar char="•"/>
            </a:pPr>
            <a:r>
              <a:rPr lang="en-US" sz="1050" dirty="0" smtClean="0">
                <a:solidFill>
                  <a:srgbClr val="1F224E"/>
                </a:solidFill>
                <a:latin typeface="Myriad Pro" charset="0"/>
                <a:ea typeface="Myriad Pro" charset="0"/>
                <a:cs typeface="Myriad Pro" charset="0"/>
              </a:rPr>
              <a:t>level </a:t>
            </a:r>
            <a:r>
              <a:rPr lang="en-US" sz="1050" dirty="0">
                <a:solidFill>
                  <a:srgbClr val="1F224E"/>
                </a:solidFill>
                <a:latin typeface="Myriad Pro" charset="0"/>
                <a:ea typeface="Myriad Pro" charset="0"/>
                <a:cs typeface="Myriad Pro" charset="0"/>
              </a:rPr>
              <a:t>of social and or political organisation can be significant. A dysfunctional government can exacerbate impacts e.g. Haiti earthquake, 2010. Chile as an EDC, can with fairly effective organisation, minimise the impacts of tectonic hazards despite its location on the ‘Ring of Fire.’</a:t>
            </a:r>
          </a:p>
          <a:p>
            <a:pPr marL="171450" indent="-171450">
              <a:buFont typeface="Arial" panose="020B0604020202020204" pitchFamily="34" charset="0"/>
              <a:buChar char="•"/>
            </a:pPr>
            <a:r>
              <a:rPr lang="en-US" sz="1050" dirty="0" smtClean="0">
                <a:solidFill>
                  <a:srgbClr val="1F224E"/>
                </a:solidFill>
                <a:latin typeface="Myriad Pro" charset="0"/>
                <a:ea typeface="Myriad Pro" charset="0"/>
                <a:cs typeface="Myriad Pro" charset="0"/>
              </a:rPr>
              <a:t>in </a:t>
            </a:r>
            <a:r>
              <a:rPr lang="en-US" sz="1050" dirty="0">
                <a:solidFill>
                  <a:srgbClr val="1F224E"/>
                </a:solidFill>
                <a:latin typeface="Myriad Pro" charset="0"/>
                <a:ea typeface="Myriad Pro" charset="0"/>
                <a:cs typeface="Myriad Pro" charset="0"/>
              </a:rPr>
              <a:t>LIDCs, governments find difficulty in effective mitigation since for example farming communities that live and work on the slopes of a volcano are unwilling to move because of their livelihood / traditions, or see no need to because of the infrequency of eruptions</a:t>
            </a:r>
          </a:p>
          <a:p>
            <a:pPr marL="171450" indent="-171450">
              <a:buFont typeface="Arial" panose="020B0604020202020204" pitchFamily="34" charset="0"/>
              <a:buChar char="•"/>
            </a:pPr>
            <a:r>
              <a:rPr lang="en-US" sz="1050" dirty="0" smtClean="0">
                <a:solidFill>
                  <a:srgbClr val="1F224E"/>
                </a:solidFill>
                <a:latin typeface="Myriad Pro" charset="0"/>
                <a:ea typeface="Myriad Pro" charset="0"/>
                <a:cs typeface="Myriad Pro" charset="0"/>
              </a:rPr>
              <a:t>support </a:t>
            </a:r>
            <a:r>
              <a:rPr lang="en-US" sz="1050" dirty="0">
                <a:solidFill>
                  <a:srgbClr val="1F224E"/>
                </a:solidFill>
                <a:latin typeface="Myriad Pro" charset="0"/>
                <a:ea typeface="Myriad Pro" charset="0"/>
                <a:cs typeface="Myriad Pro" charset="0"/>
              </a:rPr>
              <a:t>for LIDCs risk reduction and disaster planning could be provided by other governments and agencies who can monitor the probability of risk e.g. USGS</a:t>
            </a:r>
          </a:p>
          <a:p>
            <a:pPr marL="171450" indent="-171450">
              <a:buFont typeface="Arial" panose="020B0604020202020204" pitchFamily="34" charset="0"/>
              <a:buChar char="•"/>
            </a:pPr>
            <a:r>
              <a:rPr lang="en-US" sz="1050" dirty="0" smtClean="0">
                <a:solidFill>
                  <a:srgbClr val="1F224E"/>
                </a:solidFill>
                <a:latin typeface="Myriad Pro" charset="0"/>
                <a:ea typeface="Myriad Pro" charset="0"/>
                <a:cs typeface="Myriad Pro" charset="0"/>
              </a:rPr>
              <a:t>government </a:t>
            </a:r>
            <a:r>
              <a:rPr lang="en-US" sz="1050" dirty="0">
                <a:solidFill>
                  <a:srgbClr val="1F224E"/>
                </a:solidFill>
                <a:latin typeface="Myriad Pro" charset="0"/>
                <a:ea typeface="Myriad Pro" charset="0"/>
                <a:cs typeface="Myriad Pro" charset="0"/>
              </a:rPr>
              <a:t>spending on risk reduction in EDCs such as China, India or Mexico has increased in a relatively short time in the 21st century – but so far only in a limited number of localities</a:t>
            </a:r>
          </a:p>
          <a:p>
            <a:pPr marL="171450" indent="-171450">
              <a:buFont typeface="Arial" panose="020B0604020202020204" pitchFamily="34" charset="0"/>
              <a:buChar char="•"/>
            </a:pPr>
            <a:r>
              <a:rPr lang="en-US" sz="1050" dirty="0" smtClean="0">
                <a:solidFill>
                  <a:srgbClr val="1F224E"/>
                </a:solidFill>
                <a:latin typeface="Myriad Pro" charset="0"/>
                <a:ea typeface="Myriad Pro" charset="0"/>
                <a:cs typeface="Myriad Pro" charset="0"/>
              </a:rPr>
              <a:t>it </a:t>
            </a:r>
            <a:r>
              <a:rPr lang="en-US" sz="1050" dirty="0">
                <a:solidFill>
                  <a:srgbClr val="1F224E"/>
                </a:solidFill>
                <a:latin typeface="Myriad Pro" charset="0"/>
                <a:ea typeface="Myriad Pro" charset="0"/>
                <a:cs typeface="Myriad Pro" charset="0"/>
              </a:rPr>
              <a:t>is not only governments that reduce the risks of tectonic hazards but a number of organisations and agencies e.g. town planners, hazard monitoring agencies, emergency teams as they can take into account factors, such as: population densities, housing styles, hazard awareness, public education, early warning systems, availability and readiness of emergency personnel</a:t>
            </a:r>
          </a:p>
          <a:p>
            <a:pPr marL="171450" indent="-171450">
              <a:buFont typeface="Arial" panose="020B0604020202020204" pitchFamily="34" charset="0"/>
              <a:buChar char="•"/>
            </a:pPr>
            <a:r>
              <a:rPr lang="en-US" sz="1050" dirty="0" smtClean="0">
                <a:solidFill>
                  <a:srgbClr val="1F224E"/>
                </a:solidFill>
                <a:latin typeface="Myriad Pro" charset="0"/>
                <a:ea typeface="Myriad Pro" charset="0"/>
                <a:cs typeface="Myriad Pro" charset="0"/>
              </a:rPr>
              <a:t>reducing </a:t>
            </a:r>
            <a:r>
              <a:rPr lang="en-US" sz="1050" dirty="0">
                <a:solidFill>
                  <a:srgbClr val="1F224E"/>
                </a:solidFill>
                <a:latin typeface="Myriad Pro" charset="0"/>
                <a:ea typeface="Myriad Pro" charset="0"/>
                <a:cs typeface="Myriad Pro" charset="0"/>
              </a:rPr>
              <a:t>risks over time can be related to level of understanding of the risk, frequency of the risk, probability of the hazard occurring, access to data and monitoring techniques. It can also be related to planning strategies, levels of awareness and understanding as well as access to sufficient funds.</a:t>
            </a:r>
          </a:p>
        </p:txBody>
      </p:sp>
      <p:sp>
        <p:nvSpPr>
          <p:cNvPr id="8" name="Rectangle 7"/>
          <p:cNvSpPr/>
          <p:nvPr/>
        </p:nvSpPr>
        <p:spPr>
          <a:xfrm>
            <a:off x="107504" y="709645"/>
            <a:ext cx="8856984" cy="577081"/>
          </a:xfrm>
          <a:prstGeom prst="rect">
            <a:avLst/>
          </a:prstGeom>
          <a:ln>
            <a:solidFill>
              <a:schemeClr val="bg1"/>
            </a:solidFill>
          </a:ln>
        </p:spPr>
        <p:txBody>
          <a:bodyPr wrap="square">
            <a:spAutoFit/>
          </a:bodyPr>
          <a:lstStyle/>
          <a:p>
            <a:r>
              <a:rPr lang="en-GB" sz="1050" dirty="0">
                <a:solidFill>
                  <a:srgbClr val="1F224E"/>
                </a:solidFill>
                <a:latin typeface="Myriad Pro" charset="0"/>
                <a:ea typeface="Myriad Pro" charset="0"/>
                <a:cs typeface="Myriad Pro" charset="0"/>
              </a:rPr>
              <a:t>The ‘Indicative content’ column of the mark scheme gives a number of suggestions of </a:t>
            </a:r>
            <a:r>
              <a:rPr lang="en-GB" sz="1050" dirty="0" smtClean="0">
                <a:solidFill>
                  <a:srgbClr val="1F224E"/>
                </a:solidFill>
                <a:latin typeface="Myriad Pro" charset="0"/>
                <a:ea typeface="Myriad Pro" charset="0"/>
                <a:cs typeface="Myriad Pro" charset="0"/>
              </a:rPr>
              <a:t>‘</a:t>
            </a:r>
            <a:r>
              <a:rPr lang="en-GB" sz="1050" dirty="0" smtClean="0">
                <a:solidFill>
                  <a:srgbClr val="FF0000"/>
                </a:solidFill>
                <a:latin typeface="Myriad Pro" charset="0"/>
                <a:ea typeface="Myriad Pro" charset="0"/>
                <a:cs typeface="Myriad Pro" charset="0"/>
              </a:rPr>
              <a:t>knowledge </a:t>
            </a:r>
            <a:r>
              <a:rPr lang="en-GB" sz="1050" dirty="0">
                <a:solidFill>
                  <a:srgbClr val="FF0000"/>
                </a:solidFill>
                <a:latin typeface="Myriad Pro" charset="0"/>
                <a:ea typeface="Myriad Pro" charset="0"/>
                <a:cs typeface="Myriad Pro" charset="0"/>
              </a:rPr>
              <a:t>and </a:t>
            </a:r>
            <a:r>
              <a:rPr lang="en-GB" sz="1050" dirty="0" smtClean="0">
                <a:solidFill>
                  <a:srgbClr val="FF0000"/>
                </a:solidFill>
                <a:latin typeface="Myriad Pro" charset="0"/>
                <a:ea typeface="Myriad Pro" charset="0"/>
                <a:cs typeface="Myriad Pro" charset="0"/>
              </a:rPr>
              <a:t>understanding</a:t>
            </a:r>
            <a:r>
              <a:rPr lang="en-GB" sz="1050" dirty="0" smtClean="0">
                <a:solidFill>
                  <a:srgbClr val="1F224E"/>
                </a:solidFill>
                <a:latin typeface="Myriad Pro" charset="0"/>
                <a:ea typeface="Myriad Pro" charset="0"/>
                <a:cs typeface="Myriad Pro" charset="0"/>
              </a:rPr>
              <a:t>’ and ‘</a:t>
            </a:r>
            <a:r>
              <a:rPr lang="en-GB" sz="1050" dirty="0" smtClean="0">
                <a:solidFill>
                  <a:srgbClr val="00B0F0"/>
                </a:solidFill>
                <a:latin typeface="Myriad Pro" charset="0"/>
                <a:ea typeface="Myriad Pro" charset="0"/>
                <a:cs typeface="Myriad Pro" charset="0"/>
              </a:rPr>
              <a:t>application of knowledge and understanding</a:t>
            </a:r>
            <a:r>
              <a:rPr lang="en-GB" sz="1050" dirty="0" smtClean="0">
                <a:solidFill>
                  <a:srgbClr val="1F224E"/>
                </a:solidFill>
                <a:latin typeface="Myriad Pro" charset="0"/>
                <a:ea typeface="Myriad Pro" charset="0"/>
                <a:cs typeface="Myriad Pro" charset="0"/>
              </a:rPr>
              <a:t>’ which </a:t>
            </a:r>
            <a:r>
              <a:rPr lang="en-GB" sz="1050" dirty="0">
                <a:solidFill>
                  <a:srgbClr val="1F224E"/>
                </a:solidFill>
                <a:latin typeface="Myriad Pro" charset="0"/>
                <a:ea typeface="Myriad Pro" charset="0"/>
                <a:cs typeface="Myriad Pro" charset="0"/>
              </a:rPr>
              <a:t>could be incorporated into answers for this question. The list is not exhaustive and students should be rewarded for any appropriate </a:t>
            </a:r>
            <a:r>
              <a:rPr lang="en-GB" sz="1050" dirty="0" smtClean="0">
                <a:solidFill>
                  <a:srgbClr val="1F224E"/>
                </a:solidFill>
                <a:latin typeface="Myriad Pro" charset="0"/>
                <a:ea typeface="Myriad Pro" charset="0"/>
                <a:cs typeface="Myriad Pro" charset="0"/>
              </a:rPr>
              <a:t>‘</a:t>
            </a:r>
            <a:r>
              <a:rPr lang="en-GB" sz="1050" dirty="0" smtClean="0">
                <a:solidFill>
                  <a:srgbClr val="FF0000"/>
                </a:solidFill>
                <a:latin typeface="Myriad Pro" charset="0"/>
                <a:ea typeface="Myriad Pro" charset="0"/>
                <a:cs typeface="Myriad Pro" charset="0"/>
              </a:rPr>
              <a:t>knowledge </a:t>
            </a:r>
            <a:r>
              <a:rPr lang="en-GB" sz="1050" dirty="0">
                <a:solidFill>
                  <a:srgbClr val="FF0000"/>
                </a:solidFill>
                <a:latin typeface="Myriad Pro" charset="0"/>
                <a:ea typeface="Myriad Pro" charset="0"/>
                <a:cs typeface="Myriad Pro" charset="0"/>
              </a:rPr>
              <a:t>and </a:t>
            </a:r>
            <a:r>
              <a:rPr lang="en-GB" sz="1050" dirty="0" smtClean="0">
                <a:solidFill>
                  <a:srgbClr val="FF0000"/>
                </a:solidFill>
                <a:latin typeface="Myriad Pro" charset="0"/>
                <a:ea typeface="Myriad Pro" charset="0"/>
                <a:cs typeface="Myriad Pro" charset="0"/>
              </a:rPr>
              <a:t>understanding</a:t>
            </a:r>
            <a:r>
              <a:rPr lang="en-GB" sz="1050" dirty="0" smtClean="0">
                <a:solidFill>
                  <a:srgbClr val="1F224E"/>
                </a:solidFill>
                <a:latin typeface="Myriad Pro" charset="0"/>
                <a:ea typeface="Myriad Pro" charset="0"/>
                <a:cs typeface="Myriad Pro" charset="0"/>
              </a:rPr>
              <a:t>’ or ‘</a:t>
            </a:r>
            <a:r>
              <a:rPr lang="en-GB" sz="1050" dirty="0" smtClean="0">
                <a:solidFill>
                  <a:srgbClr val="00B0F0"/>
                </a:solidFill>
                <a:latin typeface="Myriad Pro" charset="0"/>
                <a:ea typeface="Myriad Pro" charset="0"/>
                <a:cs typeface="Myriad Pro" charset="0"/>
              </a:rPr>
              <a:t>application of knowledge and understanding</a:t>
            </a:r>
            <a:r>
              <a:rPr lang="en-GB" sz="1050" dirty="0" smtClean="0">
                <a:solidFill>
                  <a:srgbClr val="1F224E"/>
                </a:solidFill>
                <a:latin typeface="Myriad Pro" charset="0"/>
                <a:ea typeface="Myriad Pro" charset="0"/>
                <a:cs typeface="Myriad Pro" charset="0"/>
              </a:rPr>
              <a:t>’ shown</a:t>
            </a:r>
            <a:r>
              <a:rPr lang="en-GB" sz="1050" dirty="0">
                <a:solidFill>
                  <a:srgbClr val="1F224E"/>
                </a:solidFill>
                <a:latin typeface="Myriad Pro" charset="0"/>
                <a:ea typeface="Myriad Pro" charset="0"/>
                <a:cs typeface="Myriad Pro" charset="0"/>
              </a:rPr>
              <a:t>. </a:t>
            </a:r>
          </a:p>
        </p:txBody>
      </p:sp>
    </p:spTree>
    <p:extLst>
      <p:ext uri="{BB962C8B-B14F-4D97-AF65-F5344CB8AC3E}">
        <p14:creationId xmlns:p14="http://schemas.microsoft.com/office/powerpoint/2010/main" val="300408543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75416"/>
            <a:ext cx="9144000" cy="1143000"/>
          </a:xfrm>
        </p:spPr>
        <p:txBody>
          <a:bodyPr>
            <a:normAutofit fontScale="90000"/>
          </a:bodyPr>
          <a:lstStyle/>
          <a:p>
            <a:r>
              <a:rPr lang="en-GB" dirty="0"/>
              <a:t>Topic </a:t>
            </a:r>
            <a:r>
              <a:rPr lang="en-GB" dirty="0" smtClean="0"/>
              <a:t>3.5 </a:t>
            </a:r>
            <a:r>
              <a:rPr lang="en-GB" dirty="0"/>
              <a:t>– Question </a:t>
            </a:r>
            <a:r>
              <a:rPr lang="en-GB" dirty="0" smtClean="0"/>
              <a:t>20* – 33 </a:t>
            </a:r>
            <a:r>
              <a:rPr lang="en-GB" dirty="0"/>
              <a:t>marks</a:t>
            </a:r>
          </a:p>
        </p:txBody>
      </p:sp>
      <p:sp>
        <p:nvSpPr>
          <p:cNvPr id="7" name="TextBox 6"/>
          <p:cNvSpPr txBox="1"/>
          <p:nvPr/>
        </p:nvSpPr>
        <p:spPr>
          <a:xfrm>
            <a:off x="424694" y="1318416"/>
            <a:ext cx="8496944" cy="338554"/>
          </a:xfrm>
          <a:prstGeom prst="rect">
            <a:avLst/>
          </a:prstGeom>
          <a:noFill/>
          <a:ln>
            <a:solidFill>
              <a:schemeClr val="tx1"/>
            </a:solidFill>
          </a:ln>
        </p:spPr>
        <p:txBody>
          <a:bodyPr wrap="square" rtlCol="0">
            <a:spAutoFit/>
          </a:bodyPr>
          <a:lstStyle/>
          <a:p>
            <a:r>
              <a:rPr lang="en-US" sz="1600" dirty="0">
                <a:solidFill>
                  <a:srgbClr val="00B0F0"/>
                </a:solidFill>
                <a:latin typeface="Myriad Pro" charset="0"/>
                <a:ea typeface="Myriad Pro" charset="0"/>
                <a:cs typeface="Myriad Pro" charset="0"/>
              </a:rPr>
              <a:t>‘</a:t>
            </a:r>
            <a:r>
              <a:rPr lang="en-US" sz="1600" dirty="0">
                <a:solidFill>
                  <a:srgbClr val="FF0000"/>
                </a:solidFill>
                <a:latin typeface="Myriad Pro" charset="0"/>
                <a:ea typeface="Myriad Pro" charset="0"/>
                <a:cs typeface="Myriad Pro" charset="0"/>
              </a:rPr>
              <a:t>Earthquakes</a:t>
            </a:r>
            <a:r>
              <a:rPr lang="en-US" sz="1600" dirty="0">
                <a:solidFill>
                  <a:srgbClr val="00B0F0"/>
                </a:solidFill>
                <a:latin typeface="Myriad Pro" charset="0"/>
                <a:ea typeface="Myriad Pro" charset="0"/>
                <a:cs typeface="Myriad Pro" charset="0"/>
              </a:rPr>
              <a:t> </a:t>
            </a:r>
            <a:r>
              <a:rPr lang="en-US" sz="1600" dirty="0">
                <a:solidFill>
                  <a:srgbClr val="FF0000"/>
                </a:solidFill>
                <a:latin typeface="Myriad Pro" charset="0"/>
                <a:ea typeface="Myriad Pro" charset="0"/>
                <a:cs typeface="Myriad Pro" charset="0"/>
              </a:rPr>
              <a:t>generate</a:t>
            </a:r>
            <a:r>
              <a:rPr lang="en-US" sz="1600" dirty="0">
                <a:solidFill>
                  <a:srgbClr val="00B0F0"/>
                </a:solidFill>
                <a:latin typeface="Myriad Pro" charset="0"/>
                <a:ea typeface="Myriad Pro" charset="0"/>
                <a:cs typeface="Myriad Pro" charset="0"/>
              </a:rPr>
              <a:t> </a:t>
            </a:r>
            <a:r>
              <a:rPr lang="en-US" sz="1600" u="sng" dirty="0">
                <a:solidFill>
                  <a:srgbClr val="00B0F0"/>
                </a:solidFill>
                <a:latin typeface="Myriad Pro" charset="0"/>
                <a:ea typeface="Myriad Pro" charset="0"/>
                <a:cs typeface="Myriad Pro" charset="0"/>
              </a:rPr>
              <a:t>only</a:t>
            </a:r>
            <a:r>
              <a:rPr lang="en-US" sz="1600" dirty="0">
                <a:solidFill>
                  <a:srgbClr val="00B0F0"/>
                </a:solidFill>
                <a:latin typeface="Myriad Pro" charset="0"/>
                <a:ea typeface="Myriad Pro" charset="0"/>
                <a:cs typeface="Myriad Pro" charset="0"/>
              </a:rPr>
              <a:t> local </a:t>
            </a:r>
            <a:r>
              <a:rPr lang="en-US" sz="1600" dirty="0">
                <a:solidFill>
                  <a:srgbClr val="FF0000"/>
                </a:solidFill>
                <a:latin typeface="Myriad Pro" charset="0"/>
                <a:ea typeface="Myriad Pro" charset="0"/>
                <a:cs typeface="Myriad Pro" charset="0"/>
              </a:rPr>
              <a:t>hazards</a:t>
            </a:r>
            <a:r>
              <a:rPr lang="en-US" sz="1600" dirty="0" smtClean="0">
                <a:solidFill>
                  <a:srgbClr val="00B0F0"/>
                </a:solidFill>
                <a:latin typeface="Myriad Pro" charset="0"/>
                <a:ea typeface="Myriad Pro" charset="0"/>
                <a:cs typeface="Myriad Pro" charset="0"/>
              </a:rPr>
              <a:t>.’ Discuss</a:t>
            </a:r>
            <a:r>
              <a:rPr lang="en-US" sz="1600" dirty="0">
                <a:solidFill>
                  <a:srgbClr val="00B0F0"/>
                </a:solidFill>
                <a:latin typeface="Myriad Pro" charset="0"/>
                <a:ea typeface="Myriad Pro" charset="0"/>
                <a:cs typeface="Myriad Pro" charset="0"/>
              </a:rPr>
              <a:t>.</a:t>
            </a:r>
          </a:p>
        </p:txBody>
      </p:sp>
      <p:sp>
        <p:nvSpPr>
          <p:cNvPr id="10" name="Content Placeholder 2"/>
          <p:cNvSpPr txBox="1">
            <a:spLocks/>
          </p:cNvSpPr>
          <p:nvPr/>
        </p:nvSpPr>
        <p:spPr>
          <a:xfrm>
            <a:off x="366378" y="2060848"/>
            <a:ext cx="8555260" cy="35283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smtClean="0">
                <a:solidFill>
                  <a:srgbClr val="1F224E"/>
                </a:solidFill>
                <a:latin typeface="Myriad Pro" charset="0"/>
                <a:ea typeface="Myriad Pro" charset="0"/>
                <a:cs typeface="Myriad Pro" charset="0"/>
              </a:rPr>
              <a:t>The questions for all topics in Section C of the Geographical debates (03) question paper will always be a </a:t>
            </a:r>
            <a:r>
              <a:rPr lang="en-GB" sz="1200" u="sng" dirty="0" smtClean="0">
                <a:solidFill>
                  <a:srgbClr val="1F224E"/>
                </a:solidFill>
                <a:latin typeface="Myriad Pro" charset="0"/>
                <a:ea typeface="Myriad Pro" charset="0"/>
                <a:cs typeface="Myriad Pro" charset="0"/>
              </a:rPr>
              <a:t>33 mark question</a:t>
            </a:r>
            <a:r>
              <a:rPr lang="en-GB" sz="1200" dirty="0" smtClean="0">
                <a:solidFill>
                  <a:srgbClr val="1F224E"/>
                </a:solidFill>
                <a:latin typeface="Myriad Pro" charset="0"/>
                <a:ea typeface="Myriad Pro" charset="0"/>
                <a:cs typeface="Myriad Pro" charset="0"/>
              </a:rPr>
              <a:t> which will have </a:t>
            </a:r>
            <a:r>
              <a:rPr lang="en-GB" sz="1200" u="sng" dirty="0" smtClean="0">
                <a:solidFill>
                  <a:srgbClr val="FF0000"/>
                </a:solidFill>
                <a:latin typeface="Myriad Pro" charset="0"/>
                <a:ea typeface="Myriad Pro" charset="0"/>
                <a:cs typeface="Myriad Pro" charset="0"/>
              </a:rPr>
              <a:t>9 marks</a:t>
            </a:r>
            <a:r>
              <a:rPr lang="en-GB" sz="1200" dirty="0" smtClean="0">
                <a:solidFill>
                  <a:srgbClr val="1F224E"/>
                </a:solidFill>
                <a:latin typeface="Myriad Pro" charset="0"/>
                <a:ea typeface="Myriad Pro" charset="0"/>
                <a:cs typeface="Myriad Pro" charset="0"/>
              </a:rPr>
              <a:t> allocated to </a:t>
            </a:r>
            <a:r>
              <a:rPr lang="en-GB" sz="1200" dirty="0" smtClean="0">
                <a:solidFill>
                  <a:srgbClr val="FF0000"/>
                </a:solidFill>
                <a:latin typeface="Myriad Pro" charset="0"/>
                <a:ea typeface="Myriad Pro" charset="0"/>
                <a:cs typeface="Myriad Pro" charset="0"/>
              </a:rPr>
              <a:t>AO1 (knowledge and understanding) </a:t>
            </a:r>
            <a:r>
              <a:rPr lang="en-GB" sz="1200" dirty="0" smtClean="0">
                <a:solidFill>
                  <a:srgbClr val="1F224E"/>
                </a:solidFill>
                <a:latin typeface="Myriad Pro" charset="0"/>
                <a:ea typeface="Myriad Pro" charset="0"/>
                <a:cs typeface="Myriad Pro" charset="0"/>
              </a:rPr>
              <a:t>and </a:t>
            </a:r>
            <a:r>
              <a:rPr lang="en-GB" sz="1200" u="sng" dirty="0" smtClean="0">
                <a:solidFill>
                  <a:srgbClr val="00B0F0"/>
                </a:solidFill>
                <a:latin typeface="Myriad Pro" charset="0"/>
                <a:ea typeface="Myriad Pro" charset="0"/>
                <a:cs typeface="Myriad Pro" charset="0"/>
              </a:rPr>
              <a:t>24 marks</a:t>
            </a:r>
            <a:r>
              <a:rPr lang="en-GB" sz="1200" dirty="0" smtClean="0">
                <a:solidFill>
                  <a:srgbClr val="1F224E"/>
                </a:solidFill>
                <a:latin typeface="Myriad Pro" charset="0"/>
                <a:ea typeface="Myriad Pro" charset="0"/>
                <a:cs typeface="Myriad Pro" charset="0"/>
              </a:rPr>
              <a:t> allocated to </a:t>
            </a:r>
            <a:r>
              <a:rPr lang="en-GB" sz="1200" dirty="0" smtClean="0">
                <a:solidFill>
                  <a:srgbClr val="00B0F0"/>
                </a:solidFill>
                <a:latin typeface="Myriad Pro" charset="0"/>
                <a:ea typeface="Myriad Pro" charset="0"/>
                <a:cs typeface="Myriad Pro" charset="0"/>
              </a:rPr>
              <a:t>AO2 (application of knowledge and understanding)</a:t>
            </a:r>
            <a:r>
              <a:rPr lang="en-GB" sz="1200" dirty="0" smtClean="0">
                <a:solidFill>
                  <a:srgbClr val="1F224E"/>
                </a:solidFill>
                <a:latin typeface="Myriad Pro" charset="0"/>
                <a:ea typeface="Myriad Pro" charset="0"/>
                <a:cs typeface="Myriad Pro" charset="0"/>
              </a:rPr>
              <a:t>.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This question requires </a:t>
            </a:r>
            <a:r>
              <a:rPr lang="en-GB" sz="1200" dirty="0" smtClean="0">
                <a:solidFill>
                  <a:srgbClr val="FF0000"/>
                </a:solidFill>
                <a:latin typeface="Myriad Pro" charset="0"/>
                <a:ea typeface="Myriad Pro" charset="0"/>
                <a:cs typeface="Myriad Pro" charset="0"/>
              </a:rPr>
              <a:t>knowledge and understanding (AO1 – 9 marks)</a:t>
            </a:r>
            <a:r>
              <a:rPr lang="en-GB" sz="1200" dirty="0" smtClean="0">
                <a:solidFill>
                  <a:srgbClr val="1F224E"/>
                </a:solidFill>
                <a:latin typeface="Myriad Pro" charset="0"/>
                <a:ea typeface="Myriad Pro" charset="0"/>
                <a:cs typeface="Myriad Pro" charset="0"/>
              </a:rPr>
              <a:t> of </a:t>
            </a:r>
            <a:r>
              <a:rPr lang="en-US" sz="1200" dirty="0" smtClean="0">
                <a:solidFill>
                  <a:srgbClr val="FF0000"/>
                </a:solidFill>
                <a:latin typeface="Myriad Pro" charset="0"/>
                <a:ea typeface="Myriad Pro" charset="0"/>
                <a:cs typeface="Myriad Pro" charset="0"/>
              </a:rPr>
              <a:t>hazards </a:t>
            </a:r>
            <a:r>
              <a:rPr lang="en-US" sz="1200" dirty="0">
                <a:solidFill>
                  <a:srgbClr val="FF0000"/>
                </a:solidFill>
                <a:latin typeface="Myriad Pro" charset="0"/>
                <a:ea typeface="Myriad Pro" charset="0"/>
                <a:cs typeface="Myriad Pro" charset="0"/>
              </a:rPr>
              <a:t>generated by earthquakes </a:t>
            </a:r>
            <a:r>
              <a:rPr lang="en-GB" sz="1200" dirty="0" smtClean="0">
                <a:solidFill>
                  <a:srgbClr val="1F224E"/>
                </a:solidFill>
                <a:latin typeface="Myriad Pro" charset="0"/>
                <a:ea typeface="Myriad Pro" charset="0"/>
                <a:cs typeface="Myriad Pro" charset="0"/>
              </a:rPr>
              <a:t>(information from key ideas 3.a, 3.b, 4.b and 5.c of this topic in the specification could be useful). </a:t>
            </a:r>
          </a:p>
          <a:p>
            <a:pPr marL="0" indent="0">
              <a:buNone/>
            </a:pPr>
            <a:endParaRPr lang="en-GB" sz="1200" dirty="0" smtClean="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This question also requires the </a:t>
            </a:r>
            <a:r>
              <a:rPr lang="en-GB" sz="1200" dirty="0" smtClean="0">
                <a:solidFill>
                  <a:srgbClr val="00B0F0"/>
                </a:solidFill>
                <a:latin typeface="Myriad Pro" charset="0"/>
                <a:ea typeface="Myriad Pro" charset="0"/>
                <a:cs typeface="Myriad Pro" charset="0"/>
              </a:rPr>
              <a:t>application of knowledge and understanding (AO2 – 24 marks)</a:t>
            </a:r>
            <a:r>
              <a:rPr lang="en-GB" sz="1200" dirty="0" smtClean="0">
                <a:solidFill>
                  <a:srgbClr val="1F224E"/>
                </a:solidFill>
                <a:latin typeface="Myriad Pro" charset="0"/>
                <a:ea typeface="Myriad Pro" charset="0"/>
                <a:cs typeface="Myriad Pro" charset="0"/>
              </a:rPr>
              <a:t> in order to </a:t>
            </a:r>
            <a:r>
              <a:rPr lang="en-GB" sz="1200" u="sng" dirty="0" smtClean="0">
                <a:solidFill>
                  <a:srgbClr val="00B0F0"/>
                </a:solidFill>
                <a:latin typeface="Myriad Pro" charset="0"/>
                <a:ea typeface="Myriad Pro" charset="0"/>
                <a:cs typeface="Myriad Pro" charset="0"/>
              </a:rPr>
              <a:t>develop further the material covered in the specification</a:t>
            </a:r>
            <a:r>
              <a:rPr lang="en-GB" sz="1200" dirty="0" smtClean="0">
                <a:solidFill>
                  <a:srgbClr val="1F224E"/>
                </a:solidFill>
                <a:latin typeface="Myriad Pro" charset="0"/>
                <a:ea typeface="Myriad Pro" charset="0"/>
                <a:cs typeface="Myriad Pro" charset="0"/>
              </a:rPr>
              <a:t> – another way we must assess </a:t>
            </a:r>
            <a:r>
              <a:rPr lang="en-GB" sz="1200" dirty="0" smtClean="0">
                <a:solidFill>
                  <a:srgbClr val="00B0F0"/>
                </a:solidFill>
                <a:latin typeface="Myriad Pro" charset="0"/>
                <a:ea typeface="Myriad Pro" charset="0"/>
                <a:cs typeface="Myriad Pro" charset="0"/>
              </a:rPr>
              <a:t>application of knowledge and understanding</a:t>
            </a:r>
            <a:r>
              <a:rPr lang="en-GB" sz="1200" dirty="0" smtClean="0">
                <a:solidFill>
                  <a:srgbClr val="1F224E"/>
                </a:solidFill>
                <a:latin typeface="Myriad Pro" charset="0"/>
                <a:ea typeface="Myriad Pro" charset="0"/>
                <a:cs typeface="Myriad Pro" charset="0"/>
              </a:rPr>
              <a:t>. The command to ‘</a:t>
            </a:r>
            <a:r>
              <a:rPr lang="en-US" sz="1200" dirty="0" smtClean="0">
                <a:solidFill>
                  <a:srgbClr val="00B0F0"/>
                </a:solidFill>
                <a:latin typeface="Myriad Pro" charset="0"/>
                <a:ea typeface="Myriad Pro" charset="0"/>
                <a:cs typeface="Myriad Pro" charset="0"/>
              </a:rPr>
              <a:t>discuss</a:t>
            </a:r>
            <a:r>
              <a:rPr lang="en-GB" sz="1200" dirty="0" smtClean="0">
                <a:solidFill>
                  <a:srgbClr val="1F224E"/>
                </a:solidFill>
                <a:latin typeface="Myriad Pro" charset="0"/>
                <a:ea typeface="Myriad Pro" charset="0"/>
                <a:cs typeface="Myriad Pro" charset="0"/>
              </a:rPr>
              <a:t>’ indicates that students must </a:t>
            </a:r>
            <a:r>
              <a:rPr lang="en-GB" sz="1200" dirty="0" smtClean="0">
                <a:solidFill>
                  <a:srgbClr val="00B0F0"/>
                </a:solidFill>
                <a:latin typeface="Myriad Pro" charset="0"/>
                <a:ea typeface="Myriad Pro" charset="0"/>
                <a:cs typeface="Myriad Pro" charset="0"/>
              </a:rPr>
              <a:t>apply their knowledge and understanding by analysing and evaluating</a:t>
            </a:r>
            <a:r>
              <a:rPr lang="en-GB" sz="1200" dirty="0" smtClean="0">
                <a:solidFill>
                  <a:srgbClr val="1F224E"/>
                </a:solidFill>
                <a:latin typeface="Myriad Pro" charset="0"/>
                <a:ea typeface="Myriad Pro" charset="0"/>
                <a:cs typeface="Myriad Pro" charset="0"/>
              </a:rPr>
              <a:t>. Students must weigh up information to </a:t>
            </a:r>
            <a:r>
              <a:rPr lang="en-US" sz="1200" dirty="0" smtClean="0">
                <a:solidFill>
                  <a:srgbClr val="1F224E"/>
                </a:solidFill>
                <a:latin typeface="Myriad Pro" charset="0"/>
                <a:ea typeface="Myriad Pro" charset="0"/>
                <a:cs typeface="Myriad Pro" charset="0"/>
              </a:rPr>
              <a:t>determine whether earthquakes generate only local hazards.</a:t>
            </a:r>
            <a:endParaRPr lang="en-GB" sz="1200" dirty="0" smtClean="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There is no ‘correct’ way in which students should answer this question and the response will depend on which areas of the topic they draw together to answer this question. </a:t>
            </a:r>
            <a:endParaRPr lang="en-GB" sz="12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337477338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1490"/>
            <a:ext cx="9144000" cy="1065262"/>
          </a:xfrm>
        </p:spPr>
        <p:txBody>
          <a:bodyPr>
            <a:noAutofit/>
          </a:bodyPr>
          <a:lstStyle/>
          <a:p>
            <a:r>
              <a:rPr lang="en-GB" sz="4000" dirty="0"/>
              <a:t>Topic </a:t>
            </a:r>
            <a:r>
              <a:rPr lang="en-GB" sz="4000" dirty="0" smtClean="0"/>
              <a:t>3.5 </a:t>
            </a:r>
            <a:r>
              <a:rPr lang="en-GB" sz="4000" dirty="0"/>
              <a:t>– Question </a:t>
            </a:r>
            <a:r>
              <a:rPr lang="en-GB" sz="4000" dirty="0" smtClean="0"/>
              <a:t>19* </a:t>
            </a:r>
            <a:r>
              <a:rPr lang="en-GB" sz="4000" dirty="0"/>
              <a:t>– 33 </a:t>
            </a:r>
            <a:r>
              <a:rPr lang="en-GB" sz="4000" dirty="0" smtClean="0"/>
              <a:t>marks – The mark scheme – </a:t>
            </a:r>
            <a:r>
              <a:rPr lang="en-GB" sz="4000" dirty="0" smtClean="0">
                <a:solidFill>
                  <a:srgbClr val="FF0000"/>
                </a:solidFill>
              </a:rPr>
              <a:t>AO1 (9 marks)</a:t>
            </a:r>
            <a:endParaRPr lang="en-GB" sz="4000" dirty="0">
              <a:solidFill>
                <a:srgbClr val="FF0000"/>
              </a:solidFill>
            </a:endParaRPr>
          </a:p>
        </p:txBody>
      </p:sp>
      <p:sp>
        <p:nvSpPr>
          <p:cNvPr id="3" name="Content Placeholder 2"/>
          <p:cNvSpPr txBox="1">
            <a:spLocks/>
          </p:cNvSpPr>
          <p:nvPr/>
        </p:nvSpPr>
        <p:spPr>
          <a:xfrm>
            <a:off x="436341" y="1563085"/>
            <a:ext cx="8064895" cy="4064843"/>
          </a:xfrm>
          <a:prstGeom prst="rect">
            <a:avLst/>
          </a:prstGeom>
          <a:solidFill>
            <a:schemeClr val="bg1"/>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b="1" dirty="0">
                <a:solidFill>
                  <a:srgbClr val="FF0000"/>
                </a:solidFill>
                <a:latin typeface="Myriad Pro" charset="0"/>
                <a:ea typeface="Myriad Pro" charset="0"/>
                <a:cs typeface="Myriad Pro" charset="0"/>
              </a:rPr>
              <a:t>AO1 </a:t>
            </a:r>
          </a:p>
          <a:p>
            <a:pPr marL="0" indent="0">
              <a:buNone/>
            </a:pPr>
            <a:r>
              <a:rPr lang="en-US" sz="1200" b="1" dirty="0">
                <a:solidFill>
                  <a:srgbClr val="1F224E"/>
                </a:solidFill>
                <a:latin typeface="Myriad Pro" charset="0"/>
                <a:ea typeface="Myriad Pro" charset="0"/>
                <a:cs typeface="Myriad Pro" charset="0"/>
              </a:rPr>
              <a:t>Level 4 </a:t>
            </a:r>
            <a:r>
              <a:rPr lang="en-US" sz="1200" b="1" dirty="0" smtClean="0">
                <a:solidFill>
                  <a:srgbClr val="1F224E"/>
                </a:solidFill>
                <a:latin typeface="Myriad Pro" charset="0"/>
                <a:ea typeface="Myriad Pro" charset="0"/>
                <a:cs typeface="Myriad Pro" charset="0"/>
              </a:rPr>
              <a:t>(7–9 </a:t>
            </a:r>
            <a:r>
              <a:rPr lang="en-US" sz="1200" b="1" dirty="0">
                <a:solidFill>
                  <a:srgbClr val="1F224E"/>
                </a:solidFill>
                <a:latin typeface="Myriad Pro" charset="0"/>
                <a:ea typeface="Myriad Pro" charset="0"/>
                <a:cs typeface="Myriad Pro" charset="0"/>
              </a:rPr>
              <a:t>marks)</a:t>
            </a:r>
          </a:p>
          <a:p>
            <a:pPr marL="0" indent="0">
              <a:buNone/>
            </a:pPr>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comprehensive</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 </a:t>
            </a:r>
            <a:r>
              <a:rPr lang="en-US" sz="1200" dirty="0">
                <a:solidFill>
                  <a:srgbClr val="1F224E"/>
                </a:solidFill>
                <a:latin typeface="Myriad Pro" charset="0"/>
                <a:ea typeface="Myriad Pro" charset="0"/>
                <a:cs typeface="Myriad Pro" charset="0"/>
              </a:rPr>
              <a:t>of hazards generated by earthquakes</a:t>
            </a:r>
            <a:r>
              <a:rPr lang="en-US" sz="1200" dirty="0" smtClean="0">
                <a:solidFill>
                  <a:srgbClr val="1F224E"/>
                </a:solidFill>
                <a:latin typeface="Myriad Pro" charset="0"/>
                <a:ea typeface="Myriad Pro" charset="0"/>
                <a:cs typeface="Myriad Pro" charset="0"/>
              </a:rPr>
              <a:t>.</a:t>
            </a:r>
            <a:endParaRPr lang="en-US" sz="1200" dirty="0">
              <a:solidFill>
                <a:srgbClr val="1F224E"/>
              </a:solidFill>
              <a:latin typeface="Myriad Pro" charset="0"/>
              <a:ea typeface="Myriad Pro" charset="0"/>
              <a:cs typeface="Myriad Pro" charset="0"/>
            </a:endParaRPr>
          </a:p>
          <a:p>
            <a:pPr marL="0" indent="0">
              <a:buNone/>
            </a:pPr>
            <a:endParaRPr lang="en-US" sz="1200" dirty="0">
              <a:solidFill>
                <a:srgbClr val="1F224E"/>
              </a:solidFill>
              <a:latin typeface="Myriad Pro" charset="0"/>
              <a:ea typeface="Myriad Pro" charset="0"/>
              <a:cs typeface="Myriad Pro" charset="0"/>
            </a:endParaRPr>
          </a:p>
          <a:p>
            <a:pPr marL="0" indent="0">
              <a:buNone/>
            </a:pPr>
            <a:r>
              <a:rPr lang="en-US" sz="1200" b="1" dirty="0" smtClean="0">
                <a:solidFill>
                  <a:srgbClr val="1F224E"/>
                </a:solidFill>
                <a:latin typeface="Myriad Pro" charset="0"/>
                <a:ea typeface="Myriad Pro" charset="0"/>
                <a:cs typeface="Myriad Pro" charset="0"/>
              </a:rPr>
              <a:t>Level </a:t>
            </a:r>
            <a:r>
              <a:rPr lang="en-US" sz="1200" b="1" dirty="0">
                <a:solidFill>
                  <a:srgbClr val="1F224E"/>
                </a:solidFill>
                <a:latin typeface="Myriad Pro" charset="0"/>
                <a:ea typeface="Myriad Pro" charset="0"/>
                <a:cs typeface="Myriad Pro" charset="0"/>
              </a:rPr>
              <a:t>3 (</a:t>
            </a:r>
            <a:r>
              <a:rPr lang="en-US" sz="1200" b="1" dirty="0" smtClean="0">
                <a:solidFill>
                  <a:srgbClr val="1F224E"/>
                </a:solidFill>
                <a:latin typeface="Myriad Pro" charset="0"/>
                <a:ea typeface="Myriad Pro" charset="0"/>
                <a:cs typeface="Myriad Pro" charset="0"/>
              </a:rPr>
              <a:t>5–6 </a:t>
            </a:r>
            <a:r>
              <a:rPr lang="en-US" sz="1200" b="1" dirty="0">
                <a:solidFill>
                  <a:srgbClr val="1F224E"/>
                </a:solidFill>
                <a:latin typeface="Myriad Pro" charset="0"/>
                <a:ea typeface="Myriad Pro" charset="0"/>
                <a:cs typeface="Myriad Pro" charset="0"/>
              </a:rPr>
              <a:t>marks)</a:t>
            </a:r>
          </a:p>
          <a:p>
            <a:pPr marL="0" indent="0">
              <a:buNone/>
            </a:pPr>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thorough</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a:t>
            </a:r>
            <a:r>
              <a:rPr lang="en-US" sz="1200" dirty="0">
                <a:solidFill>
                  <a:srgbClr val="1F224E"/>
                </a:solidFill>
                <a:latin typeface="Myriad Pro" charset="0"/>
                <a:ea typeface="Myriad Pro" charset="0"/>
                <a:cs typeface="Myriad Pro" charset="0"/>
              </a:rPr>
              <a:t> of hazards generated by earthquakes</a:t>
            </a:r>
            <a:r>
              <a:rPr lang="en-US" sz="1200" dirty="0" smtClean="0">
                <a:solidFill>
                  <a:srgbClr val="1F224E"/>
                </a:solidFill>
                <a:latin typeface="Myriad Pro" charset="0"/>
                <a:ea typeface="Myriad Pro" charset="0"/>
                <a:cs typeface="Myriad Pro" charset="0"/>
              </a:rPr>
              <a:t>.</a:t>
            </a:r>
            <a:endParaRPr lang="en-US" sz="1200" dirty="0">
              <a:solidFill>
                <a:srgbClr val="1F224E"/>
              </a:solidFill>
              <a:latin typeface="Myriad Pro" charset="0"/>
              <a:ea typeface="Myriad Pro" charset="0"/>
              <a:cs typeface="Myriad Pro" charset="0"/>
            </a:endParaRPr>
          </a:p>
          <a:p>
            <a:pPr marL="0" indent="0">
              <a:buNone/>
            </a:pPr>
            <a:r>
              <a:rPr lang="en-US" sz="1200" b="1" dirty="0">
                <a:solidFill>
                  <a:srgbClr val="1F224E"/>
                </a:solidFill>
                <a:latin typeface="Myriad Pro" charset="0"/>
                <a:ea typeface="Myriad Pro" charset="0"/>
                <a:cs typeface="Myriad Pro" charset="0"/>
              </a:rPr>
              <a:t> </a:t>
            </a:r>
          </a:p>
          <a:p>
            <a:pPr marL="0" indent="0">
              <a:buNone/>
            </a:pPr>
            <a:r>
              <a:rPr lang="en-US" sz="1200" b="1" dirty="0">
                <a:solidFill>
                  <a:srgbClr val="1F224E"/>
                </a:solidFill>
                <a:latin typeface="Myriad Pro" charset="0"/>
                <a:ea typeface="Myriad Pro" charset="0"/>
                <a:cs typeface="Myriad Pro" charset="0"/>
              </a:rPr>
              <a:t>Level 2 (</a:t>
            </a:r>
            <a:r>
              <a:rPr lang="en-US" sz="1200" b="1" dirty="0" smtClean="0">
                <a:solidFill>
                  <a:srgbClr val="1F224E"/>
                </a:solidFill>
                <a:latin typeface="Myriad Pro" charset="0"/>
                <a:ea typeface="Myriad Pro" charset="0"/>
                <a:cs typeface="Myriad Pro" charset="0"/>
              </a:rPr>
              <a:t>3–4 </a:t>
            </a:r>
            <a:r>
              <a:rPr lang="en-US" sz="1200" b="1" dirty="0">
                <a:solidFill>
                  <a:srgbClr val="1F224E"/>
                </a:solidFill>
                <a:latin typeface="Myriad Pro" charset="0"/>
                <a:ea typeface="Myriad Pro" charset="0"/>
                <a:cs typeface="Myriad Pro" charset="0"/>
              </a:rPr>
              <a:t>marks)</a:t>
            </a:r>
          </a:p>
          <a:p>
            <a:pPr marL="0" indent="0">
              <a:buNone/>
            </a:pPr>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reasonable</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a:t>
            </a:r>
            <a:r>
              <a:rPr lang="en-US" sz="1200" dirty="0">
                <a:solidFill>
                  <a:srgbClr val="1F224E"/>
                </a:solidFill>
                <a:latin typeface="Myriad Pro" charset="0"/>
                <a:ea typeface="Myriad Pro" charset="0"/>
                <a:cs typeface="Myriad Pro" charset="0"/>
              </a:rPr>
              <a:t> of hazards generated by earthquakes</a:t>
            </a:r>
            <a:r>
              <a:rPr lang="en-US" sz="1200" dirty="0" smtClean="0">
                <a:solidFill>
                  <a:srgbClr val="1F224E"/>
                </a:solidFill>
                <a:latin typeface="Myriad Pro" charset="0"/>
                <a:ea typeface="Myriad Pro" charset="0"/>
                <a:cs typeface="Myriad Pro" charset="0"/>
              </a:rPr>
              <a:t>.</a:t>
            </a:r>
            <a:endParaRPr lang="en-US" sz="1200" dirty="0">
              <a:solidFill>
                <a:srgbClr val="1F224E"/>
              </a:solidFill>
              <a:latin typeface="Myriad Pro" charset="0"/>
              <a:ea typeface="Myriad Pro" charset="0"/>
              <a:cs typeface="Myriad Pro" charset="0"/>
            </a:endParaRPr>
          </a:p>
          <a:p>
            <a:pPr marL="0" indent="0">
              <a:buNone/>
            </a:pPr>
            <a:endParaRPr lang="en-US" sz="1200" b="1" dirty="0">
              <a:solidFill>
                <a:srgbClr val="1F224E"/>
              </a:solidFill>
              <a:latin typeface="Myriad Pro" charset="0"/>
              <a:ea typeface="Myriad Pro" charset="0"/>
              <a:cs typeface="Myriad Pro" charset="0"/>
            </a:endParaRPr>
          </a:p>
          <a:p>
            <a:pPr marL="0" indent="0">
              <a:buNone/>
            </a:pPr>
            <a:r>
              <a:rPr lang="en-US" sz="1200" b="1" dirty="0">
                <a:solidFill>
                  <a:srgbClr val="1F224E"/>
                </a:solidFill>
                <a:latin typeface="Myriad Pro" charset="0"/>
                <a:ea typeface="Myriad Pro" charset="0"/>
                <a:cs typeface="Myriad Pro" charset="0"/>
              </a:rPr>
              <a:t>Level 1 (</a:t>
            </a:r>
            <a:r>
              <a:rPr lang="en-US" sz="1200" b="1" dirty="0" smtClean="0">
                <a:solidFill>
                  <a:srgbClr val="1F224E"/>
                </a:solidFill>
                <a:latin typeface="Myriad Pro" charset="0"/>
                <a:ea typeface="Myriad Pro" charset="0"/>
                <a:cs typeface="Myriad Pro" charset="0"/>
              </a:rPr>
              <a:t>1–2 </a:t>
            </a:r>
            <a:r>
              <a:rPr lang="en-US" sz="1200" b="1" dirty="0">
                <a:solidFill>
                  <a:srgbClr val="1F224E"/>
                </a:solidFill>
                <a:latin typeface="Myriad Pro" charset="0"/>
                <a:ea typeface="Myriad Pro" charset="0"/>
                <a:cs typeface="Myriad Pro" charset="0"/>
              </a:rPr>
              <a:t>marks)</a:t>
            </a:r>
          </a:p>
          <a:p>
            <a:pPr marL="0" indent="0">
              <a:buNone/>
            </a:pPr>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basic</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 </a:t>
            </a:r>
            <a:r>
              <a:rPr lang="en-US" sz="1200" dirty="0">
                <a:solidFill>
                  <a:srgbClr val="1F224E"/>
                </a:solidFill>
                <a:latin typeface="Myriad Pro" charset="0"/>
                <a:ea typeface="Myriad Pro" charset="0"/>
                <a:cs typeface="Myriad Pro" charset="0"/>
              </a:rPr>
              <a:t>of hazards generated by earthquakes</a:t>
            </a:r>
            <a:r>
              <a:rPr lang="en-US" sz="1200" dirty="0" smtClean="0">
                <a:solidFill>
                  <a:srgbClr val="1F224E"/>
                </a:solidFill>
                <a:latin typeface="Myriad Pro" charset="0"/>
                <a:ea typeface="Myriad Pro" charset="0"/>
                <a:cs typeface="Myriad Pro" charset="0"/>
              </a:rPr>
              <a:t>.</a:t>
            </a:r>
          </a:p>
          <a:p>
            <a:pPr marL="0" indent="0">
              <a:buNone/>
            </a:pPr>
            <a:endParaRPr lang="en-US" sz="1200" dirty="0">
              <a:solidFill>
                <a:srgbClr val="1F224E"/>
              </a:solidFill>
              <a:latin typeface="Myriad Pro" charset="0"/>
              <a:ea typeface="Myriad Pro" charset="0"/>
              <a:cs typeface="Myriad Pro" charset="0"/>
            </a:endParaRPr>
          </a:p>
          <a:p>
            <a:pPr marL="0" indent="0">
              <a:buNone/>
            </a:pPr>
            <a:r>
              <a:rPr lang="en-US" sz="1200" b="1" dirty="0">
                <a:solidFill>
                  <a:srgbClr val="1F224E"/>
                </a:solidFill>
                <a:latin typeface="Myriad Pro" charset="0"/>
                <a:ea typeface="Myriad Pro" charset="0"/>
                <a:cs typeface="Myriad Pro" charset="0"/>
              </a:rPr>
              <a:t>0 marks </a:t>
            </a:r>
          </a:p>
          <a:p>
            <a:pPr marL="0" indent="0">
              <a:buNone/>
            </a:pPr>
            <a:r>
              <a:rPr lang="en-US" sz="1200" dirty="0">
                <a:solidFill>
                  <a:srgbClr val="1F224E"/>
                </a:solidFill>
                <a:latin typeface="Myriad Pro" charset="0"/>
                <a:ea typeface="Myriad Pro" charset="0"/>
                <a:cs typeface="Myriad Pro" charset="0"/>
              </a:rPr>
              <a:t>No response or no response worthy of credit.</a:t>
            </a:r>
          </a:p>
          <a:p>
            <a:pPr marL="0" indent="0">
              <a:buNone/>
            </a:pPr>
            <a:endParaRPr lang="en-US" sz="1200" dirty="0">
              <a:solidFill>
                <a:srgbClr val="1F224E"/>
              </a:solidFill>
              <a:latin typeface="Myriad Pro" charset="0"/>
              <a:ea typeface="Myriad Pro" charset="0"/>
              <a:cs typeface="Myriad Pro" charset="0"/>
            </a:endParaRPr>
          </a:p>
        </p:txBody>
      </p:sp>
      <p:sp>
        <p:nvSpPr>
          <p:cNvPr id="5" name="Rectangle 4"/>
          <p:cNvSpPr/>
          <p:nvPr/>
        </p:nvSpPr>
        <p:spPr>
          <a:xfrm>
            <a:off x="5096966" y="4615036"/>
            <a:ext cx="3404592" cy="1015663"/>
          </a:xfrm>
          <a:prstGeom prst="rect">
            <a:avLst/>
          </a:prstGeom>
          <a:solidFill>
            <a:schemeClr val="bg1"/>
          </a:solidFill>
          <a:ln>
            <a:solidFill>
              <a:schemeClr val="tx1"/>
            </a:solidFill>
          </a:ln>
        </p:spPr>
        <p:txBody>
          <a:bodyPr wrap="square">
            <a:spAutoFit/>
          </a:bodyPr>
          <a:lstStyle/>
          <a:p>
            <a:r>
              <a:rPr lang="en-GB" sz="1200" dirty="0">
                <a:solidFill>
                  <a:srgbClr val="1F224E"/>
                </a:solidFill>
                <a:latin typeface="Myriad Pro" charset="0"/>
                <a:ea typeface="Myriad Pro" charset="0"/>
                <a:cs typeface="Myriad Pro" charset="0"/>
              </a:rPr>
              <a:t>Remember there is </a:t>
            </a:r>
            <a:r>
              <a:rPr lang="en-US" sz="1200" dirty="0">
                <a:solidFill>
                  <a:srgbClr val="1F224E"/>
                </a:solidFill>
                <a:latin typeface="Myriad Pro" charset="0"/>
                <a:ea typeface="Myriad Pro" charset="0"/>
                <a:cs typeface="Myriad Pro" charset="0"/>
              </a:rPr>
              <a:t>level of response questions marking guidance</a:t>
            </a:r>
            <a:r>
              <a:rPr lang="en-GB" sz="1200" dirty="0">
                <a:solidFill>
                  <a:srgbClr val="1F224E"/>
                </a:solidFill>
                <a:latin typeface="Myriad Pro" charset="0"/>
                <a:ea typeface="Myriad Pro" charset="0"/>
                <a:cs typeface="Myriad Pro" charset="0"/>
              </a:rPr>
              <a:t> to indicate what </a:t>
            </a:r>
            <a:r>
              <a:rPr lang="en-GB" sz="1200" dirty="0" smtClean="0">
                <a:solidFill>
                  <a:srgbClr val="1F224E"/>
                </a:solidFill>
                <a:latin typeface="Myriad Pro" charset="0"/>
                <a:ea typeface="Myriad Pro" charset="0"/>
                <a:cs typeface="Myriad Pro" charset="0"/>
              </a:rPr>
              <a:t>‘</a:t>
            </a:r>
            <a:r>
              <a:rPr lang="en-GB" sz="1200" b="1" dirty="0" smtClean="0">
                <a:solidFill>
                  <a:srgbClr val="1F224E"/>
                </a:solidFill>
                <a:latin typeface="Myriad Pro" charset="0"/>
                <a:ea typeface="Myriad Pro" charset="0"/>
                <a:cs typeface="Myriad Pro" charset="0"/>
              </a:rPr>
              <a:t>comprehensive</a:t>
            </a:r>
            <a:r>
              <a:rPr lang="en-GB" sz="1200" dirty="0" smtClean="0">
                <a:solidFill>
                  <a:srgbClr val="1F224E"/>
                </a:solidFill>
                <a:latin typeface="Myriad Pro" charset="0"/>
                <a:ea typeface="Myriad Pro" charset="0"/>
                <a:cs typeface="Myriad Pro" charset="0"/>
              </a:rPr>
              <a:t>’, ‘</a:t>
            </a:r>
            <a:r>
              <a:rPr lang="en-GB" sz="1200" b="1" dirty="0" smtClean="0">
                <a:solidFill>
                  <a:srgbClr val="1F224E"/>
                </a:solidFill>
                <a:latin typeface="Myriad Pro" charset="0"/>
                <a:ea typeface="Myriad Pro" charset="0"/>
                <a:cs typeface="Myriad Pro" charset="0"/>
              </a:rPr>
              <a:t>thorough</a:t>
            </a:r>
            <a:r>
              <a:rPr lang="en-GB" sz="1200" dirty="0">
                <a:solidFill>
                  <a:srgbClr val="1F224E"/>
                </a:solidFill>
                <a:latin typeface="Myriad Pro" charset="0"/>
                <a:ea typeface="Myriad Pro" charset="0"/>
                <a:cs typeface="Myriad Pro" charset="0"/>
              </a:rPr>
              <a:t>’, ‘</a:t>
            </a:r>
            <a:r>
              <a:rPr lang="en-GB" sz="1200" b="1" dirty="0">
                <a:solidFill>
                  <a:srgbClr val="1F224E"/>
                </a:solidFill>
                <a:latin typeface="Myriad Pro" charset="0"/>
                <a:ea typeface="Myriad Pro" charset="0"/>
                <a:cs typeface="Myriad Pro" charset="0"/>
              </a:rPr>
              <a:t>reasonable</a:t>
            </a:r>
            <a:r>
              <a:rPr lang="en-GB" sz="1200" dirty="0">
                <a:solidFill>
                  <a:srgbClr val="1F224E"/>
                </a:solidFill>
                <a:latin typeface="Myriad Pro" charset="0"/>
                <a:ea typeface="Myriad Pro" charset="0"/>
                <a:cs typeface="Myriad Pro" charset="0"/>
              </a:rPr>
              <a:t>’ and ‘</a:t>
            </a:r>
            <a:r>
              <a:rPr lang="en-GB" sz="1200" b="1" dirty="0">
                <a:solidFill>
                  <a:srgbClr val="1F224E"/>
                </a:solidFill>
                <a:latin typeface="Myriad Pro" charset="0"/>
                <a:ea typeface="Myriad Pro" charset="0"/>
                <a:cs typeface="Myriad Pro" charset="0"/>
              </a:rPr>
              <a:t>basic</a:t>
            </a:r>
            <a:r>
              <a:rPr lang="en-GB" sz="1200" dirty="0">
                <a:solidFill>
                  <a:srgbClr val="1F224E"/>
                </a:solidFill>
                <a:latin typeface="Myriad Pro" charset="0"/>
                <a:ea typeface="Myriad Pro" charset="0"/>
                <a:cs typeface="Myriad Pro" charset="0"/>
              </a:rPr>
              <a:t>’ mean at the start of the mark schemes (and slide </a:t>
            </a:r>
            <a:r>
              <a:rPr lang="en-GB" sz="1200" dirty="0" smtClean="0">
                <a:solidFill>
                  <a:srgbClr val="1F224E"/>
                </a:solidFill>
                <a:latin typeface="Myriad Pro" charset="0"/>
                <a:ea typeface="Myriad Pro" charset="0"/>
                <a:cs typeface="Myriad Pro" charset="0"/>
              </a:rPr>
              <a:t>10 </a:t>
            </a:r>
            <a:r>
              <a:rPr lang="en-GB" sz="1200" dirty="0">
                <a:solidFill>
                  <a:srgbClr val="1F224E"/>
                </a:solidFill>
                <a:latin typeface="Myriad Pro" charset="0"/>
                <a:ea typeface="Myriad Pro" charset="0"/>
                <a:cs typeface="Myriad Pro" charset="0"/>
              </a:rPr>
              <a:t>of this presentation).</a:t>
            </a:r>
          </a:p>
        </p:txBody>
      </p:sp>
    </p:spTree>
    <p:extLst>
      <p:ext uri="{BB962C8B-B14F-4D97-AF65-F5344CB8AC3E}">
        <p14:creationId xmlns:p14="http://schemas.microsoft.com/office/powerpoint/2010/main" val="205505047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1030"/>
            <a:ext cx="9144000" cy="535682"/>
          </a:xfrm>
        </p:spPr>
        <p:txBody>
          <a:bodyPr>
            <a:noAutofit/>
          </a:bodyPr>
          <a:lstStyle/>
          <a:p>
            <a:r>
              <a:rPr lang="en-GB" sz="3200" dirty="0"/>
              <a:t>Topic </a:t>
            </a:r>
            <a:r>
              <a:rPr lang="en-GB" sz="3200" dirty="0" smtClean="0"/>
              <a:t>3.5 </a:t>
            </a:r>
            <a:r>
              <a:rPr lang="en-GB" sz="3200" dirty="0"/>
              <a:t>– Question </a:t>
            </a:r>
            <a:r>
              <a:rPr lang="en-GB" sz="3200" dirty="0" smtClean="0"/>
              <a:t>19* </a:t>
            </a:r>
            <a:r>
              <a:rPr lang="en-GB" sz="3200" dirty="0"/>
              <a:t>– 33 marks </a:t>
            </a:r>
            <a:r>
              <a:rPr lang="en-GB" sz="3200" dirty="0" smtClean="0"/>
              <a:t>–</a:t>
            </a:r>
            <a:br>
              <a:rPr lang="en-GB" sz="3200" dirty="0" smtClean="0"/>
            </a:br>
            <a:r>
              <a:rPr lang="en-GB" sz="3200" dirty="0" smtClean="0"/>
              <a:t> </a:t>
            </a:r>
            <a:r>
              <a:rPr lang="en-GB" sz="3200" dirty="0"/>
              <a:t>The mark scheme – </a:t>
            </a:r>
            <a:r>
              <a:rPr lang="en-GB" sz="3200" dirty="0" smtClean="0">
                <a:solidFill>
                  <a:srgbClr val="00B0F0"/>
                </a:solidFill>
              </a:rPr>
              <a:t>AO2 (24 </a:t>
            </a:r>
            <a:r>
              <a:rPr lang="en-GB" sz="3200" dirty="0">
                <a:solidFill>
                  <a:srgbClr val="00B0F0"/>
                </a:solidFill>
              </a:rPr>
              <a:t>marks)</a:t>
            </a:r>
          </a:p>
        </p:txBody>
      </p:sp>
      <p:sp>
        <p:nvSpPr>
          <p:cNvPr id="4" name="Content Placeholder 2"/>
          <p:cNvSpPr txBox="1">
            <a:spLocks/>
          </p:cNvSpPr>
          <p:nvPr/>
        </p:nvSpPr>
        <p:spPr>
          <a:xfrm>
            <a:off x="88454" y="1125898"/>
            <a:ext cx="4483546" cy="4247318"/>
          </a:xfrm>
          <a:prstGeom prst="rect">
            <a:avLst/>
          </a:prstGeom>
          <a:solidFill>
            <a:schemeClr val="bg1"/>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000" b="1" dirty="0">
                <a:solidFill>
                  <a:srgbClr val="00B0F0"/>
                </a:solidFill>
                <a:latin typeface="Myriad Pro" charset="0"/>
                <a:ea typeface="Myriad Pro" charset="0"/>
                <a:cs typeface="Myriad Pro" charset="0"/>
              </a:rPr>
              <a:t>AO2</a:t>
            </a:r>
            <a:endParaRPr lang="en-GB" sz="1000" b="1" dirty="0">
              <a:solidFill>
                <a:srgbClr val="00B0F0"/>
              </a:solidFill>
              <a:latin typeface="Myriad Pro" charset="0"/>
              <a:ea typeface="Myriad Pro" charset="0"/>
              <a:cs typeface="Myriad Pro" charset="0"/>
            </a:endParaRPr>
          </a:p>
          <a:p>
            <a:pPr marL="0" indent="0">
              <a:buNone/>
            </a:pPr>
            <a:r>
              <a:rPr lang="en-US" sz="1000" b="1" dirty="0">
                <a:solidFill>
                  <a:srgbClr val="1F224E"/>
                </a:solidFill>
                <a:latin typeface="Myriad Pro" charset="0"/>
                <a:ea typeface="Myriad Pro" charset="0"/>
                <a:cs typeface="Myriad Pro" charset="0"/>
              </a:rPr>
              <a:t>Level 4 </a:t>
            </a:r>
            <a:r>
              <a:rPr lang="en-US" sz="1000" b="1" dirty="0" smtClean="0">
                <a:solidFill>
                  <a:srgbClr val="1F224E"/>
                </a:solidFill>
                <a:latin typeface="Myriad Pro" charset="0"/>
                <a:ea typeface="Myriad Pro" charset="0"/>
                <a:cs typeface="Myriad Pro" charset="0"/>
              </a:rPr>
              <a:t>(19–24 marks</a:t>
            </a:r>
            <a:r>
              <a:rPr lang="en-US" sz="1000" b="1" dirty="0">
                <a:solidFill>
                  <a:srgbClr val="1F224E"/>
                </a:solidFill>
                <a:latin typeface="Myriad Pro" charset="0"/>
                <a:ea typeface="Myriad Pro" charset="0"/>
                <a:cs typeface="Myriad Pro" charset="0"/>
              </a:rPr>
              <a:t>)</a:t>
            </a:r>
          </a:p>
          <a:p>
            <a:pPr marL="0" indent="0">
              <a:buNone/>
            </a:pPr>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comprehensive</a:t>
            </a:r>
            <a:r>
              <a:rPr lang="en-US" sz="1000" dirty="0">
                <a:solidFill>
                  <a:srgbClr val="1F224E"/>
                </a:solidFill>
                <a:latin typeface="Myriad Pro" charset="0"/>
                <a:ea typeface="Myriad Pro" charset="0"/>
                <a:cs typeface="Myriad Pro" charset="0"/>
              </a:rPr>
              <a:t> </a:t>
            </a:r>
            <a:r>
              <a:rPr lang="en-US" sz="1000" dirty="0">
                <a:solidFill>
                  <a:srgbClr val="00B0F0"/>
                </a:solidFill>
                <a:latin typeface="Myriad Pro" charset="0"/>
                <a:ea typeface="Myriad Pro" charset="0"/>
                <a:cs typeface="Myriad Pro" charset="0"/>
              </a:rPr>
              <a:t>application of knowledge and understanding</a:t>
            </a:r>
            <a:r>
              <a:rPr lang="en-US" sz="1000" dirty="0">
                <a:solidFill>
                  <a:srgbClr val="1F224E"/>
                </a:solidFill>
                <a:latin typeface="Myriad Pro" charset="0"/>
                <a:ea typeface="Myriad Pro" charset="0"/>
                <a:cs typeface="Myriad Pro" charset="0"/>
              </a:rPr>
              <a:t> to provide a clear, developed and convincing </a:t>
            </a:r>
            <a:r>
              <a:rPr lang="en-US" sz="1000" dirty="0">
                <a:solidFill>
                  <a:srgbClr val="00B0F0"/>
                </a:solidFill>
                <a:latin typeface="Myriad Pro" charset="0"/>
                <a:ea typeface="Myriad Pro" charset="0"/>
                <a:cs typeface="Myriad Pro" charset="0"/>
              </a:rPr>
              <a:t>analysis</a:t>
            </a:r>
            <a:r>
              <a:rPr lang="en-US" sz="1000" dirty="0">
                <a:solidFill>
                  <a:srgbClr val="1F224E"/>
                </a:solidFill>
                <a:latin typeface="Myriad Pro" charset="0"/>
                <a:ea typeface="Myriad Pro" charset="0"/>
                <a:cs typeface="Myriad Pro" charset="0"/>
              </a:rPr>
              <a:t> that is fully accurate of how earthquakes generate hazards at a variety of scales. </a:t>
            </a:r>
          </a:p>
          <a:p>
            <a:pPr marL="0" indent="0">
              <a:buNone/>
            </a:pPr>
            <a:endParaRPr lang="en-US" sz="1000" b="1" dirty="0">
              <a:solidFill>
                <a:srgbClr val="1F224E"/>
              </a:solidFill>
              <a:latin typeface="Myriad Pro" charset="0"/>
              <a:ea typeface="Myriad Pro" charset="0"/>
              <a:cs typeface="Myriad Pro" charset="0"/>
            </a:endParaRPr>
          </a:p>
          <a:p>
            <a:pPr marL="0" indent="0">
              <a:buNone/>
            </a:pPr>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comprehensive</a:t>
            </a:r>
            <a:r>
              <a:rPr lang="en-US" sz="1000" dirty="0">
                <a:solidFill>
                  <a:srgbClr val="1F224E"/>
                </a:solidFill>
                <a:latin typeface="Myriad Pro" charset="0"/>
                <a:ea typeface="Myriad Pro" charset="0"/>
                <a:cs typeface="Myriad Pro" charset="0"/>
              </a:rPr>
              <a:t> </a:t>
            </a:r>
            <a:r>
              <a:rPr lang="en-US" sz="1000" dirty="0">
                <a:solidFill>
                  <a:srgbClr val="00B0F0"/>
                </a:solidFill>
                <a:latin typeface="Myriad Pro" charset="0"/>
                <a:ea typeface="Myriad Pro" charset="0"/>
                <a:cs typeface="Myriad Pro" charset="0"/>
              </a:rPr>
              <a:t>application of knowledge and understanding</a:t>
            </a:r>
            <a:r>
              <a:rPr lang="en-US" sz="1000" dirty="0">
                <a:solidFill>
                  <a:srgbClr val="1F224E"/>
                </a:solidFill>
                <a:latin typeface="Myriad Pro" charset="0"/>
                <a:ea typeface="Myriad Pro" charset="0"/>
                <a:cs typeface="Myriad Pro" charset="0"/>
              </a:rPr>
              <a:t> to provide a detailed and substantiated </a:t>
            </a:r>
            <a:r>
              <a:rPr lang="en-US" sz="1000" dirty="0">
                <a:solidFill>
                  <a:srgbClr val="00B0F0"/>
                </a:solidFill>
                <a:latin typeface="Myriad Pro" charset="0"/>
                <a:ea typeface="Myriad Pro" charset="0"/>
                <a:cs typeface="Myriad Pro" charset="0"/>
              </a:rPr>
              <a:t>evaluation</a:t>
            </a:r>
            <a:r>
              <a:rPr lang="en-US" sz="1000" dirty="0">
                <a:solidFill>
                  <a:srgbClr val="1F224E"/>
                </a:solidFill>
                <a:latin typeface="Myriad Pro" charset="0"/>
                <a:ea typeface="Myriad Pro" charset="0"/>
                <a:cs typeface="Myriad Pro" charset="0"/>
              </a:rPr>
              <a:t> that offers secure judgements leading to rational conclusions that are evidence based of the degree to which earthquakes generate only local hazards</a:t>
            </a:r>
            <a:r>
              <a:rPr lang="en-US" sz="1000" dirty="0" smtClean="0">
                <a:solidFill>
                  <a:srgbClr val="1F224E"/>
                </a:solidFill>
                <a:latin typeface="Myriad Pro" charset="0"/>
                <a:ea typeface="Myriad Pro" charset="0"/>
                <a:cs typeface="Myriad Pro" charset="0"/>
              </a:rPr>
              <a:t>.</a:t>
            </a:r>
            <a:endParaRPr lang="en-US" sz="1000" dirty="0">
              <a:solidFill>
                <a:srgbClr val="1F224E"/>
              </a:solidFill>
              <a:latin typeface="Myriad Pro" charset="0"/>
              <a:ea typeface="Myriad Pro" charset="0"/>
              <a:cs typeface="Myriad Pro" charset="0"/>
            </a:endParaRPr>
          </a:p>
          <a:p>
            <a:pPr marL="0" indent="0">
              <a:buNone/>
            </a:pPr>
            <a:endParaRPr lang="en-US" sz="1000" dirty="0">
              <a:solidFill>
                <a:srgbClr val="1F224E"/>
              </a:solidFill>
              <a:latin typeface="Myriad Pro" charset="0"/>
              <a:ea typeface="Myriad Pro" charset="0"/>
              <a:cs typeface="Myriad Pro" charset="0"/>
            </a:endParaRPr>
          </a:p>
          <a:p>
            <a:pPr marL="0" indent="0">
              <a:buNone/>
            </a:pPr>
            <a:r>
              <a:rPr lang="en-US" sz="1000" dirty="0">
                <a:solidFill>
                  <a:srgbClr val="1F224E"/>
                </a:solidFill>
                <a:latin typeface="Myriad Pro" charset="0"/>
                <a:ea typeface="Myriad Pro" charset="0"/>
                <a:cs typeface="Myriad Pro" charset="0"/>
              </a:rPr>
              <a:t>Relevant concepts are authoritatively discussed. </a:t>
            </a:r>
          </a:p>
          <a:p>
            <a:pPr marL="0" indent="0">
              <a:buNone/>
            </a:pPr>
            <a:endParaRPr lang="en-US" sz="1000" b="1" dirty="0">
              <a:solidFill>
                <a:srgbClr val="1F224E"/>
              </a:solidFill>
              <a:latin typeface="Myriad Pro" charset="0"/>
              <a:ea typeface="Myriad Pro" charset="0"/>
              <a:cs typeface="Myriad Pro" charset="0"/>
            </a:endParaRPr>
          </a:p>
          <a:p>
            <a:pPr marL="0" indent="0">
              <a:buNone/>
            </a:pPr>
            <a:r>
              <a:rPr lang="en-US" sz="1000" b="1" dirty="0">
                <a:solidFill>
                  <a:srgbClr val="1F224E"/>
                </a:solidFill>
                <a:latin typeface="Myriad Pro" charset="0"/>
                <a:ea typeface="Myriad Pro" charset="0"/>
                <a:cs typeface="Myriad Pro" charset="0"/>
              </a:rPr>
              <a:t>Level 3 </a:t>
            </a:r>
            <a:r>
              <a:rPr lang="en-US" sz="1000" b="1" dirty="0" smtClean="0">
                <a:solidFill>
                  <a:srgbClr val="1F224E"/>
                </a:solidFill>
                <a:latin typeface="Myriad Pro" charset="0"/>
                <a:ea typeface="Myriad Pro" charset="0"/>
                <a:cs typeface="Myriad Pro" charset="0"/>
              </a:rPr>
              <a:t>(13–18 </a:t>
            </a:r>
            <a:r>
              <a:rPr lang="en-US" sz="1000" b="1" dirty="0">
                <a:solidFill>
                  <a:srgbClr val="1F224E"/>
                </a:solidFill>
                <a:latin typeface="Myriad Pro" charset="0"/>
                <a:ea typeface="Myriad Pro" charset="0"/>
                <a:cs typeface="Myriad Pro" charset="0"/>
              </a:rPr>
              <a:t>marks)</a:t>
            </a:r>
          </a:p>
          <a:p>
            <a:pPr marL="0" indent="0">
              <a:buNone/>
            </a:pPr>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thorough</a:t>
            </a:r>
            <a:r>
              <a:rPr lang="en-US" sz="1000" dirty="0">
                <a:solidFill>
                  <a:srgbClr val="1F224E"/>
                </a:solidFill>
                <a:latin typeface="Myriad Pro" charset="0"/>
                <a:ea typeface="Myriad Pro" charset="0"/>
                <a:cs typeface="Myriad Pro" charset="0"/>
              </a:rPr>
              <a:t> </a:t>
            </a:r>
            <a:r>
              <a:rPr lang="en-US" sz="1000" dirty="0">
                <a:solidFill>
                  <a:srgbClr val="00B0F0"/>
                </a:solidFill>
                <a:latin typeface="Myriad Pro" charset="0"/>
                <a:ea typeface="Myriad Pro" charset="0"/>
                <a:cs typeface="Myriad Pro" charset="0"/>
              </a:rPr>
              <a:t>application of knowledge and understanding</a:t>
            </a:r>
            <a:r>
              <a:rPr lang="en-US" sz="1000" dirty="0">
                <a:solidFill>
                  <a:srgbClr val="1F224E"/>
                </a:solidFill>
                <a:latin typeface="Myriad Pro" charset="0"/>
                <a:ea typeface="Myriad Pro" charset="0"/>
                <a:cs typeface="Myriad Pro" charset="0"/>
              </a:rPr>
              <a:t> to provide a clear and developed </a:t>
            </a:r>
            <a:r>
              <a:rPr lang="en-US" sz="1000" dirty="0">
                <a:solidFill>
                  <a:srgbClr val="00B0F0"/>
                </a:solidFill>
                <a:latin typeface="Myriad Pro" charset="0"/>
                <a:ea typeface="Myriad Pro" charset="0"/>
                <a:cs typeface="Myriad Pro" charset="0"/>
              </a:rPr>
              <a:t>analysis</a:t>
            </a:r>
            <a:r>
              <a:rPr lang="en-US" sz="1000" dirty="0">
                <a:solidFill>
                  <a:srgbClr val="1F224E"/>
                </a:solidFill>
                <a:latin typeface="Myriad Pro" charset="0"/>
                <a:ea typeface="Myriad Pro" charset="0"/>
                <a:cs typeface="Myriad Pro" charset="0"/>
              </a:rPr>
              <a:t> that shows accuracy of how earthquakes generate hazards at a variety of scales. </a:t>
            </a:r>
          </a:p>
          <a:p>
            <a:pPr marL="0" indent="0">
              <a:buNone/>
            </a:pPr>
            <a:endParaRPr lang="en-US" sz="1000" b="1" dirty="0">
              <a:solidFill>
                <a:srgbClr val="1F224E"/>
              </a:solidFill>
              <a:latin typeface="Myriad Pro" charset="0"/>
              <a:ea typeface="Myriad Pro" charset="0"/>
              <a:cs typeface="Myriad Pro" charset="0"/>
            </a:endParaRPr>
          </a:p>
          <a:p>
            <a:pPr marL="0" indent="0">
              <a:buNone/>
            </a:pPr>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thorough</a:t>
            </a:r>
            <a:r>
              <a:rPr lang="en-US" sz="1000" dirty="0">
                <a:solidFill>
                  <a:srgbClr val="1F224E"/>
                </a:solidFill>
                <a:latin typeface="Myriad Pro" charset="0"/>
                <a:ea typeface="Myriad Pro" charset="0"/>
                <a:cs typeface="Myriad Pro" charset="0"/>
              </a:rPr>
              <a:t> </a:t>
            </a:r>
            <a:r>
              <a:rPr lang="en-US" sz="1000" dirty="0">
                <a:solidFill>
                  <a:srgbClr val="00B0F0"/>
                </a:solidFill>
                <a:latin typeface="Myriad Pro" charset="0"/>
                <a:ea typeface="Myriad Pro" charset="0"/>
                <a:cs typeface="Myriad Pro" charset="0"/>
              </a:rPr>
              <a:t>application of knowledge and understanding</a:t>
            </a:r>
            <a:r>
              <a:rPr lang="en-US" sz="1000" dirty="0">
                <a:solidFill>
                  <a:srgbClr val="1F224E"/>
                </a:solidFill>
                <a:latin typeface="Myriad Pro" charset="0"/>
                <a:ea typeface="Myriad Pro" charset="0"/>
                <a:cs typeface="Myriad Pro" charset="0"/>
              </a:rPr>
              <a:t> to provide a detailed </a:t>
            </a:r>
            <a:r>
              <a:rPr lang="en-US" sz="1000" dirty="0">
                <a:solidFill>
                  <a:srgbClr val="00B0F0"/>
                </a:solidFill>
                <a:latin typeface="Myriad Pro" charset="0"/>
                <a:ea typeface="Myriad Pro" charset="0"/>
                <a:cs typeface="Myriad Pro" charset="0"/>
              </a:rPr>
              <a:t>evaluation</a:t>
            </a:r>
            <a:r>
              <a:rPr lang="en-US" sz="1000" dirty="0">
                <a:solidFill>
                  <a:srgbClr val="1F224E"/>
                </a:solidFill>
                <a:latin typeface="Myriad Pro" charset="0"/>
                <a:ea typeface="Myriad Pro" charset="0"/>
                <a:cs typeface="Myriad Pro" charset="0"/>
              </a:rPr>
              <a:t> that offers generally secure judgements, with some link between rational </a:t>
            </a:r>
            <a:r>
              <a:rPr lang="en-US" sz="1000" dirty="0" smtClean="0">
                <a:solidFill>
                  <a:srgbClr val="1F224E"/>
                </a:solidFill>
                <a:latin typeface="Myriad Pro" charset="0"/>
                <a:ea typeface="Myriad Pro" charset="0"/>
                <a:cs typeface="Myriad Pro" charset="0"/>
              </a:rPr>
              <a:t>conclusions and evidence </a:t>
            </a:r>
            <a:r>
              <a:rPr lang="en-US" sz="1000" dirty="0">
                <a:solidFill>
                  <a:srgbClr val="1F224E"/>
                </a:solidFill>
                <a:latin typeface="Myriad Pro" charset="0"/>
                <a:ea typeface="Myriad Pro" charset="0"/>
                <a:cs typeface="Myriad Pro" charset="0"/>
              </a:rPr>
              <a:t>of the degree to which earthquakes generate only local hazards.</a:t>
            </a:r>
          </a:p>
          <a:p>
            <a:pPr marL="0" indent="0">
              <a:buNone/>
            </a:pPr>
            <a:endParaRPr lang="en-US" sz="1000" dirty="0">
              <a:solidFill>
                <a:srgbClr val="1F224E"/>
              </a:solidFill>
              <a:latin typeface="Myriad Pro" charset="0"/>
              <a:ea typeface="Myriad Pro" charset="0"/>
              <a:cs typeface="Myriad Pro" charset="0"/>
            </a:endParaRPr>
          </a:p>
          <a:p>
            <a:pPr marL="0" indent="0">
              <a:buNone/>
            </a:pPr>
            <a:r>
              <a:rPr lang="en-US" sz="1000" dirty="0">
                <a:solidFill>
                  <a:srgbClr val="1F224E"/>
                </a:solidFill>
                <a:latin typeface="Myriad Pro" charset="0"/>
                <a:ea typeface="Myriad Pro" charset="0"/>
                <a:cs typeface="Myriad Pro" charset="0"/>
              </a:rPr>
              <a:t>Relevant concepts are discussed but this may lack some </a:t>
            </a:r>
            <a:r>
              <a:rPr lang="en-US" sz="1000" dirty="0" smtClean="0">
                <a:solidFill>
                  <a:srgbClr val="1F224E"/>
                </a:solidFill>
                <a:latin typeface="Myriad Pro" charset="0"/>
                <a:ea typeface="Myriad Pro" charset="0"/>
                <a:cs typeface="Myriad Pro" charset="0"/>
              </a:rPr>
              <a:t>authority.</a:t>
            </a:r>
            <a:endParaRPr lang="en-US" sz="1000" dirty="0">
              <a:solidFill>
                <a:srgbClr val="1F224E"/>
              </a:solidFill>
              <a:latin typeface="Myriad Pro" charset="0"/>
              <a:ea typeface="Myriad Pro" charset="0"/>
              <a:cs typeface="Myriad Pro" charset="0"/>
            </a:endParaRPr>
          </a:p>
        </p:txBody>
      </p:sp>
      <p:sp>
        <p:nvSpPr>
          <p:cNvPr id="9" name="Rectangle 8"/>
          <p:cNvSpPr/>
          <p:nvPr/>
        </p:nvSpPr>
        <p:spPr>
          <a:xfrm>
            <a:off x="4572001" y="1125899"/>
            <a:ext cx="4480940" cy="4247317"/>
          </a:xfrm>
          <a:prstGeom prst="rect">
            <a:avLst/>
          </a:prstGeom>
          <a:ln>
            <a:solidFill>
              <a:schemeClr val="tx1"/>
            </a:solidFill>
          </a:ln>
        </p:spPr>
        <p:txBody>
          <a:bodyPr wrap="square">
            <a:spAutoFit/>
          </a:bodyPr>
          <a:lstStyle/>
          <a:p>
            <a:pPr lvl="0"/>
            <a:endParaRPr lang="en-US" sz="1000" b="1" dirty="0" smtClean="0">
              <a:solidFill>
                <a:srgbClr val="1F224E"/>
              </a:solidFill>
              <a:latin typeface="Myriad Pro" charset="0"/>
              <a:ea typeface="Myriad Pro" charset="0"/>
              <a:cs typeface="Myriad Pro" charset="0"/>
            </a:endParaRPr>
          </a:p>
          <a:p>
            <a:pPr lvl="0"/>
            <a:r>
              <a:rPr lang="en-US" sz="1000" b="1" dirty="0" smtClean="0">
                <a:solidFill>
                  <a:srgbClr val="1F224E"/>
                </a:solidFill>
                <a:latin typeface="Myriad Pro" charset="0"/>
                <a:ea typeface="Myriad Pro" charset="0"/>
                <a:cs typeface="Myriad Pro" charset="0"/>
              </a:rPr>
              <a:t>Level </a:t>
            </a:r>
            <a:r>
              <a:rPr lang="en-US" sz="1000" b="1" dirty="0">
                <a:solidFill>
                  <a:srgbClr val="1F224E"/>
                </a:solidFill>
                <a:latin typeface="Myriad Pro" charset="0"/>
                <a:ea typeface="Myriad Pro" charset="0"/>
                <a:cs typeface="Myriad Pro" charset="0"/>
              </a:rPr>
              <a:t>2 (7–12 marks)</a:t>
            </a:r>
          </a:p>
          <a:p>
            <a:pPr lvl="0"/>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reasonable</a:t>
            </a:r>
            <a:r>
              <a:rPr lang="en-US" sz="1000" dirty="0">
                <a:solidFill>
                  <a:srgbClr val="1F224E"/>
                </a:solidFill>
                <a:latin typeface="Myriad Pro" charset="0"/>
                <a:ea typeface="Myriad Pro" charset="0"/>
                <a:cs typeface="Myriad Pro" charset="0"/>
              </a:rPr>
              <a:t> </a:t>
            </a:r>
            <a:r>
              <a:rPr lang="en-US" sz="1000" dirty="0">
                <a:solidFill>
                  <a:srgbClr val="00B0F0"/>
                </a:solidFill>
                <a:latin typeface="Myriad Pro" charset="0"/>
                <a:ea typeface="Myriad Pro" charset="0"/>
                <a:cs typeface="Myriad Pro" charset="0"/>
              </a:rPr>
              <a:t>application of knowledge and understanding</a:t>
            </a:r>
            <a:r>
              <a:rPr lang="en-US" sz="1000" dirty="0">
                <a:solidFill>
                  <a:srgbClr val="1F224E"/>
                </a:solidFill>
                <a:latin typeface="Myriad Pro" charset="0"/>
                <a:ea typeface="Myriad Pro" charset="0"/>
                <a:cs typeface="Myriad Pro" charset="0"/>
              </a:rPr>
              <a:t> to provide a sound </a:t>
            </a:r>
            <a:r>
              <a:rPr lang="en-US" sz="1000" dirty="0">
                <a:solidFill>
                  <a:srgbClr val="00B0F0"/>
                </a:solidFill>
                <a:latin typeface="Myriad Pro" charset="0"/>
                <a:ea typeface="Myriad Pro" charset="0"/>
                <a:cs typeface="Myriad Pro" charset="0"/>
              </a:rPr>
              <a:t>analysis</a:t>
            </a:r>
            <a:r>
              <a:rPr lang="en-US" sz="1000" dirty="0">
                <a:solidFill>
                  <a:srgbClr val="1F224E"/>
                </a:solidFill>
                <a:latin typeface="Myriad Pro" charset="0"/>
                <a:ea typeface="Myriad Pro" charset="0"/>
                <a:cs typeface="Myriad Pro" charset="0"/>
              </a:rPr>
              <a:t> that shows some accuracy of how earthquakes generate hazards at a variety of scales. </a:t>
            </a:r>
          </a:p>
          <a:p>
            <a:pPr lvl="0"/>
            <a:endParaRPr lang="en-US" sz="1000" b="1" dirty="0">
              <a:solidFill>
                <a:srgbClr val="1F224E"/>
              </a:solidFill>
              <a:latin typeface="Myriad Pro" charset="0"/>
              <a:ea typeface="Myriad Pro" charset="0"/>
              <a:cs typeface="Myriad Pro" charset="0"/>
            </a:endParaRPr>
          </a:p>
          <a:p>
            <a:pPr lvl="0"/>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reasonable</a:t>
            </a:r>
            <a:r>
              <a:rPr lang="en-US" sz="1000" dirty="0">
                <a:solidFill>
                  <a:srgbClr val="1F224E"/>
                </a:solidFill>
                <a:latin typeface="Myriad Pro" charset="0"/>
                <a:ea typeface="Myriad Pro" charset="0"/>
                <a:cs typeface="Myriad Pro" charset="0"/>
              </a:rPr>
              <a:t> </a:t>
            </a:r>
            <a:r>
              <a:rPr lang="en-US" sz="1000" dirty="0">
                <a:solidFill>
                  <a:srgbClr val="00B0F0"/>
                </a:solidFill>
                <a:latin typeface="Myriad Pro" charset="0"/>
                <a:ea typeface="Myriad Pro" charset="0"/>
                <a:cs typeface="Myriad Pro" charset="0"/>
              </a:rPr>
              <a:t>application of knowledge and understanding</a:t>
            </a:r>
            <a:r>
              <a:rPr lang="en-US" sz="1000" dirty="0">
                <a:solidFill>
                  <a:srgbClr val="1F224E"/>
                </a:solidFill>
                <a:latin typeface="Myriad Pro" charset="0"/>
                <a:ea typeface="Myriad Pro" charset="0"/>
                <a:cs typeface="Myriad Pro" charset="0"/>
              </a:rPr>
              <a:t> to provide a sound </a:t>
            </a:r>
            <a:r>
              <a:rPr lang="en-US" sz="1000" dirty="0">
                <a:solidFill>
                  <a:srgbClr val="00B0F0"/>
                </a:solidFill>
                <a:latin typeface="Myriad Pro" charset="0"/>
                <a:ea typeface="Myriad Pro" charset="0"/>
                <a:cs typeface="Myriad Pro" charset="0"/>
              </a:rPr>
              <a:t>evaluation</a:t>
            </a:r>
            <a:r>
              <a:rPr lang="en-US" sz="1000" dirty="0">
                <a:solidFill>
                  <a:srgbClr val="1F224E"/>
                </a:solidFill>
                <a:latin typeface="Myriad Pro" charset="0"/>
                <a:ea typeface="Myriad Pro" charset="0"/>
                <a:cs typeface="Myriad Pro" charset="0"/>
              </a:rPr>
              <a:t> that offers generalised judgements and conclusions, with limited use of evidence of the degree to which earthquakes generate only local hazards.</a:t>
            </a:r>
          </a:p>
          <a:p>
            <a:pPr lvl="0"/>
            <a:endParaRPr lang="en-US" sz="1000" dirty="0">
              <a:solidFill>
                <a:srgbClr val="1F224E"/>
              </a:solidFill>
              <a:latin typeface="Myriad Pro" charset="0"/>
              <a:ea typeface="Myriad Pro" charset="0"/>
              <a:cs typeface="Myriad Pro" charset="0"/>
            </a:endParaRPr>
          </a:p>
          <a:p>
            <a:pPr lvl="0"/>
            <a:r>
              <a:rPr lang="en-US" sz="1000" dirty="0">
                <a:solidFill>
                  <a:srgbClr val="1F224E"/>
                </a:solidFill>
                <a:latin typeface="Myriad Pro" charset="0"/>
                <a:ea typeface="Myriad Pro" charset="0"/>
                <a:cs typeface="Myriad Pro" charset="0"/>
              </a:rPr>
              <a:t>Concepts are discussed but their use lacks precision.</a:t>
            </a:r>
          </a:p>
          <a:p>
            <a:pPr lvl="0"/>
            <a:endParaRPr lang="en-US" sz="1000" b="1" dirty="0">
              <a:solidFill>
                <a:srgbClr val="1F224E"/>
              </a:solidFill>
              <a:latin typeface="Myriad Pro" charset="0"/>
              <a:ea typeface="Myriad Pro" charset="0"/>
              <a:cs typeface="Myriad Pro" charset="0"/>
            </a:endParaRPr>
          </a:p>
          <a:p>
            <a:pPr lvl="0"/>
            <a:r>
              <a:rPr lang="en-US" sz="1000" b="1" dirty="0">
                <a:solidFill>
                  <a:srgbClr val="1F224E"/>
                </a:solidFill>
                <a:latin typeface="Myriad Pro" charset="0"/>
                <a:ea typeface="Myriad Pro" charset="0"/>
                <a:cs typeface="Myriad Pro" charset="0"/>
              </a:rPr>
              <a:t>Level 1 (1–6 marks)</a:t>
            </a:r>
          </a:p>
          <a:p>
            <a:pPr lvl="0"/>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basic</a:t>
            </a:r>
            <a:r>
              <a:rPr lang="en-US" sz="1000" dirty="0">
                <a:solidFill>
                  <a:srgbClr val="1F224E"/>
                </a:solidFill>
                <a:latin typeface="Myriad Pro" charset="0"/>
                <a:ea typeface="Myriad Pro" charset="0"/>
                <a:cs typeface="Myriad Pro" charset="0"/>
              </a:rPr>
              <a:t> </a:t>
            </a:r>
            <a:r>
              <a:rPr lang="en-US" sz="1000" dirty="0">
                <a:solidFill>
                  <a:srgbClr val="00B0F0"/>
                </a:solidFill>
                <a:latin typeface="Myriad Pro" charset="0"/>
                <a:ea typeface="Myriad Pro" charset="0"/>
                <a:cs typeface="Myriad Pro" charset="0"/>
              </a:rPr>
              <a:t>application of knowledge and understanding</a:t>
            </a:r>
            <a:r>
              <a:rPr lang="en-US" sz="1000" dirty="0">
                <a:solidFill>
                  <a:srgbClr val="1F224E"/>
                </a:solidFill>
                <a:latin typeface="Myriad Pro" charset="0"/>
                <a:ea typeface="Myriad Pro" charset="0"/>
                <a:cs typeface="Myriad Pro" charset="0"/>
              </a:rPr>
              <a:t> to provide a simple </a:t>
            </a:r>
            <a:r>
              <a:rPr lang="en-US" sz="1000" dirty="0">
                <a:solidFill>
                  <a:srgbClr val="00B0F0"/>
                </a:solidFill>
                <a:latin typeface="Myriad Pro" charset="0"/>
                <a:ea typeface="Myriad Pro" charset="0"/>
                <a:cs typeface="Myriad Pro" charset="0"/>
              </a:rPr>
              <a:t>analysis</a:t>
            </a:r>
            <a:r>
              <a:rPr lang="en-US" sz="1000" dirty="0">
                <a:solidFill>
                  <a:srgbClr val="1F224E"/>
                </a:solidFill>
                <a:latin typeface="Myriad Pro" charset="0"/>
                <a:ea typeface="Myriad Pro" charset="0"/>
                <a:cs typeface="Myriad Pro" charset="0"/>
              </a:rPr>
              <a:t> that shows limited accuracy of how earthquakes generate hazards at a variety of scales.</a:t>
            </a:r>
          </a:p>
          <a:p>
            <a:pPr lvl="0"/>
            <a:endParaRPr lang="en-US" sz="1000" b="1" dirty="0">
              <a:solidFill>
                <a:srgbClr val="1F224E"/>
              </a:solidFill>
              <a:latin typeface="Myriad Pro" charset="0"/>
              <a:ea typeface="Myriad Pro" charset="0"/>
              <a:cs typeface="Myriad Pro" charset="0"/>
            </a:endParaRPr>
          </a:p>
          <a:p>
            <a:pPr lvl="0"/>
            <a:r>
              <a:rPr lang="en-US" sz="1000" dirty="0">
                <a:solidFill>
                  <a:srgbClr val="1F224E"/>
                </a:solidFill>
                <a:latin typeface="Myriad Pro" charset="0"/>
                <a:ea typeface="Myriad Pro" charset="0"/>
                <a:cs typeface="Myriad Pro" charset="0"/>
              </a:rPr>
              <a:t>Demonstrates </a:t>
            </a:r>
            <a:r>
              <a:rPr lang="en-US" sz="1000" b="1" dirty="0">
                <a:solidFill>
                  <a:srgbClr val="1F224E"/>
                </a:solidFill>
                <a:latin typeface="Myriad Pro" charset="0"/>
                <a:ea typeface="Myriad Pro" charset="0"/>
                <a:cs typeface="Myriad Pro" charset="0"/>
              </a:rPr>
              <a:t>basic</a:t>
            </a:r>
            <a:r>
              <a:rPr lang="en-US" sz="1000" dirty="0">
                <a:solidFill>
                  <a:srgbClr val="1F224E"/>
                </a:solidFill>
                <a:latin typeface="Myriad Pro" charset="0"/>
                <a:ea typeface="Myriad Pro" charset="0"/>
                <a:cs typeface="Myriad Pro" charset="0"/>
              </a:rPr>
              <a:t> </a:t>
            </a:r>
            <a:r>
              <a:rPr lang="en-US" sz="1000" dirty="0">
                <a:solidFill>
                  <a:srgbClr val="00B0F0"/>
                </a:solidFill>
                <a:latin typeface="Myriad Pro" charset="0"/>
                <a:ea typeface="Myriad Pro" charset="0"/>
                <a:cs typeface="Myriad Pro" charset="0"/>
              </a:rPr>
              <a:t>application of knowledge and understanding</a:t>
            </a:r>
            <a:r>
              <a:rPr lang="en-US" sz="1000" dirty="0">
                <a:solidFill>
                  <a:srgbClr val="1F224E"/>
                </a:solidFill>
                <a:latin typeface="Myriad Pro" charset="0"/>
                <a:ea typeface="Myriad Pro" charset="0"/>
                <a:cs typeface="Myriad Pro" charset="0"/>
              </a:rPr>
              <a:t> to provide an un-supported </a:t>
            </a:r>
            <a:r>
              <a:rPr lang="en-US" sz="1000" dirty="0">
                <a:solidFill>
                  <a:srgbClr val="00B0F0"/>
                </a:solidFill>
                <a:latin typeface="Myriad Pro" charset="0"/>
                <a:ea typeface="Myriad Pro" charset="0"/>
                <a:cs typeface="Myriad Pro" charset="0"/>
              </a:rPr>
              <a:t>evaluation</a:t>
            </a:r>
            <a:r>
              <a:rPr lang="en-US" sz="1000" dirty="0">
                <a:solidFill>
                  <a:srgbClr val="1F224E"/>
                </a:solidFill>
                <a:latin typeface="Myriad Pro" charset="0"/>
                <a:ea typeface="Myriad Pro" charset="0"/>
                <a:cs typeface="Myriad Pro" charset="0"/>
              </a:rPr>
              <a:t> that offers simple conclusions of the degree to which earthquakes generate only local hazards.</a:t>
            </a:r>
          </a:p>
          <a:p>
            <a:pPr lvl="0"/>
            <a:endParaRPr lang="en-US" sz="1000" dirty="0">
              <a:solidFill>
                <a:srgbClr val="1F224E"/>
              </a:solidFill>
              <a:latin typeface="Myriad Pro" charset="0"/>
              <a:ea typeface="Myriad Pro" charset="0"/>
              <a:cs typeface="Myriad Pro" charset="0"/>
            </a:endParaRPr>
          </a:p>
          <a:p>
            <a:pPr lvl="0"/>
            <a:r>
              <a:rPr lang="en-US" sz="1000" dirty="0">
                <a:solidFill>
                  <a:srgbClr val="1F224E"/>
                </a:solidFill>
                <a:latin typeface="Myriad Pro" charset="0"/>
                <a:ea typeface="Myriad Pro" charset="0"/>
                <a:cs typeface="Myriad Pro" charset="0"/>
              </a:rPr>
              <a:t>Concepts are not discussed or are so inaccurately</a:t>
            </a:r>
            <a:r>
              <a:rPr lang="en-US" sz="1000" dirty="0" smtClean="0">
                <a:solidFill>
                  <a:srgbClr val="1F224E"/>
                </a:solidFill>
                <a:latin typeface="Myriad Pro" charset="0"/>
                <a:ea typeface="Myriad Pro" charset="0"/>
                <a:cs typeface="Myriad Pro" charset="0"/>
              </a:rPr>
              <a:t>.</a:t>
            </a:r>
          </a:p>
          <a:p>
            <a:pPr lvl="0"/>
            <a:endParaRPr lang="en-US" sz="1000" dirty="0">
              <a:solidFill>
                <a:srgbClr val="1F224E"/>
              </a:solidFill>
              <a:latin typeface="Myriad Pro" charset="0"/>
              <a:ea typeface="Myriad Pro" charset="0"/>
              <a:cs typeface="Myriad Pro" charset="0"/>
            </a:endParaRPr>
          </a:p>
          <a:p>
            <a:r>
              <a:rPr lang="en-US" sz="1000" b="1" dirty="0">
                <a:solidFill>
                  <a:srgbClr val="1F224E"/>
                </a:solidFill>
                <a:latin typeface="Myriad Pro" charset="0"/>
                <a:ea typeface="Myriad Pro" charset="0"/>
                <a:cs typeface="Myriad Pro" charset="0"/>
              </a:rPr>
              <a:t>0 marks </a:t>
            </a:r>
          </a:p>
          <a:p>
            <a:r>
              <a:rPr lang="en-US" sz="1000" dirty="0">
                <a:solidFill>
                  <a:srgbClr val="1F224E"/>
                </a:solidFill>
                <a:latin typeface="Myriad Pro" charset="0"/>
                <a:ea typeface="Myriad Pro" charset="0"/>
                <a:cs typeface="Myriad Pro" charset="0"/>
              </a:rPr>
              <a:t>No response or no response worthy of credit</a:t>
            </a:r>
            <a:r>
              <a:rPr lang="en-US" sz="1000" dirty="0" smtClean="0">
                <a:solidFill>
                  <a:srgbClr val="1F224E"/>
                </a:solidFill>
                <a:latin typeface="Myriad Pro" charset="0"/>
                <a:ea typeface="Myriad Pro" charset="0"/>
                <a:cs typeface="Myriad Pro" charset="0"/>
              </a:rPr>
              <a:t>.</a:t>
            </a:r>
          </a:p>
        </p:txBody>
      </p:sp>
      <p:sp>
        <p:nvSpPr>
          <p:cNvPr id="7" name="Rectangle 6"/>
          <p:cNvSpPr/>
          <p:nvPr/>
        </p:nvSpPr>
        <p:spPr>
          <a:xfrm>
            <a:off x="4788024" y="5149641"/>
            <a:ext cx="1512168" cy="1015663"/>
          </a:xfrm>
          <a:prstGeom prst="rect">
            <a:avLst/>
          </a:prstGeom>
          <a:solidFill>
            <a:schemeClr val="bg1"/>
          </a:solidFill>
          <a:ln>
            <a:solidFill>
              <a:schemeClr val="tx1"/>
            </a:solidFill>
          </a:ln>
        </p:spPr>
        <p:txBody>
          <a:bodyPr wrap="square">
            <a:spAutoFit/>
          </a:bodyPr>
          <a:lstStyle/>
          <a:p>
            <a:r>
              <a:rPr lang="en-US" sz="1000" u="sng" dirty="0" smtClean="0">
                <a:solidFill>
                  <a:srgbClr val="1F224E"/>
                </a:solidFill>
                <a:latin typeface="Myriad Pro" charset="0"/>
                <a:ea typeface="Myriad Pro" charset="0"/>
                <a:cs typeface="Myriad Pro" charset="0"/>
              </a:rPr>
              <a:t>Quality </a:t>
            </a:r>
            <a:r>
              <a:rPr lang="en-US" sz="1000" u="sng" dirty="0">
                <a:solidFill>
                  <a:srgbClr val="1F224E"/>
                </a:solidFill>
                <a:latin typeface="Myriad Pro" charset="0"/>
                <a:ea typeface="Myriad Pro" charset="0"/>
                <a:cs typeface="Myriad Pro" charset="0"/>
              </a:rPr>
              <a:t>of extended response descriptors</a:t>
            </a:r>
            <a:r>
              <a:rPr lang="en-US" sz="1000" dirty="0">
                <a:solidFill>
                  <a:srgbClr val="1F224E"/>
                </a:solidFill>
                <a:latin typeface="Myriad Pro" charset="0"/>
                <a:ea typeface="Myriad Pro" charset="0"/>
                <a:cs typeface="Myriad Pro" charset="0"/>
              </a:rPr>
              <a:t> are listed below </a:t>
            </a:r>
            <a:r>
              <a:rPr lang="en-US" sz="1000" dirty="0">
                <a:solidFill>
                  <a:srgbClr val="00B0F0"/>
                </a:solidFill>
                <a:latin typeface="Myriad Pro" charset="0"/>
                <a:ea typeface="Myriad Pro" charset="0"/>
                <a:cs typeface="Myriad Pro" charset="0"/>
              </a:rPr>
              <a:t>AO2</a:t>
            </a:r>
            <a:r>
              <a:rPr lang="en-US" sz="1000" dirty="0">
                <a:solidFill>
                  <a:srgbClr val="1F224E"/>
                </a:solidFill>
                <a:latin typeface="Myriad Pro" charset="0"/>
                <a:ea typeface="Myriad Pro" charset="0"/>
                <a:cs typeface="Myriad Pro" charset="0"/>
              </a:rPr>
              <a:t> – you can find more information on these on </a:t>
            </a:r>
            <a:r>
              <a:rPr lang="en-US" sz="1000" u="sng" dirty="0">
                <a:solidFill>
                  <a:srgbClr val="1F224E"/>
                </a:solidFill>
                <a:latin typeface="Myriad Pro" charset="0"/>
                <a:ea typeface="Myriad Pro" charset="0"/>
                <a:cs typeface="Myriad Pro" charset="0"/>
              </a:rPr>
              <a:t>slide 9</a:t>
            </a:r>
            <a:r>
              <a:rPr lang="en-US" sz="1000" dirty="0">
                <a:solidFill>
                  <a:srgbClr val="1F224E"/>
                </a:solidFill>
                <a:latin typeface="Myriad Pro" charset="0"/>
                <a:ea typeface="Myriad Pro" charset="0"/>
                <a:cs typeface="Myriad Pro" charset="0"/>
              </a:rPr>
              <a:t>.</a:t>
            </a:r>
            <a:endParaRPr lang="en-GB" sz="1000" dirty="0">
              <a:solidFill>
                <a:srgbClr val="1F224E"/>
              </a:solidFill>
              <a:latin typeface="Myriad Pro" charset="0"/>
              <a:ea typeface="Myriad Pro" charset="0"/>
              <a:cs typeface="Myriad Pro" charset="0"/>
            </a:endParaRPr>
          </a:p>
        </p:txBody>
      </p:sp>
      <p:sp>
        <p:nvSpPr>
          <p:cNvPr id="5" name="Rectangle 4"/>
          <p:cNvSpPr/>
          <p:nvPr/>
        </p:nvSpPr>
        <p:spPr>
          <a:xfrm>
            <a:off x="6448772" y="5149641"/>
            <a:ext cx="2520280" cy="1015663"/>
          </a:xfrm>
          <a:prstGeom prst="rect">
            <a:avLst/>
          </a:prstGeom>
          <a:solidFill>
            <a:schemeClr val="bg1"/>
          </a:solidFill>
          <a:ln>
            <a:solidFill>
              <a:schemeClr val="tx1"/>
            </a:solidFill>
          </a:ln>
        </p:spPr>
        <p:txBody>
          <a:bodyPr wrap="square">
            <a:spAutoFit/>
          </a:bodyPr>
          <a:lstStyle/>
          <a:p>
            <a:r>
              <a:rPr lang="en-GB" sz="1000" dirty="0">
                <a:solidFill>
                  <a:srgbClr val="1F224E"/>
                </a:solidFill>
                <a:latin typeface="Myriad Pro" charset="0"/>
                <a:ea typeface="Myriad Pro" charset="0"/>
                <a:cs typeface="Myriad Pro" charset="0"/>
              </a:rPr>
              <a:t>Remember there is </a:t>
            </a:r>
            <a:r>
              <a:rPr lang="en-US" sz="1000" dirty="0">
                <a:solidFill>
                  <a:srgbClr val="1F224E"/>
                </a:solidFill>
                <a:latin typeface="Myriad Pro" charset="0"/>
                <a:ea typeface="Myriad Pro" charset="0"/>
                <a:cs typeface="Myriad Pro" charset="0"/>
              </a:rPr>
              <a:t>level of response questions marking guidance</a:t>
            </a:r>
            <a:r>
              <a:rPr lang="en-GB" sz="1000" dirty="0">
                <a:solidFill>
                  <a:srgbClr val="1F224E"/>
                </a:solidFill>
                <a:latin typeface="Myriad Pro" charset="0"/>
                <a:ea typeface="Myriad Pro" charset="0"/>
                <a:cs typeface="Myriad Pro" charset="0"/>
              </a:rPr>
              <a:t> to indicate what </a:t>
            </a:r>
            <a:r>
              <a:rPr lang="en-GB" sz="1000" dirty="0" smtClean="0">
                <a:solidFill>
                  <a:srgbClr val="1F224E"/>
                </a:solidFill>
                <a:latin typeface="Myriad Pro" charset="0"/>
                <a:ea typeface="Myriad Pro" charset="0"/>
                <a:cs typeface="Myriad Pro" charset="0"/>
              </a:rPr>
              <a:t>‘</a:t>
            </a:r>
            <a:r>
              <a:rPr lang="en-GB" sz="1000" b="1" dirty="0" smtClean="0">
                <a:solidFill>
                  <a:srgbClr val="1F224E"/>
                </a:solidFill>
                <a:latin typeface="Myriad Pro" charset="0"/>
                <a:ea typeface="Myriad Pro" charset="0"/>
                <a:cs typeface="Myriad Pro" charset="0"/>
              </a:rPr>
              <a:t>comprehensive</a:t>
            </a:r>
            <a:r>
              <a:rPr lang="en-GB" sz="1000" dirty="0" smtClean="0">
                <a:solidFill>
                  <a:srgbClr val="1F224E"/>
                </a:solidFill>
                <a:latin typeface="Myriad Pro" charset="0"/>
                <a:ea typeface="Myriad Pro" charset="0"/>
                <a:cs typeface="Myriad Pro" charset="0"/>
              </a:rPr>
              <a:t>’, ‘</a:t>
            </a:r>
            <a:r>
              <a:rPr lang="en-GB" sz="1000" b="1" dirty="0" smtClean="0">
                <a:solidFill>
                  <a:srgbClr val="1F224E"/>
                </a:solidFill>
                <a:latin typeface="Myriad Pro" charset="0"/>
                <a:ea typeface="Myriad Pro" charset="0"/>
                <a:cs typeface="Myriad Pro" charset="0"/>
              </a:rPr>
              <a:t>thorough</a:t>
            </a:r>
            <a:r>
              <a:rPr lang="en-GB" sz="1000" dirty="0">
                <a:solidFill>
                  <a:srgbClr val="1F224E"/>
                </a:solidFill>
                <a:latin typeface="Myriad Pro" charset="0"/>
                <a:ea typeface="Myriad Pro" charset="0"/>
                <a:cs typeface="Myriad Pro" charset="0"/>
              </a:rPr>
              <a:t>’, ‘</a:t>
            </a:r>
            <a:r>
              <a:rPr lang="en-GB" sz="1000" b="1" dirty="0">
                <a:solidFill>
                  <a:srgbClr val="1F224E"/>
                </a:solidFill>
                <a:latin typeface="Myriad Pro" charset="0"/>
                <a:ea typeface="Myriad Pro" charset="0"/>
                <a:cs typeface="Myriad Pro" charset="0"/>
              </a:rPr>
              <a:t>reasonable</a:t>
            </a:r>
            <a:r>
              <a:rPr lang="en-GB" sz="1000" dirty="0">
                <a:solidFill>
                  <a:srgbClr val="1F224E"/>
                </a:solidFill>
                <a:latin typeface="Myriad Pro" charset="0"/>
                <a:ea typeface="Myriad Pro" charset="0"/>
                <a:cs typeface="Myriad Pro" charset="0"/>
              </a:rPr>
              <a:t>’ and ‘</a:t>
            </a:r>
            <a:r>
              <a:rPr lang="en-GB" sz="1000" b="1" dirty="0">
                <a:solidFill>
                  <a:srgbClr val="1F224E"/>
                </a:solidFill>
                <a:latin typeface="Myriad Pro" charset="0"/>
                <a:ea typeface="Myriad Pro" charset="0"/>
                <a:cs typeface="Myriad Pro" charset="0"/>
              </a:rPr>
              <a:t>basic</a:t>
            </a:r>
            <a:r>
              <a:rPr lang="en-GB" sz="1000" dirty="0">
                <a:solidFill>
                  <a:srgbClr val="1F224E"/>
                </a:solidFill>
                <a:latin typeface="Myriad Pro" charset="0"/>
                <a:ea typeface="Myriad Pro" charset="0"/>
                <a:cs typeface="Myriad Pro" charset="0"/>
              </a:rPr>
              <a:t>’ mean at the start of the mark schemes (and slide </a:t>
            </a:r>
            <a:r>
              <a:rPr lang="en-GB" sz="1000" dirty="0" smtClean="0">
                <a:solidFill>
                  <a:srgbClr val="1F224E"/>
                </a:solidFill>
                <a:latin typeface="Myriad Pro" charset="0"/>
                <a:ea typeface="Myriad Pro" charset="0"/>
                <a:cs typeface="Myriad Pro" charset="0"/>
              </a:rPr>
              <a:t>10 </a:t>
            </a:r>
            <a:r>
              <a:rPr lang="en-GB" sz="1000" dirty="0">
                <a:solidFill>
                  <a:srgbClr val="1F224E"/>
                </a:solidFill>
                <a:latin typeface="Myriad Pro" charset="0"/>
                <a:ea typeface="Myriad Pro" charset="0"/>
                <a:cs typeface="Myriad Pro" charset="0"/>
              </a:rPr>
              <a:t>of this presentation).</a:t>
            </a:r>
          </a:p>
        </p:txBody>
      </p:sp>
    </p:spTree>
    <p:extLst>
      <p:ext uri="{BB962C8B-B14F-4D97-AF65-F5344CB8AC3E}">
        <p14:creationId xmlns:p14="http://schemas.microsoft.com/office/powerpoint/2010/main" val="338389051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 y="-54818"/>
            <a:ext cx="9180512" cy="936104"/>
          </a:xfrm>
        </p:spPr>
        <p:txBody>
          <a:bodyPr>
            <a:noAutofit/>
          </a:bodyPr>
          <a:lstStyle/>
          <a:p>
            <a:r>
              <a:rPr lang="en-GB" sz="2800" dirty="0"/>
              <a:t>Topic </a:t>
            </a:r>
            <a:r>
              <a:rPr lang="en-GB" sz="2800" dirty="0" smtClean="0"/>
              <a:t>3.5 </a:t>
            </a:r>
            <a:r>
              <a:rPr lang="en-GB" sz="2800" dirty="0"/>
              <a:t>– Question </a:t>
            </a:r>
            <a:r>
              <a:rPr lang="en-GB" sz="2800" dirty="0" smtClean="0"/>
              <a:t>19* </a:t>
            </a:r>
            <a:r>
              <a:rPr lang="en-GB" sz="2800" dirty="0"/>
              <a:t>– 33 </a:t>
            </a:r>
            <a:r>
              <a:rPr lang="en-GB" sz="2800" dirty="0" smtClean="0"/>
              <a:t>marks – </a:t>
            </a:r>
            <a:r>
              <a:rPr lang="en-GB" sz="2800" dirty="0"/>
              <a:t>Indicative </a:t>
            </a:r>
            <a:r>
              <a:rPr lang="en-GB" sz="2800" dirty="0" smtClean="0"/>
              <a:t>content</a:t>
            </a:r>
            <a:endParaRPr lang="en-GB" sz="2800" dirty="0"/>
          </a:p>
        </p:txBody>
      </p:sp>
      <p:sp>
        <p:nvSpPr>
          <p:cNvPr id="7" name="Content Placeholder 2"/>
          <p:cNvSpPr txBox="1">
            <a:spLocks/>
          </p:cNvSpPr>
          <p:nvPr/>
        </p:nvSpPr>
        <p:spPr>
          <a:xfrm>
            <a:off x="107504" y="1380008"/>
            <a:ext cx="3672408" cy="3993208"/>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050" b="1" dirty="0" smtClean="0">
                <a:solidFill>
                  <a:srgbClr val="FF0000"/>
                </a:solidFill>
                <a:latin typeface="Myriad Pro" charset="0"/>
                <a:ea typeface="Myriad Pro" charset="0"/>
                <a:cs typeface="Myriad Pro" charset="0"/>
              </a:rPr>
              <a:t>AO1 </a:t>
            </a:r>
            <a:r>
              <a:rPr lang="en-US" sz="1050" b="1" dirty="0">
                <a:solidFill>
                  <a:srgbClr val="FF0000"/>
                </a:solidFill>
                <a:latin typeface="Myriad Pro" charset="0"/>
                <a:ea typeface="Myriad Pro" charset="0"/>
                <a:cs typeface="Myriad Pro" charset="0"/>
              </a:rPr>
              <a:t>– </a:t>
            </a:r>
            <a:r>
              <a:rPr lang="en-US" sz="1050" b="1" dirty="0" smtClean="0">
                <a:solidFill>
                  <a:srgbClr val="FF0000"/>
                </a:solidFill>
                <a:latin typeface="Myriad Pro" charset="0"/>
                <a:ea typeface="Myriad Pro" charset="0"/>
                <a:cs typeface="Myriad Pro" charset="0"/>
              </a:rPr>
              <a:t>9 </a:t>
            </a:r>
            <a:r>
              <a:rPr lang="en-US" sz="1050" b="1" dirty="0">
                <a:solidFill>
                  <a:srgbClr val="FF0000"/>
                </a:solidFill>
                <a:latin typeface="Myriad Pro" charset="0"/>
                <a:ea typeface="Myriad Pro" charset="0"/>
                <a:cs typeface="Myriad Pro" charset="0"/>
              </a:rPr>
              <a:t>marks</a:t>
            </a:r>
            <a:endParaRPr lang="en-GB" sz="1050" b="1" dirty="0">
              <a:solidFill>
                <a:srgbClr val="FF0000"/>
              </a:solidFill>
              <a:latin typeface="Myriad Pro" charset="0"/>
              <a:ea typeface="Myriad Pro" charset="0"/>
              <a:cs typeface="Myriad Pro" charset="0"/>
            </a:endParaRPr>
          </a:p>
          <a:p>
            <a:pPr marL="0" indent="0">
              <a:buNone/>
            </a:pPr>
            <a:r>
              <a:rPr lang="en-US" sz="1050" dirty="0" smtClean="0">
                <a:solidFill>
                  <a:srgbClr val="FF0000"/>
                </a:solidFill>
                <a:latin typeface="Myriad Pro" charset="0"/>
                <a:ea typeface="Myriad Pro" charset="0"/>
                <a:cs typeface="Myriad Pro" charset="0"/>
              </a:rPr>
              <a:t>Knowledge </a:t>
            </a:r>
            <a:r>
              <a:rPr lang="en-US" sz="1050" dirty="0">
                <a:solidFill>
                  <a:srgbClr val="FF0000"/>
                </a:solidFill>
                <a:latin typeface="Myriad Pro" charset="0"/>
                <a:ea typeface="Myriad Pro" charset="0"/>
                <a:cs typeface="Myriad Pro" charset="0"/>
              </a:rPr>
              <a:t>and understanding </a:t>
            </a:r>
            <a:r>
              <a:rPr lang="en-US" sz="1050" dirty="0">
                <a:solidFill>
                  <a:srgbClr val="1F224E"/>
                </a:solidFill>
                <a:latin typeface="Myriad Pro" charset="0"/>
                <a:ea typeface="Myriad Pro" charset="0"/>
                <a:cs typeface="Myriad Pro" charset="0"/>
              </a:rPr>
              <a:t>of hazards generated by earthquakes could potentially include:</a:t>
            </a:r>
            <a:endParaRPr lang="en-US" sz="1050" dirty="0" smtClean="0">
              <a:solidFill>
                <a:srgbClr val="1F224E"/>
              </a:solidFill>
              <a:latin typeface="Myriad Pro" charset="0"/>
              <a:ea typeface="Myriad Pro" charset="0"/>
              <a:cs typeface="Myriad Pro" charset="0"/>
            </a:endParaRPr>
          </a:p>
          <a:p>
            <a:r>
              <a:rPr lang="en-US" sz="1050" dirty="0" smtClean="0">
                <a:solidFill>
                  <a:srgbClr val="1F224E"/>
                </a:solidFill>
                <a:latin typeface="Myriad Pro" charset="0"/>
                <a:ea typeface="Myriad Pro" charset="0"/>
                <a:cs typeface="Myriad Pro" charset="0"/>
              </a:rPr>
              <a:t>hazards </a:t>
            </a:r>
            <a:r>
              <a:rPr lang="en-US" sz="1050" dirty="0">
                <a:solidFill>
                  <a:srgbClr val="1F224E"/>
                </a:solidFill>
                <a:latin typeface="Myriad Pro" charset="0"/>
                <a:ea typeface="Myriad Pro" charset="0"/>
                <a:cs typeface="Myriad Pro" charset="0"/>
              </a:rPr>
              <a:t>generated by earthquakes such as ground shaking, surface faulting, liquefaction, mass movements such as landslides, avalanches, tsunamis, flooding</a:t>
            </a:r>
          </a:p>
          <a:p>
            <a:r>
              <a:rPr lang="en-US" sz="1050" dirty="0" smtClean="0">
                <a:solidFill>
                  <a:srgbClr val="1F224E"/>
                </a:solidFill>
                <a:latin typeface="Myriad Pro" charset="0"/>
                <a:ea typeface="Myriad Pro" charset="0"/>
                <a:cs typeface="Myriad Pro" charset="0"/>
              </a:rPr>
              <a:t>earthquake </a:t>
            </a:r>
            <a:r>
              <a:rPr lang="en-US" sz="1050" dirty="0">
                <a:solidFill>
                  <a:srgbClr val="1F224E"/>
                </a:solidFill>
                <a:latin typeface="Myriad Pro" charset="0"/>
                <a:ea typeface="Myriad Pro" charset="0"/>
                <a:cs typeface="Myriad Pro" charset="0"/>
              </a:rPr>
              <a:t>characteristics such as shallow-focus and deep-focus earthquakes</a:t>
            </a:r>
          </a:p>
          <a:p>
            <a:r>
              <a:rPr lang="en-US" sz="1050" dirty="0" smtClean="0">
                <a:solidFill>
                  <a:srgbClr val="1F224E"/>
                </a:solidFill>
                <a:latin typeface="Myriad Pro" charset="0"/>
                <a:ea typeface="Myriad Pro" charset="0"/>
                <a:cs typeface="Myriad Pro" charset="0"/>
              </a:rPr>
              <a:t>assessing </a:t>
            </a:r>
            <a:r>
              <a:rPr lang="en-US" sz="1050" dirty="0">
                <a:solidFill>
                  <a:srgbClr val="1F224E"/>
                </a:solidFill>
                <a:latin typeface="Myriad Pro" charset="0"/>
                <a:ea typeface="Myriad Pro" charset="0"/>
                <a:cs typeface="Myriad Pro" charset="0"/>
              </a:rPr>
              <a:t>earthquake magnitude and the geographical location of the earthquake.</a:t>
            </a:r>
          </a:p>
          <a:p>
            <a:pPr marL="0" indent="0">
              <a:buNone/>
            </a:pPr>
            <a:endParaRPr lang="en-US" sz="1050" dirty="0">
              <a:solidFill>
                <a:srgbClr val="1F224E"/>
              </a:solidFill>
              <a:latin typeface="Myriad Pro" charset="0"/>
              <a:ea typeface="Myriad Pro" charset="0"/>
              <a:cs typeface="Myriad Pro" charset="0"/>
            </a:endParaRPr>
          </a:p>
        </p:txBody>
      </p:sp>
      <p:sp>
        <p:nvSpPr>
          <p:cNvPr id="3" name="Rectangle 2"/>
          <p:cNvSpPr/>
          <p:nvPr/>
        </p:nvSpPr>
        <p:spPr>
          <a:xfrm>
            <a:off x="3779912" y="1380009"/>
            <a:ext cx="5364088" cy="4293483"/>
          </a:xfrm>
          <a:prstGeom prst="rect">
            <a:avLst/>
          </a:prstGeom>
          <a:solidFill>
            <a:schemeClr val="bg1"/>
          </a:solidFill>
        </p:spPr>
        <p:txBody>
          <a:bodyPr wrap="square">
            <a:spAutoFit/>
          </a:bodyPr>
          <a:lstStyle/>
          <a:p>
            <a:r>
              <a:rPr lang="en-US" sz="1050" b="1" dirty="0">
                <a:solidFill>
                  <a:srgbClr val="00B0F0"/>
                </a:solidFill>
                <a:latin typeface="Myriad Pro" charset="0"/>
                <a:ea typeface="Myriad Pro" charset="0"/>
                <a:cs typeface="Myriad Pro" charset="0"/>
              </a:rPr>
              <a:t>AO2 – </a:t>
            </a:r>
            <a:r>
              <a:rPr lang="en-US" sz="1050" b="1" dirty="0" smtClean="0">
                <a:solidFill>
                  <a:srgbClr val="00B0F0"/>
                </a:solidFill>
                <a:latin typeface="Myriad Pro" charset="0"/>
                <a:ea typeface="Myriad Pro" charset="0"/>
                <a:cs typeface="Myriad Pro" charset="0"/>
              </a:rPr>
              <a:t>24 </a:t>
            </a:r>
            <a:r>
              <a:rPr lang="en-US" sz="1050" b="1" dirty="0">
                <a:solidFill>
                  <a:srgbClr val="00B0F0"/>
                </a:solidFill>
                <a:latin typeface="Myriad Pro" charset="0"/>
                <a:ea typeface="Myriad Pro" charset="0"/>
                <a:cs typeface="Myriad Pro" charset="0"/>
              </a:rPr>
              <a:t>marks</a:t>
            </a:r>
            <a:endParaRPr lang="en-GB" sz="1050" b="1" dirty="0">
              <a:solidFill>
                <a:srgbClr val="00B0F0"/>
              </a:solidFill>
              <a:latin typeface="Myriad Pro" charset="0"/>
              <a:ea typeface="Myriad Pro" charset="0"/>
              <a:cs typeface="Myriad Pro" charset="0"/>
            </a:endParaRPr>
          </a:p>
          <a:p>
            <a:r>
              <a:rPr lang="en-US" sz="1050" dirty="0">
                <a:solidFill>
                  <a:srgbClr val="00B0F0"/>
                </a:solidFill>
                <a:latin typeface="Myriad Pro" charset="0"/>
                <a:ea typeface="Myriad Pro" charset="0"/>
                <a:cs typeface="Myriad Pro" charset="0"/>
              </a:rPr>
              <a:t>Apply knowledge and understanding to analyse and evaluate </a:t>
            </a:r>
            <a:r>
              <a:rPr lang="en-US" sz="1050" dirty="0">
                <a:solidFill>
                  <a:srgbClr val="1F224E"/>
                </a:solidFill>
                <a:latin typeface="Myriad Pro" charset="0"/>
                <a:ea typeface="Myriad Pro" charset="0"/>
                <a:cs typeface="Myriad Pro" charset="0"/>
              </a:rPr>
              <a:t>whether earthquakes generate only local hazards, could potentially include:</a:t>
            </a:r>
          </a:p>
          <a:p>
            <a:pPr marL="171450" indent="-171450">
              <a:buFont typeface="Arial" panose="020B0604020202020204" pitchFamily="34" charset="0"/>
              <a:buChar char="•"/>
            </a:pPr>
            <a:r>
              <a:rPr lang="en-US" sz="1050" dirty="0" smtClean="0">
                <a:solidFill>
                  <a:srgbClr val="1F224E"/>
                </a:solidFill>
                <a:latin typeface="Myriad Pro" charset="0"/>
                <a:ea typeface="Myriad Pro" charset="0"/>
                <a:cs typeface="Myriad Pro" charset="0"/>
              </a:rPr>
              <a:t>might </a:t>
            </a:r>
            <a:r>
              <a:rPr lang="en-US" sz="1050" dirty="0">
                <a:solidFill>
                  <a:srgbClr val="1F224E"/>
                </a:solidFill>
                <a:latin typeface="Myriad Pro" charset="0"/>
                <a:ea typeface="Myriad Pro" charset="0"/>
                <a:cs typeface="Myriad Pro" charset="0"/>
              </a:rPr>
              <a:t>suggest that earthquakes do only generate effects which are locally hazardous. For example, liquefaction in the Kobe earthquake of 1995 was largely restricted to the port (reclaimed land)</a:t>
            </a:r>
          </a:p>
          <a:p>
            <a:pPr marL="171450" indent="-171450">
              <a:buFont typeface="Arial" panose="020B0604020202020204" pitchFamily="34" charset="0"/>
              <a:buChar char="•"/>
            </a:pPr>
            <a:r>
              <a:rPr lang="en-US" sz="1050" dirty="0" smtClean="0">
                <a:solidFill>
                  <a:srgbClr val="1F224E"/>
                </a:solidFill>
                <a:latin typeface="Myriad Pro" charset="0"/>
                <a:ea typeface="Myriad Pro" charset="0"/>
                <a:cs typeface="Myriad Pro" charset="0"/>
              </a:rPr>
              <a:t>reference </a:t>
            </a:r>
            <a:r>
              <a:rPr lang="en-US" sz="1050" dirty="0">
                <a:solidFill>
                  <a:srgbClr val="1F224E"/>
                </a:solidFill>
                <a:latin typeface="Myriad Pro" charset="0"/>
                <a:ea typeface="Myriad Pro" charset="0"/>
                <a:cs typeface="Myriad Pro" charset="0"/>
              </a:rPr>
              <a:t>to the magnitude of the earthquake, with the assertion that the more energy released, the more wide spread the hazards posed by an earthquake event are likely to be</a:t>
            </a:r>
          </a:p>
          <a:p>
            <a:pPr marL="171450" indent="-171450">
              <a:buFont typeface="Arial" panose="020B0604020202020204" pitchFamily="34" charset="0"/>
              <a:buChar char="•"/>
            </a:pPr>
            <a:r>
              <a:rPr lang="en-US" sz="1050" dirty="0" smtClean="0">
                <a:solidFill>
                  <a:srgbClr val="1F224E"/>
                </a:solidFill>
                <a:latin typeface="Myriad Pro" charset="0"/>
                <a:ea typeface="Myriad Pro" charset="0"/>
                <a:cs typeface="Myriad Pro" charset="0"/>
              </a:rPr>
              <a:t>earthquakes </a:t>
            </a:r>
            <a:r>
              <a:rPr lang="en-US" sz="1050" dirty="0">
                <a:solidFill>
                  <a:srgbClr val="1F224E"/>
                </a:solidFill>
                <a:latin typeface="Myriad Pro" charset="0"/>
                <a:ea typeface="Myriad Pro" charset="0"/>
                <a:cs typeface="Myriad Pro" charset="0"/>
              </a:rPr>
              <a:t>of not particularly high magnitude in regions such as the Himalayas can generate many landslide hazards as the area is naturally prone to mass movement due to the steep relief </a:t>
            </a:r>
          </a:p>
          <a:p>
            <a:pPr marL="171450" indent="-171450">
              <a:buFont typeface="Arial" panose="020B0604020202020204" pitchFamily="34" charset="0"/>
              <a:buChar char="•"/>
            </a:pPr>
            <a:r>
              <a:rPr lang="en-US" sz="1050" dirty="0" smtClean="0">
                <a:solidFill>
                  <a:srgbClr val="1F224E"/>
                </a:solidFill>
                <a:latin typeface="Myriad Pro" charset="0"/>
                <a:ea typeface="Myriad Pro" charset="0"/>
                <a:cs typeface="Myriad Pro" charset="0"/>
              </a:rPr>
              <a:t>high </a:t>
            </a:r>
            <a:r>
              <a:rPr lang="en-US" sz="1050" dirty="0">
                <a:solidFill>
                  <a:srgbClr val="1F224E"/>
                </a:solidFill>
                <a:latin typeface="Myriad Pro" charset="0"/>
                <a:ea typeface="Myriad Pro" charset="0"/>
                <a:cs typeface="Myriad Pro" charset="0"/>
              </a:rPr>
              <a:t>magnitude events such as the Boxing Day earthquake (2004) and subsequent tsunami generated both local and more distant hazards which spread right round the Indian Ocean. Hazards were felt most intensely locally, Ache province, Indonesia, but nevertheless people lost their lives, and there was serious damage caused hundreds of kilometres away</a:t>
            </a:r>
          </a:p>
          <a:p>
            <a:pPr marL="171450" indent="-171450">
              <a:buFont typeface="Arial" panose="020B0604020202020204" pitchFamily="34" charset="0"/>
              <a:buChar char="•"/>
            </a:pPr>
            <a:r>
              <a:rPr lang="en-US" sz="1050" dirty="0" smtClean="0">
                <a:solidFill>
                  <a:srgbClr val="1F224E"/>
                </a:solidFill>
                <a:latin typeface="Myriad Pro" charset="0"/>
                <a:ea typeface="Myriad Pro" charset="0"/>
                <a:cs typeface="Myriad Pro" charset="0"/>
              </a:rPr>
              <a:t>some </a:t>
            </a:r>
            <a:r>
              <a:rPr lang="en-US" sz="1050" dirty="0">
                <a:solidFill>
                  <a:srgbClr val="1F224E"/>
                </a:solidFill>
                <a:latin typeface="Myriad Pro" charset="0"/>
                <a:ea typeface="Myriad Pro" charset="0"/>
                <a:cs typeface="Myriad Pro" charset="0"/>
              </a:rPr>
              <a:t>earthquake hazards have global repercussions, especially when viewed from social, economic and political perspectives e.g. Kobe earthquake (1995) had global economic impacts as the port is a key transit location in the global trading system; the Haiti earthquake (2010) had social impacts around the world in terms of the international relief operation</a:t>
            </a:r>
          </a:p>
          <a:p>
            <a:pPr marL="171450" indent="-171450">
              <a:buFont typeface="Arial" panose="020B0604020202020204" pitchFamily="34" charset="0"/>
              <a:buChar char="•"/>
            </a:pPr>
            <a:r>
              <a:rPr lang="en-US" sz="1050" dirty="0" smtClean="0">
                <a:solidFill>
                  <a:srgbClr val="1F224E"/>
                </a:solidFill>
                <a:latin typeface="Myriad Pro" charset="0"/>
                <a:ea typeface="Myriad Pro" charset="0"/>
                <a:cs typeface="Myriad Pro" charset="0"/>
              </a:rPr>
              <a:t>the </a:t>
            </a:r>
            <a:r>
              <a:rPr lang="en-US" sz="1050" dirty="0">
                <a:solidFill>
                  <a:srgbClr val="1F224E"/>
                </a:solidFill>
                <a:latin typeface="Myriad Pro" charset="0"/>
                <a:ea typeface="Myriad Pro" charset="0"/>
                <a:cs typeface="Myriad Pro" charset="0"/>
              </a:rPr>
              <a:t>differing influence of factors such as depth of focus, rock type, relief, and proximity to epicentre, on the relationship between earthquake events and scale of the hazards they generate</a:t>
            </a:r>
            <a:r>
              <a:rPr lang="en-US" sz="1050" dirty="0" smtClean="0">
                <a:solidFill>
                  <a:srgbClr val="1F224E"/>
                </a:solidFill>
                <a:latin typeface="Myriad Pro" charset="0"/>
                <a:ea typeface="Myriad Pro" charset="0"/>
                <a:cs typeface="Myriad Pro" charset="0"/>
              </a:rPr>
              <a:t>.</a:t>
            </a:r>
            <a:endParaRPr lang="en-US" sz="1050" dirty="0">
              <a:solidFill>
                <a:srgbClr val="1F224E"/>
              </a:solidFill>
              <a:latin typeface="Myriad Pro" charset="0"/>
              <a:ea typeface="Myriad Pro" charset="0"/>
              <a:cs typeface="Myriad Pro" charset="0"/>
            </a:endParaRPr>
          </a:p>
        </p:txBody>
      </p:sp>
      <p:sp>
        <p:nvSpPr>
          <p:cNvPr id="8" name="Rectangle 7"/>
          <p:cNvSpPr/>
          <p:nvPr/>
        </p:nvSpPr>
        <p:spPr>
          <a:xfrm>
            <a:off x="107504" y="709645"/>
            <a:ext cx="8856984" cy="577081"/>
          </a:xfrm>
          <a:prstGeom prst="rect">
            <a:avLst/>
          </a:prstGeom>
          <a:ln>
            <a:solidFill>
              <a:schemeClr val="bg1"/>
            </a:solidFill>
          </a:ln>
        </p:spPr>
        <p:txBody>
          <a:bodyPr wrap="square">
            <a:spAutoFit/>
          </a:bodyPr>
          <a:lstStyle/>
          <a:p>
            <a:r>
              <a:rPr lang="en-GB" sz="1050" dirty="0">
                <a:solidFill>
                  <a:srgbClr val="1F224E"/>
                </a:solidFill>
                <a:latin typeface="Myriad Pro" charset="0"/>
                <a:ea typeface="Myriad Pro" charset="0"/>
                <a:cs typeface="Myriad Pro" charset="0"/>
              </a:rPr>
              <a:t>The ‘Indicative content’ column of the mark scheme gives a number of suggestions of </a:t>
            </a:r>
            <a:r>
              <a:rPr lang="en-GB" sz="1050" dirty="0" smtClean="0">
                <a:solidFill>
                  <a:srgbClr val="1F224E"/>
                </a:solidFill>
                <a:latin typeface="Myriad Pro" charset="0"/>
                <a:ea typeface="Myriad Pro" charset="0"/>
                <a:cs typeface="Myriad Pro" charset="0"/>
              </a:rPr>
              <a:t>‘</a:t>
            </a:r>
            <a:r>
              <a:rPr lang="en-GB" sz="1050" dirty="0" smtClean="0">
                <a:solidFill>
                  <a:srgbClr val="FF0000"/>
                </a:solidFill>
                <a:latin typeface="Myriad Pro" charset="0"/>
                <a:ea typeface="Myriad Pro" charset="0"/>
                <a:cs typeface="Myriad Pro" charset="0"/>
              </a:rPr>
              <a:t>knowledge </a:t>
            </a:r>
            <a:r>
              <a:rPr lang="en-GB" sz="1050" dirty="0">
                <a:solidFill>
                  <a:srgbClr val="FF0000"/>
                </a:solidFill>
                <a:latin typeface="Myriad Pro" charset="0"/>
                <a:ea typeface="Myriad Pro" charset="0"/>
                <a:cs typeface="Myriad Pro" charset="0"/>
              </a:rPr>
              <a:t>and </a:t>
            </a:r>
            <a:r>
              <a:rPr lang="en-GB" sz="1050" dirty="0" smtClean="0">
                <a:solidFill>
                  <a:srgbClr val="FF0000"/>
                </a:solidFill>
                <a:latin typeface="Myriad Pro" charset="0"/>
                <a:ea typeface="Myriad Pro" charset="0"/>
                <a:cs typeface="Myriad Pro" charset="0"/>
              </a:rPr>
              <a:t>understanding</a:t>
            </a:r>
            <a:r>
              <a:rPr lang="en-GB" sz="1050" dirty="0" smtClean="0">
                <a:solidFill>
                  <a:srgbClr val="1F224E"/>
                </a:solidFill>
                <a:latin typeface="Myriad Pro" charset="0"/>
                <a:ea typeface="Myriad Pro" charset="0"/>
                <a:cs typeface="Myriad Pro" charset="0"/>
              </a:rPr>
              <a:t>’ and ‘</a:t>
            </a:r>
            <a:r>
              <a:rPr lang="en-GB" sz="1050" dirty="0" smtClean="0">
                <a:solidFill>
                  <a:srgbClr val="00B0F0"/>
                </a:solidFill>
                <a:latin typeface="Myriad Pro" charset="0"/>
                <a:ea typeface="Myriad Pro" charset="0"/>
                <a:cs typeface="Myriad Pro" charset="0"/>
              </a:rPr>
              <a:t>application of knowledge and understanding</a:t>
            </a:r>
            <a:r>
              <a:rPr lang="en-GB" sz="1050" dirty="0" smtClean="0">
                <a:solidFill>
                  <a:srgbClr val="1F224E"/>
                </a:solidFill>
                <a:latin typeface="Myriad Pro" charset="0"/>
                <a:ea typeface="Myriad Pro" charset="0"/>
                <a:cs typeface="Myriad Pro" charset="0"/>
              </a:rPr>
              <a:t>’ which </a:t>
            </a:r>
            <a:r>
              <a:rPr lang="en-GB" sz="1050" dirty="0">
                <a:solidFill>
                  <a:srgbClr val="1F224E"/>
                </a:solidFill>
                <a:latin typeface="Myriad Pro" charset="0"/>
                <a:ea typeface="Myriad Pro" charset="0"/>
                <a:cs typeface="Myriad Pro" charset="0"/>
              </a:rPr>
              <a:t>could be incorporated into answers for this question. The list is not exhaustive and students should be rewarded for any appropriate </a:t>
            </a:r>
            <a:r>
              <a:rPr lang="en-GB" sz="1050" dirty="0" smtClean="0">
                <a:solidFill>
                  <a:srgbClr val="1F224E"/>
                </a:solidFill>
                <a:latin typeface="Myriad Pro" charset="0"/>
                <a:ea typeface="Myriad Pro" charset="0"/>
                <a:cs typeface="Myriad Pro" charset="0"/>
              </a:rPr>
              <a:t>‘</a:t>
            </a:r>
            <a:r>
              <a:rPr lang="en-GB" sz="1050" dirty="0" smtClean="0">
                <a:solidFill>
                  <a:srgbClr val="FF0000"/>
                </a:solidFill>
                <a:latin typeface="Myriad Pro" charset="0"/>
                <a:ea typeface="Myriad Pro" charset="0"/>
                <a:cs typeface="Myriad Pro" charset="0"/>
              </a:rPr>
              <a:t>knowledge </a:t>
            </a:r>
            <a:r>
              <a:rPr lang="en-GB" sz="1050" dirty="0">
                <a:solidFill>
                  <a:srgbClr val="FF0000"/>
                </a:solidFill>
                <a:latin typeface="Myriad Pro" charset="0"/>
                <a:ea typeface="Myriad Pro" charset="0"/>
                <a:cs typeface="Myriad Pro" charset="0"/>
              </a:rPr>
              <a:t>and </a:t>
            </a:r>
            <a:r>
              <a:rPr lang="en-GB" sz="1050" dirty="0" smtClean="0">
                <a:solidFill>
                  <a:srgbClr val="FF0000"/>
                </a:solidFill>
                <a:latin typeface="Myriad Pro" charset="0"/>
                <a:ea typeface="Myriad Pro" charset="0"/>
                <a:cs typeface="Myriad Pro" charset="0"/>
              </a:rPr>
              <a:t>understanding</a:t>
            </a:r>
            <a:r>
              <a:rPr lang="en-GB" sz="1050" dirty="0" smtClean="0">
                <a:solidFill>
                  <a:srgbClr val="1F224E"/>
                </a:solidFill>
                <a:latin typeface="Myriad Pro" charset="0"/>
                <a:ea typeface="Myriad Pro" charset="0"/>
                <a:cs typeface="Myriad Pro" charset="0"/>
              </a:rPr>
              <a:t>’ or ‘</a:t>
            </a:r>
            <a:r>
              <a:rPr lang="en-GB" sz="1050" dirty="0" smtClean="0">
                <a:solidFill>
                  <a:srgbClr val="00B0F0"/>
                </a:solidFill>
                <a:latin typeface="Myriad Pro" charset="0"/>
                <a:ea typeface="Myriad Pro" charset="0"/>
                <a:cs typeface="Myriad Pro" charset="0"/>
              </a:rPr>
              <a:t>application of knowledge and understanding</a:t>
            </a:r>
            <a:r>
              <a:rPr lang="en-GB" sz="1050" dirty="0" smtClean="0">
                <a:solidFill>
                  <a:srgbClr val="1F224E"/>
                </a:solidFill>
                <a:latin typeface="Myriad Pro" charset="0"/>
                <a:ea typeface="Myriad Pro" charset="0"/>
                <a:cs typeface="Myriad Pro" charset="0"/>
              </a:rPr>
              <a:t>’ shown</a:t>
            </a:r>
            <a:r>
              <a:rPr lang="en-GB" sz="1050" dirty="0">
                <a:solidFill>
                  <a:srgbClr val="1F224E"/>
                </a:solidFill>
                <a:latin typeface="Myriad Pro" charset="0"/>
                <a:ea typeface="Myriad Pro" charset="0"/>
                <a:cs typeface="Myriad Pro" charset="0"/>
              </a:rPr>
              <a:t>. </a:t>
            </a:r>
          </a:p>
        </p:txBody>
      </p:sp>
    </p:spTree>
    <p:extLst>
      <p:ext uri="{BB962C8B-B14F-4D97-AF65-F5344CB8AC3E}">
        <p14:creationId xmlns:p14="http://schemas.microsoft.com/office/powerpoint/2010/main" val="1682513747"/>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2760</TotalTime>
  <Words>25152</Words>
  <Application>Microsoft Office PowerPoint</Application>
  <PresentationFormat>On-screen Show (4:3)</PresentationFormat>
  <Paragraphs>1661</Paragraphs>
  <Slides>96</Slides>
  <Notes>32</Notes>
  <HiddenSlides>0</HiddenSlides>
  <MMClips>0</MMClips>
  <ScaleCrop>false</ScaleCrop>
  <HeadingPairs>
    <vt:vector size="4" baseType="variant">
      <vt:variant>
        <vt:lpstr>Theme</vt:lpstr>
      </vt:variant>
      <vt:variant>
        <vt:i4>2</vt:i4>
      </vt:variant>
      <vt:variant>
        <vt:lpstr>Slide Titles</vt:lpstr>
      </vt:variant>
      <vt:variant>
        <vt:i4>96</vt:i4>
      </vt:variant>
    </vt:vector>
  </HeadingPairs>
  <TitlesOfParts>
    <vt:vector size="98" baseType="lpstr">
      <vt:lpstr>1_Custom Design</vt:lpstr>
      <vt:lpstr>2_Custom Design</vt:lpstr>
      <vt:lpstr>PowerPoint Presentation</vt:lpstr>
      <vt:lpstr>Guide to the SAMs</vt:lpstr>
      <vt:lpstr>H481/03 Geographical debates</vt:lpstr>
      <vt:lpstr>How will Geographical debates be assessed?</vt:lpstr>
      <vt:lpstr>How will Geographical debates be assessed?</vt:lpstr>
      <vt:lpstr>Geographical debates - Section A</vt:lpstr>
      <vt:lpstr>Geographical debates - Section B</vt:lpstr>
      <vt:lpstr>Geographical debates - Section C</vt:lpstr>
      <vt:lpstr>Quality of Extended Responses</vt:lpstr>
      <vt:lpstr>Level of Response Questions Marking Guidance</vt:lpstr>
      <vt:lpstr>Level of Response Question Mark Scheme</vt:lpstr>
      <vt:lpstr>The Three Assessment Objectives (AOs)</vt:lpstr>
      <vt:lpstr>AO1 – Knowledge and understanding</vt:lpstr>
      <vt:lpstr>AO1 command words</vt:lpstr>
      <vt:lpstr>AO2 - Application</vt:lpstr>
      <vt:lpstr>AO2 command words</vt:lpstr>
      <vt:lpstr>AO3 - Skills</vt:lpstr>
      <vt:lpstr>AO3 command words</vt:lpstr>
      <vt:lpstr>Section A</vt:lpstr>
      <vt:lpstr>Topic 3.1 – Question 1(a) – 3 marks</vt:lpstr>
      <vt:lpstr>Topic 3.1 – Question 1(a) – 3 marks</vt:lpstr>
      <vt:lpstr>Topic 3.1 – Question 1(b) – 6 marks</vt:lpstr>
      <vt:lpstr>Topic 3.1 – Question 1(b) – 6 marks</vt:lpstr>
      <vt:lpstr>Topic 3.2 – Question 2(a) – 3 marks</vt:lpstr>
      <vt:lpstr>Topic 3.2 – Question 2(a) – 3 marks</vt:lpstr>
      <vt:lpstr>Topic 3.2 – Question 2(b) – 6 marks</vt:lpstr>
      <vt:lpstr>Topic 3.2 – Question 2(b) – 6 marks</vt:lpstr>
      <vt:lpstr>Topic 3.3 – Question 3(a) – 3 marks</vt:lpstr>
      <vt:lpstr>Topic 3.3 – Question 3(a) – 3 marks</vt:lpstr>
      <vt:lpstr>Topic 3.3 – Question 3(b) – 6 marks</vt:lpstr>
      <vt:lpstr>Topic 3.3 – Question 3(b) – 6 marks</vt:lpstr>
      <vt:lpstr>Topic 3.4 – Question 4(a) – 3 marks</vt:lpstr>
      <vt:lpstr>Topic 3.4 – Question 4(a) – 3 marks</vt:lpstr>
      <vt:lpstr>Topic 3.4 – Question 4(b) – 6 marks</vt:lpstr>
      <vt:lpstr>Topic 3.4 – Question 4(b) – 6 marks</vt:lpstr>
      <vt:lpstr>Topic 3.5 – Question 5(a) – 3 marks</vt:lpstr>
      <vt:lpstr>Topic 3.5 – Question 5(a) – 3 marks</vt:lpstr>
      <vt:lpstr>Topic 3.5 – Question 5(b) – 6 marks</vt:lpstr>
      <vt:lpstr>Topic 3.5 – Question 5(b) – 6 marks</vt:lpstr>
      <vt:lpstr>Section B</vt:lpstr>
      <vt:lpstr>Topic 3.1 – Question 6 – 12 marks</vt:lpstr>
      <vt:lpstr>Topic 3.1 – Question 6 – 12 marks</vt:lpstr>
      <vt:lpstr>Topic 3.1 – Question 6 – 12 marks</vt:lpstr>
      <vt:lpstr>Topic 3.2 – Question 7 – 12 marks</vt:lpstr>
      <vt:lpstr>Topic 3.2 – Question 7 – 12 marks</vt:lpstr>
      <vt:lpstr>Topic 3.2 – Question 7 – 12 marks</vt:lpstr>
      <vt:lpstr>Topic 3.3 – Question 8 – 12 marks</vt:lpstr>
      <vt:lpstr>Topic 3.3 – Question 8 – 12 marks</vt:lpstr>
      <vt:lpstr>Topic 3.3 – Question 8 – 12 marks</vt:lpstr>
      <vt:lpstr>Topic 3.4 – Question 9 – 12 marks</vt:lpstr>
      <vt:lpstr>Topic 3.4 – Question 9 – 12 marks</vt:lpstr>
      <vt:lpstr>Topic 3.4 – Question 9 – 12 marks</vt:lpstr>
      <vt:lpstr>Topic 3.5 – Question 10 – 12 marks</vt:lpstr>
      <vt:lpstr>Topic 3.5 – Question 10 – 12 marks</vt:lpstr>
      <vt:lpstr>Topic 3.5 – Question 10 – 12 marks</vt:lpstr>
      <vt:lpstr>Section C</vt:lpstr>
      <vt:lpstr>Topic 3.1 – Question 11* – 33 marks</vt:lpstr>
      <vt:lpstr>Topic 3.1 – Question 11* – 33 marks – The mark scheme – AO1 (9 marks)</vt:lpstr>
      <vt:lpstr>Topic 3.1 – Question 11* – 33 marks –  The mark scheme – AO2 (24 marks)</vt:lpstr>
      <vt:lpstr>Topic 3.1 – Question 11* – 33 marks – Indicative content</vt:lpstr>
      <vt:lpstr>Topic 3.1 – Question 12* – 33 marks</vt:lpstr>
      <vt:lpstr>Topic 3.1 – Question 12* – 33 marks – The mark scheme – AO1 (9 marks)</vt:lpstr>
      <vt:lpstr>Topic 3.1 – Question 12* – 33 marks –  The mark scheme – AO2 (24 marks)</vt:lpstr>
      <vt:lpstr>Topic 3.1 – Question 12* – 33 marks – Indicative content</vt:lpstr>
      <vt:lpstr>Topic 3.2 – Question 13* – 33 marks</vt:lpstr>
      <vt:lpstr>Topic 3.2 – Question 13* – 33 marks – The mark scheme – AO1 (9 marks)</vt:lpstr>
      <vt:lpstr>Topic 3.2 – Question 13* – 33 marks –  The mark scheme – AO2 (24 marks)</vt:lpstr>
      <vt:lpstr>Topic 3.2 – Question 13* – 33 marks – Indicative content</vt:lpstr>
      <vt:lpstr>Topic 3.2 – Question 14* – 33 marks</vt:lpstr>
      <vt:lpstr>Topic 3.2 – Question 14* – 33 marks – The mark scheme – AO1 (9 marks)</vt:lpstr>
      <vt:lpstr>Topic 3.2 – Question 14* – 33 marks –  The mark scheme – AO2 (24 marks)</vt:lpstr>
      <vt:lpstr>Topic 3.2 – Question 14* – 33 marks – Indicative content</vt:lpstr>
      <vt:lpstr>Topic 3.3 – Question 15* – 33 marks</vt:lpstr>
      <vt:lpstr>Topic 3.3 – Question 15* – 33 marks – The mark scheme – AO1 (9 marks)</vt:lpstr>
      <vt:lpstr>Topic 3.3 – Question 15* – 33 marks –  The mark scheme – AO2 (24 marks)</vt:lpstr>
      <vt:lpstr>Topic 3.3 – Question 15* – 33 marks – Indicative content</vt:lpstr>
      <vt:lpstr>Topic 3.3 – Question 16* – 33 marks</vt:lpstr>
      <vt:lpstr>Topic 3.3 – Question 16* – 33 marks – The mark scheme – AO1 (9 marks)</vt:lpstr>
      <vt:lpstr>Topic 3.3 – Question 16* – 33 marks –  The mark scheme – AO2 (24 marks)</vt:lpstr>
      <vt:lpstr>Topic 3.3 – Question 16* – 33 marks – Indicative content</vt:lpstr>
      <vt:lpstr>Topic 3.4 – Question 17* – 33 marks</vt:lpstr>
      <vt:lpstr>Topic 3.4 – Question 17* – 33 marks – The mark scheme – AO1 (9 marks)</vt:lpstr>
      <vt:lpstr>Topic 3.4 – Question 17* – 33 marks –  The mark scheme – AO2 (24 marks)</vt:lpstr>
      <vt:lpstr>Topic 3.4 – Question 17* – 33 marks – Indicative content</vt:lpstr>
      <vt:lpstr>Topic 3.4 – Question 18* – 33 marks</vt:lpstr>
      <vt:lpstr>Topic 3.4 – Question 18* – 33 marks – The mark scheme – AO1 (9 marks)</vt:lpstr>
      <vt:lpstr>Topic 3.4 – Question 18* – 33 marks –  The mark scheme – AO2 (24 marks)</vt:lpstr>
      <vt:lpstr>Topic 3.4 – Question 18* – 33 marks – Indicative content</vt:lpstr>
      <vt:lpstr>Topic 3.5 – Question 19* – 33 marks</vt:lpstr>
      <vt:lpstr>Topic 3.5 – Question 19* – 33 marks – The mark scheme – AO1 (9 marks)</vt:lpstr>
      <vt:lpstr>Topic 3.5 – Question 19* – 33 marks –  The mark scheme – AO2 (24 marks)</vt:lpstr>
      <vt:lpstr>Topic 3.5 – Question 19* – 33 marks – Indicative content</vt:lpstr>
      <vt:lpstr>Topic 3.5 – Question 20* – 33 marks</vt:lpstr>
      <vt:lpstr>Topic 3.5 – Question 19* – 33 marks – The mark scheme – AO1 (9 marks)</vt:lpstr>
      <vt:lpstr>Topic 3.5 – Question 19* – 33 marks –  The mark scheme – AO2 (24 marks)</vt:lpstr>
      <vt:lpstr>Topic 3.5 – Question 19* – 33 marks – Indicative content</vt:lpstr>
    </vt:vector>
  </TitlesOfParts>
  <Company>Cambridge Assessment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Level Geography Guide to SAMs Component 03</dc:title>
  <dc:creator>OCR</dc:creator>
  <cp:keywords>A Level; Geography; Guide; SAMs; Component 03</cp:keywords>
  <cp:lastModifiedBy>Rachel Davis</cp:lastModifiedBy>
  <cp:revision>160</cp:revision>
  <dcterms:created xsi:type="dcterms:W3CDTF">2015-10-07T12:54:48Z</dcterms:created>
  <dcterms:modified xsi:type="dcterms:W3CDTF">2017-12-04T11:01:29Z</dcterms:modified>
</cp:coreProperties>
</file>