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9"/>
  </p:notesMasterIdLst>
  <p:sldIdLst>
    <p:sldId id="256" r:id="rId2"/>
    <p:sldId id="257" r:id="rId3"/>
    <p:sldId id="265" r:id="rId4"/>
    <p:sldId id="266" r:id="rId5"/>
    <p:sldId id="267" r:id="rId6"/>
    <p:sldId id="260" r:id="rId7"/>
    <p:sldId id="261" r:id="rId8"/>
    <p:sldId id="262" r:id="rId9"/>
    <p:sldId id="268" r:id="rId10"/>
    <p:sldId id="269" r:id="rId11"/>
    <p:sldId id="270" r:id="rId12"/>
    <p:sldId id="272" r:id="rId13"/>
    <p:sldId id="274" r:id="rId14"/>
    <p:sldId id="275" r:id="rId15"/>
    <p:sldId id="276" r:id="rId16"/>
    <p:sldId id="277" r:id="rId17"/>
    <p:sldId id="278" r:id="rId18"/>
    <p:sldId id="279" r:id="rId19"/>
    <p:sldId id="280" r:id="rId20"/>
    <p:sldId id="281" r:id="rId21"/>
    <p:sldId id="282" r:id="rId22"/>
    <p:sldId id="283" r:id="rId23"/>
    <p:sldId id="285" r:id="rId24"/>
    <p:sldId id="284" r:id="rId25"/>
    <p:sldId id="286" r:id="rId26"/>
    <p:sldId id="287" r:id="rId27"/>
    <p:sldId id="288" r:id="rId28"/>
    <p:sldId id="289" r:id="rId29"/>
    <p:sldId id="292" r:id="rId30"/>
    <p:sldId id="293" r:id="rId31"/>
    <p:sldId id="294" r:id="rId32"/>
    <p:sldId id="296" r:id="rId33"/>
    <p:sldId id="297" r:id="rId34"/>
    <p:sldId id="298" r:id="rId35"/>
    <p:sldId id="299" r:id="rId36"/>
    <p:sldId id="300" r:id="rId37"/>
    <p:sldId id="301" r:id="rId38"/>
    <p:sldId id="302" r:id="rId39"/>
    <p:sldId id="303" r:id="rId40"/>
    <p:sldId id="304" r:id="rId41"/>
    <p:sldId id="305" r:id="rId42"/>
    <p:sldId id="306" r:id="rId43"/>
    <p:sldId id="307" r:id="rId44"/>
    <p:sldId id="308" r:id="rId45"/>
    <p:sldId id="309" r:id="rId46"/>
    <p:sldId id="310" r:id="rId47"/>
    <p:sldId id="258" r:id="rId4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94" userDrawn="1">
          <p15:clr>
            <a:srgbClr val="A4A3A4"/>
          </p15:clr>
        </p15:guide>
        <p15:guide id="2" pos="2789" userDrawn="1">
          <p15:clr>
            <a:srgbClr val="A4A3A4"/>
          </p15:clr>
        </p15:guide>
        <p15:guide id="3" orient="horz" pos="2482" userDrawn="1">
          <p15:clr>
            <a:srgbClr val="A4A3A4"/>
          </p15:clr>
        </p15:guide>
        <p15:guide id="4" pos="226" userDrawn="1">
          <p15:clr>
            <a:srgbClr val="A4A3A4"/>
          </p15:clr>
        </p15:guide>
        <p15:guide id="5" pos="5534" userDrawn="1">
          <p15:clr>
            <a:srgbClr val="A4A3A4"/>
          </p15:clr>
        </p15:guide>
        <p15:guide id="6" pos="4127" userDrawn="1">
          <p15:clr>
            <a:srgbClr val="A4A3A4"/>
          </p15:clr>
        </p15:guide>
        <p15:guide id="7" orient="horz" pos="463" userDrawn="1">
          <p15:clr>
            <a:srgbClr val="A4A3A4"/>
          </p15:clr>
        </p15:guide>
        <p15:guide id="8" orient="horz" pos="1212" userDrawn="1">
          <p15:clr>
            <a:srgbClr val="A4A3A4"/>
          </p15:clr>
        </p15:guide>
        <p15:guide id="9" pos="3220" userDrawn="1">
          <p15:clr>
            <a:srgbClr val="A4A3A4"/>
          </p15:clr>
        </p15:guide>
        <p15:guide id="10" pos="4422" userDrawn="1">
          <p15:clr>
            <a:srgbClr val="A4A3A4"/>
          </p15:clr>
        </p15:guide>
        <p15:guide id="11" pos="45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 Marshall" initials="DM" lastIdx="2" clrIdx="0">
    <p:extLst>
      <p:ext uri="{19B8F6BF-5375-455C-9EA6-DF929625EA0E}">
        <p15:presenceInfo xmlns:p15="http://schemas.microsoft.com/office/powerpoint/2012/main" userId="S::danmarshall@itg.co.uk::9735c370-d258-44b0-aed8-c3c29a78af2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7E91"/>
    <a:srgbClr val="233588"/>
    <a:srgbClr val="00882B"/>
    <a:srgbClr val="D2460A"/>
    <a:srgbClr val="C3014A"/>
    <a:srgbClr val="AD0F6E"/>
    <a:srgbClr val="905AA1"/>
    <a:srgbClr val="5F6DA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08DE013-7A61-49E7-9832-99A0D9EE039A}" v="1" dt="2021-10-28T12:57:04.7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960"/>
    <p:restoredTop sz="91427" autoAdjust="0"/>
  </p:normalViewPr>
  <p:slideViewPr>
    <p:cSldViewPr snapToGrid="0" snapToObjects="1">
      <p:cViewPr varScale="1">
        <p:scale>
          <a:sx n="87" d="100"/>
          <a:sy n="87" d="100"/>
        </p:scale>
        <p:origin x="1284" y="66"/>
      </p:cViewPr>
      <p:guideLst>
        <p:guide orient="horz" pos="3094"/>
        <p:guide pos="2789"/>
        <p:guide orient="horz" pos="2482"/>
        <p:guide pos="226"/>
        <p:guide pos="5534"/>
        <p:guide pos="4127"/>
        <p:guide orient="horz" pos="463"/>
        <p:guide orient="horz" pos="1212"/>
        <p:guide pos="3220"/>
        <p:guide pos="4422"/>
        <p:guide pos="45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55"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aine McKerrecher" userId="f94ec9a0-b2ec-46f9-acde-c0102f763c94" providerId="ADAL" clId="{308DE013-7A61-49E7-9832-99A0D9EE039A}"/>
    <pc:docChg chg="modSld">
      <pc:chgData name="Elaine McKerrecher" userId="f94ec9a0-b2ec-46f9-acde-c0102f763c94" providerId="ADAL" clId="{308DE013-7A61-49E7-9832-99A0D9EE039A}" dt="2021-10-28T12:57:57.424" v="14" actId="1036"/>
      <pc:docMkLst>
        <pc:docMk/>
      </pc:docMkLst>
      <pc:sldChg chg="addSp modSp mod">
        <pc:chgData name="Elaine McKerrecher" userId="f94ec9a0-b2ec-46f9-acde-c0102f763c94" providerId="ADAL" clId="{308DE013-7A61-49E7-9832-99A0D9EE039A}" dt="2021-10-28T12:57:57.424" v="14" actId="1036"/>
        <pc:sldMkLst>
          <pc:docMk/>
          <pc:sldMk cId="262911625" sldId="256"/>
        </pc:sldMkLst>
        <pc:spChg chg="add mod">
          <ac:chgData name="Elaine McKerrecher" userId="f94ec9a0-b2ec-46f9-acde-c0102f763c94" providerId="ADAL" clId="{308DE013-7A61-49E7-9832-99A0D9EE039A}" dt="2021-10-28T12:57:57.424" v="14" actId="1036"/>
          <ac:spMkLst>
            <pc:docMk/>
            <pc:sldMk cId="262911625" sldId="256"/>
            <ac:spMk id="2" creationId="{5FFE846A-BAD6-478D-9B7E-7E959963DFE4}"/>
          </ac:spMkLst>
        </pc:spChg>
        <pc:spChg chg="mod">
          <ac:chgData name="Elaine McKerrecher" userId="f94ec9a0-b2ec-46f9-acde-c0102f763c94" providerId="ADAL" clId="{308DE013-7A61-49E7-9832-99A0D9EE039A}" dt="2021-10-28T12:56:28.405" v="3" actId="21"/>
          <ac:spMkLst>
            <pc:docMk/>
            <pc:sldMk cId="262911625" sldId="256"/>
            <ac:spMk id="8" creationId="{009D7219-BD56-594C-9CC4-4CE95C3AD48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6D5314-FE83-484F-A37B-68F57E23D656}" type="datetimeFigureOut">
              <a:rPr lang="en-US" smtClean="0"/>
              <a:t>1/18/2022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884A86-C5D2-4A47-B3FB-929443C1A971}" type="slidenum">
              <a:rPr lang="en-US" smtClean="0"/>
              <a:t>‹#›</a:t>
            </a:fld>
            <a:endParaRPr lang="en-US" dirty="0"/>
          </a:p>
        </p:txBody>
      </p:sp>
    </p:spTree>
    <p:extLst>
      <p:ext uri="{BB962C8B-B14F-4D97-AF65-F5344CB8AC3E}">
        <p14:creationId xmlns:p14="http://schemas.microsoft.com/office/powerpoint/2010/main" val="3235023430"/>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1</a:t>
            </a:fld>
            <a:endParaRPr lang="en-US" dirty="0"/>
          </a:p>
        </p:txBody>
      </p:sp>
    </p:spTree>
    <p:extLst>
      <p:ext uri="{BB962C8B-B14F-4D97-AF65-F5344CB8AC3E}">
        <p14:creationId xmlns:p14="http://schemas.microsoft.com/office/powerpoint/2010/main" val="28433199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10</a:t>
            </a:fld>
            <a:endParaRPr lang="en-US" dirty="0"/>
          </a:p>
        </p:txBody>
      </p:sp>
    </p:spTree>
    <p:extLst>
      <p:ext uri="{BB962C8B-B14F-4D97-AF65-F5344CB8AC3E}">
        <p14:creationId xmlns:p14="http://schemas.microsoft.com/office/powerpoint/2010/main" val="1796114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11</a:t>
            </a:fld>
            <a:endParaRPr lang="en-US" dirty="0"/>
          </a:p>
        </p:txBody>
      </p:sp>
    </p:spTree>
    <p:extLst>
      <p:ext uri="{BB962C8B-B14F-4D97-AF65-F5344CB8AC3E}">
        <p14:creationId xmlns:p14="http://schemas.microsoft.com/office/powerpoint/2010/main" val="4889772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12</a:t>
            </a:fld>
            <a:endParaRPr lang="en-US" dirty="0"/>
          </a:p>
        </p:txBody>
      </p:sp>
    </p:spTree>
    <p:extLst>
      <p:ext uri="{BB962C8B-B14F-4D97-AF65-F5344CB8AC3E}">
        <p14:creationId xmlns:p14="http://schemas.microsoft.com/office/powerpoint/2010/main" val="22899288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13</a:t>
            </a:fld>
            <a:endParaRPr lang="en-US" dirty="0"/>
          </a:p>
        </p:txBody>
      </p:sp>
    </p:spTree>
    <p:extLst>
      <p:ext uri="{BB962C8B-B14F-4D97-AF65-F5344CB8AC3E}">
        <p14:creationId xmlns:p14="http://schemas.microsoft.com/office/powerpoint/2010/main" val="39399651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14</a:t>
            </a:fld>
            <a:endParaRPr lang="en-US" dirty="0"/>
          </a:p>
        </p:txBody>
      </p:sp>
    </p:spTree>
    <p:extLst>
      <p:ext uri="{BB962C8B-B14F-4D97-AF65-F5344CB8AC3E}">
        <p14:creationId xmlns:p14="http://schemas.microsoft.com/office/powerpoint/2010/main" val="26619048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15</a:t>
            </a:fld>
            <a:endParaRPr lang="en-US" dirty="0"/>
          </a:p>
        </p:txBody>
      </p:sp>
    </p:spTree>
    <p:extLst>
      <p:ext uri="{BB962C8B-B14F-4D97-AF65-F5344CB8AC3E}">
        <p14:creationId xmlns:p14="http://schemas.microsoft.com/office/powerpoint/2010/main" val="3862664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16</a:t>
            </a:fld>
            <a:endParaRPr lang="en-US" dirty="0"/>
          </a:p>
        </p:txBody>
      </p:sp>
    </p:spTree>
    <p:extLst>
      <p:ext uri="{BB962C8B-B14F-4D97-AF65-F5344CB8AC3E}">
        <p14:creationId xmlns:p14="http://schemas.microsoft.com/office/powerpoint/2010/main" val="1589479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17</a:t>
            </a:fld>
            <a:endParaRPr lang="en-US" dirty="0"/>
          </a:p>
        </p:txBody>
      </p:sp>
    </p:spTree>
    <p:extLst>
      <p:ext uri="{BB962C8B-B14F-4D97-AF65-F5344CB8AC3E}">
        <p14:creationId xmlns:p14="http://schemas.microsoft.com/office/powerpoint/2010/main" val="3320227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18</a:t>
            </a:fld>
            <a:endParaRPr lang="en-US" dirty="0"/>
          </a:p>
        </p:txBody>
      </p:sp>
    </p:spTree>
    <p:extLst>
      <p:ext uri="{BB962C8B-B14F-4D97-AF65-F5344CB8AC3E}">
        <p14:creationId xmlns:p14="http://schemas.microsoft.com/office/powerpoint/2010/main" val="37239200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19</a:t>
            </a:fld>
            <a:endParaRPr lang="en-US" dirty="0"/>
          </a:p>
        </p:txBody>
      </p:sp>
    </p:spTree>
    <p:extLst>
      <p:ext uri="{BB962C8B-B14F-4D97-AF65-F5344CB8AC3E}">
        <p14:creationId xmlns:p14="http://schemas.microsoft.com/office/powerpoint/2010/main" val="502120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2</a:t>
            </a:fld>
            <a:endParaRPr lang="en-US" dirty="0"/>
          </a:p>
        </p:txBody>
      </p:sp>
    </p:spTree>
    <p:extLst>
      <p:ext uri="{BB962C8B-B14F-4D97-AF65-F5344CB8AC3E}">
        <p14:creationId xmlns:p14="http://schemas.microsoft.com/office/powerpoint/2010/main" val="18972877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20</a:t>
            </a:fld>
            <a:endParaRPr lang="en-US" dirty="0"/>
          </a:p>
        </p:txBody>
      </p:sp>
    </p:spTree>
    <p:extLst>
      <p:ext uri="{BB962C8B-B14F-4D97-AF65-F5344CB8AC3E}">
        <p14:creationId xmlns:p14="http://schemas.microsoft.com/office/powerpoint/2010/main" val="36007720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21</a:t>
            </a:fld>
            <a:endParaRPr lang="en-US" dirty="0"/>
          </a:p>
        </p:txBody>
      </p:sp>
    </p:spTree>
    <p:extLst>
      <p:ext uri="{BB962C8B-B14F-4D97-AF65-F5344CB8AC3E}">
        <p14:creationId xmlns:p14="http://schemas.microsoft.com/office/powerpoint/2010/main" val="15909219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22</a:t>
            </a:fld>
            <a:endParaRPr lang="en-US" dirty="0"/>
          </a:p>
        </p:txBody>
      </p:sp>
    </p:spTree>
    <p:extLst>
      <p:ext uri="{BB962C8B-B14F-4D97-AF65-F5344CB8AC3E}">
        <p14:creationId xmlns:p14="http://schemas.microsoft.com/office/powerpoint/2010/main" val="25406752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23</a:t>
            </a:fld>
            <a:endParaRPr lang="en-US" dirty="0"/>
          </a:p>
        </p:txBody>
      </p:sp>
    </p:spTree>
    <p:extLst>
      <p:ext uri="{BB962C8B-B14F-4D97-AF65-F5344CB8AC3E}">
        <p14:creationId xmlns:p14="http://schemas.microsoft.com/office/powerpoint/2010/main" val="84406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24</a:t>
            </a:fld>
            <a:endParaRPr lang="en-US" dirty="0"/>
          </a:p>
        </p:txBody>
      </p:sp>
    </p:spTree>
    <p:extLst>
      <p:ext uri="{BB962C8B-B14F-4D97-AF65-F5344CB8AC3E}">
        <p14:creationId xmlns:p14="http://schemas.microsoft.com/office/powerpoint/2010/main" val="15068602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25</a:t>
            </a:fld>
            <a:endParaRPr lang="en-US" dirty="0"/>
          </a:p>
        </p:txBody>
      </p:sp>
    </p:spTree>
    <p:extLst>
      <p:ext uri="{BB962C8B-B14F-4D97-AF65-F5344CB8AC3E}">
        <p14:creationId xmlns:p14="http://schemas.microsoft.com/office/powerpoint/2010/main" val="19595930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26</a:t>
            </a:fld>
            <a:endParaRPr lang="en-US" dirty="0"/>
          </a:p>
        </p:txBody>
      </p:sp>
    </p:spTree>
    <p:extLst>
      <p:ext uri="{BB962C8B-B14F-4D97-AF65-F5344CB8AC3E}">
        <p14:creationId xmlns:p14="http://schemas.microsoft.com/office/powerpoint/2010/main" val="1363521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27</a:t>
            </a:fld>
            <a:endParaRPr lang="en-US" dirty="0"/>
          </a:p>
        </p:txBody>
      </p:sp>
    </p:spTree>
    <p:extLst>
      <p:ext uri="{BB962C8B-B14F-4D97-AF65-F5344CB8AC3E}">
        <p14:creationId xmlns:p14="http://schemas.microsoft.com/office/powerpoint/2010/main" val="312385731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28</a:t>
            </a:fld>
            <a:endParaRPr lang="en-US" dirty="0"/>
          </a:p>
        </p:txBody>
      </p:sp>
    </p:spTree>
    <p:extLst>
      <p:ext uri="{BB962C8B-B14F-4D97-AF65-F5344CB8AC3E}">
        <p14:creationId xmlns:p14="http://schemas.microsoft.com/office/powerpoint/2010/main" val="28059274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29</a:t>
            </a:fld>
            <a:endParaRPr lang="en-US" dirty="0"/>
          </a:p>
        </p:txBody>
      </p:sp>
    </p:spTree>
    <p:extLst>
      <p:ext uri="{BB962C8B-B14F-4D97-AF65-F5344CB8AC3E}">
        <p14:creationId xmlns:p14="http://schemas.microsoft.com/office/powerpoint/2010/main" val="3505190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3</a:t>
            </a:fld>
            <a:endParaRPr lang="en-US" dirty="0"/>
          </a:p>
        </p:txBody>
      </p:sp>
    </p:spTree>
    <p:extLst>
      <p:ext uri="{BB962C8B-B14F-4D97-AF65-F5344CB8AC3E}">
        <p14:creationId xmlns:p14="http://schemas.microsoft.com/office/powerpoint/2010/main" val="23773210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30</a:t>
            </a:fld>
            <a:endParaRPr lang="en-US" dirty="0"/>
          </a:p>
        </p:txBody>
      </p:sp>
    </p:spTree>
    <p:extLst>
      <p:ext uri="{BB962C8B-B14F-4D97-AF65-F5344CB8AC3E}">
        <p14:creationId xmlns:p14="http://schemas.microsoft.com/office/powerpoint/2010/main" val="35113895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31</a:t>
            </a:fld>
            <a:endParaRPr lang="en-US" dirty="0"/>
          </a:p>
        </p:txBody>
      </p:sp>
    </p:spTree>
    <p:extLst>
      <p:ext uri="{BB962C8B-B14F-4D97-AF65-F5344CB8AC3E}">
        <p14:creationId xmlns:p14="http://schemas.microsoft.com/office/powerpoint/2010/main" val="22823521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32</a:t>
            </a:fld>
            <a:endParaRPr lang="en-US" dirty="0"/>
          </a:p>
        </p:txBody>
      </p:sp>
    </p:spTree>
    <p:extLst>
      <p:ext uri="{BB962C8B-B14F-4D97-AF65-F5344CB8AC3E}">
        <p14:creationId xmlns:p14="http://schemas.microsoft.com/office/powerpoint/2010/main" val="29875880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33</a:t>
            </a:fld>
            <a:endParaRPr lang="en-US" dirty="0"/>
          </a:p>
        </p:txBody>
      </p:sp>
    </p:spTree>
    <p:extLst>
      <p:ext uri="{BB962C8B-B14F-4D97-AF65-F5344CB8AC3E}">
        <p14:creationId xmlns:p14="http://schemas.microsoft.com/office/powerpoint/2010/main" val="6781314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34</a:t>
            </a:fld>
            <a:endParaRPr lang="en-US" dirty="0"/>
          </a:p>
        </p:txBody>
      </p:sp>
    </p:spTree>
    <p:extLst>
      <p:ext uri="{BB962C8B-B14F-4D97-AF65-F5344CB8AC3E}">
        <p14:creationId xmlns:p14="http://schemas.microsoft.com/office/powerpoint/2010/main" val="52592265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35</a:t>
            </a:fld>
            <a:endParaRPr lang="en-US" dirty="0"/>
          </a:p>
        </p:txBody>
      </p:sp>
    </p:spTree>
    <p:extLst>
      <p:ext uri="{BB962C8B-B14F-4D97-AF65-F5344CB8AC3E}">
        <p14:creationId xmlns:p14="http://schemas.microsoft.com/office/powerpoint/2010/main" val="107553835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36</a:t>
            </a:fld>
            <a:endParaRPr lang="en-US" dirty="0"/>
          </a:p>
        </p:txBody>
      </p:sp>
    </p:spTree>
    <p:extLst>
      <p:ext uri="{BB962C8B-B14F-4D97-AF65-F5344CB8AC3E}">
        <p14:creationId xmlns:p14="http://schemas.microsoft.com/office/powerpoint/2010/main" val="23307823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37</a:t>
            </a:fld>
            <a:endParaRPr lang="en-US" dirty="0"/>
          </a:p>
        </p:txBody>
      </p:sp>
    </p:spTree>
    <p:extLst>
      <p:ext uri="{BB962C8B-B14F-4D97-AF65-F5344CB8AC3E}">
        <p14:creationId xmlns:p14="http://schemas.microsoft.com/office/powerpoint/2010/main" val="11582174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38</a:t>
            </a:fld>
            <a:endParaRPr lang="en-US" dirty="0"/>
          </a:p>
        </p:txBody>
      </p:sp>
    </p:spTree>
    <p:extLst>
      <p:ext uri="{BB962C8B-B14F-4D97-AF65-F5344CB8AC3E}">
        <p14:creationId xmlns:p14="http://schemas.microsoft.com/office/powerpoint/2010/main" val="45383170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39</a:t>
            </a:fld>
            <a:endParaRPr lang="en-US" dirty="0"/>
          </a:p>
        </p:txBody>
      </p:sp>
    </p:spTree>
    <p:extLst>
      <p:ext uri="{BB962C8B-B14F-4D97-AF65-F5344CB8AC3E}">
        <p14:creationId xmlns:p14="http://schemas.microsoft.com/office/powerpoint/2010/main" val="36370460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4</a:t>
            </a:fld>
            <a:endParaRPr lang="en-US" dirty="0"/>
          </a:p>
        </p:txBody>
      </p:sp>
    </p:spTree>
    <p:extLst>
      <p:ext uri="{BB962C8B-B14F-4D97-AF65-F5344CB8AC3E}">
        <p14:creationId xmlns:p14="http://schemas.microsoft.com/office/powerpoint/2010/main" val="61029223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40</a:t>
            </a:fld>
            <a:endParaRPr lang="en-US" dirty="0"/>
          </a:p>
        </p:txBody>
      </p:sp>
    </p:spTree>
    <p:extLst>
      <p:ext uri="{BB962C8B-B14F-4D97-AF65-F5344CB8AC3E}">
        <p14:creationId xmlns:p14="http://schemas.microsoft.com/office/powerpoint/2010/main" val="246420029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41</a:t>
            </a:fld>
            <a:endParaRPr lang="en-US" dirty="0"/>
          </a:p>
        </p:txBody>
      </p:sp>
    </p:spTree>
    <p:extLst>
      <p:ext uri="{BB962C8B-B14F-4D97-AF65-F5344CB8AC3E}">
        <p14:creationId xmlns:p14="http://schemas.microsoft.com/office/powerpoint/2010/main" val="7530625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42</a:t>
            </a:fld>
            <a:endParaRPr lang="en-US" dirty="0"/>
          </a:p>
        </p:txBody>
      </p:sp>
    </p:spTree>
    <p:extLst>
      <p:ext uri="{BB962C8B-B14F-4D97-AF65-F5344CB8AC3E}">
        <p14:creationId xmlns:p14="http://schemas.microsoft.com/office/powerpoint/2010/main" val="24198676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43</a:t>
            </a:fld>
            <a:endParaRPr lang="en-US" dirty="0"/>
          </a:p>
        </p:txBody>
      </p:sp>
    </p:spTree>
    <p:extLst>
      <p:ext uri="{BB962C8B-B14F-4D97-AF65-F5344CB8AC3E}">
        <p14:creationId xmlns:p14="http://schemas.microsoft.com/office/powerpoint/2010/main" val="25200343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44</a:t>
            </a:fld>
            <a:endParaRPr lang="en-US" dirty="0"/>
          </a:p>
        </p:txBody>
      </p:sp>
    </p:spTree>
    <p:extLst>
      <p:ext uri="{BB962C8B-B14F-4D97-AF65-F5344CB8AC3E}">
        <p14:creationId xmlns:p14="http://schemas.microsoft.com/office/powerpoint/2010/main" val="10308747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45</a:t>
            </a:fld>
            <a:endParaRPr lang="en-US" dirty="0"/>
          </a:p>
        </p:txBody>
      </p:sp>
    </p:spTree>
    <p:extLst>
      <p:ext uri="{BB962C8B-B14F-4D97-AF65-F5344CB8AC3E}">
        <p14:creationId xmlns:p14="http://schemas.microsoft.com/office/powerpoint/2010/main" val="996728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46</a:t>
            </a:fld>
            <a:endParaRPr lang="en-US" dirty="0"/>
          </a:p>
        </p:txBody>
      </p:sp>
    </p:spTree>
    <p:extLst>
      <p:ext uri="{BB962C8B-B14F-4D97-AF65-F5344CB8AC3E}">
        <p14:creationId xmlns:p14="http://schemas.microsoft.com/office/powerpoint/2010/main" val="39991557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47</a:t>
            </a:fld>
            <a:endParaRPr lang="en-US"/>
          </a:p>
        </p:txBody>
      </p:sp>
    </p:spTree>
    <p:extLst>
      <p:ext uri="{BB962C8B-B14F-4D97-AF65-F5344CB8AC3E}">
        <p14:creationId xmlns:p14="http://schemas.microsoft.com/office/powerpoint/2010/main" val="15108206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5</a:t>
            </a:fld>
            <a:endParaRPr lang="en-US" dirty="0"/>
          </a:p>
        </p:txBody>
      </p:sp>
    </p:spTree>
    <p:extLst>
      <p:ext uri="{BB962C8B-B14F-4D97-AF65-F5344CB8AC3E}">
        <p14:creationId xmlns:p14="http://schemas.microsoft.com/office/powerpoint/2010/main" val="10177358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6</a:t>
            </a:fld>
            <a:endParaRPr lang="en-US" dirty="0"/>
          </a:p>
        </p:txBody>
      </p:sp>
    </p:spTree>
    <p:extLst>
      <p:ext uri="{BB962C8B-B14F-4D97-AF65-F5344CB8AC3E}">
        <p14:creationId xmlns:p14="http://schemas.microsoft.com/office/powerpoint/2010/main" val="162947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7</a:t>
            </a:fld>
            <a:endParaRPr lang="en-US" dirty="0"/>
          </a:p>
        </p:txBody>
      </p:sp>
    </p:spTree>
    <p:extLst>
      <p:ext uri="{BB962C8B-B14F-4D97-AF65-F5344CB8AC3E}">
        <p14:creationId xmlns:p14="http://schemas.microsoft.com/office/powerpoint/2010/main" val="27158041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8</a:t>
            </a:fld>
            <a:endParaRPr lang="en-US" dirty="0"/>
          </a:p>
        </p:txBody>
      </p:sp>
    </p:spTree>
    <p:extLst>
      <p:ext uri="{BB962C8B-B14F-4D97-AF65-F5344CB8AC3E}">
        <p14:creationId xmlns:p14="http://schemas.microsoft.com/office/powerpoint/2010/main" val="33489414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884A86-C5D2-4A47-B3FB-929443C1A971}" type="slidenum">
              <a:rPr lang="en-US" smtClean="0"/>
              <a:t>9</a:t>
            </a:fld>
            <a:endParaRPr lang="en-US" dirty="0"/>
          </a:p>
        </p:txBody>
      </p:sp>
    </p:spTree>
    <p:extLst>
      <p:ext uri="{BB962C8B-B14F-4D97-AF65-F5344CB8AC3E}">
        <p14:creationId xmlns:p14="http://schemas.microsoft.com/office/powerpoint/2010/main" val="33468359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6B22B865-2DF2-1844-837E-AACBCDE64215}" type="datetimeFigureOut">
              <a:rPr lang="en-US" smtClean="0"/>
              <a:t>1/18/2022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9CF2442-F6AB-B744-995F-2C5E6665CFF8}" type="slidenum">
              <a:rPr lang="en-US" smtClean="0"/>
              <a:t>‹#›</a:t>
            </a:fld>
            <a:endParaRPr lang="en-US" dirty="0"/>
          </a:p>
        </p:txBody>
      </p:sp>
    </p:spTree>
    <p:extLst>
      <p:ext uri="{BB962C8B-B14F-4D97-AF65-F5344CB8AC3E}">
        <p14:creationId xmlns:p14="http://schemas.microsoft.com/office/powerpoint/2010/main" val="3714351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B22B865-2DF2-1844-837E-AACBCDE64215}" type="datetimeFigureOut">
              <a:rPr lang="en-US" smtClean="0"/>
              <a:t>1/18/2022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9CF2442-F6AB-B744-995F-2C5E6665CFF8}" type="slidenum">
              <a:rPr lang="en-US" smtClean="0"/>
              <a:t>‹#›</a:t>
            </a:fld>
            <a:endParaRPr lang="en-US" dirty="0"/>
          </a:p>
        </p:txBody>
      </p:sp>
    </p:spTree>
    <p:extLst>
      <p:ext uri="{BB962C8B-B14F-4D97-AF65-F5344CB8AC3E}">
        <p14:creationId xmlns:p14="http://schemas.microsoft.com/office/powerpoint/2010/main" val="1951161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B22B865-2DF2-1844-837E-AACBCDE64215}" type="datetimeFigureOut">
              <a:rPr lang="en-US" smtClean="0"/>
              <a:t>1/18/2022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9CF2442-F6AB-B744-995F-2C5E6665CFF8}" type="slidenum">
              <a:rPr lang="en-US" smtClean="0"/>
              <a:t>‹#›</a:t>
            </a:fld>
            <a:endParaRPr lang="en-US" dirty="0"/>
          </a:p>
        </p:txBody>
      </p:sp>
    </p:spTree>
    <p:extLst>
      <p:ext uri="{BB962C8B-B14F-4D97-AF65-F5344CB8AC3E}">
        <p14:creationId xmlns:p14="http://schemas.microsoft.com/office/powerpoint/2010/main" val="3834153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6B22B865-2DF2-1844-837E-AACBCDE64215}" type="datetimeFigureOut">
              <a:rPr lang="en-US" smtClean="0"/>
              <a:t>1/18/2022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9CF2442-F6AB-B744-995F-2C5E6665CFF8}" type="slidenum">
              <a:rPr lang="en-US" smtClean="0"/>
              <a:t>‹#›</a:t>
            </a:fld>
            <a:endParaRPr lang="en-US" dirty="0"/>
          </a:p>
        </p:txBody>
      </p:sp>
    </p:spTree>
    <p:extLst>
      <p:ext uri="{BB962C8B-B14F-4D97-AF65-F5344CB8AC3E}">
        <p14:creationId xmlns:p14="http://schemas.microsoft.com/office/powerpoint/2010/main" val="39090824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B22B865-2DF2-1844-837E-AACBCDE64215}" type="datetimeFigureOut">
              <a:rPr lang="en-US" smtClean="0"/>
              <a:t>1/18/2022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9CF2442-F6AB-B744-995F-2C5E6665CFF8}" type="slidenum">
              <a:rPr lang="en-US" smtClean="0"/>
              <a:t>‹#›</a:t>
            </a:fld>
            <a:endParaRPr lang="en-US" dirty="0"/>
          </a:p>
        </p:txBody>
      </p:sp>
    </p:spTree>
    <p:extLst>
      <p:ext uri="{BB962C8B-B14F-4D97-AF65-F5344CB8AC3E}">
        <p14:creationId xmlns:p14="http://schemas.microsoft.com/office/powerpoint/2010/main" val="2318927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6B22B865-2DF2-1844-837E-AACBCDE64215}" type="datetimeFigureOut">
              <a:rPr lang="en-US" smtClean="0"/>
              <a:t>1/18/2022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9CF2442-F6AB-B744-995F-2C5E6665CFF8}" type="slidenum">
              <a:rPr lang="en-US" smtClean="0"/>
              <a:t>‹#›</a:t>
            </a:fld>
            <a:endParaRPr lang="en-US" dirty="0"/>
          </a:p>
        </p:txBody>
      </p:sp>
    </p:spTree>
    <p:extLst>
      <p:ext uri="{BB962C8B-B14F-4D97-AF65-F5344CB8AC3E}">
        <p14:creationId xmlns:p14="http://schemas.microsoft.com/office/powerpoint/2010/main" val="1707893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629150" y="1878806"/>
            <a:ext cx="3887391" cy="276344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6B22B865-2DF2-1844-837E-AACBCDE64215}" type="datetimeFigureOut">
              <a:rPr lang="en-US" smtClean="0"/>
              <a:t>1/18/2022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9CF2442-F6AB-B744-995F-2C5E6665CFF8}" type="slidenum">
              <a:rPr lang="en-US" smtClean="0"/>
              <a:t>‹#›</a:t>
            </a:fld>
            <a:endParaRPr lang="en-US" dirty="0"/>
          </a:p>
        </p:txBody>
      </p:sp>
    </p:spTree>
    <p:extLst>
      <p:ext uri="{BB962C8B-B14F-4D97-AF65-F5344CB8AC3E}">
        <p14:creationId xmlns:p14="http://schemas.microsoft.com/office/powerpoint/2010/main" val="34287975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6B22B865-2DF2-1844-837E-AACBCDE64215}" type="datetimeFigureOut">
              <a:rPr lang="en-US" smtClean="0"/>
              <a:t>1/18/2022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9CF2442-F6AB-B744-995F-2C5E6665CFF8}" type="slidenum">
              <a:rPr lang="en-US" smtClean="0"/>
              <a:t>‹#›</a:t>
            </a:fld>
            <a:endParaRPr lang="en-US" dirty="0"/>
          </a:p>
        </p:txBody>
      </p:sp>
    </p:spTree>
    <p:extLst>
      <p:ext uri="{BB962C8B-B14F-4D97-AF65-F5344CB8AC3E}">
        <p14:creationId xmlns:p14="http://schemas.microsoft.com/office/powerpoint/2010/main" val="2331029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22B865-2DF2-1844-837E-AACBCDE64215}" type="datetimeFigureOut">
              <a:rPr lang="en-US" smtClean="0"/>
              <a:t>1/18/2022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9CF2442-F6AB-B744-995F-2C5E6665CFF8}" type="slidenum">
              <a:rPr lang="en-US" smtClean="0"/>
              <a:t>‹#›</a:t>
            </a:fld>
            <a:endParaRPr lang="en-US" dirty="0"/>
          </a:p>
        </p:txBody>
      </p:sp>
    </p:spTree>
    <p:extLst>
      <p:ext uri="{BB962C8B-B14F-4D97-AF65-F5344CB8AC3E}">
        <p14:creationId xmlns:p14="http://schemas.microsoft.com/office/powerpoint/2010/main" val="39485810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B22B865-2DF2-1844-837E-AACBCDE64215}" type="datetimeFigureOut">
              <a:rPr lang="en-US" smtClean="0"/>
              <a:t>1/18/2022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9CF2442-F6AB-B744-995F-2C5E6665CFF8}" type="slidenum">
              <a:rPr lang="en-US" smtClean="0"/>
              <a:t>‹#›</a:t>
            </a:fld>
            <a:endParaRPr lang="en-US" dirty="0"/>
          </a:p>
        </p:txBody>
      </p:sp>
    </p:spTree>
    <p:extLst>
      <p:ext uri="{BB962C8B-B14F-4D97-AF65-F5344CB8AC3E}">
        <p14:creationId xmlns:p14="http://schemas.microsoft.com/office/powerpoint/2010/main" val="24155817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dirty="0"/>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5" name="Date Placeholder 4"/>
          <p:cNvSpPr>
            <a:spLocks noGrp="1"/>
          </p:cNvSpPr>
          <p:nvPr>
            <p:ph type="dt" sz="half" idx="10"/>
          </p:nvPr>
        </p:nvSpPr>
        <p:spPr/>
        <p:txBody>
          <a:bodyPr/>
          <a:lstStyle/>
          <a:p>
            <a:fld id="{6B22B865-2DF2-1844-837E-AACBCDE64215}" type="datetimeFigureOut">
              <a:rPr lang="en-US" smtClean="0"/>
              <a:t>1/18/2022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9CF2442-F6AB-B744-995F-2C5E6665CFF8}" type="slidenum">
              <a:rPr lang="en-US" smtClean="0"/>
              <a:t>‹#›</a:t>
            </a:fld>
            <a:endParaRPr lang="en-US" dirty="0"/>
          </a:p>
        </p:txBody>
      </p:sp>
    </p:spTree>
    <p:extLst>
      <p:ext uri="{BB962C8B-B14F-4D97-AF65-F5344CB8AC3E}">
        <p14:creationId xmlns:p14="http://schemas.microsoft.com/office/powerpoint/2010/main" val="978785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6B22B865-2DF2-1844-837E-AACBCDE64215}" type="datetimeFigureOut">
              <a:rPr lang="en-US" smtClean="0"/>
              <a:t>1/18/2022</a:t>
            </a:fld>
            <a:endParaRPr lang="en-US" dirty="0"/>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9CF2442-F6AB-B744-995F-2C5E6665CFF8}" type="slidenum">
              <a:rPr lang="en-US" smtClean="0"/>
              <a:t>‹#›</a:t>
            </a:fld>
            <a:endParaRPr lang="en-US" dirty="0"/>
          </a:p>
        </p:txBody>
      </p:sp>
    </p:spTree>
    <p:extLst>
      <p:ext uri="{BB962C8B-B14F-4D97-AF65-F5344CB8AC3E}">
        <p14:creationId xmlns:p14="http://schemas.microsoft.com/office/powerpoint/2010/main" val="23970403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6.jpeg"/><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6.jpe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6.jpeg"/></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23.jpeg"/><Relationship Id="rId4" Type="http://schemas.openxmlformats.org/officeDocument/2006/relationships/image" Target="../media/image6.jpeg"/></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6.jpeg"/></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6.jpeg"/></Relationships>
</file>

<file path=ppt/slides/_rels/slide2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6.jpe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30.jpeg"/><Relationship Id="rId5" Type="http://schemas.openxmlformats.org/officeDocument/2006/relationships/image" Target="../media/image6.jpeg"/><Relationship Id="rId4" Type="http://schemas.openxmlformats.org/officeDocument/2006/relationships/image" Target="../media/image7.jpeg"/></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6.jpeg"/></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6.jpeg"/></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png"/><Relationship Id="rId4" Type="http://schemas.openxmlformats.org/officeDocument/2006/relationships/image" Target="../media/image6.jpeg"/></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6.jpeg"/></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6.jpeg"/></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6.jpeg"/></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6.jpeg"/></Relationships>
</file>

<file path=ppt/slides/_rels/slide3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6.jpeg"/></Relationships>
</file>

<file path=ppt/slides/_rels/slide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6.jpeg"/></Relationships>
</file>

<file path=ppt/slides/_rels/slide3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6.jpeg"/></Relationships>
</file>

<file path=ppt/slides/_rels/slide3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6.jpeg"/></Relationships>
</file>

<file path=ppt/slides/_rels/slide3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6.jpeg"/></Relationships>
</file>

<file path=ppt/slides/_rels/slide3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6.jpeg"/></Relationships>
</file>

<file path=ppt/slides/_rels/slide3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6.jpeg"/></Relationships>
</file>

<file path=ppt/slides/_rels/slide3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jpeg"/><Relationship Id="rId4" Type="http://schemas.openxmlformats.org/officeDocument/2006/relationships/image" Target="../media/image6.jpeg"/></Relationships>
</file>

<file path=ppt/slides/_rels/slide4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jpeg"/><Relationship Id="rId4" Type="http://schemas.openxmlformats.org/officeDocument/2006/relationships/image" Target="../media/image6.jpeg"/></Relationships>
</file>

<file path=ppt/slides/_rels/slide4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jpeg"/><Relationship Id="rId4" Type="http://schemas.openxmlformats.org/officeDocument/2006/relationships/image" Target="../media/image6.jpeg"/></Relationships>
</file>

<file path=ppt/slides/_rels/slide4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6.jpeg"/></Relationships>
</file>

<file path=ppt/slides/_rels/slide4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jpeg"/><Relationship Id="rId4" Type="http://schemas.openxmlformats.org/officeDocument/2006/relationships/image" Target="../media/image6.jpeg"/></Relationships>
</file>

<file path=ppt/slides/_rels/slide4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jpeg"/><Relationship Id="rId4" Type="http://schemas.openxmlformats.org/officeDocument/2006/relationships/image" Target="../media/image6.jpeg"/></Relationships>
</file>

<file path=ppt/slides/_rels/slide4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jpeg"/><Relationship Id="rId4" Type="http://schemas.openxmlformats.org/officeDocument/2006/relationships/image" Target="../media/image6.jpeg"/></Relationships>
</file>

<file path=ppt/slides/_rels/slide47.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7.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7.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6.jpeg"/><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009D7219-BD56-594C-9CC4-4CE95C3AD480}"/>
              </a:ext>
            </a:extLst>
          </p:cNvPr>
          <p:cNvSpPr/>
          <p:nvPr/>
        </p:nvSpPr>
        <p:spPr>
          <a:xfrm>
            <a:off x="0" y="876904"/>
            <a:ext cx="9144000" cy="4266596"/>
          </a:xfrm>
          <a:prstGeom prst="rect">
            <a:avLst/>
          </a:prstGeom>
          <a:solidFill>
            <a:srgbClr val="D246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Logo, company name&#10;&#10;Description automatically generated">
            <a:extLst>
              <a:ext uri="{FF2B5EF4-FFF2-40B4-BE49-F238E27FC236}">
                <a16:creationId xmlns:a16="http://schemas.microsoft.com/office/drawing/2014/main" id="{CD9552BD-F77F-F340-8D92-567A45B1634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8827" y="195880"/>
            <a:ext cx="542314" cy="522638"/>
          </a:xfrm>
          <a:prstGeom prst="rect">
            <a:avLst/>
          </a:prstGeom>
        </p:spPr>
      </p:pic>
      <p:pic>
        <p:nvPicPr>
          <p:cNvPr id="7" name="Picture 6" descr="Logo, company name&#10;&#10;Description automatically generated">
            <a:extLst>
              <a:ext uri="{FF2B5EF4-FFF2-40B4-BE49-F238E27FC236}">
                <a16:creationId xmlns:a16="http://schemas.microsoft.com/office/drawing/2014/main" id="{F95DA247-D0F5-8E4E-A7B6-3BEFCCEF9E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766051" y="249329"/>
            <a:ext cx="1045396" cy="432479"/>
          </a:xfrm>
          <a:prstGeom prst="rect">
            <a:avLst/>
          </a:prstGeom>
        </p:spPr>
      </p:pic>
      <p:sp>
        <p:nvSpPr>
          <p:cNvPr id="9" name="Rectangle 8">
            <a:extLst>
              <a:ext uri="{FF2B5EF4-FFF2-40B4-BE49-F238E27FC236}">
                <a16:creationId xmlns:a16="http://schemas.microsoft.com/office/drawing/2014/main" id="{5ED6C05D-2E70-4A4C-92EE-1BD9E7BA91D4}"/>
              </a:ext>
            </a:extLst>
          </p:cNvPr>
          <p:cNvSpPr/>
          <p:nvPr/>
        </p:nvSpPr>
        <p:spPr>
          <a:xfrm>
            <a:off x="358775" y="2082964"/>
            <a:ext cx="4694549" cy="1205458"/>
          </a:xfrm>
          <a:prstGeom prst="rect">
            <a:avLst/>
          </a:prstGeom>
        </p:spPr>
        <p:txBody>
          <a:bodyPr wrap="square" lIns="0" tIns="0" rIns="0" bIns="0">
            <a:spAutoFit/>
          </a:bodyPr>
          <a:lstStyle/>
          <a:p>
            <a:pPr>
              <a:lnSpc>
                <a:spcPts val="4660"/>
              </a:lnSpc>
            </a:pPr>
            <a:r>
              <a:rPr lang="en-GB" sz="4400" b="1" spc="-100" dirty="0">
                <a:solidFill>
                  <a:schemeClr val="bg1"/>
                </a:solidFill>
                <a:latin typeface="ITC Avant Garde Std Md" panose="020B0602020202020204" pitchFamily="34" charset="77"/>
              </a:rPr>
              <a:t>C</a:t>
            </a:r>
            <a:r>
              <a:rPr lang="en-GB" sz="4400" b="1" dirty="0">
                <a:solidFill>
                  <a:schemeClr val="bg1"/>
                </a:solidFill>
                <a:latin typeface="ITC Avant Garde Std Md" panose="020B0602020202020204" pitchFamily="34" charset="77"/>
              </a:rPr>
              <a:t>AMBRIDGE</a:t>
            </a:r>
            <a:br>
              <a:rPr lang="en-GB" sz="4400" b="1" dirty="0">
                <a:solidFill>
                  <a:schemeClr val="bg1"/>
                </a:solidFill>
                <a:latin typeface="ITC Avant Garde Pro Md" panose="020B0602020202020204" pitchFamily="34" charset="77"/>
              </a:rPr>
            </a:br>
            <a:r>
              <a:rPr lang="en-GB" sz="4400" b="1" i="1" dirty="0">
                <a:solidFill>
                  <a:schemeClr val="bg1"/>
                </a:solidFill>
                <a:latin typeface="ITC Avant Garde Std Md" panose="020B0602020202020204" pitchFamily="34" charset="77"/>
              </a:rPr>
              <a:t>N</a:t>
            </a:r>
            <a:r>
              <a:rPr lang="en-GB" sz="4400" b="1" i="1" spc="-200" dirty="0">
                <a:solidFill>
                  <a:schemeClr val="bg1"/>
                </a:solidFill>
                <a:latin typeface="ITC Avant Garde Std Md" panose="020B0602020202020204" pitchFamily="34" charset="77"/>
              </a:rPr>
              <a:t>A</a:t>
            </a:r>
            <a:r>
              <a:rPr lang="en-GB" sz="4400" b="1" i="1" spc="100" dirty="0">
                <a:solidFill>
                  <a:schemeClr val="bg1"/>
                </a:solidFill>
                <a:latin typeface="ITC Avant Garde Std Md" panose="020B0602020202020204" pitchFamily="34" charset="77"/>
              </a:rPr>
              <a:t>T</a:t>
            </a:r>
            <a:r>
              <a:rPr lang="en-GB" sz="4400" b="1" i="1" dirty="0">
                <a:solidFill>
                  <a:schemeClr val="bg1"/>
                </a:solidFill>
                <a:latin typeface="ITC Avant Garde Std Md" panose="020B0602020202020204" pitchFamily="34" charset="77"/>
              </a:rPr>
              <a:t>IONALS </a:t>
            </a:r>
            <a:endParaRPr lang="en-GB" sz="4400" b="1" i="1" dirty="0">
              <a:solidFill>
                <a:schemeClr val="bg1"/>
              </a:solidFill>
              <a:effectLst/>
              <a:latin typeface="ITC Avant Garde Std Md" panose="020B0602020202020204" pitchFamily="34" charset="77"/>
            </a:endParaRPr>
          </a:p>
        </p:txBody>
      </p:sp>
      <p:sp>
        <p:nvSpPr>
          <p:cNvPr id="13" name="Rectangle 12">
            <a:extLst>
              <a:ext uri="{FF2B5EF4-FFF2-40B4-BE49-F238E27FC236}">
                <a16:creationId xmlns:a16="http://schemas.microsoft.com/office/drawing/2014/main" id="{0BB0E4D7-2F1B-FF41-94D7-38E3EED1D380}"/>
              </a:ext>
            </a:extLst>
          </p:cNvPr>
          <p:cNvSpPr/>
          <p:nvPr/>
        </p:nvSpPr>
        <p:spPr>
          <a:xfrm>
            <a:off x="358775" y="3722939"/>
            <a:ext cx="4221423" cy="276999"/>
          </a:xfrm>
          <a:prstGeom prst="rect">
            <a:avLst/>
          </a:prstGeom>
        </p:spPr>
        <p:txBody>
          <a:bodyPr wrap="square" lIns="0" tIns="0" rIns="0" bIns="0">
            <a:spAutoFit/>
          </a:bodyPr>
          <a:lstStyle/>
          <a:p>
            <a:r>
              <a:rPr lang="en-GB" b="1" dirty="0">
                <a:solidFill>
                  <a:schemeClr val="bg1"/>
                </a:solidFill>
                <a:latin typeface="ITC Avant Garde Std Md" panose="020B0602020202020204" pitchFamily="34" charset="77"/>
              </a:rPr>
              <a:t>OCR Level 1/Level 2</a:t>
            </a:r>
            <a:endParaRPr lang="en-GB" dirty="0">
              <a:solidFill>
                <a:schemeClr val="bg1"/>
              </a:solidFill>
              <a:latin typeface="ITC Avant Garde Std Md" panose="020B0602020202020204" pitchFamily="34" charset="77"/>
            </a:endParaRPr>
          </a:p>
        </p:txBody>
      </p:sp>
      <p:sp>
        <p:nvSpPr>
          <p:cNvPr id="14" name="Rectangle 13">
            <a:extLst>
              <a:ext uri="{FF2B5EF4-FFF2-40B4-BE49-F238E27FC236}">
                <a16:creationId xmlns:a16="http://schemas.microsoft.com/office/drawing/2014/main" id="{5A8D0A59-27DA-AC41-A3BE-5ABDC32D5504}"/>
              </a:ext>
            </a:extLst>
          </p:cNvPr>
          <p:cNvSpPr/>
          <p:nvPr/>
        </p:nvSpPr>
        <p:spPr>
          <a:xfrm>
            <a:off x="358775" y="4104890"/>
            <a:ext cx="4221423" cy="184666"/>
          </a:xfrm>
          <a:prstGeom prst="rect">
            <a:avLst/>
          </a:prstGeom>
        </p:spPr>
        <p:txBody>
          <a:bodyPr wrap="square" lIns="0" tIns="0" rIns="0" bIns="0">
            <a:spAutoFit/>
          </a:bodyPr>
          <a:lstStyle/>
          <a:p>
            <a:r>
              <a:rPr lang="en-GB" sz="1200" i="1" dirty="0">
                <a:solidFill>
                  <a:schemeClr val="bg1"/>
                </a:solidFill>
              </a:rPr>
              <a:t>Full time vocational courses for 14-16 year olds</a:t>
            </a:r>
          </a:p>
        </p:txBody>
      </p:sp>
      <p:sp>
        <p:nvSpPr>
          <p:cNvPr id="25" name="Freeform 24">
            <a:extLst>
              <a:ext uri="{FF2B5EF4-FFF2-40B4-BE49-F238E27FC236}">
                <a16:creationId xmlns:a16="http://schemas.microsoft.com/office/drawing/2014/main" id="{DB4821AE-8535-1840-9B18-85A6B394BB59}"/>
              </a:ext>
            </a:extLst>
          </p:cNvPr>
          <p:cNvSpPr/>
          <p:nvPr/>
        </p:nvSpPr>
        <p:spPr>
          <a:xfrm>
            <a:off x="-12258" y="1108312"/>
            <a:ext cx="4011381" cy="363894"/>
          </a:xfrm>
          <a:custGeom>
            <a:avLst/>
            <a:gdLst>
              <a:gd name="connsiteX0" fmla="*/ 0 w 2071396"/>
              <a:gd name="connsiteY0" fmla="*/ 0 h 363894"/>
              <a:gd name="connsiteX1" fmla="*/ 2071396 w 2071396"/>
              <a:gd name="connsiteY1" fmla="*/ 0 h 363894"/>
              <a:gd name="connsiteX2" fmla="*/ 1847461 w 2071396"/>
              <a:gd name="connsiteY2" fmla="*/ 363894 h 363894"/>
              <a:gd name="connsiteX3" fmla="*/ 0 w 2071396"/>
              <a:gd name="connsiteY3" fmla="*/ 363894 h 363894"/>
              <a:gd name="connsiteX4" fmla="*/ 0 w 2071396"/>
              <a:gd name="connsiteY4" fmla="*/ 0 h 3638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1396" h="363894">
                <a:moveTo>
                  <a:pt x="0" y="0"/>
                </a:moveTo>
                <a:lnTo>
                  <a:pt x="2071396" y="0"/>
                </a:lnTo>
                <a:lnTo>
                  <a:pt x="1847461" y="363894"/>
                </a:lnTo>
                <a:lnTo>
                  <a:pt x="0" y="363894"/>
                </a:lnTo>
                <a:lnTo>
                  <a:pt x="0" y="0"/>
                </a:lnTo>
                <a:close/>
              </a:path>
            </a:pathLst>
          </a:custGeom>
          <a:solidFill>
            <a:srgbClr val="233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Included on the 2024 KS4 Performance Tables</a:t>
            </a:r>
          </a:p>
        </p:txBody>
      </p:sp>
      <p:sp>
        <p:nvSpPr>
          <p:cNvPr id="19" name="Rectangle 18">
            <a:extLst>
              <a:ext uri="{FF2B5EF4-FFF2-40B4-BE49-F238E27FC236}">
                <a16:creationId xmlns:a16="http://schemas.microsoft.com/office/drawing/2014/main" id="{2772937A-60F9-42EE-A79C-764EC513E625}"/>
              </a:ext>
            </a:extLst>
          </p:cNvPr>
          <p:cNvSpPr/>
          <p:nvPr/>
        </p:nvSpPr>
        <p:spPr>
          <a:xfrm>
            <a:off x="358775" y="4475727"/>
            <a:ext cx="4221423" cy="184666"/>
          </a:xfrm>
          <a:prstGeom prst="rect">
            <a:avLst/>
          </a:prstGeom>
        </p:spPr>
        <p:txBody>
          <a:bodyPr wrap="square" lIns="0" tIns="0" rIns="0" bIns="0">
            <a:spAutoFit/>
          </a:bodyPr>
          <a:lstStyle/>
          <a:p>
            <a:r>
              <a:rPr lang="en-GB" sz="1200" dirty="0">
                <a:solidFill>
                  <a:schemeClr val="bg1"/>
                </a:solidFill>
              </a:rPr>
              <a:t>ocr.org.uk/cambridgenationals</a:t>
            </a:r>
          </a:p>
        </p:txBody>
      </p:sp>
      <p:pic>
        <p:nvPicPr>
          <p:cNvPr id="21" name="Picture 20">
            <a:extLst>
              <a:ext uri="{FF2B5EF4-FFF2-40B4-BE49-F238E27FC236}">
                <a16:creationId xmlns:a16="http://schemas.microsoft.com/office/drawing/2014/main" id="{D33C42C9-41EA-3340-8B7C-4B981F94207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427538" y="2721428"/>
            <a:ext cx="2124075" cy="2422072"/>
          </a:xfrm>
          <a:prstGeom prst="rect">
            <a:avLst/>
          </a:prstGeom>
        </p:spPr>
      </p:pic>
      <p:pic>
        <p:nvPicPr>
          <p:cNvPr id="22" name="Picture 21">
            <a:extLst>
              <a:ext uri="{FF2B5EF4-FFF2-40B4-BE49-F238E27FC236}">
                <a16:creationId xmlns:a16="http://schemas.microsoft.com/office/drawing/2014/main" id="{5765D78D-928D-7442-AF4B-AC77E32D40D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427538" y="878640"/>
            <a:ext cx="2124075" cy="2133073"/>
          </a:xfrm>
          <a:prstGeom prst="rect">
            <a:avLst/>
          </a:prstGeom>
        </p:spPr>
      </p:pic>
      <p:pic>
        <p:nvPicPr>
          <p:cNvPr id="27" name="Picture 26">
            <a:extLst>
              <a:ext uri="{FF2B5EF4-FFF2-40B4-BE49-F238E27FC236}">
                <a16:creationId xmlns:a16="http://schemas.microsoft.com/office/drawing/2014/main" id="{986FDD52-E252-114B-B556-6F62F396A03E}"/>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6551613" y="880217"/>
            <a:ext cx="2592387" cy="4263283"/>
          </a:xfrm>
          <a:prstGeom prst="rect">
            <a:avLst/>
          </a:prstGeom>
        </p:spPr>
      </p:pic>
      <p:sp>
        <p:nvSpPr>
          <p:cNvPr id="2" name="TextBox 1">
            <a:extLst>
              <a:ext uri="{FF2B5EF4-FFF2-40B4-BE49-F238E27FC236}">
                <a16:creationId xmlns:a16="http://schemas.microsoft.com/office/drawing/2014/main" id="{5FFE846A-BAD6-478D-9B7E-7E959963DFE4}"/>
              </a:ext>
            </a:extLst>
          </p:cNvPr>
          <p:cNvSpPr txBox="1"/>
          <p:nvPr/>
        </p:nvSpPr>
        <p:spPr>
          <a:xfrm>
            <a:off x="282445" y="4906119"/>
            <a:ext cx="4221423" cy="215444"/>
          </a:xfrm>
          <a:prstGeom prst="rect">
            <a:avLst/>
          </a:prstGeom>
          <a:noFill/>
        </p:spPr>
        <p:txBody>
          <a:bodyPr wrap="square" rtlCol="0">
            <a:spAutoFit/>
          </a:bodyPr>
          <a:lstStyle/>
          <a:p>
            <a:r>
              <a:rPr lang="en-GB" sz="800" dirty="0">
                <a:solidFill>
                  <a:schemeClr val="bg1"/>
                </a:solidFill>
                <a:effectLst/>
                <a:latin typeface="Arial" panose="020B0604020202020204" pitchFamily="34" charset="0"/>
                <a:ea typeface="Calibri" panose="020F0502020204030204" pitchFamily="34" charset="0"/>
              </a:rPr>
              <a:t>© OCR 2021</a:t>
            </a:r>
            <a:endParaRPr lang="en-US" sz="800" dirty="0">
              <a:solidFill>
                <a:schemeClr val="bg1"/>
              </a:solidFill>
            </a:endParaRPr>
          </a:p>
        </p:txBody>
      </p:sp>
    </p:spTree>
    <p:extLst>
      <p:ext uri="{BB962C8B-B14F-4D97-AF65-F5344CB8AC3E}">
        <p14:creationId xmlns:p14="http://schemas.microsoft.com/office/powerpoint/2010/main" val="2629116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0D9765E-0C04-574B-9174-F5A3DCFE4AB9}"/>
              </a:ext>
            </a:extLst>
          </p:cNvPr>
          <p:cNvSpPr/>
          <p:nvPr/>
        </p:nvSpPr>
        <p:spPr>
          <a:xfrm>
            <a:off x="0" y="735607"/>
            <a:ext cx="9144000" cy="1184940"/>
          </a:xfrm>
          <a:prstGeom prst="rect">
            <a:avLst/>
          </a:prstGeom>
          <a:solidFill>
            <a:srgbClr val="5F6D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CD9D40B-97C0-BE40-8662-5B2751E51AAD}"/>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Enterprise and Marketing</a:t>
            </a:r>
            <a:endParaRPr lang="en-GB" sz="2000" dirty="0">
              <a:solidFill>
                <a:schemeClr val="bg1"/>
              </a:solidFill>
              <a:effectLst/>
              <a:latin typeface="ITC Avant Garde Std Md" panose="020B0602020202020204" pitchFamily="34" charset="77"/>
            </a:endParaRPr>
          </a:p>
        </p:txBody>
      </p:sp>
      <p:sp>
        <p:nvSpPr>
          <p:cNvPr id="14" name="Rectangle 13">
            <a:extLst>
              <a:ext uri="{FF2B5EF4-FFF2-40B4-BE49-F238E27FC236}">
                <a16:creationId xmlns:a16="http://schemas.microsoft.com/office/drawing/2014/main" id="{6B876462-FC08-CF46-9BB1-BAA88CC0270D}"/>
              </a:ext>
            </a:extLst>
          </p:cNvPr>
          <p:cNvSpPr/>
          <p:nvPr/>
        </p:nvSpPr>
        <p:spPr>
          <a:xfrm>
            <a:off x="979183" y="2656919"/>
            <a:ext cx="6813206" cy="1598771"/>
          </a:xfrm>
          <a:prstGeom prst="rect">
            <a:avLst/>
          </a:prstGeom>
        </p:spPr>
        <p:txBody>
          <a:bodyPr wrap="square" lIns="0" tIns="0" rIns="0" bIns="0">
            <a:spAutoFit/>
          </a:bodyPr>
          <a:lstStyle/>
          <a:p>
            <a:pPr>
              <a:lnSpc>
                <a:spcPts val="1800"/>
              </a:lnSpc>
              <a:buClr>
                <a:srgbClr val="5F6DAC"/>
              </a:buClr>
            </a:pPr>
            <a:r>
              <a:rPr lang="en-GB" sz="1200" dirty="0"/>
              <a:t>You’ll develop a range of skills which will help you succeed in other subjects too.</a:t>
            </a:r>
          </a:p>
          <a:p>
            <a:pPr>
              <a:lnSpc>
                <a:spcPts val="1800"/>
              </a:lnSpc>
              <a:buClr>
                <a:srgbClr val="5F6DAC"/>
              </a:buClr>
            </a:pPr>
            <a:r>
              <a:rPr lang="en-GB" sz="1200" dirty="0"/>
              <a:t> </a:t>
            </a:r>
            <a:br>
              <a:rPr lang="en-GB" sz="1200" dirty="0"/>
            </a:br>
            <a:r>
              <a:rPr lang="en-GB" sz="1200" dirty="0"/>
              <a:t>These skills include:</a:t>
            </a:r>
          </a:p>
          <a:p>
            <a:pPr>
              <a:lnSpc>
                <a:spcPts val="1800"/>
              </a:lnSpc>
              <a:buClr>
                <a:srgbClr val="5F6DAC"/>
              </a:buClr>
            </a:pPr>
            <a:endParaRPr lang="en-GB" sz="1200" dirty="0"/>
          </a:p>
          <a:p>
            <a:pPr marL="171450" indent="-171450">
              <a:lnSpc>
                <a:spcPts val="1800"/>
              </a:lnSpc>
              <a:buClr>
                <a:srgbClr val="5F6DAC"/>
              </a:buClr>
              <a:buFont typeface="Arial" panose="020B0604020202020204" pitchFamily="34" charset="0"/>
              <a:buChar char="•"/>
            </a:pPr>
            <a:r>
              <a:rPr lang="en-GB" sz="1200" dirty="0"/>
              <a:t>Analytical skills</a:t>
            </a:r>
          </a:p>
          <a:p>
            <a:pPr marL="171450" indent="-171450">
              <a:lnSpc>
                <a:spcPts val="1800"/>
              </a:lnSpc>
              <a:buClr>
                <a:srgbClr val="5F6DAC"/>
              </a:buClr>
              <a:buFont typeface="Arial" panose="020B0604020202020204" pitchFamily="34" charset="0"/>
              <a:buChar char="•"/>
            </a:pPr>
            <a:r>
              <a:rPr lang="en-GB" sz="1200" dirty="0"/>
              <a:t>Creative thinking</a:t>
            </a:r>
          </a:p>
          <a:p>
            <a:pPr marL="171450" indent="-171450">
              <a:lnSpc>
                <a:spcPts val="1800"/>
              </a:lnSpc>
              <a:buClr>
                <a:srgbClr val="5F6DAC"/>
              </a:buClr>
              <a:buFont typeface="Arial" panose="020B0604020202020204" pitchFamily="34" charset="0"/>
              <a:buChar char="•"/>
            </a:pPr>
            <a:r>
              <a:rPr lang="en-GB" sz="1200" dirty="0"/>
              <a:t>Digital presentation skills</a:t>
            </a:r>
          </a:p>
        </p:txBody>
      </p:sp>
      <p:sp>
        <p:nvSpPr>
          <p:cNvPr id="15" name="Rectangle 14">
            <a:extLst>
              <a:ext uri="{FF2B5EF4-FFF2-40B4-BE49-F238E27FC236}">
                <a16:creationId xmlns:a16="http://schemas.microsoft.com/office/drawing/2014/main" id="{5C396DCA-4431-3D46-886F-A0C4F3DC20B6}"/>
              </a:ext>
            </a:extLst>
          </p:cNvPr>
          <p:cNvSpPr/>
          <p:nvPr/>
        </p:nvSpPr>
        <p:spPr>
          <a:xfrm>
            <a:off x="979183" y="2193966"/>
            <a:ext cx="8211788" cy="221599"/>
          </a:xfrm>
          <a:prstGeom prst="rect">
            <a:avLst/>
          </a:prstGeom>
        </p:spPr>
        <p:txBody>
          <a:bodyPr wrap="square" lIns="0" tIns="0" rIns="0" bIns="0">
            <a:spAutoFit/>
          </a:bodyPr>
          <a:lstStyle/>
          <a:p>
            <a:pPr>
              <a:lnSpc>
                <a:spcPts val="1580"/>
              </a:lnSpc>
            </a:pPr>
            <a:r>
              <a:rPr lang="en-GB" sz="2000" b="1" dirty="0">
                <a:solidFill>
                  <a:srgbClr val="5F6DAC"/>
                </a:solidFill>
              </a:rPr>
              <a:t>Building futures through practical skills</a:t>
            </a:r>
          </a:p>
        </p:txBody>
      </p:sp>
      <p:pic>
        <p:nvPicPr>
          <p:cNvPr id="19" name="Picture 18" descr="A person writing on a whiteboard&#10;&#10;Description automatically generated with low confidence">
            <a:extLst>
              <a:ext uri="{FF2B5EF4-FFF2-40B4-BE49-F238E27FC236}">
                <a16:creationId xmlns:a16="http://schemas.microsoft.com/office/drawing/2014/main" id="{98A37CD5-C4BE-6341-814D-D7DAD7D3DB4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33846" y="735607"/>
            <a:ext cx="2110154" cy="1184940"/>
          </a:xfrm>
          <a:prstGeom prst="rect">
            <a:avLst/>
          </a:prstGeom>
        </p:spPr>
      </p:pic>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0" name="Rectangle 9">
            <a:extLst>
              <a:ext uri="{FF2B5EF4-FFF2-40B4-BE49-F238E27FC236}">
                <a16:creationId xmlns:a16="http://schemas.microsoft.com/office/drawing/2014/main" id="{C7F33FF3-CF46-47F2-9326-3BCD0AA051FC}"/>
              </a:ext>
            </a:extLst>
          </p:cNvPr>
          <p:cNvSpPr/>
          <p:nvPr/>
        </p:nvSpPr>
        <p:spPr>
          <a:xfrm>
            <a:off x="3856474" y="3577898"/>
            <a:ext cx="3814025" cy="675441"/>
          </a:xfrm>
          <a:prstGeom prst="rect">
            <a:avLst/>
          </a:prstGeom>
        </p:spPr>
        <p:txBody>
          <a:bodyPr wrap="square" lIns="0" tIns="0" rIns="0" bIns="0">
            <a:spAutoFit/>
          </a:bodyPr>
          <a:lstStyle/>
          <a:p>
            <a:pPr marL="171450" indent="-171450">
              <a:lnSpc>
                <a:spcPts val="1800"/>
              </a:lnSpc>
              <a:buClr>
                <a:srgbClr val="5F6DAC"/>
              </a:buClr>
              <a:buFont typeface="Arial" panose="020B0604020202020204" pitchFamily="34" charset="0"/>
              <a:buChar char="•"/>
            </a:pPr>
            <a:r>
              <a:rPr lang="en-GB" sz="1200" dirty="0"/>
              <a:t>Research and planning</a:t>
            </a:r>
          </a:p>
          <a:p>
            <a:pPr marL="171450" indent="-171450">
              <a:lnSpc>
                <a:spcPts val="1800"/>
              </a:lnSpc>
              <a:buClr>
                <a:srgbClr val="5F6DAC"/>
              </a:buClr>
              <a:buFont typeface="Arial" panose="020B0604020202020204" pitchFamily="34" charset="0"/>
              <a:buChar char="•"/>
            </a:pPr>
            <a:r>
              <a:rPr lang="en-GB" sz="1200" dirty="0"/>
              <a:t>Problem solving</a:t>
            </a:r>
          </a:p>
          <a:p>
            <a:pPr marL="171450" indent="-171450">
              <a:lnSpc>
                <a:spcPts val="1800"/>
              </a:lnSpc>
              <a:buClr>
                <a:srgbClr val="5F6DAC"/>
              </a:buClr>
              <a:buFont typeface="Arial" panose="020B0604020202020204" pitchFamily="34" charset="0"/>
              <a:buChar char="•"/>
            </a:pPr>
            <a:r>
              <a:rPr lang="en-GB" sz="1200" dirty="0"/>
              <a:t>Verbal communication and presentation skills</a:t>
            </a:r>
          </a:p>
        </p:txBody>
      </p:sp>
      <p:pic>
        <p:nvPicPr>
          <p:cNvPr id="11" name="Picture 10" descr="A person smiling for the picture&#10;&#10;Description automatically generated with medium confidence">
            <a:extLst>
              <a:ext uri="{FF2B5EF4-FFF2-40B4-BE49-F238E27FC236}">
                <a16:creationId xmlns:a16="http://schemas.microsoft.com/office/drawing/2014/main" id="{8591A030-D573-F64A-876B-DD79384FC4B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11262" y="734107"/>
            <a:ext cx="1922584" cy="1184940"/>
          </a:xfrm>
          <a:prstGeom prst="rect">
            <a:avLst/>
          </a:prstGeom>
        </p:spPr>
      </p:pic>
    </p:spTree>
    <p:extLst>
      <p:ext uri="{BB962C8B-B14F-4D97-AF65-F5344CB8AC3E}">
        <p14:creationId xmlns:p14="http://schemas.microsoft.com/office/powerpoint/2010/main" val="13374763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2C7C4A7-A377-224E-9D71-F5A89C6A17F2}"/>
              </a:ext>
            </a:extLst>
          </p:cNvPr>
          <p:cNvSpPr/>
          <p:nvPr/>
        </p:nvSpPr>
        <p:spPr>
          <a:xfrm>
            <a:off x="-1" y="735014"/>
            <a:ext cx="4544500" cy="4408486"/>
          </a:xfrm>
          <a:prstGeom prst="rect">
            <a:avLst/>
          </a:prstGeom>
          <a:solidFill>
            <a:srgbClr val="008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C9657ED7-C635-B24D-8C63-0715EAC10FE6}"/>
              </a:ext>
            </a:extLst>
          </p:cNvPr>
          <p:cNvSpPr/>
          <p:nvPr/>
        </p:nvSpPr>
        <p:spPr>
          <a:xfrm>
            <a:off x="0" y="0"/>
            <a:ext cx="9144000" cy="7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20631D7F-16A3-4D4F-B543-57910904E7CE}"/>
              </a:ext>
            </a:extLst>
          </p:cNvPr>
          <p:cNvSpPr/>
          <p:nvPr/>
        </p:nvSpPr>
        <p:spPr>
          <a:xfrm>
            <a:off x="348614" y="2066537"/>
            <a:ext cx="3583306" cy="1553117"/>
          </a:xfrm>
          <a:prstGeom prst="rect">
            <a:avLst/>
          </a:prstGeom>
        </p:spPr>
        <p:txBody>
          <a:bodyPr wrap="square" lIns="0" tIns="0" rIns="0" bIns="0">
            <a:spAutoFit/>
          </a:bodyPr>
          <a:lstStyle/>
          <a:p>
            <a:pPr>
              <a:lnSpc>
                <a:spcPts val="4000"/>
              </a:lnSpc>
            </a:pPr>
            <a:r>
              <a:rPr lang="en-GB" sz="4400" b="1" dirty="0">
                <a:solidFill>
                  <a:srgbClr val="FFFFFF"/>
                </a:solidFill>
                <a:latin typeface="ITC Avant Garde Std Md" panose="020B0602020202020204" pitchFamily="34" charset="77"/>
              </a:rPr>
              <a:t>HEALTH </a:t>
            </a:r>
            <a:br>
              <a:rPr lang="en-GB" sz="4400" b="1" dirty="0">
                <a:solidFill>
                  <a:srgbClr val="FFFFFF"/>
                </a:solidFill>
                <a:latin typeface="ITC Avant Garde Std Md" panose="020B0602020202020204" pitchFamily="34" charset="77"/>
              </a:rPr>
            </a:br>
            <a:r>
              <a:rPr lang="en-GB" sz="4400" b="1" dirty="0">
                <a:solidFill>
                  <a:srgbClr val="FFFFFF"/>
                </a:solidFill>
                <a:latin typeface="ITC Avant Garde Std Md" panose="020B0602020202020204" pitchFamily="34" charset="77"/>
              </a:rPr>
              <a:t>AND </a:t>
            </a:r>
            <a:br>
              <a:rPr lang="en-GB" sz="4400" b="1" dirty="0">
                <a:solidFill>
                  <a:srgbClr val="FFFFFF"/>
                </a:solidFill>
                <a:latin typeface="ITC Avant Garde Std Md" panose="020B0602020202020204" pitchFamily="34" charset="77"/>
              </a:rPr>
            </a:br>
            <a:r>
              <a:rPr lang="en-GB" sz="4400" b="1" dirty="0">
                <a:solidFill>
                  <a:srgbClr val="FFFFFF"/>
                </a:solidFill>
                <a:latin typeface="ITC Avant Garde Std Md" panose="020B0602020202020204" pitchFamily="34" charset="77"/>
              </a:rPr>
              <a:t>SOCIAL CARE</a:t>
            </a:r>
            <a:endParaRPr lang="en-GB" sz="4400" b="1" dirty="0">
              <a:solidFill>
                <a:srgbClr val="FFFFFF"/>
              </a:solidFill>
              <a:effectLst/>
              <a:latin typeface="ITC Avant Garde Std Md" panose="020B0602020202020204" pitchFamily="34" charset="77"/>
            </a:endParaRPr>
          </a:p>
        </p:txBody>
      </p:sp>
      <p:sp>
        <p:nvSpPr>
          <p:cNvPr id="24" name="Rectangle 23">
            <a:extLst>
              <a:ext uri="{FF2B5EF4-FFF2-40B4-BE49-F238E27FC236}">
                <a16:creationId xmlns:a16="http://schemas.microsoft.com/office/drawing/2014/main" id="{4131036D-8B4A-AA4F-A58D-690209A189E3}"/>
              </a:ext>
            </a:extLst>
          </p:cNvPr>
          <p:cNvSpPr/>
          <p:nvPr/>
        </p:nvSpPr>
        <p:spPr>
          <a:xfrm>
            <a:off x="358775" y="1541848"/>
            <a:ext cx="4221423" cy="246221"/>
          </a:xfrm>
          <a:prstGeom prst="rect">
            <a:avLst/>
          </a:prstGeom>
        </p:spPr>
        <p:txBody>
          <a:bodyPr wrap="square" lIns="0" tIns="0" rIns="0" bIns="0">
            <a:spAutoFit/>
          </a:bodyPr>
          <a:lstStyle/>
          <a:p>
            <a:r>
              <a:rPr lang="en-GB" sz="1600" dirty="0">
                <a:solidFill>
                  <a:schemeClr val="bg1"/>
                </a:solidFill>
                <a:latin typeface="ITC Avant Garde Std Bk" panose="020B0502020202020204" pitchFamily="34" charset="77"/>
              </a:rPr>
              <a:t>Cambridge National in</a:t>
            </a:r>
          </a:p>
        </p:txBody>
      </p:sp>
      <p:pic>
        <p:nvPicPr>
          <p:cNvPr id="16" name="Picture 15" descr="Logo, company name&#10;&#10;Description automatically generated">
            <a:extLst>
              <a:ext uri="{FF2B5EF4-FFF2-40B4-BE49-F238E27FC236}">
                <a16:creationId xmlns:a16="http://schemas.microsoft.com/office/drawing/2014/main" id="{72625102-B51B-FB41-A7AE-1C291BA7FA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0" name="Picture 19" descr="Logo, company name&#10;&#10;Description automatically generated">
            <a:extLst>
              <a:ext uri="{FF2B5EF4-FFF2-40B4-BE49-F238E27FC236}">
                <a16:creationId xmlns:a16="http://schemas.microsoft.com/office/drawing/2014/main" id="{69D7D1A6-B94C-5847-99C6-878E2A2E72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pic>
        <p:nvPicPr>
          <p:cNvPr id="12" name="Picture 11">
            <a:extLst>
              <a:ext uri="{FF2B5EF4-FFF2-40B4-BE49-F238E27FC236}">
                <a16:creationId xmlns:a16="http://schemas.microsoft.com/office/drawing/2014/main" id="{E074649B-9C43-4C4E-A791-C18DBE5F07A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427538" y="735013"/>
            <a:ext cx="2124075" cy="4408487"/>
          </a:xfrm>
          <a:prstGeom prst="rect">
            <a:avLst/>
          </a:prstGeom>
        </p:spPr>
      </p:pic>
      <p:pic>
        <p:nvPicPr>
          <p:cNvPr id="17" name="Picture 16">
            <a:extLst>
              <a:ext uri="{FF2B5EF4-FFF2-40B4-BE49-F238E27FC236}">
                <a16:creationId xmlns:a16="http://schemas.microsoft.com/office/drawing/2014/main" id="{100F349D-59FE-9E4D-A422-40ABAFCB63A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551613" y="735013"/>
            <a:ext cx="2592387" cy="4408487"/>
          </a:xfrm>
          <a:prstGeom prst="rect">
            <a:avLst/>
          </a:prstGeom>
        </p:spPr>
      </p:pic>
    </p:spTree>
    <p:extLst>
      <p:ext uri="{BB962C8B-B14F-4D97-AF65-F5344CB8AC3E}">
        <p14:creationId xmlns:p14="http://schemas.microsoft.com/office/powerpoint/2010/main" val="3861769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B876462-FC08-CF46-9BB1-BAA88CC0270D}"/>
              </a:ext>
            </a:extLst>
          </p:cNvPr>
          <p:cNvSpPr/>
          <p:nvPr/>
        </p:nvSpPr>
        <p:spPr>
          <a:xfrm>
            <a:off x="3912065" y="2565418"/>
            <a:ext cx="3370084" cy="2291268"/>
          </a:xfrm>
          <a:prstGeom prst="rect">
            <a:avLst/>
          </a:prstGeom>
        </p:spPr>
        <p:txBody>
          <a:bodyPr wrap="square" lIns="0" tIns="0" rIns="0" bIns="0">
            <a:spAutoFit/>
          </a:bodyPr>
          <a:lstStyle/>
          <a:p>
            <a:pPr marL="182563" indent="-182563">
              <a:lnSpc>
                <a:spcPts val="1800"/>
              </a:lnSpc>
              <a:buClr>
                <a:srgbClr val="00882B"/>
              </a:buClr>
              <a:buFont typeface="Arial" panose="020B0604020202020204" pitchFamily="34" charset="0"/>
              <a:buChar char="•"/>
            </a:pPr>
            <a:r>
              <a:rPr lang="en-GB" sz="1200" dirty="0"/>
              <a:t>Principles of care</a:t>
            </a:r>
          </a:p>
          <a:p>
            <a:pPr marL="182563" indent="-182563">
              <a:lnSpc>
                <a:spcPts val="1800"/>
              </a:lnSpc>
              <a:buClr>
                <a:srgbClr val="00882B"/>
              </a:buClr>
              <a:buFont typeface="Arial" panose="020B0604020202020204" pitchFamily="34" charset="0"/>
              <a:buChar char="•"/>
            </a:pPr>
            <a:endParaRPr lang="en-GB" sz="1200" dirty="0"/>
          </a:p>
          <a:p>
            <a:pPr marL="182563" indent="-182563">
              <a:lnSpc>
                <a:spcPts val="1800"/>
              </a:lnSpc>
              <a:buClr>
                <a:srgbClr val="00882B"/>
              </a:buClr>
              <a:buFont typeface="Arial" panose="020B0604020202020204" pitchFamily="34" charset="0"/>
              <a:buChar char="•"/>
            </a:pPr>
            <a:r>
              <a:rPr lang="en-GB" sz="1200" dirty="0"/>
              <a:t>Helping individuals find the support they need following life events</a:t>
            </a:r>
          </a:p>
          <a:p>
            <a:pPr marL="182563" indent="-182563">
              <a:lnSpc>
                <a:spcPts val="1800"/>
              </a:lnSpc>
              <a:buClr>
                <a:srgbClr val="00882B"/>
              </a:buClr>
              <a:buFont typeface="Arial" panose="020B0604020202020204" pitchFamily="34" charset="0"/>
              <a:buChar char="•"/>
            </a:pPr>
            <a:endParaRPr lang="en-GB" sz="1200" dirty="0"/>
          </a:p>
          <a:p>
            <a:pPr marL="182563" indent="-182563">
              <a:lnSpc>
                <a:spcPts val="1800"/>
              </a:lnSpc>
              <a:buClr>
                <a:srgbClr val="00882B"/>
              </a:buClr>
              <a:buFont typeface="Arial" panose="020B0604020202020204" pitchFamily="34" charset="0"/>
              <a:buChar char="•"/>
            </a:pPr>
            <a:r>
              <a:rPr lang="en-GB" sz="1200" dirty="0"/>
              <a:t>Planning and delivering creative and therapeutic activities</a:t>
            </a:r>
          </a:p>
          <a:p>
            <a:pPr marL="182563" indent="-182563">
              <a:lnSpc>
                <a:spcPts val="1800"/>
              </a:lnSpc>
              <a:buClr>
                <a:srgbClr val="00882B"/>
              </a:buClr>
              <a:buFont typeface="Arial" panose="020B0604020202020204" pitchFamily="34" charset="0"/>
              <a:buChar char="•"/>
            </a:pPr>
            <a:endParaRPr lang="en-GB" sz="1200" dirty="0"/>
          </a:p>
          <a:p>
            <a:pPr marL="182563" indent="-182563">
              <a:lnSpc>
                <a:spcPts val="1800"/>
              </a:lnSpc>
              <a:buClr>
                <a:srgbClr val="00882B"/>
              </a:buClr>
              <a:buFont typeface="Arial" panose="020B0604020202020204" pitchFamily="34" charset="0"/>
              <a:buChar char="•"/>
            </a:pPr>
            <a:r>
              <a:rPr lang="en-GB" sz="1200" dirty="0"/>
              <a:t>Health promotion and how to plan your own campaign</a:t>
            </a:r>
          </a:p>
        </p:txBody>
      </p:sp>
      <p:sp>
        <p:nvSpPr>
          <p:cNvPr id="15" name="Rectangle 14">
            <a:extLst>
              <a:ext uri="{FF2B5EF4-FFF2-40B4-BE49-F238E27FC236}">
                <a16:creationId xmlns:a16="http://schemas.microsoft.com/office/drawing/2014/main" id="{5C396DCA-4431-3D46-886F-A0C4F3DC20B6}"/>
              </a:ext>
            </a:extLst>
          </p:cNvPr>
          <p:cNvSpPr/>
          <p:nvPr/>
        </p:nvSpPr>
        <p:spPr>
          <a:xfrm>
            <a:off x="3891335" y="2261546"/>
            <a:ext cx="8211788" cy="221599"/>
          </a:xfrm>
          <a:prstGeom prst="rect">
            <a:avLst/>
          </a:prstGeom>
        </p:spPr>
        <p:txBody>
          <a:bodyPr wrap="square" lIns="0" tIns="0" rIns="0" bIns="0">
            <a:spAutoFit/>
          </a:bodyPr>
          <a:lstStyle/>
          <a:p>
            <a:pPr>
              <a:lnSpc>
                <a:spcPts val="1580"/>
              </a:lnSpc>
            </a:pPr>
            <a:r>
              <a:rPr lang="en-GB" sz="2000" b="1" dirty="0">
                <a:solidFill>
                  <a:srgbClr val="00882B"/>
                </a:solidFill>
              </a:rPr>
              <a:t>As part of the Cambridge National, you’ll cover:</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23" name="Rectangle 22">
            <a:extLst>
              <a:ext uri="{FF2B5EF4-FFF2-40B4-BE49-F238E27FC236}">
                <a16:creationId xmlns:a16="http://schemas.microsoft.com/office/drawing/2014/main" id="{859CDAF8-EE4D-2F4C-8633-28C119519396}"/>
              </a:ext>
            </a:extLst>
          </p:cNvPr>
          <p:cNvSpPr/>
          <p:nvPr/>
        </p:nvSpPr>
        <p:spPr>
          <a:xfrm>
            <a:off x="605689" y="2562764"/>
            <a:ext cx="2642333" cy="906274"/>
          </a:xfrm>
          <a:prstGeom prst="rect">
            <a:avLst/>
          </a:prstGeom>
        </p:spPr>
        <p:txBody>
          <a:bodyPr wrap="square" lIns="0" tIns="0" rIns="0" bIns="0">
            <a:spAutoFit/>
          </a:bodyPr>
          <a:lstStyle/>
          <a:p>
            <a:pPr>
              <a:lnSpc>
                <a:spcPts val="1800"/>
              </a:lnSpc>
            </a:pPr>
            <a:r>
              <a:rPr lang="en-GB" sz="1200" dirty="0">
                <a:solidFill>
                  <a:srgbClr val="00882B"/>
                </a:solidFill>
              </a:rPr>
              <a:t>Cambridge National in Health and Social Care introduces you to the specialist knowledge and skills needed to work in  various care settings. </a:t>
            </a:r>
          </a:p>
        </p:txBody>
      </p:sp>
      <p:grpSp>
        <p:nvGrpSpPr>
          <p:cNvPr id="6" name="Group 5">
            <a:extLst>
              <a:ext uri="{FF2B5EF4-FFF2-40B4-BE49-F238E27FC236}">
                <a16:creationId xmlns:a16="http://schemas.microsoft.com/office/drawing/2014/main" id="{01DA2CBF-F767-6D44-BE36-BAA4572C5552}"/>
              </a:ext>
            </a:extLst>
          </p:cNvPr>
          <p:cNvGrpSpPr/>
          <p:nvPr/>
        </p:nvGrpSpPr>
        <p:grpSpPr>
          <a:xfrm>
            <a:off x="0" y="735013"/>
            <a:ext cx="9149862" cy="1189190"/>
            <a:chOff x="0" y="735013"/>
            <a:chExt cx="9149862" cy="1189190"/>
          </a:xfrm>
        </p:grpSpPr>
        <p:sp>
          <p:nvSpPr>
            <p:cNvPr id="20" name="Rectangle 19">
              <a:extLst>
                <a:ext uri="{FF2B5EF4-FFF2-40B4-BE49-F238E27FC236}">
                  <a16:creationId xmlns:a16="http://schemas.microsoft.com/office/drawing/2014/main" id="{9679849C-1B63-1B4C-A025-0D42564AE709}"/>
                </a:ext>
              </a:extLst>
            </p:cNvPr>
            <p:cNvSpPr/>
            <p:nvPr/>
          </p:nvSpPr>
          <p:spPr>
            <a:xfrm>
              <a:off x="5111750" y="739110"/>
              <a:ext cx="1908175" cy="1184940"/>
            </a:xfrm>
            <a:prstGeom prst="rect">
              <a:avLst/>
            </a:prstGeom>
            <a:solidFill>
              <a:srgbClr val="00882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D9765E-0C04-574B-9174-F5A3DCFE4AB9}"/>
                </a:ext>
              </a:extLst>
            </p:cNvPr>
            <p:cNvSpPr/>
            <p:nvPr/>
          </p:nvSpPr>
          <p:spPr>
            <a:xfrm>
              <a:off x="0" y="735013"/>
              <a:ext cx="5111750" cy="1189190"/>
            </a:xfrm>
            <a:prstGeom prst="rect">
              <a:avLst/>
            </a:prstGeom>
            <a:solidFill>
              <a:srgbClr val="008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CD9D40B-97C0-BE40-8662-5B2751E51AAD}"/>
                </a:ext>
              </a:extLst>
            </p:cNvPr>
            <p:cNvSpPr/>
            <p:nvPr/>
          </p:nvSpPr>
          <p:spPr>
            <a:xfrm>
              <a:off x="359173" y="1186810"/>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Health and Social Care</a:t>
              </a:r>
              <a:endParaRPr lang="en-GB" sz="2000" dirty="0">
                <a:solidFill>
                  <a:schemeClr val="bg1"/>
                </a:solidFill>
                <a:effectLst/>
                <a:latin typeface="ITC Avant Garde Std Md" panose="020B0602020202020204" pitchFamily="34" charset="77"/>
              </a:endParaRPr>
            </a:p>
          </p:txBody>
        </p:sp>
        <p:pic>
          <p:nvPicPr>
            <p:cNvPr id="5" name="Picture 4">
              <a:extLst>
                <a:ext uri="{FF2B5EF4-FFF2-40B4-BE49-F238E27FC236}">
                  <a16:creationId xmlns:a16="http://schemas.microsoft.com/office/drawing/2014/main" id="{845701FB-4946-4EF4-AF67-B59A593FFF69}"/>
                </a:ext>
              </a:extLst>
            </p:cNvPr>
            <p:cNvPicPr>
              <a:picLocks noChangeAspect="1"/>
            </p:cNvPicPr>
            <p:nvPr/>
          </p:nvPicPr>
          <p:blipFill>
            <a:blip r:embed="rId5"/>
            <a:stretch>
              <a:fillRect/>
            </a:stretch>
          </p:blipFill>
          <p:spPr>
            <a:xfrm>
              <a:off x="7033847" y="735609"/>
              <a:ext cx="2110154" cy="1184940"/>
            </a:xfrm>
            <a:prstGeom prst="rect">
              <a:avLst/>
            </a:prstGeom>
          </p:spPr>
        </p:pic>
        <p:pic>
          <p:nvPicPr>
            <p:cNvPr id="12" name="Picture 11">
              <a:extLst>
                <a:ext uri="{FF2B5EF4-FFF2-40B4-BE49-F238E27FC236}">
                  <a16:creationId xmlns:a16="http://schemas.microsoft.com/office/drawing/2014/main" id="{D02DB393-32DB-E84B-9446-72242BDA8FD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019925" y="735013"/>
              <a:ext cx="2129937" cy="1189037"/>
            </a:xfrm>
            <a:prstGeom prst="rect">
              <a:avLst/>
            </a:prstGeom>
          </p:spPr>
        </p:pic>
        <p:pic>
          <p:nvPicPr>
            <p:cNvPr id="24" name="Picture 23">
              <a:extLst>
                <a:ext uri="{FF2B5EF4-FFF2-40B4-BE49-F238E27FC236}">
                  <a16:creationId xmlns:a16="http://schemas.microsoft.com/office/drawing/2014/main" id="{D6E6810A-EE09-5641-8530-BD003EA124B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111750" y="735013"/>
              <a:ext cx="1908175" cy="1189037"/>
            </a:xfrm>
            <a:prstGeom prst="rect">
              <a:avLst/>
            </a:prstGeom>
          </p:spPr>
        </p:pic>
      </p:grpSp>
    </p:spTree>
    <p:extLst>
      <p:ext uri="{BB962C8B-B14F-4D97-AF65-F5344CB8AC3E}">
        <p14:creationId xmlns:p14="http://schemas.microsoft.com/office/powerpoint/2010/main" val="4256771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B876462-FC08-CF46-9BB1-BAA88CC0270D}"/>
              </a:ext>
            </a:extLst>
          </p:cNvPr>
          <p:cNvSpPr/>
          <p:nvPr/>
        </p:nvSpPr>
        <p:spPr>
          <a:xfrm>
            <a:off x="1134094" y="2928678"/>
            <a:ext cx="6661150" cy="1137106"/>
          </a:xfrm>
          <a:prstGeom prst="rect">
            <a:avLst/>
          </a:prstGeom>
        </p:spPr>
        <p:txBody>
          <a:bodyPr wrap="square" lIns="0" tIns="0" rIns="0" bIns="0">
            <a:spAutoFit/>
          </a:bodyPr>
          <a:lstStyle/>
          <a:p>
            <a:pPr>
              <a:lnSpc>
                <a:spcPts val="1800"/>
              </a:lnSpc>
              <a:buClr>
                <a:srgbClr val="00882B"/>
              </a:buClr>
            </a:pPr>
            <a:r>
              <a:rPr lang="en-GB" sz="1200" dirty="0"/>
              <a:t>By developing applied knowledge and practical skills, this course will help give you the opportunity to progress on to A Levels, a Cambridge Technical in Health and  Social Care, an apprenticeship or university.</a:t>
            </a:r>
          </a:p>
          <a:p>
            <a:pPr>
              <a:lnSpc>
                <a:spcPts val="1800"/>
              </a:lnSpc>
              <a:buClr>
                <a:srgbClr val="00882B"/>
              </a:buClr>
            </a:pPr>
            <a:endParaRPr lang="en-GB" sz="1200" dirty="0"/>
          </a:p>
          <a:p>
            <a:pPr>
              <a:lnSpc>
                <a:spcPts val="1800"/>
              </a:lnSpc>
              <a:buClr>
                <a:srgbClr val="00882B"/>
              </a:buClr>
            </a:pPr>
            <a:r>
              <a:rPr lang="en-GB" sz="1200" dirty="0"/>
              <a:t>The careers that start from Health and Social Care are endless – Nurse, Midwife, Social Worker, Occupational Therapist, Paramedic and more.</a:t>
            </a:r>
          </a:p>
        </p:txBody>
      </p:sp>
      <p:sp>
        <p:nvSpPr>
          <p:cNvPr id="15" name="Rectangle 14">
            <a:extLst>
              <a:ext uri="{FF2B5EF4-FFF2-40B4-BE49-F238E27FC236}">
                <a16:creationId xmlns:a16="http://schemas.microsoft.com/office/drawing/2014/main" id="{5C396DCA-4431-3D46-886F-A0C4F3DC20B6}"/>
              </a:ext>
            </a:extLst>
          </p:cNvPr>
          <p:cNvSpPr/>
          <p:nvPr/>
        </p:nvSpPr>
        <p:spPr>
          <a:xfrm>
            <a:off x="1134094" y="2415459"/>
            <a:ext cx="8211788" cy="221599"/>
          </a:xfrm>
          <a:prstGeom prst="rect">
            <a:avLst/>
          </a:prstGeom>
        </p:spPr>
        <p:txBody>
          <a:bodyPr wrap="square" lIns="0" tIns="0" rIns="0" bIns="0">
            <a:spAutoFit/>
          </a:bodyPr>
          <a:lstStyle/>
          <a:p>
            <a:pPr>
              <a:lnSpc>
                <a:spcPts val="1580"/>
              </a:lnSpc>
            </a:pPr>
            <a:r>
              <a:rPr lang="en-GB" sz="2000" b="1" dirty="0">
                <a:solidFill>
                  <a:srgbClr val="00882B"/>
                </a:solidFill>
              </a:rPr>
              <a:t>Future opportunities</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6" name="Rectangle 15">
            <a:extLst>
              <a:ext uri="{FF2B5EF4-FFF2-40B4-BE49-F238E27FC236}">
                <a16:creationId xmlns:a16="http://schemas.microsoft.com/office/drawing/2014/main" id="{724BB817-41B7-E84B-85C9-5E0E782D332A}"/>
              </a:ext>
            </a:extLst>
          </p:cNvPr>
          <p:cNvSpPr/>
          <p:nvPr/>
        </p:nvSpPr>
        <p:spPr>
          <a:xfrm>
            <a:off x="5111750" y="-1457160"/>
            <a:ext cx="2017075" cy="1184940"/>
          </a:xfrm>
          <a:prstGeom prst="rect">
            <a:avLst/>
          </a:prstGeom>
          <a:solidFill>
            <a:srgbClr val="00882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9" name="Group 18">
            <a:extLst>
              <a:ext uri="{FF2B5EF4-FFF2-40B4-BE49-F238E27FC236}">
                <a16:creationId xmlns:a16="http://schemas.microsoft.com/office/drawing/2014/main" id="{EC51B9DE-6D40-014B-9866-DB26F5206FDB}"/>
              </a:ext>
            </a:extLst>
          </p:cNvPr>
          <p:cNvGrpSpPr/>
          <p:nvPr/>
        </p:nvGrpSpPr>
        <p:grpSpPr>
          <a:xfrm>
            <a:off x="0" y="735013"/>
            <a:ext cx="9149862" cy="1189190"/>
            <a:chOff x="0" y="735013"/>
            <a:chExt cx="9149862" cy="1189190"/>
          </a:xfrm>
        </p:grpSpPr>
        <p:sp>
          <p:nvSpPr>
            <p:cNvPr id="20" name="Rectangle 19">
              <a:extLst>
                <a:ext uri="{FF2B5EF4-FFF2-40B4-BE49-F238E27FC236}">
                  <a16:creationId xmlns:a16="http://schemas.microsoft.com/office/drawing/2014/main" id="{9E4B60D6-8EA8-AF49-AEC4-26B3C00DA0A6}"/>
                </a:ext>
              </a:extLst>
            </p:cNvPr>
            <p:cNvSpPr/>
            <p:nvPr/>
          </p:nvSpPr>
          <p:spPr>
            <a:xfrm>
              <a:off x="5111750" y="739110"/>
              <a:ext cx="1908175" cy="1184940"/>
            </a:xfrm>
            <a:prstGeom prst="rect">
              <a:avLst/>
            </a:prstGeom>
            <a:solidFill>
              <a:srgbClr val="00882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3E740ADA-AC7D-1F4C-A8E5-DD7A1303B56E}"/>
                </a:ext>
              </a:extLst>
            </p:cNvPr>
            <p:cNvSpPr/>
            <p:nvPr/>
          </p:nvSpPr>
          <p:spPr>
            <a:xfrm>
              <a:off x="0" y="735013"/>
              <a:ext cx="5111750" cy="1189190"/>
            </a:xfrm>
            <a:prstGeom prst="rect">
              <a:avLst/>
            </a:prstGeom>
            <a:solidFill>
              <a:srgbClr val="008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Rectangle 23">
              <a:extLst>
                <a:ext uri="{FF2B5EF4-FFF2-40B4-BE49-F238E27FC236}">
                  <a16:creationId xmlns:a16="http://schemas.microsoft.com/office/drawing/2014/main" id="{DB72A243-E1CC-D247-B794-D871E12741E6}"/>
                </a:ext>
              </a:extLst>
            </p:cNvPr>
            <p:cNvSpPr/>
            <p:nvPr/>
          </p:nvSpPr>
          <p:spPr>
            <a:xfrm>
              <a:off x="359173" y="1186810"/>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Health and Social Care</a:t>
              </a:r>
              <a:endParaRPr lang="en-GB" sz="2000" dirty="0">
                <a:solidFill>
                  <a:schemeClr val="bg1"/>
                </a:solidFill>
                <a:effectLst/>
                <a:latin typeface="ITC Avant Garde Std Md" panose="020B0602020202020204" pitchFamily="34" charset="77"/>
              </a:endParaRPr>
            </a:p>
          </p:txBody>
        </p:sp>
        <p:pic>
          <p:nvPicPr>
            <p:cNvPr id="28" name="Picture 27">
              <a:extLst>
                <a:ext uri="{FF2B5EF4-FFF2-40B4-BE49-F238E27FC236}">
                  <a16:creationId xmlns:a16="http://schemas.microsoft.com/office/drawing/2014/main" id="{B48D9FFF-4D8E-4C40-B569-C6DD22ED08CE}"/>
                </a:ext>
              </a:extLst>
            </p:cNvPr>
            <p:cNvPicPr>
              <a:picLocks noChangeAspect="1"/>
            </p:cNvPicPr>
            <p:nvPr/>
          </p:nvPicPr>
          <p:blipFill>
            <a:blip r:embed="rId5"/>
            <a:stretch>
              <a:fillRect/>
            </a:stretch>
          </p:blipFill>
          <p:spPr>
            <a:xfrm>
              <a:off x="7033847" y="735609"/>
              <a:ext cx="2110154" cy="1184940"/>
            </a:xfrm>
            <a:prstGeom prst="rect">
              <a:avLst/>
            </a:prstGeom>
          </p:spPr>
        </p:pic>
        <p:pic>
          <p:nvPicPr>
            <p:cNvPr id="29" name="Picture 28">
              <a:extLst>
                <a:ext uri="{FF2B5EF4-FFF2-40B4-BE49-F238E27FC236}">
                  <a16:creationId xmlns:a16="http://schemas.microsoft.com/office/drawing/2014/main" id="{5D7A4EC8-386D-464B-8A8D-0A7E911ACED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019925" y="735013"/>
              <a:ext cx="2129937" cy="1189037"/>
            </a:xfrm>
            <a:prstGeom prst="rect">
              <a:avLst/>
            </a:prstGeom>
          </p:spPr>
        </p:pic>
        <p:pic>
          <p:nvPicPr>
            <p:cNvPr id="30" name="Picture 29">
              <a:extLst>
                <a:ext uri="{FF2B5EF4-FFF2-40B4-BE49-F238E27FC236}">
                  <a16:creationId xmlns:a16="http://schemas.microsoft.com/office/drawing/2014/main" id="{A5645A9F-60A2-A94F-B419-6BBE67A033D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111750" y="735013"/>
              <a:ext cx="1908175" cy="1189037"/>
            </a:xfrm>
            <a:prstGeom prst="rect">
              <a:avLst/>
            </a:prstGeom>
          </p:spPr>
        </p:pic>
      </p:grpSp>
    </p:spTree>
    <p:extLst>
      <p:ext uri="{BB962C8B-B14F-4D97-AF65-F5344CB8AC3E}">
        <p14:creationId xmlns:p14="http://schemas.microsoft.com/office/powerpoint/2010/main" val="16735346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B876462-FC08-CF46-9BB1-BAA88CC0270D}"/>
              </a:ext>
            </a:extLst>
          </p:cNvPr>
          <p:cNvSpPr/>
          <p:nvPr/>
        </p:nvSpPr>
        <p:spPr>
          <a:xfrm>
            <a:off x="1161474" y="2573726"/>
            <a:ext cx="7364049" cy="2291268"/>
          </a:xfrm>
          <a:prstGeom prst="rect">
            <a:avLst/>
          </a:prstGeom>
        </p:spPr>
        <p:txBody>
          <a:bodyPr wrap="square" lIns="0" tIns="0" rIns="0" bIns="0">
            <a:spAutoFit/>
          </a:bodyPr>
          <a:lstStyle/>
          <a:p>
            <a:pPr>
              <a:lnSpc>
                <a:spcPts val="1800"/>
              </a:lnSpc>
              <a:buClr>
                <a:srgbClr val="00882B"/>
              </a:buClr>
            </a:pPr>
            <a:r>
              <a:rPr lang="en-GB" sz="1200" dirty="0"/>
              <a:t>You’ll develop a range of skills  which will help you succeed not only in the workplace but also in other subjects too. </a:t>
            </a:r>
          </a:p>
          <a:p>
            <a:pPr>
              <a:lnSpc>
                <a:spcPts val="1800"/>
              </a:lnSpc>
              <a:buClr>
                <a:srgbClr val="00882B"/>
              </a:buClr>
            </a:pPr>
            <a:br>
              <a:rPr lang="en-GB" sz="1200" dirty="0"/>
            </a:br>
            <a:r>
              <a:rPr lang="en-GB" sz="1200" dirty="0"/>
              <a:t>These skills include:</a:t>
            </a:r>
          </a:p>
          <a:p>
            <a:pPr>
              <a:lnSpc>
                <a:spcPts val="1800"/>
              </a:lnSpc>
              <a:buClr>
                <a:srgbClr val="00882B"/>
              </a:buClr>
            </a:pPr>
            <a:endParaRPr lang="en-GB" sz="1200" dirty="0"/>
          </a:p>
          <a:p>
            <a:pPr marL="171450" indent="-171450">
              <a:lnSpc>
                <a:spcPts val="1800"/>
              </a:lnSpc>
              <a:buClr>
                <a:srgbClr val="00882B"/>
              </a:buClr>
              <a:buFont typeface="Arial" panose="020B0604020202020204" pitchFamily="34" charset="0"/>
              <a:buChar char="•"/>
            </a:pPr>
            <a:r>
              <a:rPr lang="en-GB" sz="1200" dirty="0"/>
              <a:t>Effective verbal communication</a:t>
            </a:r>
          </a:p>
          <a:p>
            <a:pPr marL="171450" indent="-171450">
              <a:lnSpc>
                <a:spcPts val="1800"/>
              </a:lnSpc>
              <a:buClr>
                <a:srgbClr val="00882B"/>
              </a:buClr>
              <a:buFont typeface="Arial" panose="020B0604020202020204" pitchFamily="34" charset="0"/>
              <a:buChar char="•"/>
            </a:pPr>
            <a:r>
              <a:rPr lang="en-GB" sz="1200" dirty="0"/>
              <a:t>Presentation skills</a:t>
            </a:r>
          </a:p>
          <a:p>
            <a:pPr marL="171450" indent="-171450">
              <a:lnSpc>
                <a:spcPts val="1800"/>
              </a:lnSpc>
              <a:buClr>
                <a:srgbClr val="00882B"/>
              </a:buClr>
              <a:buFont typeface="Arial" panose="020B0604020202020204" pitchFamily="34" charset="0"/>
              <a:buChar char="•"/>
            </a:pPr>
            <a:r>
              <a:rPr lang="en-GB" sz="1200" dirty="0"/>
              <a:t>Creative thinking</a:t>
            </a:r>
          </a:p>
          <a:p>
            <a:pPr marL="171450" indent="-171450">
              <a:lnSpc>
                <a:spcPts val="1800"/>
              </a:lnSpc>
              <a:buClr>
                <a:srgbClr val="00882B"/>
              </a:buClr>
              <a:buFont typeface="Arial" panose="020B0604020202020204" pitchFamily="34" charset="0"/>
              <a:buChar char="•"/>
            </a:pPr>
            <a:r>
              <a:rPr lang="en-GB" sz="1200" dirty="0"/>
              <a:t>Problem solving</a:t>
            </a:r>
          </a:p>
          <a:p>
            <a:pPr marL="171450" indent="-171450">
              <a:lnSpc>
                <a:spcPts val="1800"/>
              </a:lnSpc>
              <a:buClr>
                <a:srgbClr val="00882B"/>
              </a:buClr>
              <a:buFont typeface="Arial" panose="020B0604020202020204" pitchFamily="34" charset="0"/>
              <a:buChar char="•"/>
            </a:pPr>
            <a:r>
              <a:rPr lang="en-GB" sz="1200" dirty="0"/>
              <a:t>Research and planning</a:t>
            </a:r>
          </a:p>
          <a:p>
            <a:pPr>
              <a:lnSpc>
                <a:spcPts val="1800"/>
              </a:lnSpc>
              <a:buClr>
                <a:srgbClr val="00882B"/>
              </a:buClr>
            </a:pPr>
            <a:endParaRPr lang="en-GB" sz="1200" dirty="0">
              <a:latin typeface="ITC Avant Garde Std Bk" panose="020B0502020202020204" pitchFamily="34" charset="77"/>
            </a:endParaRPr>
          </a:p>
        </p:txBody>
      </p:sp>
      <p:sp>
        <p:nvSpPr>
          <p:cNvPr id="15" name="Rectangle 14">
            <a:extLst>
              <a:ext uri="{FF2B5EF4-FFF2-40B4-BE49-F238E27FC236}">
                <a16:creationId xmlns:a16="http://schemas.microsoft.com/office/drawing/2014/main" id="{5C396DCA-4431-3D46-886F-A0C4F3DC20B6}"/>
              </a:ext>
            </a:extLst>
          </p:cNvPr>
          <p:cNvSpPr/>
          <p:nvPr/>
        </p:nvSpPr>
        <p:spPr>
          <a:xfrm>
            <a:off x="1161474" y="2174284"/>
            <a:ext cx="8211788" cy="221599"/>
          </a:xfrm>
          <a:prstGeom prst="rect">
            <a:avLst/>
          </a:prstGeom>
        </p:spPr>
        <p:txBody>
          <a:bodyPr wrap="square" lIns="0" tIns="0" rIns="0" bIns="0">
            <a:spAutoFit/>
          </a:bodyPr>
          <a:lstStyle/>
          <a:p>
            <a:pPr>
              <a:lnSpc>
                <a:spcPts val="1580"/>
              </a:lnSpc>
            </a:pPr>
            <a:r>
              <a:rPr lang="en-GB" sz="2000" b="1" dirty="0">
                <a:solidFill>
                  <a:srgbClr val="00882B"/>
                </a:solidFill>
              </a:rPr>
              <a:t>Building futures through practical skills</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grpSp>
        <p:nvGrpSpPr>
          <p:cNvPr id="19" name="Group 18">
            <a:extLst>
              <a:ext uri="{FF2B5EF4-FFF2-40B4-BE49-F238E27FC236}">
                <a16:creationId xmlns:a16="http://schemas.microsoft.com/office/drawing/2014/main" id="{F36A7078-234E-4447-99C3-20CF78EA5BD8}"/>
              </a:ext>
            </a:extLst>
          </p:cNvPr>
          <p:cNvGrpSpPr/>
          <p:nvPr/>
        </p:nvGrpSpPr>
        <p:grpSpPr>
          <a:xfrm>
            <a:off x="0" y="735013"/>
            <a:ext cx="9149862" cy="1189190"/>
            <a:chOff x="0" y="735013"/>
            <a:chExt cx="9149862" cy="1189190"/>
          </a:xfrm>
        </p:grpSpPr>
        <p:sp>
          <p:nvSpPr>
            <p:cNvPr id="20" name="Rectangle 19">
              <a:extLst>
                <a:ext uri="{FF2B5EF4-FFF2-40B4-BE49-F238E27FC236}">
                  <a16:creationId xmlns:a16="http://schemas.microsoft.com/office/drawing/2014/main" id="{98E746AB-2919-DB4E-9BCB-4B7898EF13CC}"/>
                </a:ext>
              </a:extLst>
            </p:cNvPr>
            <p:cNvSpPr/>
            <p:nvPr/>
          </p:nvSpPr>
          <p:spPr>
            <a:xfrm>
              <a:off x="5111750" y="739110"/>
              <a:ext cx="1908175" cy="1184940"/>
            </a:xfrm>
            <a:prstGeom prst="rect">
              <a:avLst/>
            </a:prstGeom>
            <a:solidFill>
              <a:srgbClr val="00882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74231064-50AD-2249-8ACA-EDE74C2437D1}"/>
                </a:ext>
              </a:extLst>
            </p:cNvPr>
            <p:cNvSpPr/>
            <p:nvPr/>
          </p:nvSpPr>
          <p:spPr>
            <a:xfrm>
              <a:off x="0" y="735013"/>
              <a:ext cx="5111750" cy="1189190"/>
            </a:xfrm>
            <a:prstGeom prst="rect">
              <a:avLst/>
            </a:prstGeom>
            <a:solidFill>
              <a:srgbClr val="0088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B73D4E6E-23DB-754B-840D-D0159C5FECA4}"/>
                </a:ext>
              </a:extLst>
            </p:cNvPr>
            <p:cNvSpPr/>
            <p:nvPr/>
          </p:nvSpPr>
          <p:spPr>
            <a:xfrm>
              <a:off x="359173" y="1186810"/>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Health and Social Care</a:t>
              </a:r>
              <a:endParaRPr lang="en-GB" sz="2000" dirty="0">
                <a:solidFill>
                  <a:schemeClr val="bg1"/>
                </a:solidFill>
                <a:effectLst/>
                <a:latin typeface="ITC Avant Garde Std Md" panose="020B0602020202020204" pitchFamily="34" charset="77"/>
              </a:endParaRPr>
            </a:p>
          </p:txBody>
        </p:sp>
        <p:pic>
          <p:nvPicPr>
            <p:cNvPr id="25" name="Picture 24">
              <a:extLst>
                <a:ext uri="{FF2B5EF4-FFF2-40B4-BE49-F238E27FC236}">
                  <a16:creationId xmlns:a16="http://schemas.microsoft.com/office/drawing/2014/main" id="{5485276F-DD75-7C4C-AFD7-D42C5EE0CEAA}"/>
                </a:ext>
              </a:extLst>
            </p:cNvPr>
            <p:cNvPicPr>
              <a:picLocks noChangeAspect="1"/>
            </p:cNvPicPr>
            <p:nvPr/>
          </p:nvPicPr>
          <p:blipFill>
            <a:blip r:embed="rId5"/>
            <a:stretch>
              <a:fillRect/>
            </a:stretch>
          </p:blipFill>
          <p:spPr>
            <a:xfrm>
              <a:off x="7033847" y="735609"/>
              <a:ext cx="2110154" cy="1184940"/>
            </a:xfrm>
            <a:prstGeom prst="rect">
              <a:avLst/>
            </a:prstGeom>
          </p:spPr>
        </p:pic>
        <p:pic>
          <p:nvPicPr>
            <p:cNvPr id="28" name="Picture 27">
              <a:extLst>
                <a:ext uri="{FF2B5EF4-FFF2-40B4-BE49-F238E27FC236}">
                  <a16:creationId xmlns:a16="http://schemas.microsoft.com/office/drawing/2014/main" id="{6F89D316-3A51-7844-8FA7-B7C875894CA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019925" y="735013"/>
              <a:ext cx="2129937" cy="1189037"/>
            </a:xfrm>
            <a:prstGeom prst="rect">
              <a:avLst/>
            </a:prstGeom>
          </p:spPr>
        </p:pic>
        <p:pic>
          <p:nvPicPr>
            <p:cNvPr id="29" name="Picture 28">
              <a:extLst>
                <a:ext uri="{FF2B5EF4-FFF2-40B4-BE49-F238E27FC236}">
                  <a16:creationId xmlns:a16="http://schemas.microsoft.com/office/drawing/2014/main" id="{3827817F-9D7D-2B40-9EDF-1AA19D38FC2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111750" y="735013"/>
              <a:ext cx="1908175" cy="1189037"/>
            </a:xfrm>
            <a:prstGeom prst="rect">
              <a:avLst/>
            </a:prstGeom>
          </p:spPr>
        </p:pic>
      </p:grpSp>
    </p:spTree>
    <p:extLst>
      <p:ext uri="{BB962C8B-B14F-4D97-AF65-F5344CB8AC3E}">
        <p14:creationId xmlns:p14="http://schemas.microsoft.com/office/powerpoint/2010/main" val="2364285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2C7C4A7-A377-224E-9D71-F5A89C6A17F2}"/>
              </a:ext>
            </a:extLst>
          </p:cNvPr>
          <p:cNvSpPr/>
          <p:nvPr/>
        </p:nvSpPr>
        <p:spPr>
          <a:xfrm>
            <a:off x="-2" y="742129"/>
            <a:ext cx="4537625" cy="4401372"/>
          </a:xfrm>
          <a:prstGeom prst="rect">
            <a:avLst/>
          </a:prstGeom>
          <a:solidFill>
            <a:srgbClr val="905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C9657ED7-C635-B24D-8C63-0715EAC10FE6}"/>
              </a:ext>
            </a:extLst>
          </p:cNvPr>
          <p:cNvSpPr/>
          <p:nvPr/>
        </p:nvSpPr>
        <p:spPr>
          <a:xfrm>
            <a:off x="0" y="0"/>
            <a:ext cx="9144000" cy="7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20631D7F-16A3-4D4F-B543-57910904E7CE}"/>
              </a:ext>
            </a:extLst>
          </p:cNvPr>
          <p:cNvSpPr/>
          <p:nvPr/>
        </p:nvSpPr>
        <p:spPr>
          <a:xfrm>
            <a:off x="348614" y="2066537"/>
            <a:ext cx="3583306" cy="1046633"/>
          </a:xfrm>
          <a:prstGeom prst="rect">
            <a:avLst/>
          </a:prstGeom>
        </p:spPr>
        <p:txBody>
          <a:bodyPr wrap="square" lIns="0" tIns="0" rIns="0" bIns="0">
            <a:spAutoFit/>
          </a:bodyPr>
          <a:lstStyle/>
          <a:p>
            <a:pPr>
              <a:lnSpc>
                <a:spcPts val="4000"/>
              </a:lnSpc>
            </a:pPr>
            <a:r>
              <a:rPr lang="en-GB" sz="4400" b="1" dirty="0">
                <a:solidFill>
                  <a:srgbClr val="FFFFFF"/>
                </a:solidFill>
                <a:latin typeface="ITC Avant Garde Std Md" panose="020B0602020202020204" pitchFamily="34" charset="77"/>
              </a:rPr>
              <a:t>CHILD</a:t>
            </a:r>
          </a:p>
          <a:p>
            <a:pPr>
              <a:lnSpc>
                <a:spcPts val="4000"/>
              </a:lnSpc>
            </a:pPr>
            <a:r>
              <a:rPr lang="en-GB" sz="4400" b="1" dirty="0">
                <a:solidFill>
                  <a:srgbClr val="FFFFFF"/>
                </a:solidFill>
                <a:effectLst/>
                <a:latin typeface="ITC Avant Garde Std Md" panose="020B0602020202020204" pitchFamily="34" charset="77"/>
              </a:rPr>
              <a:t>DEVELOPMENT</a:t>
            </a:r>
          </a:p>
        </p:txBody>
      </p:sp>
      <p:sp>
        <p:nvSpPr>
          <p:cNvPr id="24" name="Rectangle 23">
            <a:extLst>
              <a:ext uri="{FF2B5EF4-FFF2-40B4-BE49-F238E27FC236}">
                <a16:creationId xmlns:a16="http://schemas.microsoft.com/office/drawing/2014/main" id="{4131036D-8B4A-AA4F-A58D-690209A189E3}"/>
              </a:ext>
            </a:extLst>
          </p:cNvPr>
          <p:cNvSpPr/>
          <p:nvPr/>
        </p:nvSpPr>
        <p:spPr>
          <a:xfrm>
            <a:off x="358775" y="1541848"/>
            <a:ext cx="4221423" cy="246221"/>
          </a:xfrm>
          <a:prstGeom prst="rect">
            <a:avLst/>
          </a:prstGeom>
        </p:spPr>
        <p:txBody>
          <a:bodyPr wrap="square" lIns="0" tIns="0" rIns="0" bIns="0">
            <a:spAutoFit/>
          </a:bodyPr>
          <a:lstStyle/>
          <a:p>
            <a:r>
              <a:rPr lang="en-GB" sz="1600" dirty="0">
                <a:solidFill>
                  <a:schemeClr val="bg1"/>
                </a:solidFill>
                <a:latin typeface="ITC Avant Garde Std Bk" panose="020B0502020202020204" pitchFamily="34" charset="77"/>
              </a:rPr>
              <a:t>Cambridge National in</a:t>
            </a:r>
          </a:p>
        </p:txBody>
      </p:sp>
      <p:pic>
        <p:nvPicPr>
          <p:cNvPr id="16" name="Picture 15" descr="Logo, company name&#10;&#10;Description automatically generated">
            <a:extLst>
              <a:ext uri="{FF2B5EF4-FFF2-40B4-BE49-F238E27FC236}">
                <a16:creationId xmlns:a16="http://schemas.microsoft.com/office/drawing/2014/main" id="{72625102-B51B-FB41-A7AE-1C291BA7FA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0" name="Picture 19" descr="Logo, company name&#10;&#10;Description automatically generated">
            <a:extLst>
              <a:ext uri="{FF2B5EF4-FFF2-40B4-BE49-F238E27FC236}">
                <a16:creationId xmlns:a16="http://schemas.microsoft.com/office/drawing/2014/main" id="{69D7D1A6-B94C-5847-99C6-878E2A2E72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pic>
        <p:nvPicPr>
          <p:cNvPr id="14" name="Picture 13">
            <a:extLst>
              <a:ext uri="{FF2B5EF4-FFF2-40B4-BE49-F238E27FC236}">
                <a16:creationId xmlns:a16="http://schemas.microsoft.com/office/drawing/2014/main" id="{0BFE6492-30B7-8A41-8EB8-1BBF2BD6D0D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51612" y="735013"/>
            <a:ext cx="2592387" cy="4408487"/>
          </a:xfrm>
          <a:prstGeom prst="rect">
            <a:avLst/>
          </a:prstGeom>
        </p:spPr>
      </p:pic>
      <p:pic>
        <p:nvPicPr>
          <p:cNvPr id="15" name="Picture 14">
            <a:extLst>
              <a:ext uri="{FF2B5EF4-FFF2-40B4-BE49-F238E27FC236}">
                <a16:creationId xmlns:a16="http://schemas.microsoft.com/office/drawing/2014/main" id="{0DEF2153-DFFB-A844-AE44-3F9CAAC895A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427538" y="735013"/>
            <a:ext cx="2124075" cy="4408487"/>
          </a:xfrm>
          <a:prstGeom prst="rect">
            <a:avLst/>
          </a:prstGeom>
        </p:spPr>
      </p:pic>
    </p:spTree>
    <p:extLst>
      <p:ext uri="{BB962C8B-B14F-4D97-AF65-F5344CB8AC3E}">
        <p14:creationId xmlns:p14="http://schemas.microsoft.com/office/powerpoint/2010/main" val="13532988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497EE40-3530-CC47-BD81-5CAF57EBA3BE}"/>
              </a:ext>
            </a:extLst>
          </p:cNvPr>
          <p:cNvSpPr/>
          <p:nvPr/>
        </p:nvSpPr>
        <p:spPr>
          <a:xfrm>
            <a:off x="425275" y="2639887"/>
            <a:ext cx="2708767" cy="906274"/>
          </a:xfrm>
          <a:prstGeom prst="rect">
            <a:avLst/>
          </a:prstGeom>
        </p:spPr>
        <p:txBody>
          <a:bodyPr wrap="square" lIns="0" tIns="0" rIns="0" bIns="0">
            <a:spAutoFit/>
          </a:bodyPr>
          <a:lstStyle/>
          <a:p>
            <a:pPr>
              <a:lnSpc>
                <a:spcPts val="1800"/>
              </a:lnSpc>
            </a:pPr>
            <a:r>
              <a:rPr lang="en-GB" sz="1200" dirty="0">
                <a:solidFill>
                  <a:srgbClr val="905AA1"/>
                </a:solidFill>
              </a:rPr>
              <a:t>Cambridge National in Child Development will inspire and equip you with independence and confidence in using skills that are relevant to the childcare sector</a:t>
            </a:r>
          </a:p>
        </p:txBody>
      </p:sp>
      <p:sp>
        <p:nvSpPr>
          <p:cNvPr id="14" name="Rectangle 13">
            <a:extLst>
              <a:ext uri="{FF2B5EF4-FFF2-40B4-BE49-F238E27FC236}">
                <a16:creationId xmlns:a16="http://schemas.microsoft.com/office/drawing/2014/main" id="{6B876462-FC08-CF46-9BB1-BAA88CC0270D}"/>
              </a:ext>
            </a:extLst>
          </p:cNvPr>
          <p:cNvSpPr/>
          <p:nvPr/>
        </p:nvSpPr>
        <p:spPr>
          <a:xfrm>
            <a:off x="3892718" y="2635388"/>
            <a:ext cx="4208696" cy="2291268"/>
          </a:xfrm>
          <a:prstGeom prst="rect">
            <a:avLst/>
          </a:prstGeom>
        </p:spPr>
        <p:txBody>
          <a:bodyPr wrap="square" lIns="0" tIns="0" rIns="0" bIns="0">
            <a:spAutoFit/>
          </a:bodyPr>
          <a:lstStyle/>
          <a:p>
            <a:pPr marL="171450" indent="-171450">
              <a:lnSpc>
                <a:spcPts val="1800"/>
              </a:lnSpc>
              <a:buClr>
                <a:srgbClr val="905AA1"/>
              </a:buClr>
              <a:buFont typeface="Arial" panose="020B0604020202020204" pitchFamily="34" charset="0"/>
              <a:buChar char="•"/>
            </a:pPr>
            <a:r>
              <a:rPr lang="en-GB" sz="1200" dirty="0"/>
              <a:t>Health and wellbeing for child development, creating conditions in which children can thrive</a:t>
            </a:r>
          </a:p>
          <a:p>
            <a:pPr marL="171450" indent="-171450">
              <a:lnSpc>
                <a:spcPts val="1800"/>
              </a:lnSpc>
              <a:buClr>
                <a:srgbClr val="905AA1"/>
              </a:buClr>
              <a:buFont typeface="Arial" panose="020B0604020202020204" pitchFamily="34" charset="0"/>
              <a:buChar char="•"/>
            </a:pPr>
            <a:endParaRPr lang="en-GB" sz="1200" dirty="0"/>
          </a:p>
          <a:p>
            <a:pPr marL="171450" indent="-171450">
              <a:lnSpc>
                <a:spcPts val="1800"/>
              </a:lnSpc>
              <a:buClr>
                <a:srgbClr val="905AA1"/>
              </a:buClr>
              <a:buFont typeface="Arial" panose="020B0604020202020204" pitchFamily="34" charset="0"/>
              <a:buChar char="•"/>
            </a:pPr>
            <a:r>
              <a:rPr lang="en-GB" sz="1200" dirty="0"/>
              <a:t>Creating safe environments for children</a:t>
            </a:r>
          </a:p>
          <a:p>
            <a:pPr marL="171450" indent="-171450">
              <a:lnSpc>
                <a:spcPts val="1800"/>
              </a:lnSpc>
              <a:buClr>
                <a:srgbClr val="905AA1"/>
              </a:buClr>
              <a:buFont typeface="Arial" panose="020B0604020202020204" pitchFamily="34" charset="0"/>
              <a:buChar char="•"/>
            </a:pPr>
            <a:endParaRPr lang="en-GB" sz="1200" dirty="0"/>
          </a:p>
          <a:p>
            <a:pPr marL="171450" indent="-171450">
              <a:lnSpc>
                <a:spcPts val="1800"/>
              </a:lnSpc>
              <a:buClr>
                <a:srgbClr val="905AA1"/>
              </a:buClr>
              <a:buFont typeface="Arial" panose="020B0604020202020204" pitchFamily="34" charset="0"/>
              <a:buChar char="•"/>
            </a:pPr>
            <a:r>
              <a:rPr lang="en-GB" sz="1200" dirty="0"/>
              <a:t>the nutritional needs of children from birth to five years, plus investigating and choosing equipment</a:t>
            </a:r>
          </a:p>
          <a:p>
            <a:pPr marL="171450" indent="-171450">
              <a:lnSpc>
                <a:spcPts val="1800"/>
              </a:lnSpc>
              <a:buClr>
                <a:srgbClr val="905AA1"/>
              </a:buClr>
              <a:buFont typeface="Arial" panose="020B0604020202020204" pitchFamily="34" charset="0"/>
              <a:buChar char="•"/>
            </a:pPr>
            <a:endParaRPr lang="en-GB" sz="1200" dirty="0"/>
          </a:p>
          <a:p>
            <a:pPr marL="171450" indent="-171450">
              <a:lnSpc>
                <a:spcPts val="1800"/>
              </a:lnSpc>
              <a:buClr>
                <a:srgbClr val="905AA1"/>
              </a:buClr>
              <a:buFont typeface="Arial" panose="020B0604020202020204" pitchFamily="34" charset="0"/>
              <a:buChar char="•"/>
            </a:pPr>
            <a:r>
              <a:rPr lang="en-GB" sz="1200" dirty="0"/>
              <a:t>The development of a child from one to five years, using observation and research techniques</a:t>
            </a:r>
          </a:p>
        </p:txBody>
      </p:sp>
      <p:sp>
        <p:nvSpPr>
          <p:cNvPr id="15" name="Rectangle 14">
            <a:extLst>
              <a:ext uri="{FF2B5EF4-FFF2-40B4-BE49-F238E27FC236}">
                <a16:creationId xmlns:a16="http://schemas.microsoft.com/office/drawing/2014/main" id="{5C396DCA-4431-3D46-886F-A0C4F3DC20B6}"/>
              </a:ext>
            </a:extLst>
          </p:cNvPr>
          <p:cNvSpPr/>
          <p:nvPr/>
        </p:nvSpPr>
        <p:spPr>
          <a:xfrm>
            <a:off x="3891335" y="2260948"/>
            <a:ext cx="8211788" cy="221599"/>
          </a:xfrm>
          <a:prstGeom prst="rect">
            <a:avLst/>
          </a:prstGeom>
        </p:spPr>
        <p:txBody>
          <a:bodyPr wrap="square" lIns="0" tIns="0" rIns="0" bIns="0">
            <a:spAutoFit/>
          </a:bodyPr>
          <a:lstStyle/>
          <a:p>
            <a:pPr>
              <a:lnSpc>
                <a:spcPts val="1580"/>
              </a:lnSpc>
            </a:pPr>
            <a:r>
              <a:rPr lang="en-GB" sz="2000" b="1" dirty="0">
                <a:solidFill>
                  <a:srgbClr val="905AA1"/>
                </a:solidFill>
              </a:rPr>
              <a:t>As part of the Cambridge National, you’ll cover:</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grpSp>
        <p:nvGrpSpPr>
          <p:cNvPr id="16" name="Group 15">
            <a:extLst>
              <a:ext uri="{FF2B5EF4-FFF2-40B4-BE49-F238E27FC236}">
                <a16:creationId xmlns:a16="http://schemas.microsoft.com/office/drawing/2014/main" id="{97B48A9E-DE62-4841-BCDF-818151BC9D7E}"/>
              </a:ext>
            </a:extLst>
          </p:cNvPr>
          <p:cNvGrpSpPr/>
          <p:nvPr/>
        </p:nvGrpSpPr>
        <p:grpSpPr>
          <a:xfrm>
            <a:off x="0" y="735012"/>
            <a:ext cx="9144000" cy="1189038"/>
            <a:chOff x="0" y="735012"/>
            <a:chExt cx="9144000" cy="1189038"/>
          </a:xfrm>
        </p:grpSpPr>
        <p:sp>
          <p:nvSpPr>
            <p:cNvPr id="17" name="Rectangle 16">
              <a:extLst>
                <a:ext uri="{FF2B5EF4-FFF2-40B4-BE49-F238E27FC236}">
                  <a16:creationId xmlns:a16="http://schemas.microsoft.com/office/drawing/2014/main" id="{C1F36907-6AD5-404A-8BFD-6C468406DC8B}"/>
                </a:ext>
              </a:extLst>
            </p:cNvPr>
            <p:cNvSpPr/>
            <p:nvPr/>
          </p:nvSpPr>
          <p:spPr>
            <a:xfrm>
              <a:off x="5111750" y="735012"/>
              <a:ext cx="1908175" cy="1189037"/>
            </a:xfrm>
            <a:prstGeom prst="rect">
              <a:avLst/>
            </a:prstGeom>
            <a:solidFill>
              <a:srgbClr val="905AA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1DB6CC3D-B60B-E14F-8619-61D44115C913}"/>
                </a:ext>
              </a:extLst>
            </p:cNvPr>
            <p:cNvSpPr/>
            <p:nvPr/>
          </p:nvSpPr>
          <p:spPr>
            <a:xfrm>
              <a:off x="0" y="739110"/>
              <a:ext cx="5111750" cy="1184940"/>
            </a:xfrm>
            <a:prstGeom prst="rect">
              <a:avLst/>
            </a:prstGeom>
            <a:solidFill>
              <a:srgbClr val="905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B17D8295-05D4-E841-B72F-277D3E89846C}"/>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Child Development </a:t>
              </a:r>
              <a:endParaRPr lang="en-GB" sz="2000" dirty="0">
                <a:solidFill>
                  <a:schemeClr val="bg1"/>
                </a:solidFill>
                <a:effectLst/>
                <a:latin typeface="ITC Avant Garde Std Md" panose="020B0602020202020204" pitchFamily="34" charset="77"/>
              </a:endParaRPr>
            </a:p>
          </p:txBody>
        </p:sp>
        <p:pic>
          <p:nvPicPr>
            <p:cNvPr id="27" name="Picture 26">
              <a:extLst>
                <a:ext uri="{FF2B5EF4-FFF2-40B4-BE49-F238E27FC236}">
                  <a16:creationId xmlns:a16="http://schemas.microsoft.com/office/drawing/2014/main" id="{F2F882CC-DCAE-0E43-A417-28808CC63C1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19925" y="735013"/>
              <a:ext cx="2124075" cy="1189037"/>
            </a:xfrm>
            <a:prstGeom prst="rect">
              <a:avLst/>
            </a:prstGeom>
          </p:spPr>
        </p:pic>
        <p:pic>
          <p:nvPicPr>
            <p:cNvPr id="28" name="Picture 27">
              <a:extLst>
                <a:ext uri="{FF2B5EF4-FFF2-40B4-BE49-F238E27FC236}">
                  <a16:creationId xmlns:a16="http://schemas.microsoft.com/office/drawing/2014/main" id="{AF367237-99E9-2146-A622-0EC90C66AF6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11750" y="735013"/>
              <a:ext cx="1970171" cy="1189037"/>
            </a:xfrm>
            <a:prstGeom prst="rect">
              <a:avLst/>
            </a:prstGeom>
          </p:spPr>
        </p:pic>
      </p:grpSp>
    </p:spTree>
    <p:extLst>
      <p:ext uri="{BB962C8B-B14F-4D97-AF65-F5344CB8AC3E}">
        <p14:creationId xmlns:p14="http://schemas.microsoft.com/office/powerpoint/2010/main" val="16647672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1024412" y="2371748"/>
            <a:ext cx="8211788" cy="221599"/>
          </a:xfrm>
          <a:prstGeom prst="rect">
            <a:avLst/>
          </a:prstGeom>
        </p:spPr>
        <p:txBody>
          <a:bodyPr wrap="square" lIns="0" tIns="0" rIns="0" bIns="0">
            <a:spAutoFit/>
          </a:bodyPr>
          <a:lstStyle/>
          <a:p>
            <a:pPr>
              <a:lnSpc>
                <a:spcPts val="1580"/>
              </a:lnSpc>
            </a:pPr>
            <a:r>
              <a:rPr lang="en-GB" sz="2000" b="1" dirty="0">
                <a:solidFill>
                  <a:srgbClr val="905AA1"/>
                </a:solidFill>
              </a:rPr>
              <a:t>Future opportunities</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4" name="Rectangle 13">
            <a:extLst>
              <a:ext uri="{FF2B5EF4-FFF2-40B4-BE49-F238E27FC236}">
                <a16:creationId xmlns:a16="http://schemas.microsoft.com/office/drawing/2014/main" id="{8453021B-2C69-6446-9BB3-3D15F348717A}"/>
              </a:ext>
            </a:extLst>
          </p:cNvPr>
          <p:cNvSpPr/>
          <p:nvPr/>
        </p:nvSpPr>
        <p:spPr>
          <a:xfrm>
            <a:off x="1024412" y="2835585"/>
            <a:ext cx="6722748" cy="1137106"/>
          </a:xfrm>
          <a:prstGeom prst="rect">
            <a:avLst/>
          </a:prstGeom>
        </p:spPr>
        <p:txBody>
          <a:bodyPr wrap="square" lIns="0" tIns="0" rIns="0" bIns="0">
            <a:spAutoFit/>
          </a:bodyPr>
          <a:lstStyle/>
          <a:p>
            <a:pPr>
              <a:lnSpc>
                <a:spcPts val="1800"/>
              </a:lnSpc>
              <a:buClr>
                <a:srgbClr val="5F6DAC"/>
              </a:buClr>
            </a:pPr>
            <a:r>
              <a:rPr lang="en-GB" sz="1200" dirty="0"/>
              <a:t>By developing applied knowledge and practical skills, this course will help give you the opportunity to progress on to A Levels, a Cambridge Technical in Health and Social Care, an apprenticeship or university. </a:t>
            </a:r>
          </a:p>
          <a:p>
            <a:pPr>
              <a:lnSpc>
                <a:spcPts val="1800"/>
              </a:lnSpc>
              <a:buClr>
                <a:srgbClr val="5F6DAC"/>
              </a:buClr>
            </a:pPr>
            <a:endParaRPr lang="en-GB" sz="1200" dirty="0"/>
          </a:p>
          <a:p>
            <a:pPr>
              <a:lnSpc>
                <a:spcPts val="1800"/>
              </a:lnSpc>
              <a:buClr>
                <a:srgbClr val="5F6DAC"/>
              </a:buClr>
            </a:pPr>
            <a:r>
              <a:rPr lang="en-GB" sz="1200" dirty="0"/>
              <a:t>Child Development could be the first step of a career as a Nursery Nurse, an Early Years Teacher, Family Support Worker, Nursery Manager, Children’s Nurse, Social Worker and more.</a:t>
            </a:r>
          </a:p>
        </p:txBody>
      </p:sp>
      <p:grpSp>
        <p:nvGrpSpPr>
          <p:cNvPr id="11" name="Group 10">
            <a:extLst>
              <a:ext uri="{FF2B5EF4-FFF2-40B4-BE49-F238E27FC236}">
                <a16:creationId xmlns:a16="http://schemas.microsoft.com/office/drawing/2014/main" id="{4DA8A044-D924-E547-905A-C36F3AF0945A}"/>
              </a:ext>
            </a:extLst>
          </p:cNvPr>
          <p:cNvGrpSpPr/>
          <p:nvPr/>
        </p:nvGrpSpPr>
        <p:grpSpPr>
          <a:xfrm>
            <a:off x="0" y="735012"/>
            <a:ext cx="9144000" cy="1189038"/>
            <a:chOff x="0" y="735012"/>
            <a:chExt cx="9144000" cy="1189038"/>
          </a:xfrm>
        </p:grpSpPr>
        <p:sp>
          <p:nvSpPr>
            <p:cNvPr id="12" name="Rectangle 11">
              <a:extLst>
                <a:ext uri="{FF2B5EF4-FFF2-40B4-BE49-F238E27FC236}">
                  <a16:creationId xmlns:a16="http://schemas.microsoft.com/office/drawing/2014/main" id="{476CA041-3F99-774C-BC1E-E66F7B19C574}"/>
                </a:ext>
              </a:extLst>
            </p:cNvPr>
            <p:cNvSpPr/>
            <p:nvPr/>
          </p:nvSpPr>
          <p:spPr>
            <a:xfrm>
              <a:off x="5111750" y="735012"/>
              <a:ext cx="1908175" cy="1189037"/>
            </a:xfrm>
            <a:prstGeom prst="rect">
              <a:avLst/>
            </a:prstGeom>
            <a:solidFill>
              <a:srgbClr val="905AA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89B66E4E-00FC-5944-A138-24DB23BC1E25}"/>
                </a:ext>
              </a:extLst>
            </p:cNvPr>
            <p:cNvSpPr/>
            <p:nvPr/>
          </p:nvSpPr>
          <p:spPr>
            <a:xfrm>
              <a:off x="0" y="739110"/>
              <a:ext cx="5111750" cy="1184940"/>
            </a:xfrm>
            <a:prstGeom prst="rect">
              <a:avLst/>
            </a:prstGeom>
            <a:solidFill>
              <a:srgbClr val="905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86B51345-ECEB-CE47-BB1F-7F7715D3C0F1}"/>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Child Development </a:t>
              </a:r>
              <a:endParaRPr lang="en-GB" sz="2000" dirty="0">
                <a:solidFill>
                  <a:schemeClr val="bg1"/>
                </a:solidFill>
                <a:effectLst/>
                <a:latin typeface="ITC Avant Garde Std Md" panose="020B0602020202020204" pitchFamily="34" charset="77"/>
              </a:endParaRPr>
            </a:p>
          </p:txBody>
        </p:sp>
        <p:pic>
          <p:nvPicPr>
            <p:cNvPr id="23" name="Picture 22">
              <a:extLst>
                <a:ext uri="{FF2B5EF4-FFF2-40B4-BE49-F238E27FC236}">
                  <a16:creationId xmlns:a16="http://schemas.microsoft.com/office/drawing/2014/main" id="{40187C00-6062-0E4D-877F-84521B7DC19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19925" y="735013"/>
              <a:ext cx="2124075" cy="1189037"/>
            </a:xfrm>
            <a:prstGeom prst="rect">
              <a:avLst/>
            </a:prstGeom>
          </p:spPr>
        </p:pic>
        <p:pic>
          <p:nvPicPr>
            <p:cNvPr id="24" name="Picture 23">
              <a:extLst>
                <a:ext uri="{FF2B5EF4-FFF2-40B4-BE49-F238E27FC236}">
                  <a16:creationId xmlns:a16="http://schemas.microsoft.com/office/drawing/2014/main" id="{755B85D1-E080-B246-AF6D-A10EA183EE2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11750" y="735013"/>
              <a:ext cx="1970171" cy="1189037"/>
            </a:xfrm>
            <a:prstGeom prst="rect">
              <a:avLst/>
            </a:prstGeom>
          </p:spPr>
        </p:pic>
      </p:grpSp>
    </p:spTree>
    <p:extLst>
      <p:ext uri="{BB962C8B-B14F-4D97-AF65-F5344CB8AC3E}">
        <p14:creationId xmlns:p14="http://schemas.microsoft.com/office/powerpoint/2010/main" val="41270918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1000343" y="2349958"/>
            <a:ext cx="8211788" cy="221599"/>
          </a:xfrm>
          <a:prstGeom prst="rect">
            <a:avLst/>
          </a:prstGeom>
        </p:spPr>
        <p:txBody>
          <a:bodyPr wrap="square" lIns="0" tIns="0" rIns="0" bIns="0">
            <a:spAutoFit/>
          </a:bodyPr>
          <a:lstStyle/>
          <a:p>
            <a:pPr>
              <a:lnSpc>
                <a:spcPts val="1580"/>
              </a:lnSpc>
            </a:pPr>
            <a:r>
              <a:rPr lang="en-GB" sz="2000" b="1" dirty="0">
                <a:solidFill>
                  <a:srgbClr val="905AA1"/>
                </a:solidFill>
              </a:rPr>
              <a:t>Building futures through practical skills</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1" name="Rectangle 10">
            <a:extLst>
              <a:ext uri="{FF2B5EF4-FFF2-40B4-BE49-F238E27FC236}">
                <a16:creationId xmlns:a16="http://schemas.microsoft.com/office/drawing/2014/main" id="{29744254-3FBA-4842-B77A-C46DBCBE25BD}"/>
              </a:ext>
            </a:extLst>
          </p:cNvPr>
          <p:cNvSpPr/>
          <p:nvPr/>
        </p:nvSpPr>
        <p:spPr>
          <a:xfrm>
            <a:off x="1000343" y="2812291"/>
            <a:ext cx="7143314" cy="1829603"/>
          </a:xfrm>
          <a:prstGeom prst="rect">
            <a:avLst/>
          </a:prstGeom>
        </p:spPr>
        <p:txBody>
          <a:bodyPr wrap="square" lIns="0" tIns="0" rIns="0" bIns="0">
            <a:spAutoFit/>
          </a:bodyPr>
          <a:lstStyle/>
          <a:p>
            <a:pPr>
              <a:lnSpc>
                <a:spcPts val="1800"/>
              </a:lnSpc>
              <a:buClr>
                <a:srgbClr val="5F6DAC"/>
              </a:buClr>
            </a:pPr>
            <a:r>
              <a:rPr lang="en-GB" sz="1200" dirty="0"/>
              <a:t>Not only will you build your independence and confidence with this qualification, you’ll develop a range of skills to help you succeed in the workplace and also in other subjects too. </a:t>
            </a:r>
          </a:p>
          <a:p>
            <a:pPr>
              <a:lnSpc>
                <a:spcPts val="1800"/>
              </a:lnSpc>
              <a:buClr>
                <a:srgbClr val="5F6DAC"/>
              </a:buClr>
            </a:pPr>
            <a:endParaRPr lang="en-GB" sz="1200" dirty="0"/>
          </a:p>
          <a:p>
            <a:pPr>
              <a:lnSpc>
                <a:spcPts val="1800"/>
              </a:lnSpc>
              <a:buClr>
                <a:srgbClr val="5F6DAC"/>
              </a:buClr>
            </a:pPr>
            <a:r>
              <a:rPr lang="en-GB" sz="1200" dirty="0"/>
              <a:t>These skills include: </a:t>
            </a:r>
          </a:p>
          <a:p>
            <a:pPr>
              <a:lnSpc>
                <a:spcPts val="1800"/>
              </a:lnSpc>
              <a:buClr>
                <a:srgbClr val="5F6DAC"/>
              </a:buClr>
            </a:pPr>
            <a:endParaRPr lang="en-GB" sz="1200" dirty="0"/>
          </a:p>
          <a:p>
            <a:pPr marL="171450" indent="-171450">
              <a:lnSpc>
                <a:spcPts val="1800"/>
              </a:lnSpc>
              <a:buClr>
                <a:srgbClr val="905AA1"/>
              </a:buClr>
              <a:buFont typeface="Arial" panose="020B0604020202020204" pitchFamily="34" charset="0"/>
              <a:buChar char="•"/>
            </a:pPr>
            <a:r>
              <a:rPr lang="en-GB" sz="1200" dirty="0"/>
              <a:t>Effective verbal communication</a:t>
            </a:r>
          </a:p>
          <a:p>
            <a:pPr marL="171450" indent="-171450">
              <a:lnSpc>
                <a:spcPts val="1800"/>
              </a:lnSpc>
              <a:buClr>
                <a:srgbClr val="905AA1"/>
              </a:buClr>
              <a:buFont typeface="Arial" panose="020B0604020202020204" pitchFamily="34" charset="0"/>
              <a:buChar char="•"/>
            </a:pPr>
            <a:r>
              <a:rPr lang="en-GB" sz="1200" dirty="0"/>
              <a:t>Research</a:t>
            </a:r>
          </a:p>
          <a:p>
            <a:pPr marL="171450" indent="-171450">
              <a:lnSpc>
                <a:spcPts val="1800"/>
              </a:lnSpc>
              <a:buClr>
                <a:srgbClr val="905AA1"/>
              </a:buClr>
              <a:buFont typeface="Arial" panose="020B0604020202020204" pitchFamily="34" charset="0"/>
              <a:buChar char="•"/>
            </a:pPr>
            <a:r>
              <a:rPr lang="en-GB" sz="1200" dirty="0"/>
              <a:t>Planning</a:t>
            </a:r>
          </a:p>
        </p:txBody>
      </p:sp>
      <p:grpSp>
        <p:nvGrpSpPr>
          <p:cNvPr id="10" name="Group 9">
            <a:extLst>
              <a:ext uri="{FF2B5EF4-FFF2-40B4-BE49-F238E27FC236}">
                <a16:creationId xmlns:a16="http://schemas.microsoft.com/office/drawing/2014/main" id="{C61DD64E-EB58-A041-95E4-C7E1BDB6AE35}"/>
              </a:ext>
            </a:extLst>
          </p:cNvPr>
          <p:cNvGrpSpPr/>
          <p:nvPr/>
        </p:nvGrpSpPr>
        <p:grpSpPr>
          <a:xfrm>
            <a:off x="0" y="735012"/>
            <a:ext cx="9144000" cy="1189038"/>
            <a:chOff x="0" y="735012"/>
            <a:chExt cx="9144000" cy="1189038"/>
          </a:xfrm>
        </p:grpSpPr>
        <p:sp>
          <p:nvSpPr>
            <p:cNvPr id="12" name="Rectangle 11">
              <a:extLst>
                <a:ext uri="{FF2B5EF4-FFF2-40B4-BE49-F238E27FC236}">
                  <a16:creationId xmlns:a16="http://schemas.microsoft.com/office/drawing/2014/main" id="{A29025B1-448D-4A4C-9453-2A2B61DF2A3B}"/>
                </a:ext>
              </a:extLst>
            </p:cNvPr>
            <p:cNvSpPr/>
            <p:nvPr/>
          </p:nvSpPr>
          <p:spPr>
            <a:xfrm>
              <a:off x="5111750" y="735012"/>
              <a:ext cx="1908175" cy="1189037"/>
            </a:xfrm>
            <a:prstGeom prst="rect">
              <a:avLst/>
            </a:prstGeom>
            <a:solidFill>
              <a:srgbClr val="905AA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7624E1BF-4299-7742-912F-430FDA943A15}"/>
                </a:ext>
              </a:extLst>
            </p:cNvPr>
            <p:cNvSpPr/>
            <p:nvPr/>
          </p:nvSpPr>
          <p:spPr>
            <a:xfrm>
              <a:off x="0" y="739110"/>
              <a:ext cx="5111750" cy="1184940"/>
            </a:xfrm>
            <a:prstGeom prst="rect">
              <a:avLst/>
            </a:prstGeom>
            <a:solidFill>
              <a:srgbClr val="905A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600950E7-27A7-B940-881F-98CF8A7D9819}"/>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Child Development </a:t>
              </a:r>
              <a:endParaRPr lang="en-GB" sz="2000" dirty="0">
                <a:solidFill>
                  <a:schemeClr val="bg1"/>
                </a:solidFill>
                <a:effectLst/>
                <a:latin typeface="ITC Avant Garde Std Md" panose="020B0602020202020204" pitchFamily="34" charset="77"/>
              </a:endParaRPr>
            </a:p>
          </p:txBody>
        </p:sp>
        <p:pic>
          <p:nvPicPr>
            <p:cNvPr id="16" name="Picture 15">
              <a:extLst>
                <a:ext uri="{FF2B5EF4-FFF2-40B4-BE49-F238E27FC236}">
                  <a16:creationId xmlns:a16="http://schemas.microsoft.com/office/drawing/2014/main" id="{2AE0BDDF-5D0A-0942-BEAB-77203D39292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19925" y="735013"/>
              <a:ext cx="2124075" cy="1189037"/>
            </a:xfrm>
            <a:prstGeom prst="rect">
              <a:avLst/>
            </a:prstGeom>
          </p:spPr>
        </p:pic>
        <p:pic>
          <p:nvPicPr>
            <p:cNvPr id="17" name="Picture 16">
              <a:extLst>
                <a:ext uri="{FF2B5EF4-FFF2-40B4-BE49-F238E27FC236}">
                  <a16:creationId xmlns:a16="http://schemas.microsoft.com/office/drawing/2014/main" id="{E506EA2A-74F9-4A46-A27A-C2BB3D7C26A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11750" y="735013"/>
              <a:ext cx="1970171" cy="1189037"/>
            </a:xfrm>
            <a:prstGeom prst="rect">
              <a:avLst/>
            </a:prstGeom>
          </p:spPr>
        </p:pic>
      </p:grpSp>
    </p:spTree>
    <p:extLst>
      <p:ext uri="{BB962C8B-B14F-4D97-AF65-F5344CB8AC3E}">
        <p14:creationId xmlns:p14="http://schemas.microsoft.com/office/powerpoint/2010/main" val="38125696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2C7C4A7-A377-224E-9D71-F5A89C6A17F2}"/>
              </a:ext>
            </a:extLst>
          </p:cNvPr>
          <p:cNvSpPr/>
          <p:nvPr/>
        </p:nvSpPr>
        <p:spPr>
          <a:xfrm>
            <a:off x="-1" y="735013"/>
            <a:ext cx="4572001" cy="4408487"/>
          </a:xfrm>
          <a:prstGeom prst="rect">
            <a:avLst/>
          </a:prstGeom>
          <a:solidFill>
            <a:srgbClr val="233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C9657ED7-C635-B24D-8C63-0715EAC10FE6}"/>
              </a:ext>
            </a:extLst>
          </p:cNvPr>
          <p:cNvSpPr/>
          <p:nvPr/>
        </p:nvSpPr>
        <p:spPr>
          <a:xfrm>
            <a:off x="0" y="0"/>
            <a:ext cx="9144000" cy="7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20631D7F-16A3-4D4F-B543-57910904E7CE}"/>
              </a:ext>
            </a:extLst>
          </p:cNvPr>
          <p:cNvSpPr/>
          <p:nvPr/>
        </p:nvSpPr>
        <p:spPr>
          <a:xfrm>
            <a:off x="348614" y="2066537"/>
            <a:ext cx="3583306" cy="1046633"/>
          </a:xfrm>
          <a:prstGeom prst="rect">
            <a:avLst/>
          </a:prstGeom>
        </p:spPr>
        <p:txBody>
          <a:bodyPr wrap="square" lIns="0" tIns="0" rIns="0" bIns="0">
            <a:spAutoFit/>
          </a:bodyPr>
          <a:lstStyle/>
          <a:p>
            <a:pPr>
              <a:lnSpc>
                <a:spcPts val="4000"/>
              </a:lnSpc>
            </a:pPr>
            <a:r>
              <a:rPr lang="en-GB" sz="4400" b="1" dirty="0">
                <a:solidFill>
                  <a:srgbClr val="FFFFFF"/>
                </a:solidFill>
                <a:latin typeface="ITC Avant Garde Std Md" panose="020B0602020202020204" pitchFamily="34" charset="77"/>
              </a:rPr>
              <a:t>SPORT</a:t>
            </a:r>
          </a:p>
          <a:p>
            <a:pPr>
              <a:lnSpc>
                <a:spcPts val="4000"/>
              </a:lnSpc>
            </a:pPr>
            <a:r>
              <a:rPr lang="en-GB" sz="4400" b="1" dirty="0">
                <a:solidFill>
                  <a:srgbClr val="FFFFFF"/>
                </a:solidFill>
                <a:effectLst/>
                <a:latin typeface="ITC Avant Garde Std Md" panose="020B0602020202020204" pitchFamily="34" charset="77"/>
              </a:rPr>
              <a:t>SCIENCE</a:t>
            </a:r>
          </a:p>
        </p:txBody>
      </p:sp>
      <p:sp>
        <p:nvSpPr>
          <p:cNvPr id="24" name="Rectangle 23">
            <a:extLst>
              <a:ext uri="{FF2B5EF4-FFF2-40B4-BE49-F238E27FC236}">
                <a16:creationId xmlns:a16="http://schemas.microsoft.com/office/drawing/2014/main" id="{4131036D-8B4A-AA4F-A58D-690209A189E3}"/>
              </a:ext>
            </a:extLst>
          </p:cNvPr>
          <p:cNvSpPr/>
          <p:nvPr/>
        </p:nvSpPr>
        <p:spPr>
          <a:xfrm>
            <a:off x="358775" y="1541848"/>
            <a:ext cx="4221423" cy="246221"/>
          </a:xfrm>
          <a:prstGeom prst="rect">
            <a:avLst/>
          </a:prstGeom>
        </p:spPr>
        <p:txBody>
          <a:bodyPr wrap="square" lIns="0" tIns="0" rIns="0" bIns="0">
            <a:spAutoFit/>
          </a:bodyPr>
          <a:lstStyle/>
          <a:p>
            <a:r>
              <a:rPr lang="en-GB" sz="1600" dirty="0">
                <a:solidFill>
                  <a:schemeClr val="bg1"/>
                </a:solidFill>
                <a:latin typeface="ITC Avant Garde Std Bk" panose="020B0502020202020204" pitchFamily="34" charset="77"/>
              </a:rPr>
              <a:t>Cambridge National in</a:t>
            </a:r>
          </a:p>
        </p:txBody>
      </p:sp>
      <p:pic>
        <p:nvPicPr>
          <p:cNvPr id="16" name="Picture 15" descr="Logo, company name&#10;&#10;Description automatically generated">
            <a:extLst>
              <a:ext uri="{FF2B5EF4-FFF2-40B4-BE49-F238E27FC236}">
                <a16:creationId xmlns:a16="http://schemas.microsoft.com/office/drawing/2014/main" id="{72625102-B51B-FB41-A7AE-1C291BA7FA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0" name="Picture 19" descr="Logo, company name&#10;&#10;Description automatically generated">
            <a:extLst>
              <a:ext uri="{FF2B5EF4-FFF2-40B4-BE49-F238E27FC236}">
                <a16:creationId xmlns:a16="http://schemas.microsoft.com/office/drawing/2014/main" id="{69D7D1A6-B94C-5847-99C6-878E2A2E72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pic>
        <p:nvPicPr>
          <p:cNvPr id="14" name="Picture 13">
            <a:extLst>
              <a:ext uri="{FF2B5EF4-FFF2-40B4-BE49-F238E27FC236}">
                <a16:creationId xmlns:a16="http://schemas.microsoft.com/office/drawing/2014/main" id="{BD8A71E1-A36B-754D-AEE1-460BFBA0A66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51613" y="735013"/>
            <a:ext cx="2592387" cy="4408488"/>
          </a:xfrm>
          <a:prstGeom prst="rect">
            <a:avLst/>
          </a:prstGeom>
        </p:spPr>
      </p:pic>
      <p:pic>
        <p:nvPicPr>
          <p:cNvPr id="17" name="Picture 16">
            <a:extLst>
              <a:ext uri="{FF2B5EF4-FFF2-40B4-BE49-F238E27FC236}">
                <a16:creationId xmlns:a16="http://schemas.microsoft.com/office/drawing/2014/main" id="{5565EEAC-1366-5A46-A71D-4259636C199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427538" y="735013"/>
            <a:ext cx="2124075" cy="4408487"/>
          </a:xfrm>
          <a:prstGeom prst="rect">
            <a:avLst/>
          </a:prstGeom>
        </p:spPr>
      </p:pic>
    </p:spTree>
    <p:extLst>
      <p:ext uri="{BB962C8B-B14F-4D97-AF65-F5344CB8AC3E}">
        <p14:creationId xmlns:p14="http://schemas.microsoft.com/office/powerpoint/2010/main" val="14838053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E372C005-4713-8345-A530-00EB00B0FB59}"/>
              </a:ext>
            </a:extLst>
          </p:cNvPr>
          <p:cNvSpPr/>
          <p:nvPr/>
        </p:nvSpPr>
        <p:spPr>
          <a:xfrm>
            <a:off x="-1" y="3958079"/>
            <a:ext cx="9144001" cy="11854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Logo, company name&#10;&#10;Description automatically generated">
            <a:extLst>
              <a:ext uri="{FF2B5EF4-FFF2-40B4-BE49-F238E27FC236}">
                <a16:creationId xmlns:a16="http://schemas.microsoft.com/office/drawing/2014/main" id="{CD9552BD-F77F-F340-8D92-567A45B1634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pic>
        <p:nvPicPr>
          <p:cNvPr id="7" name="Picture 6" descr="Logo, company name&#10;&#10;Description automatically generated">
            <a:extLst>
              <a:ext uri="{FF2B5EF4-FFF2-40B4-BE49-F238E27FC236}">
                <a16:creationId xmlns:a16="http://schemas.microsoft.com/office/drawing/2014/main" id="{F95DA247-D0F5-8E4E-A7B6-3BEFCCEF9E4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sp>
        <p:nvSpPr>
          <p:cNvPr id="15" name="Rectangle 14">
            <a:extLst>
              <a:ext uri="{FF2B5EF4-FFF2-40B4-BE49-F238E27FC236}">
                <a16:creationId xmlns:a16="http://schemas.microsoft.com/office/drawing/2014/main" id="{55AA96EB-15EA-B148-972D-E00694FF3E25}"/>
              </a:ext>
            </a:extLst>
          </p:cNvPr>
          <p:cNvSpPr/>
          <p:nvPr/>
        </p:nvSpPr>
        <p:spPr>
          <a:xfrm>
            <a:off x="358775" y="2754182"/>
            <a:ext cx="3794771" cy="1050544"/>
          </a:xfrm>
          <a:prstGeom prst="rect">
            <a:avLst/>
          </a:prstGeom>
        </p:spPr>
        <p:txBody>
          <a:bodyPr wrap="square" lIns="0" tIns="0" rIns="0" bIns="0">
            <a:spAutoFit/>
          </a:bodyPr>
          <a:lstStyle/>
          <a:p>
            <a:pPr>
              <a:lnSpc>
                <a:spcPts val="2100"/>
              </a:lnSpc>
            </a:pPr>
            <a:r>
              <a:rPr lang="en-GB" sz="1200" dirty="0"/>
              <a:t>Cambridge Nationals are exciting, practical vocational qualifications that can help build your future. </a:t>
            </a:r>
          </a:p>
          <a:p>
            <a:pPr>
              <a:lnSpc>
                <a:spcPts val="2100"/>
              </a:lnSpc>
            </a:pPr>
            <a:r>
              <a:rPr lang="en-GB" sz="1200" dirty="0"/>
              <a:t>They are Level 1/Level 2 qualifications  designed for students aged 14-16 years and complement your GCSE choices.</a:t>
            </a:r>
          </a:p>
        </p:txBody>
      </p:sp>
      <p:sp>
        <p:nvSpPr>
          <p:cNvPr id="3" name="Rectangle 2">
            <a:extLst>
              <a:ext uri="{FF2B5EF4-FFF2-40B4-BE49-F238E27FC236}">
                <a16:creationId xmlns:a16="http://schemas.microsoft.com/office/drawing/2014/main" id="{A0D9765E-0C04-574B-9174-F5A3DCFE4AB9}"/>
              </a:ext>
            </a:extLst>
          </p:cNvPr>
          <p:cNvSpPr/>
          <p:nvPr/>
        </p:nvSpPr>
        <p:spPr>
          <a:xfrm>
            <a:off x="0" y="735012"/>
            <a:ext cx="9144000" cy="1189038"/>
          </a:xfrm>
          <a:prstGeom prst="rect">
            <a:avLst/>
          </a:prstGeom>
          <a:solidFill>
            <a:srgbClr val="233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CD9D40B-97C0-BE40-8662-5B2751E51AAD}"/>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Building </a:t>
            </a:r>
            <a:r>
              <a:rPr lang="en-GB" sz="2000" i="1" dirty="0">
                <a:solidFill>
                  <a:schemeClr val="bg1"/>
                </a:solidFill>
                <a:latin typeface="ITC Avant Garde Std Md" panose="020B0602020202020204" pitchFamily="34" charset="77"/>
              </a:rPr>
              <a:t>brighter</a:t>
            </a:r>
            <a:r>
              <a:rPr lang="en-GB" sz="2000" dirty="0">
                <a:solidFill>
                  <a:schemeClr val="bg1"/>
                </a:solidFill>
                <a:latin typeface="ITC Avant Garde Std Md" panose="020B0602020202020204" pitchFamily="34" charset="77"/>
              </a:rPr>
              <a:t> futures</a:t>
            </a:r>
            <a:endParaRPr lang="en-GB" sz="2000" dirty="0">
              <a:solidFill>
                <a:schemeClr val="bg1"/>
              </a:solidFill>
              <a:effectLst/>
              <a:latin typeface="ITC Avant Garde Std Md" panose="020B0602020202020204" pitchFamily="34" charset="77"/>
            </a:endParaRPr>
          </a:p>
        </p:txBody>
      </p:sp>
      <p:pic>
        <p:nvPicPr>
          <p:cNvPr id="10" name="Picture 9" descr="A picture containing person, sky, young, male&#10;&#10;Description automatically generated">
            <a:extLst>
              <a:ext uri="{FF2B5EF4-FFF2-40B4-BE49-F238E27FC236}">
                <a16:creationId xmlns:a16="http://schemas.microsoft.com/office/drawing/2014/main" id="{4BEE59FB-D7DD-324B-9352-069618603CDC}"/>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575687" y="735607"/>
            <a:ext cx="1184988" cy="1184940"/>
          </a:xfrm>
          <a:prstGeom prst="rect">
            <a:avLst/>
          </a:prstGeom>
        </p:spPr>
      </p:pic>
      <p:pic>
        <p:nvPicPr>
          <p:cNvPr id="18" name="Picture 17">
            <a:extLst>
              <a:ext uri="{FF2B5EF4-FFF2-40B4-BE49-F238E27FC236}">
                <a16:creationId xmlns:a16="http://schemas.microsoft.com/office/drawing/2014/main" id="{8F6CD36A-04AB-8148-89C3-B263B6BD218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739947" y="735879"/>
            <a:ext cx="1664335" cy="1184668"/>
          </a:xfrm>
          <a:prstGeom prst="rect">
            <a:avLst/>
          </a:prstGeom>
        </p:spPr>
      </p:pic>
      <p:pic>
        <p:nvPicPr>
          <p:cNvPr id="20" name="Picture 19" descr="A group of people posing for a photo&#10;&#10;Description automatically generated with medium confidence">
            <a:extLst>
              <a:ext uri="{FF2B5EF4-FFF2-40B4-BE49-F238E27FC236}">
                <a16:creationId xmlns:a16="http://schemas.microsoft.com/office/drawing/2014/main" id="{C3C780D6-C5AD-2545-A537-9ABA6EC752DA}"/>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7404282" y="735607"/>
            <a:ext cx="1739718" cy="1184940"/>
          </a:xfrm>
          <a:prstGeom prst="rect">
            <a:avLst/>
          </a:prstGeom>
        </p:spPr>
      </p:pic>
      <p:sp>
        <p:nvSpPr>
          <p:cNvPr id="27" name="Rectangle 26">
            <a:extLst>
              <a:ext uri="{FF2B5EF4-FFF2-40B4-BE49-F238E27FC236}">
                <a16:creationId xmlns:a16="http://schemas.microsoft.com/office/drawing/2014/main" id="{90659FCF-57C6-C545-A8CD-039A66F08D1C}"/>
              </a:ext>
            </a:extLst>
          </p:cNvPr>
          <p:cNvSpPr/>
          <p:nvPr/>
        </p:nvSpPr>
        <p:spPr>
          <a:xfrm rot="5400000">
            <a:off x="6751331" y="1478571"/>
            <a:ext cx="1698572" cy="307777"/>
          </a:xfrm>
          <a:prstGeom prst="rect">
            <a:avLst/>
          </a:prstGeom>
        </p:spPr>
        <p:txBody>
          <a:bodyPr wrap="square" lIns="0" tIns="0" rIns="0" bIns="0">
            <a:spAutoFit/>
          </a:bodyPr>
          <a:lstStyle/>
          <a:p>
            <a:r>
              <a:rPr lang="en-GB" sz="2000" b="1" dirty="0">
                <a:solidFill>
                  <a:schemeClr val="bg1"/>
                </a:solidFill>
                <a:latin typeface="ITC Avant Garde Std Md" panose="020B0602020202020204" pitchFamily="34" charset="77"/>
              </a:rPr>
              <a:t>FUTURES</a:t>
            </a:r>
            <a:endParaRPr lang="en-GB" sz="2000" b="1" dirty="0">
              <a:solidFill>
                <a:schemeClr val="bg1"/>
              </a:solidFill>
              <a:effectLst/>
              <a:latin typeface="ITC Avant Garde Std Md" panose="020B0602020202020204" pitchFamily="34" charset="77"/>
            </a:endParaRPr>
          </a:p>
        </p:txBody>
      </p:sp>
      <p:sp>
        <p:nvSpPr>
          <p:cNvPr id="28" name="Rectangle 27">
            <a:extLst>
              <a:ext uri="{FF2B5EF4-FFF2-40B4-BE49-F238E27FC236}">
                <a16:creationId xmlns:a16="http://schemas.microsoft.com/office/drawing/2014/main" id="{C594BD76-13DA-B54A-BF27-E7D765F1AB23}"/>
              </a:ext>
            </a:extLst>
          </p:cNvPr>
          <p:cNvSpPr/>
          <p:nvPr/>
        </p:nvSpPr>
        <p:spPr>
          <a:xfrm>
            <a:off x="4571999" y="2754182"/>
            <a:ext cx="4022166" cy="1050544"/>
          </a:xfrm>
          <a:prstGeom prst="rect">
            <a:avLst/>
          </a:prstGeom>
        </p:spPr>
        <p:txBody>
          <a:bodyPr wrap="square" lIns="0" tIns="0" rIns="0" bIns="0">
            <a:spAutoFit/>
          </a:bodyPr>
          <a:lstStyle/>
          <a:p>
            <a:pPr>
              <a:lnSpc>
                <a:spcPts val="2100"/>
              </a:lnSpc>
            </a:pPr>
            <a:r>
              <a:rPr lang="en-GB" sz="1200" dirty="0"/>
              <a:t>Cambridge Nationals will inspire and help you develop real-world skills through practical learning and help you get ready for your next steps whether that’s A Levels, apprenticeships  or a Level 3 vocational qualification such  as a Cambridge Technical.</a:t>
            </a:r>
          </a:p>
        </p:txBody>
      </p:sp>
      <p:sp>
        <p:nvSpPr>
          <p:cNvPr id="29" name="Rectangle 28">
            <a:extLst>
              <a:ext uri="{FF2B5EF4-FFF2-40B4-BE49-F238E27FC236}">
                <a16:creationId xmlns:a16="http://schemas.microsoft.com/office/drawing/2014/main" id="{5E48313F-F1CE-794F-9D36-FE5C5579ADC7}"/>
              </a:ext>
            </a:extLst>
          </p:cNvPr>
          <p:cNvSpPr/>
          <p:nvPr/>
        </p:nvSpPr>
        <p:spPr>
          <a:xfrm>
            <a:off x="358775" y="2310662"/>
            <a:ext cx="8211788" cy="221599"/>
          </a:xfrm>
          <a:prstGeom prst="rect">
            <a:avLst/>
          </a:prstGeom>
        </p:spPr>
        <p:txBody>
          <a:bodyPr wrap="square" lIns="0" tIns="0" rIns="0" bIns="0">
            <a:spAutoFit/>
          </a:bodyPr>
          <a:lstStyle/>
          <a:p>
            <a:pPr>
              <a:lnSpc>
                <a:spcPts val="1580"/>
              </a:lnSpc>
            </a:pPr>
            <a:r>
              <a:rPr lang="en-GB" sz="2000" b="1" dirty="0">
                <a:solidFill>
                  <a:srgbClr val="1F428C"/>
                </a:solidFill>
              </a:rPr>
              <a:t>What are Cambridge Nationals?</a:t>
            </a:r>
          </a:p>
        </p:txBody>
      </p:sp>
    </p:spTree>
    <p:extLst>
      <p:ext uri="{BB962C8B-B14F-4D97-AF65-F5344CB8AC3E}">
        <p14:creationId xmlns:p14="http://schemas.microsoft.com/office/powerpoint/2010/main" val="14337828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497EE40-3530-CC47-BD81-5CAF57EBA3BE}"/>
              </a:ext>
            </a:extLst>
          </p:cNvPr>
          <p:cNvSpPr/>
          <p:nvPr/>
        </p:nvSpPr>
        <p:spPr>
          <a:xfrm>
            <a:off x="615026" y="2565421"/>
            <a:ext cx="2520769" cy="1367939"/>
          </a:xfrm>
          <a:prstGeom prst="rect">
            <a:avLst/>
          </a:prstGeom>
        </p:spPr>
        <p:txBody>
          <a:bodyPr wrap="square" lIns="0" tIns="0" rIns="0" bIns="0">
            <a:spAutoFit/>
          </a:bodyPr>
          <a:lstStyle/>
          <a:p>
            <a:pPr>
              <a:lnSpc>
                <a:spcPts val="1800"/>
              </a:lnSpc>
            </a:pPr>
            <a:r>
              <a:rPr lang="en-GB" sz="1200" dirty="0">
                <a:solidFill>
                  <a:srgbClr val="233588"/>
                </a:solidFill>
              </a:rPr>
              <a:t>Cambridge National in Sport Science will encourage you to think for yourself about the scientific world of sport, while putting those theories and concepts into practice in both theoretical and practical sport situations.</a:t>
            </a:r>
          </a:p>
        </p:txBody>
      </p:sp>
      <p:sp>
        <p:nvSpPr>
          <p:cNvPr id="14" name="Rectangle 13">
            <a:extLst>
              <a:ext uri="{FF2B5EF4-FFF2-40B4-BE49-F238E27FC236}">
                <a16:creationId xmlns:a16="http://schemas.microsoft.com/office/drawing/2014/main" id="{6B876462-FC08-CF46-9BB1-BAA88CC0270D}"/>
              </a:ext>
            </a:extLst>
          </p:cNvPr>
          <p:cNvSpPr/>
          <p:nvPr/>
        </p:nvSpPr>
        <p:spPr>
          <a:xfrm>
            <a:off x="3790868" y="2602905"/>
            <a:ext cx="4352455" cy="2291268"/>
          </a:xfrm>
          <a:prstGeom prst="rect">
            <a:avLst/>
          </a:prstGeom>
        </p:spPr>
        <p:txBody>
          <a:bodyPr wrap="square" lIns="0" tIns="0" rIns="0" bIns="0">
            <a:spAutoFit/>
          </a:bodyPr>
          <a:lstStyle/>
          <a:p>
            <a:pPr marL="182563" indent="-182563">
              <a:lnSpc>
                <a:spcPts val="1800"/>
              </a:lnSpc>
              <a:buClr>
                <a:srgbClr val="233588"/>
              </a:buClr>
              <a:buFont typeface="Arial" panose="020B0604020202020204" pitchFamily="34" charset="0"/>
              <a:buChar char="•"/>
            </a:pPr>
            <a:r>
              <a:rPr lang="en-GB" sz="1200" dirty="0"/>
              <a:t>Preparing for sports, reducing the risk of injuries</a:t>
            </a:r>
          </a:p>
          <a:p>
            <a:pPr>
              <a:lnSpc>
                <a:spcPts val="1800"/>
              </a:lnSpc>
              <a:buClr>
                <a:srgbClr val="233588"/>
              </a:buClr>
            </a:pPr>
            <a:endParaRPr lang="en-GB" sz="1200" dirty="0"/>
          </a:p>
          <a:p>
            <a:pPr marL="182563" indent="-182563">
              <a:lnSpc>
                <a:spcPts val="1800"/>
              </a:lnSpc>
              <a:buClr>
                <a:srgbClr val="233588"/>
              </a:buClr>
              <a:buFont typeface="Arial" panose="020B0604020202020204" pitchFamily="34" charset="0"/>
              <a:buChar char="•"/>
            </a:pPr>
            <a:r>
              <a:rPr lang="en-GB" sz="1200" dirty="0"/>
              <a:t>Fitness testing – planning and delivering your own fitness tests, and learning how that data can be used effectively</a:t>
            </a:r>
          </a:p>
          <a:p>
            <a:pPr marL="182563" indent="-182563">
              <a:lnSpc>
                <a:spcPts val="1800"/>
              </a:lnSpc>
              <a:buClr>
                <a:srgbClr val="233588"/>
              </a:buClr>
              <a:buFont typeface="Arial" panose="020B0604020202020204" pitchFamily="34" charset="0"/>
              <a:buChar char="•"/>
            </a:pPr>
            <a:endParaRPr lang="en-GB" sz="1200" dirty="0"/>
          </a:p>
          <a:p>
            <a:pPr marL="182563" indent="-182563">
              <a:lnSpc>
                <a:spcPts val="1800"/>
              </a:lnSpc>
              <a:buClr>
                <a:srgbClr val="233588"/>
              </a:buClr>
              <a:buFont typeface="Arial" panose="020B0604020202020204" pitchFamily="34" charset="0"/>
              <a:buChar char="•"/>
            </a:pPr>
            <a:r>
              <a:rPr lang="en-GB" sz="1200" dirty="0"/>
              <a:t>How our bodies provide us with energy and the ability to move, and how exercise can help our bodies become stronger</a:t>
            </a:r>
          </a:p>
          <a:p>
            <a:pPr marL="182563" indent="-182563">
              <a:lnSpc>
                <a:spcPts val="1800"/>
              </a:lnSpc>
              <a:buClr>
                <a:srgbClr val="233588"/>
              </a:buClr>
              <a:buFont typeface="Arial" panose="020B0604020202020204" pitchFamily="34" charset="0"/>
              <a:buChar char="•"/>
            </a:pPr>
            <a:endParaRPr lang="en-GB" sz="1200" dirty="0"/>
          </a:p>
          <a:p>
            <a:pPr marL="182563" indent="-182563">
              <a:lnSpc>
                <a:spcPts val="1800"/>
              </a:lnSpc>
              <a:buClr>
                <a:srgbClr val="233588"/>
              </a:buClr>
              <a:buFont typeface="Arial" panose="020B0604020202020204" pitchFamily="34" charset="0"/>
              <a:buChar char="•"/>
            </a:pPr>
            <a:r>
              <a:rPr lang="en-GB" sz="1200" dirty="0"/>
              <a:t>How nutrition and a healthy diet impacts performance in sport, creating nutrition plans.</a:t>
            </a:r>
          </a:p>
        </p:txBody>
      </p:sp>
      <p:sp>
        <p:nvSpPr>
          <p:cNvPr id="15" name="Rectangle 14">
            <a:extLst>
              <a:ext uri="{FF2B5EF4-FFF2-40B4-BE49-F238E27FC236}">
                <a16:creationId xmlns:a16="http://schemas.microsoft.com/office/drawing/2014/main" id="{5C396DCA-4431-3D46-886F-A0C4F3DC20B6}"/>
              </a:ext>
            </a:extLst>
          </p:cNvPr>
          <p:cNvSpPr/>
          <p:nvPr/>
        </p:nvSpPr>
        <p:spPr>
          <a:xfrm>
            <a:off x="3762993" y="2250448"/>
            <a:ext cx="8211788" cy="221599"/>
          </a:xfrm>
          <a:prstGeom prst="rect">
            <a:avLst/>
          </a:prstGeom>
        </p:spPr>
        <p:txBody>
          <a:bodyPr wrap="square" lIns="0" tIns="0" rIns="0" bIns="0">
            <a:spAutoFit/>
          </a:bodyPr>
          <a:lstStyle/>
          <a:p>
            <a:pPr>
              <a:lnSpc>
                <a:spcPts val="1580"/>
              </a:lnSpc>
            </a:pPr>
            <a:r>
              <a:rPr lang="en-GB" sz="2000" b="1" dirty="0">
                <a:solidFill>
                  <a:srgbClr val="233588"/>
                </a:solidFill>
              </a:rPr>
              <a:t>As part of the Cambridge National, you’ll cover:</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grpSp>
        <p:nvGrpSpPr>
          <p:cNvPr id="5" name="Group 4">
            <a:extLst>
              <a:ext uri="{FF2B5EF4-FFF2-40B4-BE49-F238E27FC236}">
                <a16:creationId xmlns:a16="http://schemas.microsoft.com/office/drawing/2014/main" id="{06EA6D8F-AA4C-CA48-A075-AE94B0A62BE7}"/>
              </a:ext>
            </a:extLst>
          </p:cNvPr>
          <p:cNvGrpSpPr/>
          <p:nvPr/>
        </p:nvGrpSpPr>
        <p:grpSpPr>
          <a:xfrm>
            <a:off x="0" y="735013"/>
            <a:ext cx="9144000" cy="1195024"/>
            <a:chOff x="0" y="735013"/>
            <a:chExt cx="9144000" cy="1195024"/>
          </a:xfrm>
        </p:grpSpPr>
        <p:sp>
          <p:nvSpPr>
            <p:cNvPr id="20" name="Rectangle 19">
              <a:extLst>
                <a:ext uri="{FF2B5EF4-FFF2-40B4-BE49-F238E27FC236}">
                  <a16:creationId xmlns:a16="http://schemas.microsoft.com/office/drawing/2014/main" id="{8C1C0ED1-AD4B-4846-B246-CFED50E714A6}"/>
                </a:ext>
              </a:extLst>
            </p:cNvPr>
            <p:cNvSpPr/>
            <p:nvPr/>
          </p:nvSpPr>
          <p:spPr>
            <a:xfrm>
              <a:off x="5111751" y="735013"/>
              <a:ext cx="1943099" cy="1189036"/>
            </a:xfrm>
            <a:prstGeom prst="rect">
              <a:avLst/>
            </a:prstGeom>
            <a:solidFill>
              <a:srgbClr val="23358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D9765E-0C04-574B-9174-F5A3DCFE4AB9}"/>
                </a:ext>
              </a:extLst>
            </p:cNvPr>
            <p:cNvSpPr/>
            <p:nvPr/>
          </p:nvSpPr>
          <p:spPr>
            <a:xfrm>
              <a:off x="0" y="735607"/>
              <a:ext cx="5111750" cy="1191164"/>
            </a:xfrm>
            <a:prstGeom prst="rect">
              <a:avLst/>
            </a:prstGeom>
            <a:solidFill>
              <a:srgbClr val="233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CD9D40B-97C0-BE40-8662-5B2751E51AAD}"/>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Sport Science</a:t>
              </a:r>
            </a:p>
          </p:txBody>
        </p:sp>
        <p:pic>
          <p:nvPicPr>
            <p:cNvPr id="22" name="Picture 21">
              <a:extLst>
                <a:ext uri="{FF2B5EF4-FFF2-40B4-BE49-F238E27FC236}">
                  <a16:creationId xmlns:a16="http://schemas.microsoft.com/office/drawing/2014/main" id="{0737C6B9-CB2E-2F43-A3DC-7822B9B328B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288" r="-7512"/>
            <a:stretch/>
          </p:blipFill>
          <p:spPr>
            <a:xfrm>
              <a:off x="5289090" y="735013"/>
              <a:ext cx="1581267" cy="1195024"/>
            </a:xfrm>
            <a:prstGeom prst="rect">
              <a:avLst/>
            </a:prstGeom>
          </p:spPr>
        </p:pic>
        <p:pic>
          <p:nvPicPr>
            <p:cNvPr id="24" name="Picture 23">
              <a:extLst>
                <a:ext uri="{FF2B5EF4-FFF2-40B4-BE49-F238E27FC236}">
                  <a16:creationId xmlns:a16="http://schemas.microsoft.com/office/drawing/2014/main" id="{6FA9763C-22C6-E247-A9E0-2B4DBF506BD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50"/>
            <a:stretch/>
          </p:blipFill>
          <p:spPr>
            <a:xfrm>
              <a:off x="7013575" y="735013"/>
              <a:ext cx="2130425" cy="1189037"/>
            </a:xfrm>
            <a:prstGeom prst="rect">
              <a:avLst/>
            </a:prstGeom>
          </p:spPr>
        </p:pic>
      </p:grpSp>
    </p:spTree>
    <p:extLst>
      <p:ext uri="{BB962C8B-B14F-4D97-AF65-F5344CB8AC3E}">
        <p14:creationId xmlns:p14="http://schemas.microsoft.com/office/powerpoint/2010/main" val="8746585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932212" y="2381149"/>
            <a:ext cx="8211788" cy="221599"/>
          </a:xfrm>
          <a:prstGeom prst="rect">
            <a:avLst/>
          </a:prstGeom>
        </p:spPr>
        <p:txBody>
          <a:bodyPr wrap="square" lIns="0" tIns="0" rIns="0" bIns="0">
            <a:spAutoFit/>
          </a:bodyPr>
          <a:lstStyle/>
          <a:p>
            <a:pPr>
              <a:lnSpc>
                <a:spcPts val="1580"/>
              </a:lnSpc>
            </a:pPr>
            <a:r>
              <a:rPr lang="en-GB" sz="2000" b="1" dirty="0">
                <a:solidFill>
                  <a:srgbClr val="233588"/>
                </a:solidFill>
              </a:rPr>
              <a:t>Future opportunities</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3" name="Rectangle 12">
            <a:extLst>
              <a:ext uri="{FF2B5EF4-FFF2-40B4-BE49-F238E27FC236}">
                <a16:creationId xmlns:a16="http://schemas.microsoft.com/office/drawing/2014/main" id="{1408F695-B423-2B4D-8FFD-A1BFAFA7FED5}"/>
              </a:ext>
            </a:extLst>
          </p:cNvPr>
          <p:cNvSpPr/>
          <p:nvPr/>
        </p:nvSpPr>
        <p:spPr>
          <a:xfrm>
            <a:off x="957348" y="2796901"/>
            <a:ext cx="6856875" cy="1137106"/>
          </a:xfrm>
          <a:prstGeom prst="rect">
            <a:avLst/>
          </a:prstGeom>
        </p:spPr>
        <p:txBody>
          <a:bodyPr wrap="square" lIns="0" tIns="0" rIns="0" bIns="0">
            <a:spAutoFit/>
          </a:bodyPr>
          <a:lstStyle/>
          <a:p>
            <a:pPr>
              <a:lnSpc>
                <a:spcPts val="1800"/>
              </a:lnSpc>
              <a:buClr>
                <a:srgbClr val="5F6DAC"/>
              </a:buClr>
            </a:pPr>
            <a:r>
              <a:rPr lang="en-GB" sz="1200" dirty="0"/>
              <a:t>By developing applied knowledge and practical skills, this course will help give you the opportunity to progress on to A Levels, a Cambridge Technical in Sport and Physical Activity, an apprenticeship or university. </a:t>
            </a:r>
          </a:p>
          <a:p>
            <a:pPr>
              <a:lnSpc>
                <a:spcPts val="1800"/>
              </a:lnSpc>
              <a:buClr>
                <a:srgbClr val="5F6DAC"/>
              </a:buClr>
            </a:pPr>
            <a:endParaRPr lang="en-GB" sz="1200" dirty="0"/>
          </a:p>
          <a:p>
            <a:pPr>
              <a:lnSpc>
                <a:spcPts val="1800"/>
              </a:lnSpc>
              <a:buClr>
                <a:srgbClr val="5F6DAC"/>
              </a:buClr>
            </a:pPr>
            <a:r>
              <a:rPr lang="en-GB" sz="1200" dirty="0"/>
              <a:t>Sport science has a wealth of opportunities. You could become anything from a personal trainer to a sport therapist or nutritionist at a premier league club. </a:t>
            </a:r>
          </a:p>
        </p:txBody>
      </p:sp>
      <p:grpSp>
        <p:nvGrpSpPr>
          <p:cNvPr id="11" name="Group 10">
            <a:extLst>
              <a:ext uri="{FF2B5EF4-FFF2-40B4-BE49-F238E27FC236}">
                <a16:creationId xmlns:a16="http://schemas.microsoft.com/office/drawing/2014/main" id="{7A8C4CC4-42CF-B843-87F5-AD9666547F2D}"/>
              </a:ext>
            </a:extLst>
          </p:cNvPr>
          <p:cNvGrpSpPr/>
          <p:nvPr/>
        </p:nvGrpSpPr>
        <p:grpSpPr>
          <a:xfrm>
            <a:off x="0" y="735013"/>
            <a:ext cx="9144000" cy="1195024"/>
            <a:chOff x="0" y="735013"/>
            <a:chExt cx="9144000" cy="1195024"/>
          </a:xfrm>
        </p:grpSpPr>
        <p:sp>
          <p:nvSpPr>
            <p:cNvPr id="12" name="Rectangle 11">
              <a:extLst>
                <a:ext uri="{FF2B5EF4-FFF2-40B4-BE49-F238E27FC236}">
                  <a16:creationId xmlns:a16="http://schemas.microsoft.com/office/drawing/2014/main" id="{8F4E1FE7-FE45-0242-9D57-DBDAE1B3F5C0}"/>
                </a:ext>
              </a:extLst>
            </p:cNvPr>
            <p:cNvSpPr/>
            <p:nvPr/>
          </p:nvSpPr>
          <p:spPr>
            <a:xfrm>
              <a:off x="5111751" y="735013"/>
              <a:ext cx="1943099" cy="1189036"/>
            </a:xfrm>
            <a:prstGeom prst="rect">
              <a:avLst/>
            </a:prstGeom>
            <a:solidFill>
              <a:srgbClr val="23358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00D38241-F0E2-AE4F-A211-486578E6ACFF}"/>
                </a:ext>
              </a:extLst>
            </p:cNvPr>
            <p:cNvSpPr/>
            <p:nvPr/>
          </p:nvSpPr>
          <p:spPr>
            <a:xfrm>
              <a:off x="0" y="735607"/>
              <a:ext cx="5111750" cy="1191164"/>
            </a:xfrm>
            <a:prstGeom prst="rect">
              <a:avLst/>
            </a:prstGeom>
            <a:solidFill>
              <a:srgbClr val="233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358FCABB-6BA2-A74B-9F4A-6F212C9FB121}"/>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Sport Science</a:t>
              </a:r>
            </a:p>
          </p:txBody>
        </p:sp>
        <p:pic>
          <p:nvPicPr>
            <p:cNvPr id="24" name="Picture 23">
              <a:extLst>
                <a:ext uri="{FF2B5EF4-FFF2-40B4-BE49-F238E27FC236}">
                  <a16:creationId xmlns:a16="http://schemas.microsoft.com/office/drawing/2014/main" id="{B3984330-36A7-0B49-91C1-9C4C49A336D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288" r="-7512"/>
            <a:stretch/>
          </p:blipFill>
          <p:spPr>
            <a:xfrm>
              <a:off x="5289090" y="735013"/>
              <a:ext cx="1581267" cy="1195024"/>
            </a:xfrm>
            <a:prstGeom prst="rect">
              <a:avLst/>
            </a:prstGeom>
          </p:spPr>
        </p:pic>
        <p:pic>
          <p:nvPicPr>
            <p:cNvPr id="25" name="Picture 24">
              <a:extLst>
                <a:ext uri="{FF2B5EF4-FFF2-40B4-BE49-F238E27FC236}">
                  <a16:creationId xmlns:a16="http://schemas.microsoft.com/office/drawing/2014/main" id="{4F092952-AE08-FE4F-8394-DD9C3C91EA8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50"/>
            <a:stretch/>
          </p:blipFill>
          <p:spPr>
            <a:xfrm>
              <a:off x="7013575" y="735013"/>
              <a:ext cx="2130425" cy="1189037"/>
            </a:xfrm>
            <a:prstGeom prst="rect">
              <a:avLst/>
            </a:prstGeom>
          </p:spPr>
        </p:pic>
      </p:grpSp>
    </p:spTree>
    <p:extLst>
      <p:ext uri="{BB962C8B-B14F-4D97-AF65-F5344CB8AC3E}">
        <p14:creationId xmlns:p14="http://schemas.microsoft.com/office/powerpoint/2010/main" val="21927106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1005857" y="2349601"/>
            <a:ext cx="8211788" cy="221599"/>
          </a:xfrm>
          <a:prstGeom prst="rect">
            <a:avLst/>
          </a:prstGeom>
        </p:spPr>
        <p:txBody>
          <a:bodyPr wrap="square" lIns="0" tIns="0" rIns="0" bIns="0">
            <a:spAutoFit/>
          </a:bodyPr>
          <a:lstStyle/>
          <a:p>
            <a:pPr>
              <a:lnSpc>
                <a:spcPts val="1580"/>
              </a:lnSpc>
            </a:pPr>
            <a:r>
              <a:rPr lang="en-GB" sz="2000" b="1" dirty="0">
                <a:solidFill>
                  <a:srgbClr val="233588"/>
                </a:solidFill>
              </a:rPr>
              <a:t>Building futures through practical skills</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0" name="Rectangle 9">
            <a:extLst>
              <a:ext uri="{FF2B5EF4-FFF2-40B4-BE49-F238E27FC236}">
                <a16:creationId xmlns:a16="http://schemas.microsoft.com/office/drawing/2014/main" id="{5124C3A8-D843-49D8-B1E2-DF1939B8D437}"/>
              </a:ext>
            </a:extLst>
          </p:cNvPr>
          <p:cNvSpPr/>
          <p:nvPr/>
        </p:nvSpPr>
        <p:spPr>
          <a:xfrm>
            <a:off x="1048608" y="2759039"/>
            <a:ext cx="7308966" cy="1829603"/>
          </a:xfrm>
          <a:prstGeom prst="rect">
            <a:avLst/>
          </a:prstGeom>
        </p:spPr>
        <p:txBody>
          <a:bodyPr wrap="square" lIns="0" tIns="0" rIns="0" bIns="0">
            <a:spAutoFit/>
          </a:bodyPr>
          <a:lstStyle/>
          <a:p>
            <a:pPr>
              <a:lnSpc>
                <a:spcPts val="1800"/>
              </a:lnSpc>
              <a:buClr>
                <a:srgbClr val="00882B"/>
              </a:buClr>
            </a:pPr>
            <a:r>
              <a:rPr lang="en-GB" sz="1200" dirty="0"/>
              <a:t>You’ll develop a range of skills which will help you succeed not only in the workplace but also in other subjects too. </a:t>
            </a:r>
          </a:p>
          <a:p>
            <a:pPr>
              <a:lnSpc>
                <a:spcPts val="1800"/>
              </a:lnSpc>
              <a:buClr>
                <a:srgbClr val="00882B"/>
              </a:buClr>
            </a:pPr>
            <a:br>
              <a:rPr lang="en-GB" sz="1200" dirty="0"/>
            </a:br>
            <a:r>
              <a:rPr lang="en-GB" sz="1200" dirty="0"/>
              <a:t>These skills include:</a:t>
            </a:r>
          </a:p>
          <a:p>
            <a:pPr>
              <a:lnSpc>
                <a:spcPts val="1800"/>
              </a:lnSpc>
              <a:buClr>
                <a:srgbClr val="00882B"/>
              </a:buClr>
            </a:pPr>
            <a:endParaRPr lang="en-GB" sz="1200" dirty="0"/>
          </a:p>
          <a:p>
            <a:pPr marL="171450" indent="-171450">
              <a:lnSpc>
                <a:spcPts val="1800"/>
              </a:lnSpc>
              <a:buClr>
                <a:srgbClr val="233588"/>
              </a:buClr>
              <a:buFont typeface="Arial" panose="020B0604020202020204" pitchFamily="34" charset="0"/>
              <a:buChar char="•"/>
            </a:pPr>
            <a:r>
              <a:rPr lang="en-GB" sz="1200" dirty="0"/>
              <a:t>Analytical skills</a:t>
            </a:r>
          </a:p>
          <a:p>
            <a:pPr marL="171450" indent="-171450">
              <a:lnSpc>
                <a:spcPts val="1800"/>
              </a:lnSpc>
              <a:buClr>
                <a:srgbClr val="233588"/>
              </a:buClr>
              <a:buFont typeface="Arial" panose="020B0604020202020204" pitchFamily="34" charset="0"/>
              <a:buChar char="•"/>
            </a:pPr>
            <a:r>
              <a:rPr lang="en-GB" sz="1200" dirty="0"/>
              <a:t>Creative thinking</a:t>
            </a:r>
          </a:p>
          <a:p>
            <a:pPr marL="171450" indent="-171450">
              <a:lnSpc>
                <a:spcPts val="1800"/>
              </a:lnSpc>
              <a:buClr>
                <a:srgbClr val="233588"/>
              </a:buClr>
              <a:buFont typeface="Arial" panose="020B0604020202020204" pitchFamily="34" charset="0"/>
              <a:buChar char="•"/>
            </a:pPr>
            <a:r>
              <a:rPr lang="en-GB" sz="1200" dirty="0"/>
              <a:t>Research and planning</a:t>
            </a:r>
          </a:p>
          <a:p>
            <a:pPr marL="171450" indent="-171450">
              <a:lnSpc>
                <a:spcPts val="1800"/>
              </a:lnSpc>
              <a:buClr>
                <a:srgbClr val="233588"/>
              </a:buClr>
              <a:buFont typeface="Arial" panose="020B0604020202020204" pitchFamily="34" charset="0"/>
              <a:buChar char="•"/>
            </a:pPr>
            <a:r>
              <a:rPr lang="en-GB" sz="1200" dirty="0"/>
              <a:t>Problem solving</a:t>
            </a:r>
          </a:p>
        </p:txBody>
      </p:sp>
      <p:sp>
        <p:nvSpPr>
          <p:cNvPr id="11" name="Rectangle 10">
            <a:extLst>
              <a:ext uri="{FF2B5EF4-FFF2-40B4-BE49-F238E27FC236}">
                <a16:creationId xmlns:a16="http://schemas.microsoft.com/office/drawing/2014/main" id="{8989666C-5129-4B69-8171-7E8D9DA5A5C8}"/>
              </a:ext>
            </a:extLst>
          </p:cNvPr>
          <p:cNvSpPr/>
          <p:nvPr/>
        </p:nvSpPr>
        <p:spPr>
          <a:xfrm>
            <a:off x="3170467" y="3705663"/>
            <a:ext cx="1620759" cy="675441"/>
          </a:xfrm>
          <a:prstGeom prst="rect">
            <a:avLst/>
          </a:prstGeom>
        </p:spPr>
        <p:txBody>
          <a:bodyPr wrap="square" lIns="0" tIns="0" rIns="0" bIns="0">
            <a:spAutoFit/>
          </a:bodyPr>
          <a:lstStyle/>
          <a:p>
            <a:pPr marL="171450" indent="-171450">
              <a:lnSpc>
                <a:spcPts val="1800"/>
              </a:lnSpc>
              <a:buClr>
                <a:srgbClr val="233588"/>
              </a:buClr>
              <a:buFont typeface="Arial" panose="020B0604020202020204" pitchFamily="34" charset="0"/>
              <a:buChar char="•"/>
            </a:pPr>
            <a:r>
              <a:rPr lang="en-GB" sz="1200" dirty="0"/>
              <a:t>Verbal communication</a:t>
            </a:r>
          </a:p>
          <a:p>
            <a:pPr marL="171450" indent="-171450">
              <a:lnSpc>
                <a:spcPts val="1800"/>
              </a:lnSpc>
              <a:buClr>
                <a:srgbClr val="233588"/>
              </a:buClr>
              <a:buFont typeface="Arial" panose="020B0604020202020204" pitchFamily="34" charset="0"/>
              <a:buChar char="•"/>
            </a:pPr>
            <a:r>
              <a:rPr lang="en-GB" sz="1200" dirty="0"/>
              <a:t>Leadership</a:t>
            </a:r>
          </a:p>
          <a:p>
            <a:pPr marL="171450" indent="-171450">
              <a:lnSpc>
                <a:spcPts val="1800"/>
              </a:lnSpc>
              <a:buClr>
                <a:srgbClr val="233588"/>
              </a:buClr>
              <a:buFont typeface="Arial" panose="020B0604020202020204" pitchFamily="34" charset="0"/>
              <a:buChar char="•"/>
            </a:pPr>
            <a:r>
              <a:rPr lang="en-GB" sz="1200" dirty="0"/>
              <a:t>Team working</a:t>
            </a:r>
          </a:p>
        </p:txBody>
      </p:sp>
      <p:grpSp>
        <p:nvGrpSpPr>
          <p:cNvPr id="16" name="Group 15">
            <a:extLst>
              <a:ext uri="{FF2B5EF4-FFF2-40B4-BE49-F238E27FC236}">
                <a16:creationId xmlns:a16="http://schemas.microsoft.com/office/drawing/2014/main" id="{2070F684-41CE-3B47-8622-8E7A3050B587}"/>
              </a:ext>
            </a:extLst>
          </p:cNvPr>
          <p:cNvGrpSpPr/>
          <p:nvPr/>
        </p:nvGrpSpPr>
        <p:grpSpPr>
          <a:xfrm>
            <a:off x="0" y="735013"/>
            <a:ext cx="9144000" cy="1195024"/>
            <a:chOff x="0" y="735013"/>
            <a:chExt cx="9144000" cy="1195024"/>
          </a:xfrm>
        </p:grpSpPr>
        <p:sp>
          <p:nvSpPr>
            <p:cNvPr id="17" name="Rectangle 16">
              <a:extLst>
                <a:ext uri="{FF2B5EF4-FFF2-40B4-BE49-F238E27FC236}">
                  <a16:creationId xmlns:a16="http://schemas.microsoft.com/office/drawing/2014/main" id="{23886F45-BEFE-EA42-BFA4-0F58BB67E670}"/>
                </a:ext>
              </a:extLst>
            </p:cNvPr>
            <p:cNvSpPr/>
            <p:nvPr/>
          </p:nvSpPr>
          <p:spPr>
            <a:xfrm>
              <a:off x="5111751" y="735013"/>
              <a:ext cx="1943099" cy="1189036"/>
            </a:xfrm>
            <a:prstGeom prst="rect">
              <a:avLst/>
            </a:prstGeom>
            <a:solidFill>
              <a:srgbClr val="233588">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3A397EDB-BC4E-D843-8C8E-90D92CFDBA3D}"/>
                </a:ext>
              </a:extLst>
            </p:cNvPr>
            <p:cNvSpPr/>
            <p:nvPr/>
          </p:nvSpPr>
          <p:spPr>
            <a:xfrm>
              <a:off x="0" y="735607"/>
              <a:ext cx="5111750" cy="1191164"/>
            </a:xfrm>
            <a:prstGeom prst="rect">
              <a:avLst/>
            </a:prstGeom>
            <a:solidFill>
              <a:srgbClr val="233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F1F45216-C116-6D42-948C-E394750B4F43}"/>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Sport Science</a:t>
              </a:r>
            </a:p>
          </p:txBody>
        </p:sp>
        <p:pic>
          <p:nvPicPr>
            <p:cNvPr id="24" name="Picture 23">
              <a:extLst>
                <a:ext uri="{FF2B5EF4-FFF2-40B4-BE49-F238E27FC236}">
                  <a16:creationId xmlns:a16="http://schemas.microsoft.com/office/drawing/2014/main" id="{454FC491-FEDC-D64F-A9A1-557312794EE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l="-5288" r="-7512"/>
            <a:stretch/>
          </p:blipFill>
          <p:spPr>
            <a:xfrm>
              <a:off x="5289090" y="735013"/>
              <a:ext cx="1581267" cy="1195024"/>
            </a:xfrm>
            <a:prstGeom prst="rect">
              <a:avLst/>
            </a:prstGeom>
          </p:spPr>
        </p:pic>
        <p:pic>
          <p:nvPicPr>
            <p:cNvPr id="25" name="Picture 24">
              <a:extLst>
                <a:ext uri="{FF2B5EF4-FFF2-40B4-BE49-F238E27FC236}">
                  <a16:creationId xmlns:a16="http://schemas.microsoft.com/office/drawing/2014/main" id="{823AB422-57E9-0343-979F-7A400D20F5D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l="-350"/>
            <a:stretch/>
          </p:blipFill>
          <p:spPr>
            <a:xfrm>
              <a:off x="7013575" y="735013"/>
              <a:ext cx="2130425" cy="1189037"/>
            </a:xfrm>
            <a:prstGeom prst="rect">
              <a:avLst/>
            </a:prstGeom>
          </p:spPr>
        </p:pic>
      </p:grpSp>
    </p:spTree>
    <p:extLst>
      <p:ext uri="{BB962C8B-B14F-4D97-AF65-F5344CB8AC3E}">
        <p14:creationId xmlns:p14="http://schemas.microsoft.com/office/powerpoint/2010/main" val="33070883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2C7C4A7-A377-224E-9D71-F5A89C6A17F2}"/>
              </a:ext>
            </a:extLst>
          </p:cNvPr>
          <p:cNvSpPr/>
          <p:nvPr/>
        </p:nvSpPr>
        <p:spPr>
          <a:xfrm>
            <a:off x="-1" y="735013"/>
            <a:ext cx="9078687" cy="4408487"/>
          </a:xfrm>
          <a:prstGeom prst="rect">
            <a:avLst/>
          </a:prstGeom>
          <a:solidFill>
            <a:srgbClr val="233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Picture 12">
            <a:extLst>
              <a:ext uri="{FF2B5EF4-FFF2-40B4-BE49-F238E27FC236}">
                <a16:creationId xmlns:a16="http://schemas.microsoft.com/office/drawing/2014/main" id="{6B6DE4DE-7D4C-FB4E-A1AD-210BC2878C2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27538" y="296113"/>
            <a:ext cx="2314348" cy="4847387"/>
          </a:xfrm>
          <a:prstGeom prst="rect">
            <a:avLst/>
          </a:prstGeom>
        </p:spPr>
      </p:pic>
      <p:sp>
        <p:nvSpPr>
          <p:cNvPr id="18" name="Rectangle 17">
            <a:extLst>
              <a:ext uri="{FF2B5EF4-FFF2-40B4-BE49-F238E27FC236}">
                <a16:creationId xmlns:a16="http://schemas.microsoft.com/office/drawing/2014/main" id="{C9657ED7-C635-B24D-8C63-0715EAC10FE6}"/>
              </a:ext>
            </a:extLst>
          </p:cNvPr>
          <p:cNvSpPr/>
          <p:nvPr/>
        </p:nvSpPr>
        <p:spPr>
          <a:xfrm>
            <a:off x="-58057" y="767"/>
            <a:ext cx="9144000" cy="7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20631D7F-16A3-4D4F-B543-57910904E7CE}"/>
              </a:ext>
            </a:extLst>
          </p:cNvPr>
          <p:cNvSpPr/>
          <p:nvPr/>
        </p:nvSpPr>
        <p:spPr>
          <a:xfrm>
            <a:off x="348614" y="2066537"/>
            <a:ext cx="3583306" cy="1046633"/>
          </a:xfrm>
          <a:prstGeom prst="rect">
            <a:avLst/>
          </a:prstGeom>
        </p:spPr>
        <p:txBody>
          <a:bodyPr wrap="square" lIns="0" tIns="0" rIns="0" bIns="0">
            <a:spAutoFit/>
          </a:bodyPr>
          <a:lstStyle/>
          <a:p>
            <a:pPr>
              <a:lnSpc>
                <a:spcPts val="4000"/>
              </a:lnSpc>
            </a:pPr>
            <a:r>
              <a:rPr lang="en-GB" sz="4400" b="1" dirty="0">
                <a:solidFill>
                  <a:srgbClr val="FFFFFF"/>
                </a:solidFill>
                <a:latin typeface="ITC Avant Garde Std Md" panose="020B0602020202020204" pitchFamily="34" charset="77"/>
              </a:rPr>
              <a:t>SPORT</a:t>
            </a:r>
          </a:p>
          <a:p>
            <a:pPr>
              <a:lnSpc>
                <a:spcPts val="4000"/>
              </a:lnSpc>
            </a:pPr>
            <a:r>
              <a:rPr lang="en-GB" sz="4400" b="1" dirty="0">
                <a:solidFill>
                  <a:srgbClr val="FFFFFF"/>
                </a:solidFill>
                <a:effectLst/>
                <a:latin typeface="ITC Avant Garde Std Md" panose="020B0602020202020204" pitchFamily="34" charset="77"/>
              </a:rPr>
              <a:t>STUDIES</a:t>
            </a:r>
          </a:p>
        </p:txBody>
      </p:sp>
      <p:sp>
        <p:nvSpPr>
          <p:cNvPr id="24" name="Rectangle 23">
            <a:extLst>
              <a:ext uri="{FF2B5EF4-FFF2-40B4-BE49-F238E27FC236}">
                <a16:creationId xmlns:a16="http://schemas.microsoft.com/office/drawing/2014/main" id="{4131036D-8B4A-AA4F-A58D-690209A189E3}"/>
              </a:ext>
            </a:extLst>
          </p:cNvPr>
          <p:cNvSpPr/>
          <p:nvPr/>
        </p:nvSpPr>
        <p:spPr>
          <a:xfrm>
            <a:off x="358775" y="1541848"/>
            <a:ext cx="4221423" cy="246221"/>
          </a:xfrm>
          <a:prstGeom prst="rect">
            <a:avLst/>
          </a:prstGeom>
        </p:spPr>
        <p:txBody>
          <a:bodyPr wrap="square" lIns="0" tIns="0" rIns="0" bIns="0">
            <a:spAutoFit/>
          </a:bodyPr>
          <a:lstStyle/>
          <a:p>
            <a:r>
              <a:rPr lang="en-GB" sz="1600" dirty="0">
                <a:solidFill>
                  <a:schemeClr val="bg1"/>
                </a:solidFill>
                <a:latin typeface="ITC Avant Garde Std Bk" panose="020B0502020202020204" pitchFamily="34" charset="77"/>
              </a:rPr>
              <a:t>Cambridge National in</a:t>
            </a:r>
          </a:p>
        </p:txBody>
      </p:sp>
      <p:pic>
        <p:nvPicPr>
          <p:cNvPr id="16" name="Picture 15" descr="Logo, company name&#10;&#10;Description automatically generated">
            <a:extLst>
              <a:ext uri="{FF2B5EF4-FFF2-40B4-BE49-F238E27FC236}">
                <a16:creationId xmlns:a16="http://schemas.microsoft.com/office/drawing/2014/main" id="{72625102-B51B-FB41-A7AE-1C291BA7FA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0" name="Picture 19" descr="Logo, company name&#10;&#10;Description automatically generated">
            <a:extLst>
              <a:ext uri="{FF2B5EF4-FFF2-40B4-BE49-F238E27FC236}">
                <a16:creationId xmlns:a16="http://schemas.microsoft.com/office/drawing/2014/main" id="{69D7D1A6-B94C-5847-99C6-878E2A2E72F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pic>
        <p:nvPicPr>
          <p:cNvPr id="14" name="Picture 13">
            <a:extLst>
              <a:ext uri="{FF2B5EF4-FFF2-40B4-BE49-F238E27FC236}">
                <a16:creationId xmlns:a16="http://schemas.microsoft.com/office/drawing/2014/main" id="{BBA1CB47-0001-0E45-847B-CA4B7FBD641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551613" y="735013"/>
            <a:ext cx="2592387" cy="4408487"/>
          </a:xfrm>
          <a:prstGeom prst="rect">
            <a:avLst/>
          </a:prstGeom>
        </p:spPr>
      </p:pic>
    </p:spTree>
    <p:extLst>
      <p:ext uri="{BB962C8B-B14F-4D97-AF65-F5344CB8AC3E}">
        <p14:creationId xmlns:p14="http://schemas.microsoft.com/office/powerpoint/2010/main" val="38852346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497EE40-3530-CC47-BD81-5CAF57EBA3BE}"/>
              </a:ext>
            </a:extLst>
          </p:cNvPr>
          <p:cNvSpPr/>
          <p:nvPr/>
        </p:nvSpPr>
        <p:spPr>
          <a:xfrm>
            <a:off x="482822" y="2616695"/>
            <a:ext cx="2642333" cy="1137106"/>
          </a:xfrm>
          <a:prstGeom prst="rect">
            <a:avLst/>
          </a:prstGeom>
        </p:spPr>
        <p:txBody>
          <a:bodyPr wrap="square" lIns="0" tIns="0" rIns="0" bIns="0">
            <a:spAutoFit/>
          </a:bodyPr>
          <a:lstStyle/>
          <a:p>
            <a:pPr>
              <a:lnSpc>
                <a:spcPts val="1800"/>
              </a:lnSpc>
            </a:pPr>
            <a:r>
              <a:rPr lang="en-GB" sz="1200" dirty="0">
                <a:solidFill>
                  <a:srgbClr val="233588"/>
                </a:solidFill>
              </a:rPr>
              <a:t>Cambridge National in Sport Studies will encourage you to think for yourself about the study of sport and the application to real life practical sport, leadership and evaluation of the skills required. </a:t>
            </a:r>
          </a:p>
        </p:txBody>
      </p:sp>
      <p:sp>
        <p:nvSpPr>
          <p:cNvPr id="14" name="Rectangle 13">
            <a:extLst>
              <a:ext uri="{FF2B5EF4-FFF2-40B4-BE49-F238E27FC236}">
                <a16:creationId xmlns:a16="http://schemas.microsoft.com/office/drawing/2014/main" id="{6B876462-FC08-CF46-9BB1-BAA88CC0270D}"/>
              </a:ext>
            </a:extLst>
          </p:cNvPr>
          <p:cNvSpPr/>
          <p:nvPr/>
        </p:nvSpPr>
        <p:spPr>
          <a:xfrm>
            <a:off x="3585711" y="2472501"/>
            <a:ext cx="4960252" cy="1829603"/>
          </a:xfrm>
          <a:prstGeom prst="rect">
            <a:avLst/>
          </a:prstGeom>
        </p:spPr>
        <p:txBody>
          <a:bodyPr wrap="square" lIns="0" tIns="0" rIns="0" bIns="0">
            <a:spAutoFit/>
          </a:bodyPr>
          <a:lstStyle/>
          <a:p>
            <a:pPr marL="182563" indent="-182563">
              <a:lnSpc>
                <a:spcPts val="1800"/>
              </a:lnSpc>
              <a:buClr>
                <a:srgbClr val="233588"/>
              </a:buClr>
              <a:buFont typeface="Arial" panose="020B0604020202020204" pitchFamily="34" charset="0"/>
              <a:buChar char="•"/>
            </a:pPr>
            <a:r>
              <a:rPr lang="en-GB" sz="1200" dirty="0"/>
              <a:t>How technology is used in sport</a:t>
            </a:r>
          </a:p>
          <a:p>
            <a:pPr marL="182563" indent="-182563">
              <a:lnSpc>
                <a:spcPts val="1800"/>
              </a:lnSpc>
              <a:buClr>
                <a:srgbClr val="233588"/>
              </a:buClr>
              <a:buFont typeface="Arial" panose="020B0604020202020204" pitchFamily="34" charset="0"/>
              <a:buChar char="•"/>
            </a:pPr>
            <a:endParaRPr lang="en-GB" sz="800" dirty="0"/>
          </a:p>
          <a:p>
            <a:pPr marL="182563" indent="-182563">
              <a:lnSpc>
                <a:spcPts val="1800"/>
              </a:lnSpc>
              <a:buClr>
                <a:srgbClr val="233588"/>
              </a:buClr>
              <a:buFont typeface="Arial" panose="020B0604020202020204" pitchFamily="34" charset="0"/>
              <a:buChar char="•"/>
            </a:pPr>
            <a:r>
              <a:rPr lang="en-GB" sz="1200" dirty="0"/>
              <a:t>How to develop as a team player and how to develop as a leader</a:t>
            </a:r>
          </a:p>
          <a:p>
            <a:pPr marL="182563" indent="-182563">
              <a:lnSpc>
                <a:spcPts val="1800"/>
              </a:lnSpc>
              <a:buClr>
                <a:srgbClr val="233588"/>
              </a:buClr>
              <a:buFont typeface="Arial" panose="020B0604020202020204" pitchFamily="34" charset="0"/>
              <a:buChar char="•"/>
            </a:pPr>
            <a:endParaRPr lang="en-GB" sz="1200" dirty="0"/>
          </a:p>
          <a:p>
            <a:pPr marL="182563" indent="-182563">
              <a:lnSpc>
                <a:spcPts val="1800"/>
              </a:lnSpc>
              <a:buClr>
                <a:srgbClr val="233588"/>
              </a:buClr>
              <a:buFont typeface="Arial" panose="020B0604020202020204" pitchFamily="34" charset="0"/>
              <a:buChar char="•"/>
            </a:pPr>
            <a:r>
              <a:rPr lang="en-GB" sz="1200" dirty="0"/>
              <a:t>Plan, deliver and evaluate your own sports activity session</a:t>
            </a:r>
          </a:p>
          <a:p>
            <a:pPr marL="182563" indent="-182563">
              <a:lnSpc>
                <a:spcPts val="1800"/>
              </a:lnSpc>
              <a:buClr>
                <a:srgbClr val="233588"/>
              </a:buClr>
              <a:buFont typeface="Arial" panose="020B0604020202020204" pitchFamily="34" charset="0"/>
              <a:buChar char="•"/>
            </a:pPr>
            <a:endParaRPr lang="en-GB" sz="1200" dirty="0"/>
          </a:p>
          <a:p>
            <a:pPr marL="182563" indent="-182563">
              <a:lnSpc>
                <a:spcPts val="1800"/>
              </a:lnSpc>
              <a:buClr>
                <a:srgbClr val="233588"/>
              </a:buClr>
              <a:buFont typeface="Arial" panose="020B0604020202020204" pitchFamily="34" charset="0"/>
              <a:buChar char="•"/>
            </a:pPr>
            <a:r>
              <a:rPr lang="en-GB" sz="1200" dirty="0"/>
              <a:t>Performing in front of an audience</a:t>
            </a:r>
          </a:p>
          <a:p>
            <a:pPr marL="182563" indent="-182563">
              <a:lnSpc>
                <a:spcPts val="1800"/>
              </a:lnSpc>
              <a:buClr>
                <a:srgbClr val="233588"/>
              </a:buClr>
              <a:buFont typeface="Arial" panose="020B0604020202020204" pitchFamily="34" charset="0"/>
              <a:buChar char="•"/>
            </a:pPr>
            <a:endParaRPr lang="en-GB" sz="1200" dirty="0">
              <a:latin typeface="ITC Avant Garde Std Bk" panose="020B0502020202020204" pitchFamily="34" charset="77"/>
            </a:endParaRPr>
          </a:p>
        </p:txBody>
      </p:sp>
      <p:sp>
        <p:nvSpPr>
          <p:cNvPr id="15" name="Rectangle 14">
            <a:extLst>
              <a:ext uri="{FF2B5EF4-FFF2-40B4-BE49-F238E27FC236}">
                <a16:creationId xmlns:a16="http://schemas.microsoft.com/office/drawing/2014/main" id="{5C396DCA-4431-3D46-886F-A0C4F3DC20B6}"/>
              </a:ext>
            </a:extLst>
          </p:cNvPr>
          <p:cNvSpPr/>
          <p:nvPr/>
        </p:nvSpPr>
        <p:spPr>
          <a:xfrm>
            <a:off x="3589659" y="2193860"/>
            <a:ext cx="8211788" cy="221599"/>
          </a:xfrm>
          <a:prstGeom prst="rect">
            <a:avLst/>
          </a:prstGeom>
        </p:spPr>
        <p:txBody>
          <a:bodyPr wrap="square" lIns="0" tIns="0" rIns="0" bIns="0">
            <a:spAutoFit/>
          </a:bodyPr>
          <a:lstStyle/>
          <a:p>
            <a:pPr>
              <a:lnSpc>
                <a:spcPts val="1580"/>
              </a:lnSpc>
            </a:pPr>
            <a:r>
              <a:rPr lang="en-GB" sz="2000" b="1" dirty="0">
                <a:solidFill>
                  <a:srgbClr val="233588"/>
                </a:solidFill>
              </a:rPr>
              <a:t>As part of the Cambridge National, you’ll cover:</a:t>
            </a:r>
          </a:p>
        </p:txBody>
      </p:sp>
      <p:sp>
        <p:nvSpPr>
          <p:cNvPr id="16" name="Rectangle 15">
            <a:extLst>
              <a:ext uri="{FF2B5EF4-FFF2-40B4-BE49-F238E27FC236}">
                <a16:creationId xmlns:a16="http://schemas.microsoft.com/office/drawing/2014/main" id="{5AE7072A-A3B9-6D41-9D79-3DBE5751007D}"/>
              </a:ext>
            </a:extLst>
          </p:cNvPr>
          <p:cNvSpPr/>
          <p:nvPr/>
        </p:nvSpPr>
        <p:spPr>
          <a:xfrm>
            <a:off x="3585711" y="4187889"/>
            <a:ext cx="5080616" cy="906274"/>
          </a:xfrm>
          <a:prstGeom prst="rect">
            <a:avLst/>
          </a:prstGeom>
        </p:spPr>
        <p:txBody>
          <a:bodyPr wrap="square" lIns="0" tIns="0" rIns="0" bIns="0">
            <a:spAutoFit/>
          </a:bodyPr>
          <a:lstStyle/>
          <a:p>
            <a:pPr marL="182563" indent="-182563">
              <a:lnSpc>
                <a:spcPts val="1800"/>
              </a:lnSpc>
              <a:buClr>
                <a:srgbClr val="233588"/>
              </a:buClr>
              <a:buFont typeface="Arial" panose="020B0604020202020204" pitchFamily="34" charset="0"/>
              <a:buChar char="•"/>
            </a:pPr>
            <a:r>
              <a:rPr lang="en-GB" sz="1200" dirty="0"/>
              <a:t>The connection between sport and media, and the different ways that sport is represented</a:t>
            </a:r>
          </a:p>
          <a:p>
            <a:pPr marL="182563" indent="-182563">
              <a:lnSpc>
                <a:spcPts val="1800"/>
              </a:lnSpc>
              <a:buClr>
                <a:srgbClr val="233588"/>
              </a:buClr>
              <a:buFont typeface="Arial" panose="020B0604020202020204" pitchFamily="34" charset="0"/>
              <a:buChar char="•"/>
            </a:pPr>
            <a:endParaRPr lang="en-GB" sz="1200" dirty="0"/>
          </a:p>
          <a:p>
            <a:pPr marL="182563" indent="-182563">
              <a:lnSpc>
                <a:spcPts val="1800"/>
              </a:lnSpc>
              <a:buClr>
                <a:srgbClr val="233588"/>
              </a:buClr>
              <a:buFont typeface="Arial" panose="020B0604020202020204" pitchFamily="34" charset="0"/>
              <a:buChar char="•"/>
            </a:pPr>
            <a:r>
              <a:rPr lang="en-GB" sz="1200" dirty="0"/>
              <a:t>Local and national outdoor activities, how to prepare and benefit from them</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grpSp>
        <p:nvGrpSpPr>
          <p:cNvPr id="2" name="Group 1">
            <a:extLst>
              <a:ext uri="{FF2B5EF4-FFF2-40B4-BE49-F238E27FC236}">
                <a16:creationId xmlns:a16="http://schemas.microsoft.com/office/drawing/2014/main" id="{30A659AE-8C52-5A47-8D84-41F14EAF3436}"/>
              </a:ext>
            </a:extLst>
          </p:cNvPr>
          <p:cNvGrpSpPr/>
          <p:nvPr/>
        </p:nvGrpSpPr>
        <p:grpSpPr>
          <a:xfrm>
            <a:off x="0" y="735013"/>
            <a:ext cx="9143999" cy="1189038"/>
            <a:chOff x="0" y="735013"/>
            <a:chExt cx="9143999" cy="1189038"/>
          </a:xfrm>
        </p:grpSpPr>
        <p:sp>
          <p:nvSpPr>
            <p:cNvPr id="23" name="Rectangle 22">
              <a:extLst>
                <a:ext uri="{FF2B5EF4-FFF2-40B4-BE49-F238E27FC236}">
                  <a16:creationId xmlns:a16="http://schemas.microsoft.com/office/drawing/2014/main" id="{036833EA-48C3-DE46-80B0-BBAF4D933281}"/>
                </a:ext>
              </a:extLst>
            </p:cNvPr>
            <p:cNvSpPr/>
            <p:nvPr/>
          </p:nvSpPr>
          <p:spPr>
            <a:xfrm>
              <a:off x="5111750" y="739110"/>
              <a:ext cx="1908175" cy="1184940"/>
            </a:xfrm>
            <a:prstGeom prst="rect">
              <a:avLst/>
            </a:prstGeom>
            <a:solidFill>
              <a:srgbClr val="23358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D9765E-0C04-574B-9174-F5A3DCFE4AB9}"/>
                </a:ext>
              </a:extLst>
            </p:cNvPr>
            <p:cNvSpPr/>
            <p:nvPr/>
          </p:nvSpPr>
          <p:spPr>
            <a:xfrm>
              <a:off x="0" y="735607"/>
              <a:ext cx="5111750" cy="1184940"/>
            </a:xfrm>
            <a:prstGeom prst="rect">
              <a:avLst/>
            </a:prstGeom>
            <a:solidFill>
              <a:srgbClr val="233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CD9D40B-97C0-BE40-8662-5B2751E51AAD}"/>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Sport Studies</a:t>
              </a:r>
            </a:p>
          </p:txBody>
        </p:sp>
        <p:pic>
          <p:nvPicPr>
            <p:cNvPr id="24" name="Picture 23">
              <a:extLst>
                <a:ext uri="{FF2B5EF4-FFF2-40B4-BE49-F238E27FC236}">
                  <a16:creationId xmlns:a16="http://schemas.microsoft.com/office/drawing/2014/main" id="{4E82C675-F8EB-C44F-82D6-FE24EE4524F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111750" y="735013"/>
              <a:ext cx="1908175" cy="1189037"/>
            </a:xfrm>
            <a:prstGeom prst="rect">
              <a:avLst/>
            </a:prstGeom>
          </p:spPr>
        </p:pic>
        <p:pic>
          <p:nvPicPr>
            <p:cNvPr id="31" name="Picture 30" descr="A group of people posing for a photo&#10;&#10;Description automatically generated with medium confidence">
              <a:extLst>
                <a:ext uri="{FF2B5EF4-FFF2-40B4-BE49-F238E27FC236}">
                  <a16:creationId xmlns:a16="http://schemas.microsoft.com/office/drawing/2014/main" id="{798A7A05-E019-9944-85DC-332288A9D04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019924" y="735013"/>
              <a:ext cx="2124075" cy="1189038"/>
            </a:xfrm>
            <a:prstGeom prst="rect">
              <a:avLst/>
            </a:prstGeom>
          </p:spPr>
        </p:pic>
      </p:grpSp>
    </p:spTree>
    <p:extLst>
      <p:ext uri="{BB962C8B-B14F-4D97-AF65-F5344CB8AC3E}">
        <p14:creationId xmlns:p14="http://schemas.microsoft.com/office/powerpoint/2010/main" val="30012954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1240519" y="2371749"/>
            <a:ext cx="8211788" cy="221599"/>
          </a:xfrm>
          <a:prstGeom prst="rect">
            <a:avLst/>
          </a:prstGeom>
        </p:spPr>
        <p:txBody>
          <a:bodyPr wrap="square" lIns="0" tIns="0" rIns="0" bIns="0">
            <a:spAutoFit/>
          </a:bodyPr>
          <a:lstStyle/>
          <a:p>
            <a:pPr>
              <a:lnSpc>
                <a:spcPts val="1580"/>
              </a:lnSpc>
            </a:pPr>
            <a:r>
              <a:rPr lang="en-GB" sz="2000" b="1" dirty="0">
                <a:solidFill>
                  <a:srgbClr val="233588"/>
                </a:solidFill>
                <a:latin typeface="ITC Avant Garde Std Md" panose="020B0602020202020204" pitchFamily="34" charset="77"/>
              </a:rPr>
              <a:t>Future opportunities</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6" name="Rectangle 15">
            <a:extLst>
              <a:ext uri="{FF2B5EF4-FFF2-40B4-BE49-F238E27FC236}">
                <a16:creationId xmlns:a16="http://schemas.microsoft.com/office/drawing/2014/main" id="{CFFFF647-327F-DB48-96C0-E7224D14C199}"/>
              </a:ext>
            </a:extLst>
          </p:cNvPr>
          <p:cNvSpPr/>
          <p:nvPr/>
        </p:nvSpPr>
        <p:spPr>
          <a:xfrm>
            <a:off x="1228450" y="2819585"/>
            <a:ext cx="6790774" cy="1137106"/>
          </a:xfrm>
          <a:prstGeom prst="rect">
            <a:avLst/>
          </a:prstGeom>
        </p:spPr>
        <p:txBody>
          <a:bodyPr wrap="square" lIns="0" tIns="0" rIns="0" bIns="0">
            <a:spAutoFit/>
          </a:bodyPr>
          <a:lstStyle/>
          <a:p>
            <a:pPr>
              <a:lnSpc>
                <a:spcPts val="1800"/>
              </a:lnSpc>
              <a:buClr>
                <a:srgbClr val="5F6DAC"/>
              </a:buClr>
            </a:pPr>
            <a:r>
              <a:rPr lang="en-GB" sz="1200" dirty="0"/>
              <a:t>By developing applied knowledge and practical skills, this course will help give you the opportunity to progress on to A Levels, a Cambridge Technical in Sport and Physical Activity, an apprenticeship or university. </a:t>
            </a:r>
          </a:p>
          <a:p>
            <a:pPr>
              <a:lnSpc>
                <a:spcPts val="1800"/>
              </a:lnSpc>
              <a:buClr>
                <a:srgbClr val="5F6DAC"/>
              </a:buClr>
            </a:pPr>
            <a:endParaRPr lang="en-GB" sz="1200" dirty="0"/>
          </a:p>
          <a:p>
            <a:pPr>
              <a:lnSpc>
                <a:spcPts val="1800"/>
              </a:lnSpc>
              <a:buClr>
                <a:srgbClr val="5F6DAC"/>
              </a:buClr>
            </a:pPr>
            <a:r>
              <a:rPr lang="en-GB" sz="1200" dirty="0"/>
              <a:t>Sport Studies careers could take a student anywhere – from coaching small groups to leading campaigns to get more people interested in sport.</a:t>
            </a:r>
          </a:p>
        </p:txBody>
      </p:sp>
      <p:grpSp>
        <p:nvGrpSpPr>
          <p:cNvPr id="10" name="Group 9">
            <a:extLst>
              <a:ext uri="{FF2B5EF4-FFF2-40B4-BE49-F238E27FC236}">
                <a16:creationId xmlns:a16="http://schemas.microsoft.com/office/drawing/2014/main" id="{825ED0A9-6DF7-F345-B414-858D4DE80D9F}"/>
              </a:ext>
            </a:extLst>
          </p:cNvPr>
          <p:cNvGrpSpPr/>
          <p:nvPr/>
        </p:nvGrpSpPr>
        <p:grpSpPr>
          <a:xfrm>
            <a:off x="0" y="735013"/>
            <a:ext cx="9143999" cy="1189038"/>
            <a:chOff x="0" y="735013"/>
            <a:chExt cx="9143999" cy="1189038"/>
          </a:xfrm>
        </p:grpSpPr>
        <p:sp>
          <p:nvSpPr>
            <p:cNvPr id="11" name="Rectangle 10">
              <a:extLst>
                <a:ext uri="{FF2B5EF4-FFF2-40B4-BE49-F238E27FC236}">
                  <a16:creationId xmlns:a16="http://schemas.microsoft.com/office/drawing/2014/main" id="{7652135C-140A-C14F-B551-DC98E1EDC33E}"/>
                </a:ext>
              </a:extLst>
            </p:cNvPr>
            <p:cNvSpPr/>
            <p:nvPr/>
          </p:nvSpPr>
          <p:spPr>
            <a:xfrm>
              <a:off x="5111750" y="739110"/>
              <a:ext cx="1908175" cy="1184940"/>
            </a:xfrm>
            <a:prstGeom prst="rect">
              <a:avLst/>
            </a:prstGeom>
            <a:solidFill>
              <a:srgbClr val="23358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8632F0DE-7D97-A548-A0C9-4CC4F50FBD81}"/>
                </a:ext>
              </a:extLst>
            </p:cNvPr>
            <p:cNvSpPr/>
            <p:nvPr/>
          </p:nvSpPr>
          <p:spPr>
            <a:xfrm>
              <a:off x="0" y="735607"/>
              <a:ext cx="5111750" cy="1184940"/>
            </a:xfrm>
            <a:prstGeom prst="rect">
              <a:avLst/>
            </a:prstGeom>
            <a:solidFill>
              <a:srgbClr val="233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54DA2ECB-304B-C941-904D-4EF818168E5F}"/>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Sport Studies</a:t>
              </a:r>
            </a:p>
          </p:txBody>
        </p:sp>
        <p:pic>
          <p:nvPicPr>
            <p:cNvPr id="14" name="Picture 13">
              <a:extLst>
                <a:ext uri="{FF2B5EF4-FFF2-40B4-BE49-F238E27FC236}">
                  <a16:creationId xmlns:a16="http://schemas.microsoft.com/office/drawing/2014/main" id="{276F1B81-BE61-9745-9195-2F0B7C0F339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111750" y="735013"/>
              <a:ext cx="1908175" cy="1189037"/>
            </a:xfrm>
            <a:prstGeom prst="rect">
              <a:avLst/>
            </a:prstGeom>
          </p:spPr>
        </p:pic>
        <p:pic>
          <p:nvPicPr>
            <p:cNvPr id="17" name="Picture 16" descr="A group of people posing for a photo&#10;&#10;Description automatically generated with medium confidence">
              <a:extLst>
                <a:ext uri="{FF2B5EF4-FFF2-40B4-BE49-F238E27FC236}">
                  <a16:creationId xmlns:a16="http://schemas.microsoft.com/office/drawing/2014/main" id="{89669B56-E970-F04E-A330-AC973E1529D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019924" y="735013"/>
              <a:ext cx="2124075" cy="1189038"/>
            </a:xfrm>
            <a:prstGeom prst="rect">
              <a:avLst/>
            </a:prstGeom>
          </p:spPr>
        </p:pic>
      </p:grpSp>
    </p:spTree>
    <p:extLst>
      <p:ext uri="{BB962C8B-B14F-4D97-AF65-F5344CB8AC3E}">
        <p14:creationId xmlns:p14="http://schemas.microsoft.com/office/powerpoint/2010/main" val="39701692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1401436" y="2150150"/>
            <a:ext cx="8211788" cy="221599"/>
          </a:xfrm>
          <a:prstGeom prst="rect">
            <a:avLst/>
          </a:prstGeom>
        </p:spPr>
        <p:txBody>
          <a:bodyPr wrap="square" lIns="0" tIns="0" rIns="0" bIns="0">
            <a:spAutoFit/>
          </a:bodyPr>
          <a:lstStyle/>
          <a:p>
            <a:pPr>
              <a:lnSpc>
                <a:spcPts val="1580"/>
              </a:lnSpc>
            </a:pPr>
            <a:r>
              <a:rPr lang="en-GB" sz="2000" b="1" dirty="0">
                <a:solidFill>
                  <a:srgbClr val="233588"/>
                </a:solidFill>
              </a:rPr>
              <a:t>Building futures through practical skills</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2" name="Rectangle 11">
            <a:extLst>
              <a:ext uri="{FF2B5EF4-FFF2-40B4-BE49-F238E27FC236}">
                <a16:creationId xmlns:a16="http://schemas.microsoft.com/office/drawing/2014/main" id="{2DB8A19C-5FBA-4EDC-AA5F-35D86D4960C0}"/>
              </a:ext>
            </a:extLst>
          </p:cNvPr>
          <p:cNvSpPr/>
          <p:nvPr/>
        </p:nvSpPr>
        <p:spPr>
          <a:xfrm>
            <a:off x="1401436" y="2514589"/>
            <a:ext cx="6341128" cy="2291268"/>
          </a:xfrm>
          <a:prstGeom prst="rect">
            <a:avLst/>
          </a:prstGeom>
        </p:spPr>
        <p:txBody>
          <a:bodyPr wrap="square" lIns="0" tIns="0" rIns="0" bIns="0">
            <a:spAutoFit/>
          </a:bodyPr>
          <a:lstStyle/>
          <a:p>
            <a:pPr>
              <a:lnSpc>
                <a:spcPts val="1800"/>
              </a:lnSpc>
              <a:buClr>
                <a:srgbClr val="5F6DAC"/>
              </a:buClr>
            </a:pPr>
            <a:r>
              <a:rPr lang="en-GB" sz="1200" dirty="0"/>
              <a:t>You’ll develop a range of skills to help you succeed not only in the workplace but in other subjects too.</a:t>
            </a:r>
          </a:p>
          <a:p>
            <a:pPr>
              <a:lnSpc>
                <a:spcPts val="1800"/>
              </a:lnSpc>
              <a:buClr>
                <a:srgbClr val="5F6DAC"/>
              </a:buClr>
            </a:pPr>
            <a:endParaRPr lang="en-GB" sz="1200" dirty="0"/>
          </a:p>
          <a:p>
            <a:pPr>
              <a:lnSpc>
                <a:spcPts val="1800"/>
              </a:lnSpc>
              <a:buClr>
                <a:srgbClr val="5F6DAC"/>
              </a:buClr>
            </a:pPr>
            <a:r>
              <a:rPr lang="en-GB" sz="1200" dirty="0"/>
              <a:t>These skills include: </a:t>
            </a:r>
          </a:p>
          <a:p>
            <a:pPr>
              <a:lnSpc>
                <a:spcPts val="1800"/>
              </a:lnSpc>
              <a:buClr>
                <a:srgbClr val="5F6DAC"/>
              </a:buClr>
            </a:pPr>
            <a:endParaRPr lang="en-GB" sz="1200" dirty="0"/>
          </a:p>
          <a:p>
            <a:pPr marL="171450" indent="-171450">
              <a:lnSpc>
                <a:spcPts val="1800"/>
              </a:lnSpc>
              <a:buClr>
                <a:srgbClr val="233588"/>
              </a:buClr>
              <a:buFont typeface="Arial" panose="020B0604020202020204" pitchFamily="34" charset="0"/>
              <a:buChar char="•"/>
            </a:pPr>
            <a:r>
              <a:rPr lang="en-GB" sz="1200" dirty="0"/>
              <a:t>Analytical skills</a:t>
            </a:r>
          </a:p>
          <a:p>
            <a:pPr marL="171450" indent="-171450">
              <a:lnSpc>
                <a:spcPts val="1800"/>
              </a:lnSpc>
              <a:buClr>
                <a:srgbClr val="233588"/>
              </a:buClr>
              <a:buFont typeface="Arial" panose="020B0604020202020204" pitchFamily="34" charset="0"/>
              <a:buChar char="•"/>
            </a:pPr>
            <a:r>
              <a:rPr lang="en-GB" sz="1200" dirty="0"/>
              <a:t>Creative thinking</a:t>
            </a:r>
          </a:p>
          <a:p>
            <a:pPr marL="171450" indent="-171450">
              <a:lnSpc>
                <a:spcPts val="1800"/>
              </a:lnSpc>
              <a:buClr>
                <a:srgbClr val="233588"/>
              </a:buClr>
              <a:buFont typeface="Arial" panose="020B0604020202020204" pitchFamily="34" charset="0"/>
              <a:buChar char="•"/>
            </a:pPr>
            <a:r>
              <a:rPr lang="en-GB" sz="1200" dirty="0"/>
              <a:t>Leadership</a:t>
            </a:r>
          </a:p>
          <a:p>
            <a:pPr marL="171450" indent="-171450">
              <a:lnSpc>
                <a:spcPts val="1800"/>
              </a:lnSpc>
              <a:buClr>
                <a:srgbClr val="233588"/>
              </a:buClr>
              <a:buFont typeface="Arial" panose="020B0604020202020204" pitchFamily="34" charset="0"/>
              <a:buChar char="•"/>
            </a:pPr>
            <a:r>
              <a:rPr lang="en-GB" sz="1200" dirty="0"/>
              <a:t>Research and planning</a:t>
            </a:r>
          </a:p>
          <a:p>
            <a:pPr marL="171450" indent="-171450">
              <a:lnSpc>
                <a:spcPts val="1800"/>
              </a:lnSpc>
              <a:buClr>
                <a:srgbClr val="233588"/>
              </a:buClr>
              <a:buFont typeface="Arial" panose="020B0604020202020204" pitchFamily="34" charset="0"/>
              <a:buChar char="•"/>
            </a:pPr>
            <a:r>
              <a:rPr lang="en-GB" sz="1200" dirty="0"/>
              <a:t>Team working</a:t>
            </a:r>
          </a:p>
          <a:p>
            <a:pPr marL="171450" indent="-171450">
              <a:lnSpc>
                <a:spcPts val="1800"/>
              </a:lnSpc>
              <a:buClr>
                <a:srgbClr val="233588"/>
              </a:buClr>
              <a:buFont typeface="Arial" panose="020B0604020202020204" pitchFamily="34" charset="0"/>
              <a:buChar char="•"/>
            </a:pPr>
            <a:r>
              <a:rPr lang="en-GB" sz="1200" dirty="0"/>
              <a:t>Verbal communication and presentation skills</a:t>
            </a:r>
          </a:p>
        </p:txBody>
      </p:sp>
      <p:grpSp>
        <p:nvGrpSpPr>
          <p:cNvPr id="10" name="Group 9">
            <a:extLst>
              <a:ext uri="{FF2B5EF4-FFF2-40B4-BE49-F238E27FC236}">
                <a16:creationId xmlns:a16="http://schemas.microsoft.com/office/drawing/2014/main" id="{C2A6CD33-CC52-6249-8D09-924BFF936AC4}"/>
              </a:ext>
            </a:extLst>
          </p:cNvPr>
          <p:cNvGrpSpPr/>
          <p:nvPr/>
        </p:nvGrpSpPr>
        <p:grpSpPr>
          <a:xfrm>
            <a:off x="0" y="735013"/>
            <a:ext cx="9143999" cy="1189038"/>
            <a:chOff x="0" y="735013"/>
            <a:chExt cx="9143999" cy="1189038"/>
          </a:xfrm>
        </p:grpSpPr>
        <p:sp>
          <p:nvSpPr>
            <p:cNvPr id="11" name="Rectangle 10">
              <a:extLst>
                <a:ext uri="{FF2B5EF4-FFF2-40B4-BE49-F238E27FC236}">
                  <a16:creationId xmlns:a16="http://schemas.microsoft.com/office/drawing/2014/main" id="{8EAFD8AA-4F45-4C49-899C-8BE114890B68}"/>
                </a:ext>
              </a:extLst>
            </p:cNvPr>
            <p:cNvSpPr/>
            <p:nvPr/>
          </p:nvSpPr>
          <p:spPr>
            <a:xfrm>
              <a:off x="5111750" y="739110"/>
              <a:ext cx="1908175" cy="1184940"/>
            </a:xfrm>
            <a:prstGeom prst="rect">
              <a:avLst/>
            </a:prstGeom>
            <a:solidFill>
              <a:srgbClr val="23358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E364BDD6-674E-0D42-8030-8A927D5D987D}"/>
                </a:ext>
              </a:extLst>
            </p:cNvPr>
            <p:cNvSpPr/>
            <p:nvPr/>
          </p:nvSpPr>
          <p:spPr>
            <a:xfrm>
              <a:off x="0" y="735607"/>
              <a:ext cx="5111750" cy="1184940"/>
            </a:xfrm>
            <a:prstGeom prst="rect">
              <a:avLst/>
            </a:prstGeom>
            <a:solidFill>
              <a:srgbClr val="233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830E22CE-7B54-4346-BD86-D48712B5A447}"/>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Sport Studies</a:t>
              </a:r>
            </a:p>
          </p:txBody>
        </p:sp>
        <p:pic>
          <p:nvPicPr>
            <p:cNvPr id="16" name="Picture 15">
              <a:extLst>
                <a:ext uri="{FF2B5EF4-FFF2-40B4-BE49-F238E27FC236}">
                  <a16:creationId xmlns:a16="http://schemas.microsoft.com/office/drawing/2014/main" id="{16E0FA79-372F-6B44-ABB5-E1750A64E5D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111750" y="735013"/>
              <a:ext cx="1908175" cy="1189037"/>
            </a:xfrm>
            <a:prstGeom prst="rect">
              <a:avLst/>
            </a:prstGeom>
          </p:spPr>
        </p:pic>
        <p:pic>
          <p:nvPicPr>
            <p:cNvPr id="17" name="Picture 16" descr="A group of people posing for a photo&#10;&#10;Description automatically generated with medium confidence">
              <a:extLst>
                <a:ext uri="{FF2B5EF4-FFF2-40B4-BE49-F238E27FC236}">
                  <a16:creationId xmlns:a16="http://schemas.microsoft.com/office/drawing/2014/main" id="{128DD0A0-8234-E845-AEBB-E59A7D1906A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019924" y="735013"/>
              <a:ext cx="2124075" cy="1189038"/>
            </a:xfrm>
            <a:prstGeom prst="rect">
              <a:avLst/>
            </a:prstGeom>
          </p:spPr>
        </p:pic>
      </p:grpSp>
    </p:spTree>
    <p:extLst>
      <p:ext uri="{BB962C8B-B14F-4D97-AF65-F5344CB8AC3E}">
        <p14:creationId xmlns:p14="http://schemas.microsoft.com/office/powerpoint/2010/main" val="13840006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2C7C4A7-A377-224E-9D71-F5A89C6A17F2}"/>
              </a:ext>
            </a:extLst>
          </p:cNvPr>
          <p:cNvSpPr/>
          <p:nvPr/>
        </p:nvSpPr>
        <p:spPr>
          <a:xfrm>
            <a:off x="-1" y="735014"/>
            <a:ext cx="4510124" cy="4408486"/>
          </a:xfrm>
          <a:prstGeom prst="rect">
            <a:avLst/>
          </a:prstGeom>
          <a:solidFill>
            <a:srgbClr val="407E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C9657ED7-C635-B24D-8C63-0715EAC10FE6}"/>
              </a:ext>
            </a:extLst>
          </p:cNvPr>
          <p:cNvSpPr/>
          <p:nvPr/>
        </p:nvSpPr>
        <p:spPr>
          <a:xfrm>
            <a:off x="0" y="0"/>
            <a:ext cx="9144000" cy="7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20631D7F-16A3-4D4F-B543-57910904E7CE}"/>
              </a:ext>
            </a:extLst>
          </p:cNvPr>
          <p:cNvSpPr/>
          <p:nvPr/>
        </p:nvSpPr>
        <p:spPr>
          <a:xfrm>
            <a:off x="348614" y="2066537"/>
            <a:ext cx="3583306" cy="533672"/>
          </a:xfrm>
          <a:prstGeom prst="rect">
            <a:avLst/>
          </a:prstGeom>
        </p:spPr>
        <p:txBody>
          <a:bodyPr wrap="square" lIns="0" tIns="0" rIns="0" bIns="0">
            <a:spAutoFit/>
          </a:bodyPr>
          <a:lstStyle/>
          <a:p>
            <a:pPr>
              <a:lnSpc>
                <a:spcPts val="4000"/>
              </a:lnSpc>
            </a:pPr>
            <a:r>
              <a:rPr lang="en-GB" sz="4400" b="1" dirty="0">
                <a:solidFill>
                  <a:srgbClr val="FFFFFF"/>
                </a:solidFill>
                <a:latin typeface="ITC Avant Garde Std Md" panose="020B0602020202020204" pitchFamily="34" charset="77"/>
              </a:rPr>
              <a:t>IT</a:t>
            </a:r>
            <a:endParaRPr lang="en-GB" sz="4400" b="1" dirty="0">
              <a:solidFill>
                <a:srgbClr val="FFFFFF"/>
              </a:solidFill>
              <a:effectLst/>
              <a:latin typeface="ITC Avant Garde Std Md" panose="020B0602020202020204" pitchFamily="34" charset="77"/>
            </a:endParaRPr>
          </a:p>
        </p:txBody>
      </p:sp>
      <p:sp>
        <p:nvSpPr>
          <p:cNvPr id="24" name="Rectangle 23">
            <a:extLst>
              <a:ext uri="{FF2B5EF4-FFF2-40B4-BE49-F238E27FC236}">
                <a16:creationId xmlns:a16="http://schemas.microsoft.com/office/drawing/2014/main" id="{4131036D-8B4A-AA4F-A58D-690209A189E3}"/>
              </a:ext>
            </a:extLst>
          </p:cNvPr>
          <p:cNvSpPr/>
          <p:nvPr/>
        </p:nvSpPr>
        <p:spPr>
          <a:xfrm>
            <a:off x="358775" y="1541848"/>
            <a:ext cx="4221423" cy="246221"/>
          </a:xfrm>
          <a:prstGeom prst="rect">
            <a:avLst/>
          </a:prstGeom>
        </p:spPr>
        <p:txBody>
          <a:bodyPr wrap="square" lIns="0" tIns="0" rIns="0" bIns="0">
            <a:spAutoFit/>
          </a:bodyPr>
          <a:lstStyle/>
          <a:p>
            <a:r>
              <a:rPr lang="en-GB" sz="1600" dirty="0">
                <a:solidFill>
                  <a:schemeClr val="bg1"/>
                </a:solidFill>
                <a:latin typeface="ITC Avant Garde Std Bk" panose="020B0502020202020204" pitchFamily="34" charset="77"/>
              </a:rPr>
              <a:t>Cambridge National in</a:t>
            </a:r>
          </a:p>
        </p:txBody>
      </p:sp>
      <p:pic>
        <p:nvPicPr>
          <p:cNvPr id="16" name="Picture 15" descr="Logo, company name&#10;&#10;Description automatically generated">
            <a:extLst>
              <a:ext uri="{FF2B5EF4-FFF2-40B4-BE49-F238E27FC236}">
                <a16:creationId xmlns:a16="http://schemas.microsoft.com/office/drawing/2014/main" id="{72625102-B51B-FB41-A7AE-1C291BA7FA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0" name="Picture 19" descr="Logo, company name&#10;&#10;Description automatically generated">
            <a:extLst>
              <a:ext uri="{FF2B5EF4-FFF2-40B4-BE49-F238E27FC236}">
                <a16:creationId xmlns:a16="http://schemas.microsoft.com/office/drawing/2014/main" id="{69D7D1A6-B94C-5847-99C6-878E2A2E72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pic>
        <p:nvPicPr>
          <p:cNvPr id="12" name="Picture 11">
            <a:extLst>
              <a:ext uri="{FF2B5EF4-FFF2-40B4-BE49-F238E27FC236}">
                <a16:creationId xmlns:a16="http://schemas.microsoft.com/office/drawing/2014/main" id="{12F7597D-3436-7A4F-814C-74A70939102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427538" y="735013"/>
            <a:ext cx="2124075" cy="4408487"/>
          </a:xfrm>
          <a:prstGeom prst="rect">
            <a:avLst/>
          </a:prstGeom>
        </p:spPr>
      </p:pic>
      <p:pic>
        <p:nvPicPr>
          <p:cNvPr id="13" name="Picture 12">
            <a:extLst>
              <a:ext uri="{FF2B5EF4-FFF2-40B4-BE49-F238E27FC236}">
                <a16:creationId xmlns:a16="http://schemas.microsoft.com/office/drawing/2014/main" id="{78F6106D-E20B-EC42-8713-A3CC9353939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551613" y="735012"/>
            <a:ext cx="2592387" cy="4408487"/>
          </a:xfrm>
          <a:prstGeom prst="rect">
            <a:avLst/>
          </a:prstGeom>
        </p:spPr>
      </p:pic>
    </p:spTree>
    <p:extLst>
      <p:ext uri="{BB962C8B-B14F-4D97-AF65-F5344CB8AC3E}">
        <p14:creationId xmlns:p14="http://schemas.microsoft.com/office/powerpoint/2010/main" val="11732237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497EE40-3530-CC47-BD81-5CAF57EBA3BE}"/>
              </a:ext>
            </a:extLst>
          </p:cNvPr>
          <p:cNvSpPr/>
          <p:nvPr/>
        </p:nvSpPr>
        <p:spPr>
          <a:xfrm>
            <a:off x="515871" y="2620293"/>
            <a:ext cx="2642333" cy="1367939"/>
          </a:xfrm>
          <a:prstGeom prst="rect">
            <a:avLst/>
          </a:prstGeom>
        </p:spPr>
        <p:txBody>
          <a:bodyPr wrap="square" lIns="0" tIns="0" rIns="0" bIns="0">
            <a:spAutoFit/>
          </a:bodyPr>
          <a:lstStyle/>
          <a:p>
            <a:pPr>
              <a:lnSpc>
                <a:spcPts val="1800"/>
              </a:lnSpc>
            </a:pPr>
            <a:r>
              <a:rPr lang="en-GB" sz="1200" dirty="0">
                <a:solidFill>
                  <a:srgbClr val="407E91"/>
                </a:solidFill>
              </a:rPr>
              <a:t>Cambridge National in IT will inspire and equip you with the confidence to use skills that are relevant to the IT sector. </a:t>
            </a:r>
          </a:p>
          <a:p>
            <a:pPr>
              <a:lnSpc>
                <a:spcPts val="1800"/>
              </a:lnSpc>
            </a:pPr>
            <a:r>
              <a:rPr lang="en-GB" sz="1200" dirty="0">
                <a:solidFill>
                  <a:srgbClr val="407E91"/>
                </a:solidFill>
              </a:rPr>
              <a:t>It’s a vocational qualification, equivalent in value to a GCSE and contains both practical and theoretical elements.</a:t>
            </a:r>
          </a:p>
        </p:txBody>
      </p:sp>
      <p:sp>
        <p:nvSpPr>
          <p:cNvPr id="14" name="Rectangle 13">
            <a:extLst>
              <a:ext uri="{FF2B5EF4-FFF2-40B4-BE49-F238E27FC236}">
                <a16:creationId xmlns:a16="http://schemas.microsoft.com/office/drawing/2014/main" id="{6B876462-FC08-CF46-9BB1-BAA88CC0270D}"/>
              </a:ext>
            </a:extLst>
          </p:cNvPr>
          <p:cNvSpPr/>
          <p:nvPr/>
        </p:nvSpPr>
        <p:spPr>
          <a:xfrm>
            <a:off x="3866192" y="2812062"/>
            <a:ext cx="4473575" cy="1829603"/>
          </a:xfrm>
          <a:prstGeom prst="rect">
            <a:avLst/>
          </a:prstGeom>
        </p:spPr>
        <p:txBody>
          <a:bodyPr wrap="square" lIns="0" tIns="0" rIns="0" bIns="0">
            <a:spAutoFit/>
          </a:bodyPr>
          <a:lstStyle/>
          <a:p>
            <a:pPr marL="182563" indent="-182563">
              <a:lnSpc>
                <a:spcPts val="1800"/>
              </a:lnSpc>
              <a:buClr>
                <a:srgbClr val="407E91"/>
              </a:buClr>
              <a:buFont typeface="Arial" panose="020B0604020202020204" pitchFamily="34" charset="0"/>
              <a:buChar char="•"/>
            </a:pPr>
            <a:r>
              <a:rPr lang="en-GB" sz="1200" dirty="0"/>
              <a:t>The key principles and concepts when creating IT products</a:t>
            </a:r>
          </a:p>
          <a:p>
            <a:pPr marL="182563" indent="-182563">
              <a:lnSpc>
                <a:spcPts val="1800"/>
              </a:lnSpc>
              <a:buClr>
                <a:srgbClr val="407E91"/>
              </a:buClr>
              <a:buFont typeface="Arial" panose="020B0604020202020204" pitchFamily="34" charset="0"/>
              <a:buChar char="•"/>
            </a:pPr>
            <a:endParaRPr lang="en-GB" sz="1200" dirty="0"/>
          </a:p>
          <a:p>
            <a:pPr marL="182563" indent="-182563">
              <a:lnSpc>
                <a:spcPts val="1800"/>
              </a:lnSpc>
              <a:buClr>
                <a:srgbClr val="407E91"/>
              </a:buClr>
              <a:buFont typeface="Arial" panose="020B0604020202020204" pitchFamily="34" charset="0"/>
              <a:buChar char="•"/>
            </a:pPr>
            <a:r>
              <a:rPr lang="en-GB" sz="1200" dirty="0"/>
              <a:t>Creating complex spreadsheet solutions to meet requirements</a:t>
            </a:r>
          </a:p>
          <a:p>
            <a:pPr marL="182563" indent="-182563">
              <a:lnSpc>
                <a:spcPts val="1800"/>
              </a:lnSpc>
              <a:buClr>
                <a:srgbClr val="407E91"/>
              </a:buClr>
              <a:buFont typeface="Arial" panose="020B0604020202020204" pitchFamily="34" charset="0"/>
              <a:buChar char="•"/>
            </a:pPr>
            <a:endParaRPr lang="en-GB" sz="1200" dirty="0"/>
          </a:p>
          <a:p>
            <a:pPr marL="182563" indent="-182563">
              <a:lnSpc>
                <a:spcPts val="1800"/>
              </a:lnSpc>
              <a:buClr>
                <a:srgbClr val="407E91"/>
              </a:buClr>
              <a:buFont typeface="Arial" panose="020B0604020202020204" pitchFamily="34" charset="0"/>
              <a:buChar char="•"/>
            </a:pPr>
            <a:r>
              <a:rPr lang="en-GB" sz="1200" dirty="0"/>
              <a:t>How augmented reality can be used to present information</a:t>
            </a:r>
          </a:p>
          <a:p>
            <a:pPr marL="182563" indent="-182563">
              <a:lnSpc>
                <a:spcPts val="1800"/>
              </a:lnSpc>
              <a:buClr>
                <a:srgbClr val="407E91"/>
              </a:buClr>
              <a:buFont typeface="Arial" panose="020B0604020202020204" pitchFamily="34" charset="0"/>
              <a:buChar char="•"/>
            </a:pPr>
            <a:endParaRPr lang="en-GB" sz="1200" dirty="0"/>
          </a:p>
          <a:p>
            <a:pPr marL="182563" indent="-182563">
              <a:lnSpc>
                <a:spcPts val="1800"/>
              </a:lnSpc>
              <a:buClr>
                <a:srgbClr val="407E91"/>
              </a:buClr>
              <a:buFont typeface="Arial" panose="020B0604020202020204" pitchFamily="34" charset="0"/>
              <a:buChar char="•"/>
            </a:pPr>
            <a:r>
              <a:rPr lang="en-GB" sz="1200" dirty="0"/>
              <a:t>Creating an augmented reality model prototype to be tested and reviewed</a:t>
            </a:r>
          </a:p>
        </p:txBody>
      </p:sp>
      <p:sp>
        <p:nvSpPr>
          <p:cNvPr id="15" name="Rectangle 14">
            <a:extLst>
              <a:ext uri="{FF2B5EF4-FFF2-40B4-BE49-F238E27FC236}">
                <a16:creationId xmlns:a16="http://schemas.microsoft.com/office/drawing/2014/main" id="{5C396DCA-4431-3D46-886F-A0C4F3DC20B6}"/>
              </a:ext>
            </a:extLst>
          </p:cNvPr>
          <p:cNvSpPr/>
          <p:nvPr/>
        </p:nvSpPr>
        <p:spPr>
          <a:xfrm>
            <a:off x="3866192" y="2382598"/>
            <a:ext cx="8211788" cy="221599"/>
          </a:xfrm>
          <a:prstGeom prst="rect">
            <a:avLst/>
          </a:prstGeom>
        </p:spPr>
        <p:txBody>
          <a:bodyPr wrap="square" lIns="0" tIns="0" rIns="0" bIns="0">
            <a:spAutoFit/>
          </a:bodyPr>
          <a:lstStyle/>
          <a:p>
            <a:pPr>
              <a:lnSpc>
                <a:spcPts val="1580"/>
              </a:lnSpc>
            </a:pPr>
            <a:r>
              <a:rPr lang="en-GB" sz="2000" b="1" dirty="0">
                <a:solidFill>
                  <a:srgbClr val="407E91"/>
                </a:solidFill>
              </a:rPr>
              <a:t>As part of the Cambridge National, you’ll cover</a:t>
            </a:r>
            <a:r>
              <a:rPr lang="en-GB" sz="2000" b="1" dirty="0">
                <a:solidFill>
                  <a:srgbClr val="5F6DAC"/>
                </a:solidFill>
              </a:rPr>
              <a:t>:</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grpSp>
        <p:nvGrpSpPr>
          <p:cNvPr id="2" name="Group 1">
            <a:extLst>
              <a:ext uri="{FF2B5EF4-FFF2-40B4-BE49-F238E27FC236}">
                <a16:creationId xmlns:a16="http://schemas.microsoft.com/office/drawing/2014/main" id="{8C568A37-5F46-1A4A-99C1-678B0DE647DB}"/>
              </a:ext>
            </a:extLst>
          </p:cNvPr>
          <p:cNvGrpSpPr/>
          <p:nvPr/>
        </p:nvGrpSpPr>
        <p:grpSpPr>
          <a:xfrm>
            <a:off x="-1" y="735013"/>
            <a:ext cx="9144001" cy="1189037"/>
            <a:chOff x="-1" y="735013"/>
            <a:chExt cx="9144001" cy="1189037"/>
          </a:xfrm>
        </p:grpSpPr>
        <p:sp>
          <p:nvSpPr>
            <p:cNvPr id="19" name="Rectangle 18">
              <a:extLst>
                <a:ext uri="{FF2B5EF4-FFF2-40B4-BE49-F238E27FC236}">
                  <a16:creationId xmlns:a16="http://schemas.microsoft.com/office/drawing/2014/main" id="{A7C37FD3-362B-FB45-8CCA-EDA10F406D91}"/>
                </a:ext>
              </a:extLst>
            </p:cNvPr>
            <p:cNvSpPr/>
            <p:nvPr/>
          </p:nvSpPr>
          <p:spPr>
            <a:xfrm>
              <a:off x="5112221" y="735013"/>
              <a:ext cx="1907704" cy="1184940"/>
            </a:xfrm>
            <a:prstGeom prst="rect">
              <a:avLst/>
            </a:prstGeom>
            <a:solidFill>
              <a:srgbClr val="407E91">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D9765E-0C04-574B-9174-F5A3DCFE4AB9}"/>
                </a:ext>
              </a:extLst>
            </p:cNvPr>
            <p:cNvSpPr/>
            <p:nvPr/>
          </p:nvSpPr>
          <p:spPr>
            <a:xfrm>
              <a:off x="-1" y="735607"/>
              <a:ext cx="5111751" cy="1184940"/>
            </a:xfrm>
            <a:prstGeom prst="rect">
              <a:avLst/>
            </a:prstGeom>
            <a:solidFill>
              <a:srgbClr val="407E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CD9D40B-97C0-BE40-8662-5B2751E51AAD}"/>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IT</a:t>
              </a:r>
              <a:endParaRPr lang="en-GB" sz="2000" dirty="0">
                <a:solidFill>
                  <a:schemeClr val="bg1"/>
                </a:solidFill>
                <a:effectLst/>
                <a:latin typeface="ITC Avant Garde Std Md" panose="020B0602020202020204" pitchFamily="34" charset="77"/>
              </a:endParaRPr>
            </a:p>
          </p:txBody>
        </p:sp>
        <p:pic>
          <p:nvPicPr>
            <p:cNvPr id="12" name="Picture 11">
              <a:extLst>
                <a:ext uri="{FF2B5EF4-FFF2-40B4-BE49-F238E27FC236}">
                  <a16:creationId xmlns:a16="http://schemas.microsoft.com/office/drawing/2014/main" id="{E90CA2C7-F008-C24C-9C16-9E2AE6DE1DF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19925" y="735013"/>
              <a:ext cx="2124075" cy="1189037"/>
            </a:xfrm>
            <a:prstGeom prst="rect">
              <a:avLst/>
            </a:prstGeom>
          </p:spPr>
        </p:pic>
        <p:pic>
          <p:nvPicPr>
            <p:cNvPr id="20" name="Picture 19">
              <a:extLst>
                <a:ext uri="{FF2B5EF4-FFF2-40B4-BE49-F238E27FC236}">
                  <a16:creationId xmlns:a16="http://schemas.microsoft.com/office/drawing/2014/main" id="{522E7EB1-AE4A-9341-B63E-A1B42DE4620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11749" y="735013"/>
              <a:ext cx="1908175" cy="1187698"/>
            </a:xfrm>
            <a:prstGeom prst="rect">
              <a:avLst/>
            </a:prstGeom>
          </p:spPr>
        </p:pic>
      </p:grpSp>
    </p:spTree>
    <p:extLst>
      <p:ext uri="{BB962C8B-B14F-4D97-AF65-F5344CB8AC3E}">
        <p14:creationId xmlns:p14="http://schemas.microsoft.com/office/powerpoint/2010/main" val="3105532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605689" y="2415459"/>
            <a:ext cx="8211788" cy="221599"/>
          </a:xfrm>
          <a:prstGeom prst="rect">
            <a:avLst/>
          </a:prstGeom>
        </p:spPr>
        <p:txBody>
          <a:bodyPr wrap="square" lIns="0" tIns="0" rIns="0" bIns="0">
            <a:spAutoFit/>
          </a:bodyPr>
          <a:lstStyle/>
          <a:p>
            <a:pPr>
              <a:lnSpc>
                <a:spcPts val="1580"/>
              </a:lnSpc>
            </a:pPr>
            <a:r>
              <a:rPr lang="en-GB" sz="2000" b="1" dirty="0">
                <a:solidFill>
                  <a:srgbClr val="407E91"/>
                </a:solidFill>
              </a:rPr>
              <a:t>Future opportunities</a:t>
            </a:r>
            <a:endParaRPr lang="en-GB" sz="2000" b="1" dirty="0">
              <a:solidFill>
                <a:srgbClr val="5F6DAC"/>
              </a:solidFill>
            </a:endParaRP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1" name="Rectangle 10">
            <a:extLst>
              <a:ext uri="{FF2B5EF4-FFF2-40B4-BE49-F238E27FC236}">
                <a16:creationId xmlns:a16="http://schemas.microsoft.com/office/drawing/2014/main" id="{31F46E5F-1653-4B02-84DA-903FFC696021}"/>
              </a:ext>
            </a:extLst>
          </p:cNvPr>
          <p:cNvSpPr/>
          <p:nvPr/>
        </p:nvSpPr>
        <p:spPr>
          <a:xfrm>
            <a:off x="605689" y="2731481"/>
            <a:ext cx="7804326" cy="1367939"/>
          </a:xfrm>
          <a:prstGeom prst="rect">
            <a:avLst/>
          </a:prstGeom>
        </p:spPr>
        <p:txBody>
          <a:bodyPr wrap="square" lIns="0" tIns="0" rIns="0" bIns="0">
            <a:spAutoFit/>
          </a:bodyPr>
          <a:lstStyle/>
          <a:p>
            <a:pPr>
              <a:lnSpc>
                <a:spcPts val="1800"/>
              </a:lnSpc>
              <a:buClr>
                <a:srgbClr val="5F6DAC"/>
              </a:buClr>
            </a:pPr>
            <a:r>
              <a:rPr lang="en-GB" sz="1200" dirty="0"/>
              <a:t>By developing applied knowledge and practical skills, this course will help give you the opportunity to progress on to A Levels, a Cambridge Technical in Information Technologies, an apprenticeship or university. </a:t>
            </a:r>
          </a:p>
          <a:p>
            <a:pPr>
              <a:lnSpc>
                <a:spcPts val="1800"/>
              </a:lnSpc>
              <a:buClr>
                <a:srgbClr val="5F6DAC"/>
              </a:buClr>
            </a:pPr>
            <a:endParaRPr lang="en-GB" sz="1200" dirty="0"/>
          </a:p>
          <a:p>
            <a:pPr>
              <a:lnSpc>
                <a:spcPts val="1800"/>
              </a:lnSpc>
              <a:buClr>
                <a:srgbClr val="5F6DAC"/>
              </a:buClr>
            </a:pPr>
            <a:r>
              <a:rPr lang="en-GB" sz="1200" dirty="0"/>
              <a:t>Information Technology is constantly evolving, and new jobs are developing all the time – you could work for tech  giants or create your own products. So much is possible.</a:t>
            </a:r>
          </a:p>
          <a:p>
            <a:pPr>
              <a:lnSpc>
                <a:spcPts val="1800"/>
              </a:lnSpc>
              <a:buClr>
                <a:srgbClr val="5F6DAC"/>
              </a:buClr>
            </a:pPr>
            <a:endParaRPr lang="en-GB" sz="1200" dirty="0">
              <a:latin typeface="ITC Avant Garde Std Bk" panose="020B0502020202020204" pitchFamily="34" charset="77"/>
            </a:endParaRPr>
          </a:p>
        </p:txBody>
      </p:sp>
      <p:grpSp>
        <p:nvGrpSpPr>
          <p:cNvPr id="20" name="Group 19">
            <a:extLst>
              <a:ext uri="{FF2B5EF4-FFF2-40B4-BE49-F238E27FC236}">
                <a16:creationId xmlns:a16="http://schemas.microsoft.com/office/drawing/2014/main" id="{5D5DCA27-BE0E-EE45-B555-D39E90316DF6}"/>
              </a:ext>
            </a:extLst>
          </p:cNvPr>
          <p:cNvGrpSpPr/>
          <p:nvPr/>
        </p:nvGrpSpPr>
        <p:grpSpPr>
          <a:xfrm>
            <a:off x="-1" y="735013"/>
            <a:ext cx="9144001" cy="1189037"/>
            <a:chOff x="-1" y="735013"/>
            <a:chExt cx="9144001" cy="1189037"/>
          </a:xfrm>
        </p:grpSpPr>
        <p:sp>
          <p:nvSpPr>
            <p:cNvPr id="27" name="Rectangle 26">
              <a:extLst>
                <a:ext uri="{FF2B5EF4-FFF2-40B4-BE49-F238E27FC236}">
                  <a16:creationId xmlns:a16="http://schemas.microsoft.com/office/drawing/2014/main" id="{8BCA14E1-73F9-F04D-BE2D-1CE7EDEF74AF}"/>
                </a:ext>
              </a:extLst>
            </p:cNvPr>
            <p:cNvSpPr/>
            <p:nvPr/>
          </p:nvSpPr>
          <p:spPr>
            <a:xfrm>
              <a:off x="5112221" y="735013"/>
              <a:ext cx="1907704" cy="1184940"/>
            </a:xfrm>
            <a:prstGeom prst="rect">
              <a:avLst/>
            </a:prstGeom>
            <a:solidFill>
              <a:srgbClr val="407E91">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133657F1-DA7F-C64B-8F29-B02B4A74DD28}"/>
                </a:ext>
              </a:extLst>
            </p:cNvPr>
            <p:cNvSpPr/>
            <p:nvPr/>
          </p:nvSpPr>
          <p:spPr>
            <a:xfrm>
              <a:off x="-1" y="735607"/>
              <a:ext cx="5111751" cy="1184940"/>
            </a:xfrm>
            <a:prstGeom prst="rect">
              <a:avLst/>
            </a:prstGeom>
            <a:solidFill>
              <a:srgbClr val="407E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3FD1106F-CBD8-4C4D-87F0-383909DB8BC6}"/>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IT</a:t>
              </a:r>
              <a:endParaRPr lang="en-GB" sz="2000" dirty="0">
                <a:solidFill>
                  <a:schemeClr val="bg1"/>
                </a:solidFill>
                <a:effectLst/>
                <a:latin typeface="ITC Avant Garde Std Md" panose="020B0602020202020204" pitchFamily="34" charset="77"/>
              </a:endParaRPr>
            </a:p>
          </p:txBody>
        </p:sp>
        <p:pic>
          <p:nvPicPr>
            <p:cNvPr id="30" name="Picture 29">
              <a:extLst>
                <a:ext uri="{FF2B5EF4-FFF2-40B4-BE49-F238E27FC236}">
                  <a16:creationId xmlns:a16="http://schemas.microsoft.com/office/drawing/2014/main" id="{FF349E85-939D-7A4D-961A-D0FAD56253B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19925" y="735013"/>
              <a:ext cx="2124075" cy="1189037"/>
            </a:xfrm>
            <a:prstGeom prst="rect">
              <a:avLst/>
            </a:prstGeom>
          </p:spPr>
        </p:pic>
        <p:pic>
          <p:nvPicPr>
            <p:cNvPr id="31" name="Picture 30">
              <a:extLst>
                <a:ext uri="{FF2B5EF4-FFF2-40B4-BE49-F238E27FC236}">
                  <a16:creationId xmlns:a16="http://schemas.microsoft.com/office/drawing/2014/main" id="{D1C45A7B-3162-8943-AE78-B39566EF76C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11749" y="735013"/>
              <a:ext cx="1908175" cy="1187698"/>
            </a:xfrm>
            <a:prstGeom prst="rect">
              <a:avLst/>
            </a:prstGeom>
          </p:spPr>
        </p:pic>
      </p:grpSp>
    </p:spTree>
    <p:extLst>
      <p:ext uri="{BB962C8B-B14F-4D97-AF65-F5344CB8AC3E}">
        <p14:creationId xmlns:p14="http://schemas.microsoft.com/office/powerpoint/2010/main" val="1580569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5AA96EB-15EA-B148-972D-E00694FF3E25}"/>
              </a:ext>
            </a:extLst>
          </p:cNvPr>
          <p:cNvSpPr/>
          <p:nvPr/>
        </p:nvSpPr>
        <p:spPr>
          <a:xfrm>
            <a:off x="1373410" y="2758269"/>
            <a:ext cx="3794771" cy="1322991"/>
          </a:xfrm>
          <a:prstGeom prst="rect">
            <a:avLst/>
          </a:prstGeom>
        </p:spPr>
        <p:txBody>
          <a:bodyPr wrap="square" lIns="0" tIns="0" rIns="0" bIns="0">
            <a:spAutoFit/>
          </a:bodyPr>
          <a:lstStyle/>
          <a:p>
            <a:pPr>
              <a:lnSpc>
                <a:spcPts val="2100"/>
              </a:lnSpc>
            </a:pPr>
            <a:r>
              <a:rPr lang="en-GB" sz="1200" dirty="0"/>
              <a:t>•	Child Development</a:t>
            </a:r>
          </a:p>
          <a:p>
            <a:pPr>
              <a:lnSpc>
                <a:spcPts val="2100"/>
              </a:lnSpc>
            </a:pPr>
            <a:r>
              <a:rPr lang="en-GB" sz="1200" dirty="0"/>
              <a:t>•	Creative iMedia</a:t>
            </a:r>
          </a:p>
          <a:p>
            <a:pPr>
              <a:lnSpc>
                <a:spcPts val="2100"/>
              </a:lnSpc>
            </a:pPr>
            <a:r>
              <a:rPr lang="en-GB" sz="1200" dirty="0"/>
              <a:t>•	Engineering Design</a:t>
            </a:r>
          </a:p>
          <a:p>
            <a:pPr>
              <a:lnSpc>
                <a:spcPts val="2100"/>
              </a:lnSpc>
            </a:pPr>
            <a:r>
              <a:rPr lang="en-GB" sz="1200" dirty="0"/>
              <a:t>•	Engineering Manufacture</a:t>
            </a:r>
          </a:p>
          <a:p>
            <a:pPr>
              <a:lnSpc>
                <a:spcPts val="2100"/>
              </a:lnSpc>
            </a:pPr>
            <a:r>
              <a:rPr lang="en-GB" sz="1200" dirty="0"/>
              <a:t>•	Engineering Programmable Systems</a:t>
            </a:r>
          </a:p>
        </p:txBody>
      </p:sp>
      <p:sp>
        <p:nvSpPr>
          <p:cNvPr id="27" name="Rectangle 26">
            <a:extLst>
              <a:ext uri="{FF2B5EF4-FFF2-40B4-BE49-F238E27FC236}">
                <a16:creationId xmlns:a16="http://schemas.microsoft.com/office/drawing/2014/main" id="{90659FCF-57C6-C545-A8CD-039A66F08D1C}"/>
              </a:ext>
            </a:extLst>
          </p:cNvPr>
          <p:cNvSpPr/>
          <p:nvPr/>
        </p:nvSpPr>
        <p:spPr>
          <a:xfrm rot="5400000">
            <a:off x="6751331" y="742964"/>
            <a:ext cx="1698572" cy="307777"/>
          </a:xfrm>
          <a:prstGeom prst="rect">
            <a:avLst/>
          </a:prstGeom>
        </p:spPr>
        <p:txBody>
          <a:bodyPr wrap="square" lIns="0" tIns="0" rIns="0" bIns="0">
            <a:spAutoFit/>
          </a:bodyPr>
          <a:lstStyle/>
          <a:p>
            <a:r>
              <a:rPr lang="en-GB" sz="2000" b="1" dirty="0">
                <a:solidFill>
                  <a:schemeClr val="bg1"/>
                </a:solidFill>
                <a:latin typeface="ITC Avant Garde Std Md" panose="020B0602020202020204" pitchFamily="34" charset="77"/>
              </a:rPr>
              <a:t>FUTURES</a:t>
            </a:r>
            <a:endParaRPr lang="en-GB" sz="2000" b="1" dirty="0">
              <a:solidFill>
                <a:schemeClr val="bg1"/>
              </a:solidFill>
              <a:effectLst/>
              <a:latin typeface="ITC Avant Garde Std Md" panose="020B0602020202020204" pitchFamily="34" charset="77"/>
            </a:endParaRPr>
          </a:p>
        </p:txBody>
      </p:sp>
      <p:pic>
        <p:nvPicPr>
          <p:cNvPr id="24" name="Picture 23" descr="Logo, company name&#10;&#10;Description automatically generated">
            <a:extLst>
              <a:ext uri="{FF2B5EF4-FFF2-40B4-BE49-F238E27FC236}">
                <a16:creationId xmlns:a16="http://schemas.microsoft.com/office/drawing/2014/main" id="{2340A36D-8839-4642-A447-5BFD6EF679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sp>
        <p:nvSpPr>
          <p:cNvPr id="25" name="Rectangle 24">
            <a:extLst>
              <a:ext uri="{FF2B5EF4-FFF2-40B4-BE49-F238E27FC236}">
                <a16:creationId xmlns:a16="http://schemas.microsoft.com/office/drawing/2014/main" id="{2D78A88F-F365-1643-A745-B580F5C1C67A}"/>
              </a:ext>
            </a:extLst>
          </p:cNvPr>
          <p:cNvSpPr/>
          <p:nvPr/>
        </p:nvSpPr>
        <p:spPr>
          <a:xfrm>
            <a:off x="0" y="735607"/>
            <a:ext cx="9144000" cy="1184940"/>
          </a:xfrm>
          <a:prstGeom prst="rect">
            <a:avLst/>
          </a:prstGeom>
          <a:solidFill>
            <a:srgbClr val="233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B2309B45-E194-6D47-8AFC-C6B8F67D1285}"/>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Building </a:t>
            </a:r>
            <a:r>
              <a:rPr lang="en-GB" sz="2000" i="1" dirty="0">
                <a:solidFill>
                  <a:schemeClr val="bg1"/>
                </a:solidFill>
                <a:latin typeface="ITC Avant Garde Std Md" panose="020B0602020202020204" pitchFamily="34" charset="77"/>
              </a:rPr>
              <a:t>brighter</a:t>
            </a:r>
            <a:r>
              <a:rPr lang="en-GB" sz="2000" dirty="0">
                <a:solidFill>
                  <a:schemeClr val="bg1"/>
                </a:solidFill>
                <a:latin typeface="ITC Avant Garde Std Md" panose="020B0602020202020204" pitchFamily="34" charset="77"/>
              </a:rPr>
              <a:t> futures</a:t>
            </a:r>
            <a:endParaRPr lang="en-GB" sz="2000" dirty="0">
              <a:solidFill>
                <a:schemeClr val="bg1"/>
              </a:solidFill>
              <a:effectLst/>
              <a:latin typeface="ITC Avant Garde Std Md" panose="020B0602020202020204" pitchFamily="34" charset="77"/>
            </a:endParaRPr>
          </a:p>
        </p:txBody>
      </p:sp>
      <p:pic>
        <p:nvPicPr>
          <p:cNvPr id="30" name="Picture 29" descr="A picture containing person, sky, young, male&#10;&#10;Description automatically generated">
            <a:extLst>
              <a:ext uri="{FF2B5EF4-FFF2-40B4-BE49-F238E27FC236}">
                <a16:creationId xmlns:a16="http://schemas.microsoft.com/office/drawing/2014/main" id="{BB816DF4-2A1F-AC45-9117-18E19E31FF7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75687" y="735607"/>
            <a:ext cx="1184988" cy="1184940"/>
          </a:xfrm>
          <a:prstGeom prst="rect">
            <a:avLst/>
          </a:prstGeom>
        </p:spPr>
      </p:pic>
      <p:pic>
        <p:nvPicPr>
          <p:cNvPr id="31" name="Picture 30">
            <a:extLst>
              <a:ext uri="{FF2B5EF4-FFF2-40B4-BE49-F238E27FC236}">
                <a16:creationId xmlns:a16="http://schemas.microsoft.com/office/drawing/2014/main" id="{4C7ACEFE-70E0-524E-BDEE-E94C3DED30D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739947" y="735879"/>
            <a:ext cx="1664335" cy="1184668"/>
          </a:xfrm>
          <a:prstGeom prst="rect">
            <a:avLst/>
          </a:prstGeom>
        </p:spPr>
      </p:pic>
      <p:pic>
        <p:nvPicPr>
          <p:cNvPr id="32" name="Picture 31" descr="A group of people posing for a photo&#10;&#10;Description automatically generated with medium confidence">
            <a:extLst>
              <a:ext uri="{FF2B5EF4-FFF2-40B4-BE49-F238E27FC236}">
                <a16:creationId xmlns:a16="http://schemas.microsoft.com/office/drawing/2014/main" id="{7FD10B1E-AD14-934B-8648-7BB3796F289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404282" y="735607"/>
            <a:ext cx="1739718" cy="1184940"/>
          </a:xfrm>
          <a:prstGeom prst="rect">
            <a:avLst/>
          </a:prstGeom>
        </p:spPr>
      </p:pic>
      <p:pic>
        <p:nvPicPr>
          <p:cNvPr id="33" name="Picture 32" descr="Logo, company name&#10;&#10;Description automatically generated">
            <a:extLst>
              <a:ext uri="{FF2B5EF4-FFF2-40B4-BE49-F238E27FC236}">
                <a16:creationId xmlns:a16="http://schemas.microsoft.com/office/drawing/2014/main" id="{D731E8D7-789B-D74C-B876-13AB98CD26F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8" name="Rectangle 17">
            <a:extLst>
              <a:ext uri="{FF2B5EF4-FFF2-40B4-BE49-F238E27FC236}">
                <a16:creationId xmlns:a16="http://schemas.microsoft.com/office/drawing/2014/main" id="{0C05F9CB-F522-CC42-84FB-2EF1541335AD}"/>
              </a:ext>
            </a:extLst>
          </p:cNvPr>
          <p:cNvSpPr/>
          <p:nvPr/>
        </p:nvSpPr>
        <p:spPr>
          <a:xfrm>
            <a:off x="1373410" y="2269795"/>
            <a:ext cx="8211788" cy="221599"/>
          </a:xfrm>
          <a:prstGeom prst="rect">
            <a:avLst/>
          </a:prstGeom>
        </p:spPr>
        <p:txBody>
          <a:bodyPr wrap="square" lIns="0" tIns="0" rIns="0" bIns="0">
            <a:spAutoFit/>
          </a:bodyPr>
          <a:lstStyle/>
          <a:p>
            <a:pPr>
              <a:lnSpc>
                <a:spcPts val="1580"/>
              </a:lnSpc>
            </a:pPr>
            <a:r>
              <a:rPr lang="en-GB" sz="2000" b="1" dirty="0">
                <a:solidFill>
                  <a:srgbClr val="1F428C"/>
                </a:solidFill>
              </a:rPr>
              <a:t>A range of subjects you can choose from:</a:t>
            </a:r>
          </a:p>
        </p:txBody>
      </p:sp>
      <p:sp>
        <p:nvSpPr>
          <p:cNvPr id="16" name="Rectangle 15">
            <a:extLst>
              <a:ext uri="{FF2B5EF4-FFF2-40B4-BE49-F238E27FC236}">
                <a16:creationId xmlns:a16="http://schemas.microsoft.com/office/drawing/2014/main" id="{A126DAD6-EB79-462B-B42B-1D65F07FA04E}"/>
              </a:ext>
            </a:extLst>
          </p:cNvPr>
          <p:cNvSpPr/>
          <p:nvPr/>
        </p:nvSpPr>
        <p:spPr>
          <a:xfrm>
            <a:off x="5349229" y="2758270"/>
            <a:ext cx="3794771" cy="1322991"/>
          </a:xfrm>
          <a:prstGeom prst="rect">
            <a:avLst/>
          </a:prstGeom>
        </p:spPr>
        <p:txBody>
          <a:bodyPr wrap="square" lIns="0" tIns="0" rIns="0" bIns="0">
            <a:spAutoFit/>
          </a:bodyPr>
          <a:lstStyle/>
          <a:p>
            <a:pPr>
              <a:lnSpc>
                <a:spcPts val="2100"/>
              </a:lnSpc>
            </a:pPr>
            <a:r>
              <a:rPr lang="en-GB" sz="1200" dirty="0"/>
              <a:t>•	Enterprise and Marketing</a:t>
            </a:r>
          </a:p>
          <a:p>
            <a:pPr>
              <a:lnSpc>
                <a:spcPts val="2100"/>
              </a:lnSpc>
            </a:pPr>
            <a:r>
              <a:rPr lang="en-GB" sz="1200" dirty="0"/>
              <a:t>•	Health and Social Care</a:t>
            </a:r>
          </a:p>
          <a:p>
            <a:pPr>
              <a:lnSpc>
                <a:spcPts val="2100"/>
              </a:lnSpc>
            </a:pPr>
            <a:r>
              <a:rPr lang="en-GB" sz="1200" dirty="0"/>
              <a:t>•	IT</a:t>
            </a:r>
          </a:p>
          <a:p>
            <a:pPr>
              <a:lnSpc>
                <a:spcPts val="2100"/>
              </a:lnSpc>
            </a:pPr>
            <a:r>
              <a:rPr lang="en-GB" sz="1200" dirty="0"/>
              <a:t>•	Sport Science</a:t>
            </a:r>
          </a:p>
          <a:p>
            <a:pPr>
              <a:lnSpc>
                <a:spcPts val="2100"/>
              </a:lnSpc>
            </a:pPr>
            <a:r>
              <a:rPr lang="en-GB" sz="1200" dirty="0"/>
              <a:t>•	Sport Studies</a:t>
            </a:r>
          </a:p>
        </p:txBody>
      </p:sp>
    </p:spTree>
    <p:extLst>
      <p:ext uri="{BB962C8B-B14F-4D97-AF65-F5344CB8AC3E}">
        <p14:creationId xmlns:p14="http://schemas.microsoft.com/office/powerpoint/2010/main" val="11782014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1405907" y="2308091"/>
            <a:ext cx="8211788" cy="221599"/>
          </a:xfrm>
          <a:prstGeom prst="rect">
            <a:avLst/>
          </a:prstGeom>
        </p:spPr>
        <p:txBody>
          <a:bodyPr wrap="square" lIns="0" tIns="0" rIns="0" bIns="0">
            <a:spAutoFit/>
          </a:bodyPr>
          <a:lstStyle/>
          <a:p>
            <a:pPr>
              <a:lnSpc>
                <a:spcPts val="1580"/>
              </a:lnSpc>
            </a:pPr>
            <a:r>
              <a:rPr lang="en-GB" sz="2000" b="1" dirty="0">
                <a:solidFill>
                  <a:srgbClr val="407E91"/>
                </a:solidFill>
              </a:rPr>
              <a:t>Building futures through practical skills</a:t>
            </a:r>
            <a:endParaRPr lang="en-GB" sz="2000" b="1" dirty="0">
              <a:solidFill>
                <a:srgbClr val="5F6DAC"/>
              </a:solidFill>
            </a:endParaRP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1" name="Rectangle 10">
            <a:extLst>
              <a:ext uri="{FF2B5EF4-FFF2-40B4-BE49-F238E27FC236}">
                <a16:creationId xmlns:a16="http://schemas.microsoft.com/office/drawing/2014/main" id="{31F46E5F-1653-4B02-84DA-903FFC696021}"/>
              </a:ext>
            </a:extLst>
          </p:cNvPr>
          <p:cNvSpPr/>
          <p:nvPr/>
        </p:nvSpPr>
        <p:spPr>
          <a:xfrm>
            <a:off x="1405907" y="2737555"/>
            <a:ext cx="6332185" cy="2060436"/>
          </a:xfrm>
          <a:prstGeom prst="rect">
            <a:avLst/>
          </a:prstGeom>
        </p:spPr>
        <p:txBody>
          <a:bodyPr wrap="square" lIns="0" tIns="0" rIns="0" bIns="0">
            <a:spAutoFit/>
          </a:bodyPr>
          <a:lstStyle/>
          <a:p>
            <a:pPr>
              <a:lnSpc>
                <a:spcPts val="1800"/>
              </a:lnSpc>
              <a:buClr>
                <a:srgbClr val="5F6DAC"/>
              </a:buClr>
            </a:pPr>
            <a:r>
              <a:rPr lang="en-GB" sz="1200" dirty="0"/>
              <a:t>You’ll develop a range of skills to help you succeed not only in the workplace but in other subjects too.</a:t>
            </a:r>
          </a:p>
          <a:p>
            <a:pPr>
              <a:lnSpc>
                <a:spcPts val="1800"/>
              </a:lnSpc>
              <a:buClr>
                <a:srgbClr val="5F6DAC"/>
              </a:buClr>
            </a:pPr>
            <a:endParaRPr lang="en-GB" sz="1200" dirty="0"/>
          </a:p>
          <a:p>
            <a:pPr>
              <a:lnSpc>
                <a:spcPts val="1800"/>
              </a:lnSpc>
              <a:buClr>
                <a:srgbClr val="5F6DAC"/>
              </a:buClr>
            </a:pPr>
            <a:r>
              <a:rPr lang="en-GB" sz="1200" dirty="0"/>
              <a:t>These skills include: </a:t>
            </a:r>
          </a:p>
          <a:p>
            <a:pPr>
              <a:lnSpc>
                <a:spcPts val="1800"/>
              </a:lnSpc>
              <a:buClr>
                <a:srgbClr val="5F6DAC"/>
              </a:buClr>
            </a:pPr>
            <a:endParaRPr lang="en-GB" sz="1200" dirty="0"/>
          </a:p>
          <a:p>
            <a:pPr marL="171450" indent="-171450">
              <a:lnSpc>
                <a:spcPts val="1800"/>
              </a:lnSpc>
              <a:buClr>
                <a:srgbClr val="407E91"/>
              </a:buClr>
              <a:buFont typeface="Arial" panose="020B0604020202020204" pitchFamily="34" charset="0"/>
              <a:buChar char="•"/>
            </a:pPr>
            <a:r>
              <a:rPr lang="en-GB" sz="1200" dirty="0"/>
              <a:t>Analytical skills</a:t>
            </a:r>
          </a:p>
          <a:p>
            <a:pPr marL="171450" indent="-171450">
              <a:lnSpc>
                <a:spcPts val="1800"/>
              </a:lnSpc>
              <a:buClr>
                <a:srgbClr val="407E91"/>
              </a:buClr>
              <a:buFont typeface="Arial" panose="020B0604020202020204" pitchFamily="34" charset="0"/>
              <a:buChar char="•"/>
            </a:pPr>
            <a:r>
              <a:rPr lang="en-GB" sz="1200" dirty="0"/>
              <a:t>Creative thinking</a:t>
            </a:r>
          </a:p>
          <a:p>
            <a:pPr marL="171450" indent="-171450">
              <a:lnSpc>
                <a:spcPts val="1800"/>
              </a:lnSpc>
              <a:buClr>
                <a:srgbClr val="407E91"/>
              </a:buClr>
              <a:buFont typeface="Arial" panose="020B0604020202020204" pitchFamily="34" charset="0"/>
              <a:buChar char="•"/>
            </a:pPr>
            <a:r>
              <a:rPr lang="en-GB" sz="1200" dirty="0"/>
              <a:t>Digital presentation</a:t>
            </a:r>
          </a:p>
          <a:p>
            <a:pPr marL="171450" indent="-171450">
              <a:lnSpc>
                <a:spcPts val="1800"/>
              </a:lnSpc>
              <a:buClr>
                <a:srgbClr val="407E91"/>
              </a:buClr>
              <a:buFont typeface="Arial" panose="020B0604020202020204" pitchFamily="34" charset="0"/>
              <a:buChar char="•"/>
            </a:pPr>
            <a:r>
              <a:rPr lang="en-GB" sz="1200" dirty="0"/>
              <a:t>Problem solving</a:t>
            </a:r>
          </a:p>
          <a:p>
            <a:pPr marL="171450" indent="-171450">
              <a:lnSpc>
                <a:spcPts val="1800"/>
              </a:lnSpc>
              <a:buClr>
                <a:srgbClr val="407E91"/>
              </a:buClr>
              <a:buFont typeface="Arial" panose="020B0604020202020204" pitchFamily="34" charset="0"/>
              <a:buChar char="•"/>
            </a:pPr>
            <a:r>
              <a:rPr lang="en-GB" sz="1200" dirty="0"/>
              <a:t>Research and planning</a:t>
            </a:r>
          </a:p>
        </p:txBody>
      </p:sp>
      <p:grpSp>
        <p:nvGrpSpPr>
          <p:cNvPr id="12" name="Group 11">
            <a:extLst>
              <a:ext uri="{FF2B5EF4-FFF2-40B4-BE49-F238E27FC236}">
                <a16:creationId xmlns:a16="http://schemas.microsoft.com/office/drawing/2014/main" id="{F081D97B-BA13-2240-899B-7A2D8A0E6EE5}"/>
              </a:ext>
            </a:extLst>
          </p:cNvPr>
          <p:cNvGrpSpPr/>
          <p:nvPr/>
        </p:nvGrpSpPr>
        <p:grpSpPr>
          <a:xfrm>
            <a:off x="-1" y="735013"/>
            <a:ext cx="9144001" cy="1189037"/>
            <a:chOff x="-1" y="735013"/>
            <a:chExt cx="9144001" cy="1189037"/>
          </a:xfrm>
        </p:grpSpPr>
        <p:sp>
          <p:nvSpPr>
            <p:cNvPr id="13" name="Rectangle 12">
              <a:extLst>
                <a:ext uri="{FF2B5EF4-FFF2-40B4-BE49-F238E27FC236}">
                  <a16:creationId xmlns:a16="http://schemas.microsoft.com/office/drawing/2014/main" id="{CD3EEED2-4A03-6140-B87D-A31DF7A6217D}"/>
                </a:ext>
              </a:extLst>
            </p:cNvPr>
            <p:cNvSpPr/>
            <p:nvPr/>
          </p:nvSpPr>
          <p:spPr>
            <a:xfrm>
              <a:off x="5112221" y="735013"/>
              <a:ext cx="1907704" cy="1184940"/>
            </a:xfrm>
            <a:prstGeom prst="rect">
              <a:avLst/>
            </a:prstGeom>
            <a:solidFill>
              <a:srgbClr val="407E91">
                <a:alpha val="7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488B8B0E-1FA0-8A44-9372-B3D6CE1AD96E}"/>
                </a:ext>
              </a:extLst>
            </p:cNvPr>
            <p:cNvSpPr/>
            <p:nvPr/>
          </p:nvSpPr>
          <p:spPr>
            <a:xfrm>
              <a:off x="-1" y="735607"/>
              <a:ext cx="5111751" cy="1184940"/>
            </a:xfrm>
            <a:prstGeom prst="rect">
              <a:avLst/>
            </a:prstGeom>
            <a:solidFill>
              <a:srgbClr val="407E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CCA4E17D-ECB4-624C-AC11-8C989A75D84E}"/>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IT</a:t>
              </a:r>
              <a:endParaRPr lang="en-GB" sz="2000" dirty="0">
                <a:solidFill>
                  <a:schemeClr val="bg1"/>
                </a:solidFill>
                <a:effectLst/>
                <a:latin typeface="ITC Avant Garde Std Md" panose="020B0602020202020204" pitchFamily="34" charset="77"/>
              </a:endParaRPr>
            </a:p>
          </p:txBody>
        </p:sp>
        <p:pic>
          <p:nvPicPr>
            <p:cNvPr id="17" name="Picture 16">
              <a:extLst>
                <a:ext uri="{FF2B5EF4-FFF2-40B4-BE49-F238E27FC236}">
                  <a16:creationId xmlns:a16="http://schemas.microsoft.com/office/drawing/2014/main" id="{090C400E-75DB-164B-BFAD-ED331CD5FB60}"/>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19925" y="735013"/>
              <a:ext cx="2124075" cy="1189037"/>
            </a:xfrm>
            <a:prstGeom prst="rect">
              <a:avLst/>
            </a:prstGeom>
          </p:spPr>
        </p:pic>
        <p:pic>
          <p:nvPicPr>
            <p:cNvPr id="19" name="Picture 18">
              <a:extLst>
                <a:ext uri="{FF2B5EF4-FFF2-40B4-BE49-F238E27FC236}">
                  <a16:creationId xmlns:a16="http://schemas.microsoft.com/office/drawing/2014/main" id="{FE20005C-4CC5-CA49-8EEF-A0779591AB6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11749" y="735013"/>
              <a:ext cx="1908175" cy="1187698"/>
            </a:xfrm>
            <a:prstGeom prst="rect">
              <a:avLst/>
            </a:prstGeom>
          </p:spPr>
        </p:pic>
      </p:grpSp>
    </p:spTree>
    <p:extLst>
      <p:ext uri="{BB962C8B-B14F-4D97-AF65-F5344CB8AC3E}">
        <p14:creationId xmlns:p14="http://schemas.microsoft.com/office/powerpoint/2010/main" val="2125735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2C7C4A7-A377-224E-9D71-F5A89C6A17F2}"/>
              </a:ext>
            </a:extLst>
          </p:cNvPr>
          <p:cNvSpPr/>
          <p:nvPr/>
        </p:nvSpPr>
        <p:spPr>
          <a:xfrm>
            <a:off x="-1" y="735014"/>
            <a:ext cx="4585751" cy="4408486"/>
          </a:xfrm>
          <a:prstGeom prst="rect">
            <a:avLst/>
          </a:prstGeom>
          <a:solidFill>
            <a:srgbClr val="AD0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C9657ED7-C635-B24D-8C63-0715EAC10FE6}"/>
              </a:ext>
            </a:extLst>
          </p:cNvPr>
          <p:cNvSpPr/>
          <p:nvPr/>
        </p:nvSpPr>
        <p:spPr>
          <a:xfrm>
            <a:off x="0" y="0"/>
            <a:ext cx="9144000" cy="7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20631D7F-16A3-4D4F-B543-57910904E7CE}"/>
              </a:ext>
            </a:extLst>
          </p:cNvPr>
          <p:cNvSpPr/>
          <p:nvPr/>
        </p:nvSpPr>
        <p:spPr>
          <a:xfrm>
            <a:off x="348614" y="2066537"/>
            <a:ext cx="3583306" cy="1046633"/>
          </a:xfrm>
          <a:prstGeom prst="rect">
            <a:avLst/>
          </a:prstGeom>
        </p:spPr>
        <p:txBody>
          <a:bodyPr wrap="square" lIns="0" tIns="0" rIns="0" bIns="0">
            <a:spAutoFit/>
          </a:bodyPr>
          <a:lstStyle/>
          <a:p>
            <a:pPr>
              <a:lnSpc>
                <a:spcPts val="4000"/>
              </a:lnSpc>
            </a:pPr>
            <a:r>
              <a:rPr lang="en-GB" sz="4400" b="1" dirty="0">
                <a:solidFill>
                  <a:srgbClr val="FFFFFF"/>
                </a:solidFill>
                <a:effectLst/>
                <a:latin typeface="ITC Avant Garde Std Md" panose="020B0602020202020204" pitchFamily="34" charset="77"/>
              </a:rPr>
              <a:t>C</a:t>
            </a:r>
            <a:r>
              <a:rPr lang="en-GB" sz="4400" b="1" dirty="0">
                <a:solidFill>
                  <a:srgbClr val="FFFFFF"/>
                </a:solidFill>
                <a:latin typeface="ITC Avant Garde Std Md" panose="020B0602020202020204" pitchFamily="34" charset="77"/>
              </a:rPr>
              <a:t>REATIVE iMEDIA</a:t>
            </a:r>
            <a:endParaRPr lang="en-GB" sz="4400" b="1" dirty="0">
              <a:solidFill>
                <a:srgbClr val="FFFFFF"/>
              </a:solidFill>
              <a:effectLst/>
              <a:latin typeface="ITC Avant Garde Std Md" panose="020B0602020202020204" pitchFamily="34" charset="77"/>
            </a:endParaRPr>
          </a:p>
        </p:txBody>
      </p:sp>
      <p:sp>
        <p:nvSpPr>
          <p:cNvPr id="24" name="Rectangle 23">
            <a:extLst>
              <a:ext uri="{FF2B5EF4-FFF2-40B4-BE49-F238E27FC236}">
                <a16:creationId xmlns:a16="http://schemas.microsoft.com/office/drawing/2014/main" id="{4131036D-8B4A-AA4F-A58D-690209A189E3}"/>
              </a:ext>
            </a:extLst>
          </p:cNvPr>
          <p:cNvSpPr/>
          <p:nvPr/>
        </p:nvSpPr>
        <p:spPr>
          <a:xfrm>
            <a:off x="358775" y="1541848"/>
            <a:ext cx="4221423" cy="246221"/>
          </a:xfrm>
          <a:prstGeom prst="rect">
            <a:avLst/>
          </a:prstGeom>
        </p:spPr>
        <p:txBody>
          <a:bodyPr wrap="square" lIns="0" tIns="0" rIns="0" bIns="0">
            <a:spAutoFit/>
          </a:bodyPr>
          <a:lstStyle/>
          <a:p>
            <a:r>
              <a:rPr lang="en-GB" sz="1600" dirty="0">
                <a:solidFill>
                  <a:schemeClr val="bg1"/>
                </a:solidFill>
                <a:latin typeface="ITC Avant Garde Std Bk" panose="020B0502020202020204" pitchFamily="34" charset="77"/>
              </a:rPr>
              <a:t>Cambridge National in</a:t>
            </a:r>
          </a:p>
        </p:txBody>
      </p:sp>
      <p:pic>
        <p:nvPicPr>
          <p:cNvPr id="16" name="Picture 15" descr="Logo, company name&#10;&#10;Description automatically generated">
            <a:extLst>
              <a:ext uri="{FF2B5EF4-FFF2-40B4-BE49-F238E27FC236}">
                <a16:creationId xmlns:a16="http://schemas.microsoft.com/office/drawing/2014/main" id="{72625102-B51B-FB41-A7AE-1C291BA7FA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0" name="Picture 19" descr="Logo, company name&#10;&#10;Description automatically generated">
            <a:extLst>
              <a:ext uri="{FF2B5EF4-FFF2-40B4-BE49-F238E27FC236}">
                <a16:creationId xmlns:a16="http://schemas.microsoft.com/office/drawing/2014/main" id="{69D7D1A6-B94C-5847-99C6-878E2A2E72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pic>
        <p:nvPicPr>
          <p:cNvPr id="5" name="Picture 4">
            <a:extLst>
              <a:ext uri="{FF2B5EF4-FFF2-40B4-BE49-F238E27FC236}">
                <a16:creationId xmlns:a16="http://schemas.microsoft.com/office/drawing/2014/main" id="{33D76C01-9764-4444-9DA0-393A89E14C2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51613" y="735013"/>
            <a:ext cx="2592387" cy="4408487"/>
          </a:xfrm>
          <a:prstGeom prst="rect">
            <a:avLst/>
          </a:prstGeom>
        </p:spPr>
      </p:pic>
      <p:pic>
        <p:nvPicPr>
          <p:cNvPr id="11" name="Picture 10">
            <a:extLst>
              <a:ext uri="{FF2B5EF4-FFF2-40B4-BE49-F238E27FC236}">
                <a16:creationId xmlns:a16="http://schemas.microsoft.com/office/drawing/2014/main" id="{7E80570B-E95E-43DD-939B-B5202D4E66C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427538" y="735013"/>
            <a:ext cx="2124075" cy="4408487"/>
          </a:xfrm>
          <a:prstGeom prst="rect">
            <a:avLst/>
          </a:prstGeom>
        </p:spPr>
      </p:pic>
    </p:spTree>
    <p:extLst>
      <p:ext uri="{BB962C8B-B14F-4D97-AF65-F5344CB8AC3E}">
        <p14:creationId xmlns:p14="http://schemas.microsoft.com/office/powerpoint/2010/main" val="2122591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497EE40-3530-CC47-BD81-5CAF57EBA3BE}"/>
              </a:ext>
            </a:extLst>
          </p:cNvPr>
          <p:cNvSpPr/>
          <p:nvPr/>
        </p:nvSpPr>
        <p:spPr>
          <a:xfrm>
            <a:off x="471803" y="2553588"/>
            <a:ext cx="2642333" cy="1598771"/>
          </a:xfrm>
          <a:prstGeom prst="rect">
            <a:avLst/>
          </a:prstGeom>
        </p:spPr>
        <p:txBody>
          <a:bodyPr wrap="square" lIns="0" tIns="0" rIns="0" bIns="0">
            <a:spAutoFit/>
          </a:bodyPr>
          <a:lstStyle/>
          <a:p>
            <a:pPr>
              <a:lnSpc>
                <a:spcPts val="1800"/>
              </a:lnSpc>
            </a:pPr>
            <a:r>
              <a:rPr lang="en-GB" sz="1200" dirty="0">
                <a:solidFill>
                  <a:srgbClr val="AD0F6E"/>
                </a:solidFill>
              </a:rPr>
              <a:t>Cambridge National in Creative iMedia will inspire and equip you with the confidence to use skills that are relevant to the digital  media sector and the wider industry. </a:t>
            </a:r>
          </a:p>
          <a:p>
            <a:pPr>
              <a:lnSpc>
                <a:spcPts val="1800"/>
              </a:lnSpc>
            </a:pPr>
            <a:r>
              <a:rPr lang="en-GB" sz="1200" dirty="0">
                <a:solidFill>
                  <a:srgbClr val="AD0F6E"/>
                </a:solidFill>
              </a:rPr>
              <a:t>It’s a vocational qualification, equivalent in value to a GCSE and contains both practical and theoretical elements. </a:t>
            </a:r>
          </a:p>
        </p:txBody>
      </p:sp>
      <p:sp>
        <p:nvSpPr>
          <p:cNvPr id="14" name="Rectangle 13">
            <a:extLst>
              <a:ext uri="{FF2B5EF4-FFF2-40B4-BE49-F238E27FC236}">
                <a16:creationId xmlns:a16="http://schemas.microsoft.com/office/drawing/2014/main" id="{6B876462-FC08-CF46-9BB1-BAA88CC0270D}"/>
              </a:ext>
            </a:extLst>
          </p:cNvPr>
          <p:cNvSpPr/>
          <p:nvPr/>
        </p:nvSpPr>
        <p:spPr>
          <a:xfrm>
            <a:off x="3898228" y="2553588"/>
            <a:ext cx="4099001" cy="2291268"/>
          </a:xfrm>
          <a:prstGeom prst="rect">
            <a:avLst/>
          </a:prstGeom>
        </p:spPr>
        <p:txBody>
          <a:bodyPr wrap="square" lIns="0" tIns="0" rIns="0" bIns="0">
            <a:spAutoFit/>
          </a:bodyPr>
          <a:lstStyle/>
          <a:p>
            <a:pPr marL="182563" indent="-182563">
              <a:lnSpc>
                <a:spcPts val="1800"/>
              </a:lnSpc>
              <a:buClr>
                <a:srgbClr val="AD0F6E"/>
              </a:buClr>
              <a:buFont typeface="Arial" panose="020B0604020202020204" pitchFamily="34" charset="0"/>
              <a:buChar char="•"/>
            </a:pPr>
            <a:r>
              <a:rPr lang="en-GB" sz="1200" dirty="0"/>
              <a:t>How media products get their meaning across, create impact and appeal to people</a:t>
            </a:r>
          </a:p>
          <a:p>
            <a:pPr marL="182563" indent="-182563">
              <a:lnSpc>
                <a:spcPts val="1800"/>
              </a:lnSpc>
              <a:buClr>
                <a:srgbClr val="AD0F6E"/>
              </a:buClr>
              <a:buFont typeface="Arial" panose="020B0604020202020204" pitchFamily="34" charset="0"/>
              <a:buChar char="•"/>
            </a:pPr>
            <a:endParaRPr lang="en-GB" sz="1200" dirty="0"/>
          </a:p>
          <a:p>
            <a:pPr marL="182563" indent="-182563">
              <a:lnSpc>
                <a:spcPts val="1800"/>
              </a:lnSpc>
              <a:buClr>
                <a:srgbClr val="AD0F6E"/>
              </a:buClr>
              <a:buFont typeface="Arial" panose="020B0604020202020204" pitchFamily="34" charset="0"/>
              <a:buChar char="•"/>
            </a:pPr>
            <a:r>
              <a:rPr lang="en-GB" sz="1200" dirty="0"/>
              <a:t>How to create original digital graphics for specific audiences</a:t>
            </a:r>
          </a:p>
          <a:p>
            <a:pPr marL="182563" indent="-182563">
              <a:lnSpc>
                <a:spcPts val="1800"/>
              </a:lnSpc>
              <a:buClr>
                <a:srgbClr val="AD0F6E"/>
              </a:buClr>
              <a:buFont typeface="Arial" panose="020B0604020202020204" pitchFamily="34" charset="0"/>
              <a:buChar char="•"/>
            </a:pPr>
            <a:endParaRPr lang="en-GB" sz="1200" dirty="0"/>
          </a:p>
          <a:p>
            <a:pPr marL="182563" indent="-182563">
              <a:lnSpc>
                <a:spcPts val="1800"/>
              </a:lnSpc>
              <a:buClr>
                <a:srgbClr val="AD0F6E"/>
              </a:buClr>
              <a:buFont typeface="Arial" panose="020B0604020202020204" pitchFamily="34" charset="0"/>
              <a:buChar char="•"/>
            </a:pPr>
            <a:r>
              <a:rPr lang="en-GB" sz="1200" dirty="0"/>
              <a:t>Designing and creating original characters and comics</a:t>
            </a:r>
          </a:p>
          <a:p>
            <a:pPr marL="182563" indent="-182563">
              <a:lnSpc>
                <a:spcPts val="1800"/>
              </a:lnSpc>
              <a:buClr>
                <a:srgbClr val="AD0F6E"/>
              </a:buClr>
              <a:buFont typeface="Arial" panose="020B0604020202020204" pitchFamily="34" charset="0"/>
              <a:buChar char="•"/>
            </a:pPr>
            <a:endParaRPr lang="en-GB" sz="1200" dirty="0"/>
          </a:p>
          <a:p>
            <a:pPr marL="182563" indent="-182563">
              <a:lnSpc>
                <a:spcPts val="1800"/>
              </a:lnSpc>
              <a:buClr>
                <a:srgbClr val="AD0F6E"/>
              </a:buClr>
              <a:buFont typeface="Arial" panose="020B0604020202020204" pitchFamily="34" charset="0"/>
              <a:buChar char="•"/>
            </a:pPr>
            <a:r>
              <a:rPr lang="en-GB" sz="1200" dirty="0"/>
              <a:t>How to plan and create animations with audio</a:t>
            </a:r>
          </a:p>
          <a:p>
            <a:pPr marL="182563" indent="-182563">
              <a:lnSpc>
                <a:spcPts val="1800"/>
              </a:lnSpc>
              <a:buClr>
                <a:srgbClr val="AD0F6E"/>
              </a:buClr>
              <a:buFont typeface="Arial" panose="020B0604020202020204" pitchFamily="34" charset="0"/>
              <a:buChar char="•"/>
            </a:pPr>
            <a:endParaRPr lang="en-GB" sz="1200" dirty="0"/>
          </a:p>
          <a:p>
            <a:pPr marL="182563" indent="-182563">
              <a:lnSpc>
                <a:spcPts val="1800"/>
              </a:lnSpc>
              <a:buClr>
                <a:srgbClr val="AD0F6E"/>
              </a:buClr>
              <a:buFont typeface="Arial" panose="020B0604020202020204" pitchFamily="34" charset="0"/>
              <a:buChar char="•"/>
            </a:pPr>
            <a:r>
              <a:rPr lang="en-GB" sz="1200" dirty="0"/>
              <a:t>Creating, testing and making playable digital games</a:t>
            </a:r>
          </a:p>
        </p:txBody>
      </p:sp>
      <p:sp>
        <p:nvSpPr>
          <p:cNvPr id="15" name="Rectangle 14">
            <a:extLst>
              <a:ext uri="{FF2B5EF4-FFF2-40B4-BE49-F238E27FC236}">
                <a16:creationId xmlns:a16="http://schemas.microsoft.com/office/drawing/2014/main" id="{5C396DCA-4431-3D46-886F-A0C4F3DC20B6}"/>
              </a:ext>
            </a:extLst>
          </p:cNvPr>
          <p:cNvSpPr/>
          <p:nvPr/>
        </p:nvSpPr>
        <p:spPr>
          <a:xfrm>
            <a:off x="3891335" y="2260355"/>
            <a:ext cx="8211788" cy="221599"/>
          </a:xfrm>
          <a:prstGeom prst="rect">
            <a:avLst/>
          </a:prstGeom>
        </p:spPr>
        <p:txBody>
          <a:bodyPr wrap="square" lIns="0" tIns="0" rIns="0" bIns="0">
            <a:spAutoFit/>
          </a:bodyPr>
          <a:lstStyle/>
          <a:p>
            <a:pPr>
              <a:lnSpc>
                <a:spcPts val="1580"/>
              </a:lnSpc>
            </a:pPr>
            <a:r>
              <a:rPr lang="en-GB" sz="2000" b="1" dirty="0">
                <a:solidFill>
                  <a:srgbClr val="AD0F6E"/>
                </a:solidFill>
              </a:rPr>
              <a:t>As part of the Cambridge National, you’ll cover:</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grpSp>
        <p:nvGrpSpPr>
          <p:cNvPr id="2" name="Group 1">
            <a:extLst>
              <a:ext uri="{FF2B5EF4-FFF2-40B4-BE49-F238E27FC236}">
                <a16:creationId xmlns:a16="http://schemas.microsoft.com/office/drawing/2014/main" id="{0359D384-C9F7-1844-9355-E096F973488C}"/>
              </a:ext>
            </a:extLst>
          </p:cNvPr>
          <p:cNvGrpSpPr/>
          <p:nvPr/>
        </p:nvGrpSpPr>
        <p:grpSpPr>
          <a:xfrm>
            <a:off x="-1" y="735013"/>
            <a:ext cx="9150794" cy="1189037"/>
            <a:chOff x="-1" y="735013"/>
            <a:chExt cx="9150794" cy="1189037"/>
          </a:xfrm>
        </p:grpSpPr>
        <p:sp>
          <p:nvSpPr>
            <p:cNvPr id="19" name="Rectangle 18">
              <a:extLst>
                <a:ext uri="{FF2B5EF4-FFF2-40B4-BE49-F238E27FC236}">
                  <a16:creationId xmlns:a16="http://schemas.microsoft.com/office/drawing/2014/main" id="{DBD0E167-F759-0C40-A88B-82BC8AA8209D}"/>
                </a:ext>
              </a:extLst>
            </p:cNvPr>
            <p:cNvSpPr/>
            <p:nvPr/>
          </p:nvSpPr>
          <p:spPr>
            <a:xfrm>
              <a:off x="5111750" y="735013"/>
              <a:ext cx="1907704" cy="1184940"/>
            </a:xfrm>
            <a:prstGeom prst="rect">
              <a:avLst/>
            </a:prstGeom>
            <a:solidFill>
              <a:srgbClr val="AD0F6E">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D9765E-0C04-574B-9174-F5A3DCFE4AB9}"/>
                </a:ext>
              </a:extLst>
            </p:cNvPr>
            <p:cNvSpPr/>
            <p:nvPr/>
          </p:nvSpPr>
          <p:spPr>
            <a:xfrm>
              <a:off x="-1" y="735607"/>
              <a:ext cx="5111751" cy="1184940"/>
            </a:xfrm>
            <a:prstGeom prst="rect">
              <a:avLst/>
            </a:prstGeom>
            <a:solidFill>
              <a:srgbClr val="AD0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CD9D40B-97C0-BE40-8662-5B2751E51AAD}"/>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Creative iMedia</a:t>
              </a:r>
            </a:p>
          </p:txBody>
        </p:sp>
        <p:pic>
          <p:nvPicPr>
            <p:cNvPr id="12" name="Picture 11">
              <a:extLst>
                <a:ext uri="{FF2B5EF4-FFF2-40B4-BE49-F238E27FC236}">
                  <a16:creationId xmlns:a16="http://schemas.microsoft.com/office/drawing/2014/main" id="{2D3B40C2-437E-6B4D-BB50-779C91F07C1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1"/>
            <a:stretch/>
          </p:blipFill>
          <p:spPr>
            <a:xfrm>
              <a:off x="7019925" y="735013"/>
              <a:ext cx="2130868" cy="1189037"/>
            </a:xfrm>
            <a:prstGeom prst="rect">
              <a:avLst/>
            </a:prstGeom>
          </p:spPr>
        </p:pic>
        <p:pic>
          <p:nvPicPr>
            <p:cNvPr id="17" name="Picture 16">
              <a:extLst>
                <a:ext uri="{FF2B5EF4-FFF2-40B4-BE49-F238E27FC236}">
                  <a16:creationId xmlns:a16="http://schemas.microsoft.com/office/drawing/2014/main" id="{B9DFA020-3D38-BA49-B17C-0E24179E836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11750" y="735013"/>
              <a:ext cx="1770322" cy="1187698"/>
            </a:xfrm>
            <a:prstGeom prst="rect">
              <a:avLst/>
            </a:prstGeom>
          </p:spPr>
        </p:pic>
      </p:grpSp>
    </p:spTree>
    <p:extLst>
      <p:ext uri="{BB962C8B-B14F-4D97-AF65-F5344CB8AC3E}">
        <p14:creationId xmlns:p14="http://schemas.microsoft.com/office/powerpoint/2010/main" val="18858156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852604" y="2359572"/>
            <a:ext cx="8211788" cy="221599"/>
          </a:xfrm>
          <a:prstGeom prst="rect">
            <a:avLst/>
          </a:prstGeom>
        </p:spPr>
        <p:txBody>
          <a:bodyPr wrap="square" lIns="0" tIns="0" rIns="0" bIns="0">
            <a:spAutoFit/>
          </a:bodyPr>
          <a:lstStyle/>
          <a:p>
            <a:pPr>
              <a:lnSpc>
                <a:spcPts val="1580"/>
              </a:lnSpc>
            </a:pPr>
            <a:r>
              <a:rPr lang="en-GB" sz="2000" b="1" dirty="0">
                <a:solidFill>
                  <a:srgbClr val="AD0F6E"/>
                </a:solidFill>
              </a:rPr>
              <a:t>Future opportunities</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1" name="Rectangle 10">
            <a:extLst>
              <a:ext uri="{FF2B5EF4-FFF2-40B4-BE49-F238E27FC236}">
                <a16:creationId xmlns:a16="http://schemas.microsoft.com/office/drawing/2014/main" id="{D8130A79-B0AB-4070-9D58-132E9CEBAED8}"/>
              </a:ext>
            </a:extLst>
          </p:cNvPr>
          <p:cNvSpPr/>
          <p:nvPr/>
        </p:nvSpPr>
        <p:spPr>
          <a:xfrm>
            <a:off x="852604" y="2716415"/>
            <a:ext cx="7451786" cy="906274"/>
          </a:xfrm>
          <a:prstGeom prst="rect">
            <a:avLst/>
          </a:prstGeom>
        </p:spPr>
        <p:txBody>
          <a:bodyPr wrap="square" lIns="0" tIns="0" rIns="0" bIns="0">
            <a:spAutoFit/>
          </a:bodyPr>
          <a:lstStyle/>
          <a:p>
            <a:pPr>
              <a:lnSpc>
                <a:spcPts val="1800"/>
              </a:lnSpc>
              <a:buClr>
                <a:srgbClr val="5F6DAC"/>
              </a:buClr>
            </a:pPr>
            <a:r>
              <a:rPr lang="en-GB" sz="1200" dirty="0"/>
              <a:t>By developing applied knowledge and practical skills, this course will help give you the opportunity to progress on to A Levels, a Cambridge Technical in Creative Media, an apprenticeship or university. </a:t>
            </a:r>
          </a:p>
          <a:p>
            <a:pPr>
              <a:lnSpc>
                <a:spcPts val="1800"/>
              </a:lnSpc>
              <a:buClr>
                <a:srgbClr val="5F6DAC"/>
              </a:buClr>
            </a:pPr>
            <a:endParaRPr lang="en-GB" sz="1200" dirty="0"/>
          </a:p>
          <a:p>
            <a:pPr>
              <a:lnSpc>
                <a:spcPts val="1800"/>
              </a:lnSpc>
              <a:buClr>
                <a:srgbClr val="5F6DAC"/>
              </a:buClr>
            </a:pPr>
            <a:r>
              <a:rPr lang="en-GB" sz="1200" dirty="0"/>
              <a:t>Creative iMedia could be first step of a career as a Games Developer, Comic Book Writer, Graphic Designer, and more.</a:t>
            </a:r>
          </a:p>
        </p:txBody>
      </p:sp>
      <p:grpSp>
        <p:nvGrpSpPr>
          <p:cNvPr id="13" name="Group 12">
            <a:extLst>
              <a:ext uri="{FF2B5EF4-FFF2-40B4-BE49-F238E27FC236}">
                <a16:creationId xmlns:a16="http://schemas.microsoft.com/office/drawing/2014/main" id="{B67F6DCB-2240-D846-BEA3-9F645C131173}"/>
              </a:ext>
            </a:extLst>
          </p:cNvPr>
          <p:cNvGrpSpPr/>
          <p:nvPr/>
        </p:nvGrpSpPr>
        <p:grpSpPr>
          <a:xfrm>
            <a:off x="-1" y="735013"/>
            <a:ext cx="9150794" cy="1189037"/>
            <a:chOff x="-1" y="735013"/>
            <a:chExt cx="9150794" cy="1189037"/>
          </a:xfrm>
        </p:grpSpPr>
        <p:sp>
          <p:nvSpPr>
            <p:cNvPr id="14" name="Rectangle 13">
              <a:extLst>
                <a:ext uri="{FF2B5EF4-FFF2-40B4-BE49-F238E27FC236}">
                  <a16:creationId xmlns:a16="http://schemas.microsoft.com/office/drawing/2014/main" id="{F7132CA7-1886-8B44-8110-5948F6EE02D3}"/>
                </a:ext>
              </a:extLst>
            </p:cNvPr>
            <p:cNvSpPr/>
            <p:nvPr/>
          </p:nvSpPr>
          <p:spPr>
            <a:xfrm>
              <a:off x="5111750" y="735013"/>
              <a:ext cx="1907704" cy="1184940"/>
            </a:xfrm>
            <a:prstGeom prst="rect">
              <a:avLst/>
            </a:prstGeom>
            <a:solidFill>
              <a:srgbClr val="AD0F6E">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93ED1832-1429-544D-A5FF-BD4301BE0AFC}"/>
                </a:ext>
              </a:extLst>
            </p:cNvPr>
            <p:cNvSpPr/>
            <p:nvPr/>
          </p:nvSpPr>
          <p:spPr>
            <a:xfrm>
              <a:off x="-1" y="735607"/>
              <a:ext cx="5111751" cy="1184940"/>
            </a:xfrm>
            <a:prstGeom prst="rect">
              <a:avLst/>
            </a:prstGeom>
            <a:solidFill>
              <a:srgbClr val="AD0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11298C5E-4060-F745-8F1D-F9CE97C2E5AC}"/>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Creative iMedia</a:t>
              </a:r>
            </a:p>
          </p:txBody>
        </p:sp>
        <p:pic>
          <p:nvPicPr>
            <p:cNvPr id="19" name="Picture 18">
              <a:extLst>
                <a:ext uri="{FF2B5EF4-FFF2-40B4-BE49-F238E27FC236}">
                  <a16:creationId xmlns:a16="http://schemas.microsoft.com/office/drawing/2014/main" id="{F29FD23B-2B0C-DF43-939E-F4C77193ADB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1"/>
            <a:stretch/>
          </p:blipFill>
          <p:spPr>
            <a:xfrm>
              <a:off x="7019925" y="735013"/>
              <a:ext cx="2130868" cy="1189037"/>
            </a:xfrm>
            <a:prstGeom prst="rect">
              <a:avLst/>
            </a:prstGeom>
          </p:spPr>
        </p:pic>
        <p:pic>
          <p:nvPicPr>
            <p:cNvPr id="20" name="Picture 19">
              <a:extLst>
                <a:ext uri="{FF2B5EF4-FFF2-40B4-BE49-F238E27FC236}">
                  <a16:creationId xmlns:a16="http://schemas.microsoft.com/office/drawing/2014/main" id="{AC168DBD-2F8F-5341-A9AC-4FF5E7112BE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11750" y="735013"/>
              <a:ext cx="1770322" cy="1187698"/>
            </a:xfrm>
            <a:prstGeom prst="rect">
              <a:avLst/>
            </a:prstGeom>
          </p:spPr>
        </p:pic>
      </p:grpSp>
    </p:spTree>
    <p:extLst>
      <p:ext uri="{BB962C8B-B14F-4D97-AF65-F5344CB8AC3E}">
        <p14:creationId xmlns:p14="http://schemas.microsoft.com/office/powerpoint/2010/main" val="18096354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1233035" y="2342882"/>
            <a:ext cx="8211788" cy="221599"/>
          </a:xfrm>
          <a:prstGeom prst="rect">
            <a:avLst/>
          </a:prstGeom>
        </p:spPr>
        <p:txBody>
          <a:bodyPr wrap="square" lIns="0" tIns="0" rIns="0" bIns="0">
            <a:spAutoFit/>
          </a:bodyPr>
          <a:lstStyle/>
          <a:p>
            <a:pPr>
              <a:lnSpc>
                <a:spcPts val="1580"/>
              </a:lnSpc>
            </a:pPr>
            <a:r>
              <a:rPr lang="en-GB" sz="2000" b="1" dirty="0">
                <a:solidFill>
                  <a:srgbClr val="AD0F6E"/>
                </a:solidFill>
              </a:rPr>
              <a:t>Building futures through practical skills</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1" name="Rectangle 10">
            <a:extLst>
              <a:ext uri="{FF2B5EF4-FFF2-40B4-BE49-F238E27FC236}">
                <a16:creationId xmlns:a16="http://schemas.microsoft.com/office/drawing/2014/main" id="{D8130A79-B0AB-4070-9D58-132E9CEBAED8}"/>
              </a:ext>
            </a:extLst>
          </p:cNvPr>
          <p:cNvSpPr/>
          <p:nvPr/>
        </p:nvSpPr>
        <p:spPr>
          <a:xfrm>
            <a:off x="1265657" y="2695228"/>
            <a:ext cx="8116917" cy="2060436"/>
          </a:xfrm>
          <a:prstGeom prst="rect">
            <a:avLst/>
          </a:prstGeom>
        </p:spPr>
        <p:txBody>
          <a:bodyPr wrap="square" lIns="0" tIns="0" rIns="0" bIns="0">
            <a:spAutoFit/>
          </a:bodyPr>
          <a:lstStyle/>
          <a:p>
            <a:pPr>
              <a:lnSpc>
                <a:spcPts val="1800"/>
              </a:lnSpc>
              <a:buClr>
                <a:srgbClr val="5F6DAC"/>
              </a:buClr>
            </a:pPr>
            <a:r>
              <a:rPr lang="en-GB" sz="1200" dirty="0"/>
              <a:t>You’ll develop a range of skills to help you succeed not only in the workplace but in other subjects too. </a:t>
            </a:r>
          </a:p>
          <a:p>
            <a:pPr>
              <a:lnSpc>
                <a:spcPts val="1800"/>
              </a:lnSpc>
              <a:buClr>
                <a:srgbClr val="5F6DAC"/>
              </a:buClr>
            </a:pPr>
            <a:endParaRPr lang="en-GB" sz="1200" dirty="0"/>
          </a:p>
          <a:p>
            <a:pPr>
              <a:lnSpc>
                <a:spcPts val="1800"/>
              </a:lnSpc>
              <a:buClr>
                <a:srgbClr val="5F6DAC"/>
              </a:buClr>
            </a:pPr>
            <a:r>
              <a:rPr lang="en-GB" sz="1200" dirty="0"/>
              <a:t>These skills include: </a:t>
            </a:r>
          </a:p>
          <a:p>
            <a:pPr marL="171450" indent="-171450">
              <a:lnSpc>
                <a:spcPts val="1800"/>
              </a:lnSpc>
              <a:buClr>
                <a:srgbClr val="AD0F6E"/>
              </a:buClr>
              <a:buFont typeface="Arial" panose="020B0604020202020204" pitchFamily="34" charset="0"/>
              <a:buChar char="•"/>
            </a:pPr>
            <a:endParaRPr lang="en-GB" sz="1200" dirty="0"/>
          </a:p>
          <a:p>
            <a:pPr marL="171450" indent="-171450">
              <a:lnSpc>
                <a:spcPts val="1800"/>
              </a:lnSpc>
              <a:buClr>
                <a:srgbClr val="AD0F6E"/>
              </a:buClr>
              <a:buFont typeface="Arial" panose="020B0604020202020204" pitchFamily="34" charset="0"/>
              <a:buChar char="•"/>
            </a:pPr>
            <a:r>
              <a:rPr lang="en-GB" sz="1200" dirty="0"/>
              <a:t>Analytical skills</a:t>
            </a:r>
          </a:p>
          <a:p>
            <a:pPr marL="171450" indent="-171450">
              <a:lnSpc>
                <a:spcPts val="1800"/>
              </a:lnSpc>
              <a:buClr>
                <a:srgbClr val="AD0F6E"/>
              </a:buClr>
              <a:buFont typeface="Arial" panose="020B0604020202020204" pitchFamily="34" charset="0"/>
              <a:buChar char="•"/>
            </a:pPr>
            <a:r>
              <a:rPr lang="en-GB" sz="1200" dirty="0"/>
              <a:t>Digital presentation skills</a:t>
            </a:r>
          </a:p>
          <a:p>
            <a:pPr marL="171450" indent="-171450">
              <a:lnSpc>
                <a:spcPts val="1800"/>
              </a:lnSpc>
              <a:buClr>
                <a:srgbClr val="AD0F6E"/>
              </a:buClr>
              <a:buFont typeface="Arial" panose="020B0604020202020204" pitchFamily="34" charset="0"/>
              <a:buChar char="•"/>
            </a:pPr>
            <a:r>
              <a:rPr lang="en-GB" sz="1200" dirty="0"/>
              <a:t>Creative thinking</a:t>
            </a:r>
          </a:p>
          <a:p>
            <a:pPr marL="171450" indent="-171450">
              <a:lnSpc>
                <a:spcPts val="1800"/>
              </a:lnSpc>
              <a:buClr>
                <a:srgbClr val="AD0F6E"/>
              </a:buClr>
              <a:buFont typeface="Arial" panose="020B0604020202020204" pitchFamily="34" charset="0"/>
              <a:buChar char="•"/>
            </a:pPr>
            <a:r>
              <a:rPr lang="en-GB" sz="1200" dirty="0"/>
              <a:t>Problem solving</a:t>
            </a:r>
          </a:p>
          <a:p>
            <a:pPr marL="171450" indent="-171450">
              <a:lnSpc>
                <a:spcPts val="1800"/>
              </a:lnSpc>
              <a:buClr>
                <a:srgbClr val="AD0F6E"/>
              </a:buClr>
              <a:buFont typeface="Arial" panose="020B0604020202020204" pitchFamily="34" charset="0"/>
              <a:buChar char="•"/>
            </a:pPr>
            <a:r>
              <a:rPr lang="en-GB" sz="1200" dirty="0"/>
              <a:t>Research and planning</a:t>
            </a:r>
          </a:p>
        </p:txBody>
      </p:sp>
      <p:grpSp>
        <p:nvGrpSpPr>
          <p:cNvPr id="13" name="Group 12">
            <a:extLst>
              <a:ext uri="{FF2B5EF4-FFF2-40B4-BE49-F238E27FC236}">
                <a16:creationId xmlns:a16="http://schemas.microsoft.com/office/drawing/2014/main" id="{610EDD2F-BC0C-F846-96AB-34B519D2A3C3}"/>
              </a:ext>
            </a:extLst>
          </p:cNvPr>
          <p:cNvGrpSpPr/>
          <p:nvPr/>
        </p:nvGrpSpPr>
        <p:grpSpPr>
          <a:xfrm>
            <a:off x="-1" y="735013"/>
            <a:ext cx="9150794" cy="1189037"/>
            <a:chOff x="-1" y="735013"/>
            <a:chExt cx="9150794" cy="1189037"/>
          </a:xfrm>
        </p:grpSpPr>
        <p:sp>
          <p:nvSpPr>
            <p:cNvPr id="14" name="Rectangle 13">
              <a:extLst>
                <a:ext uri="{FF2B5EF4-FFF2-40B4-BE49-F238E27FC236}">
                  <a16:creationId xmlns:a16="http://schemas.microsoft.com/office/drawing/2014/main" id="{AA88C3D8-3743-4A42-B396-F01FDF8F2239}"/>
                </a:ext>
              </a:extLst>
            </p:cNvPr>
            <p:cNvSpPr/>
            <p:nvPr/>
          </p:nvSpPr>
          <p:spPr>
            <a:xfrm>
              <a:off x="5111750" y="735013"/>
              <a:ext cx="1907704" cy="1184940"/>
            </a:xfrm>
            <a:prstGeom prst="rect">
              <a:avLst/>
            </a:prstGeom>
            <a:solidFill>
              <a:srgbClr val="AD0F6E">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3D8AF398-0F31-B442-9A8B-8AFDF7029EE6}"/>
                </a:ext>
              </a:extLst>
            </p:cNvPr>
            <p:cNvSpPr/>
            <p:nvPr/>
          </p:nvSpPr>
          <p:spPr>
            <a:xfrm>
              <a:off x="-1" y="735607"/>
              <a:ext cx="5111751" cy="1184940"/>
            </a:xfrm>
            <a:prstGeom prst="rect">
              <a:avLst/>
            </a:prstGeom>
            <a:solidFill>
              <a:srgbClr val="AD0F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BE8D75D3-51DE-3C47-A79D-BF2BB96AF5F1}"/>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Creative iMedia</a:t>
              </a:r>
            </a:p>
          </p:txBody>
        </p:sp>
        <p:pic>
          <p:nvPicPr>
            <p:cNvPr id="19" name="Picture 18">
              <a:extLst>
                <a:ext uri="{FF2B5EF4-FFF2-40B4-BE49-F238E27FC236}">
                  <a16:creationId xmlns:a16="http://schemas.microsoft.com/office/drawing/2014/main" id="{D55D285E-64EE-8345-8E0A-EDB34A8A3535}"/>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r="-1"/>
            <a:stretch/>
          </p:blipFill>
          <p:spPr>
            <a:xfrm>
              <a:off x="7019925" y="735013"/>
              <a:ext cx="2130868" cy="1189037"/>
            </a:xfrm>
            <a:prstGeom prst="rect">
              <a:avLst/>
            </a:prstGeom>
          </p:spPr>
        </p:pic>
        <p:pic>
          <p:nvPicPr>
            <p:cNvPr id="20" name="Picture 19">
              <a:extLst>
                <a:ext uri="{FF2B5EF4-FFF2-40B4-BE49-F238E27FC236}">
                  <a16:creationId xmlns:a16="http://schemas.microsoft.com/office/drawing/2014/main" id="{1AC07F70-D78A-1B4F-8451-E450FCE5DBB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11750" y="735013"/>
              <a:ext cx="1770322" cy="1187698"/>
            </a:xfrm>
            <a:prstGeom prst="rect">
              <a:avLst/>
            </a:prstGeom>
          </p:spPr>
        </p:pic>
      </p:grpSp>
    </p:spTree>
    <p:extLst>
      <p:ext uri="{BB962C8B-B14F-4D97-AF65-F5344CB8AC3E}">
        <p14:creationId xmlns:p14="http://schemas.microsoft.com/office/powerpoint/2010/main" val="28826852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2C7C4A7-A377-224E-9D71-F5A89C6A17F2}"/>
              </a:ext>
            </a:extLst>
          </p:cNvPr>
          <p:cNvSpPr/>
          <p:nvPr/>
        </p:nvSpPr>
        <p:spPr>
          <a:xfrm>
            <a:off x="-1" y="734110"/>
            <a:ext cx="4495801" cy="4409251"/>
          </a:xfrm>
          <a:prstGeom prst="rect">
            <a:avLst/>
          </a:prstGeom>
          <a:solidFill>
            <a:srgbClr val="C30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C9657ED7-C635-B24D-8C63-0715EAC10FE6}"/>
              </a:ext>
            </a:extLst>
          </p:cNvPr>
          <p:cNvSpPr/>
          <p:nvPr/>
        </p:nvSpPr>
        <p:spPr>
          <a:xfrm>
            <a:off x="0" y="0"/>
            <a:ext cx="9144000" cy="7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20631D7F-16A3-4D4F-B543-57910904E7CE}"/>
              </a:ext>
            </a:extLst>
          </p:cNvPr>
          <p:cNvSpPr/>
          <p:nvPr/>
        </p:nvSpPr>
        <p:spPr>
          <a:xfrm>
            <a:off x="348614" y="2066537"/>
            <a:ext cx="3679476" cy="1046633"/>
          </a:xfrm>
          <a:prstGeom prst="rect">
            <a:avLst/>
          </a:prstGeom>
        </p:spPr>
        <p:txBody>
          <a:bodyPr wrap="square" lIns="0" tIns="0" rIns="0" bIns="0">
            <a:spAutoFit/>
          </a:bodyPr>
          <a:lstStyle/>
          <a:p>
            <a:pPr>
              <a:lnSpc>
                <a:spcPts val="4000"/>
              </a:lnSpc>
            </a:pPr>
            <a:r>
              <a:rPr lang="en-GB" sz="4400" b="1" dirty="0">
                <a:solidFill>
                  <a:srgbClr val="FFFFFF"/>
                </a:solidFill>
                <a:latin typeface="ITC Avant Garde Std Md" panose="020B0602020202020204" pitchFamily="34" charset="77"/>
              </a:rPr>
              <a:t>ENGINEERING MANUFACTURE</a:t>
            </a:r>
            <a:endParaRPr lang="en-GB" sz="4400" b="1" dirty="0">
              <a:solidFill>
                <a:srgbClr val="FFFFFF"/>
              </a:solidFill>
              <a:effectLst/>
              <a:latin typeface="ITC Avant Garde Std Md" panose="020B0602020202020204" pitchFamily="34" charset="77"/>
            </a:endParaRPr>
          </a:p>
        </p:txBody>
      </p:sp>
      <p:sp>
        <p:nvSpPr>
          <p:cNvPr id="24" name="Rectangle 23">
            <a:extLst>
              <a:ext uri="{FF2B5EF4-FFF2-40B4-BE49-F238E27FC236}">
                <a16:creationId xmlns:a16="http://schemas.microsoft.com/office/drawing/2014/main" id="{4131036D-8B4A-AA4F-A58D-690209A189E3}"/>
              </a:ext>
            </a:extLst>
          </p:cNvPr>
          <p:cNvSpPr/>
          <p:nvPr/>
        </p:nvSpPr>
        <p:spPr>
          <a:xfrm>
            <a:off x="358775" y="1541848"/>
            <a:ext cx="4221423" cy="246221"/>
          </a:xfrm>
          <a:prstGeom prst="rect">
            <a:avLst/>
          </a:prstGeom>
        </p:spPr>
        <p:txBody>
          <a:bodyPr wrap="square" lIns="0" tIns="0" rIns="0" bIns="0">
            <a:spAutoFit/>
          </a:bodyPr>
          <a:lstStyle/>
          <a:p>
            <a:r>
              <a:rPr lang="en-GB" sz="1600" dirty="0">
                <a:solidFill>
                  <a:schemeClr val="bg1"/>
                </a:solidFill>
                <a:latin typeface="ITC Avant Garde Std Bk" panose="020B0502020202020204" pitchFamily="34" charset="77"/>
              </a:rPr>
              <a:t>Cambridge National in</a:t>
            </a:r>
          </a:p>
        </p:txBody>
      </p:sp>
      <p:pic>
        <p:nvPicPr>
          <p:cNvPr id="16" name="Picture 15" descr="Logo, company name&#10;&#10;Description automatically generated">
            <a:extLst>
              <a:ext uri="{FF2B5EF4-FFF2-40B4-BE49-F238E27FC236}">
                <a16:creationId xmlns:a16="http://schemas.microsoft.com/office/drawing/2014/main" id="{72625102-B51B-FB41-A7AE-1C291BA7FA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0" name="Picture 19" descr="Logo, company name&#10;&#10;Description automatically generated">
            <a:extLst>
              <a:ext uri="{FF2B5EF4-FFF2-40B4-BE49-F238E27FC236}">
                <a16:creationId xmlns:a16="http://schemas.microsoft.com/office/drawing/2014/main" id="{69D7D1A6-B94C-5847-99C6-878E2A2E72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pic>
        <p:nvPicPr>
          <p:cNvPr id="4" name="Picture 3">
            <a:extLst>
              <a:ext uri="{FF2B5EF4-FFF2-40B4-BE49-F238E27FC236}">
                <a16:creationId xmlns:a16="http://schemas.microsoft.com/office/drawing/2014/main" id="{890FF52C-9D18-492C-90B1-2B94B91397B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51612" y="740969"/>
            <a:ext cx="2592387" cy="4402531"/>
          </a:xfrm>
          <a:prstGeom prst="rect">
            <a:avLst/>
          </a:prstGeom>
        </p:spPr>
      </p:pic>
      <p:pic>
        <p:nvPicPr>
          <p:cNvPr id="13" name="Picture 12">
            <a:extLst>
              <a:ext uri="{FF2B5EF4-FFF2-40B4-BE49-F238E27FC236}">
                <a16:creationId xmlns:a16="http://schemas.microsoft.com/office/drawing/2014/main" id="{D95F56FE-7467-0B4B-A7E2-8A28DF734AB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427538" y="735012"/>
            <a:ext cx="2124075" cy="4408487"/>
          </a:xfrm>
          <a:prstGeom prst="rect">
            <a:avLst/>
          </a:prstGeom>
        </p:spPr>
      </p:pic>
    </p:spTree>
    <p:extLst>
      <p:ext uri="{BB962C8B-B14F-4D97-AF65-F5344CB8AC3E}">
        <p14:creationId xmlns:p14="http://schemas.microsoft.com/office/powerpoint/2010/main" val="357213590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A497EE40-3530-CC47-BD81-5CAF57EBA3BE}"/>
              </a:ext>
            </a:extLst>
          </p:cNvPr>
          <p:cNvSpPr/>
          <p:nvPr/>
        </p:nvSpPr>
        <p:spPr>
          <a:xfrm>
            <a:off x="438753" y="2553588"/>
            <a:ext cx="2790147" cy="1829603"/>
          </a:xfrm>
          <a:prstGeom prst="rect">
            <a:avLst/>
          </a:prstGeom>
        </p:spPr>
        <p:txBody>
          <a:bodyPr wrap="square" lIns="0" tIns="0" rIns="0" bIns="0">
            <a:spAutoFit/>
          </a:bodyPr>
          <a:lstStyle/>
          <a:p>
            <a:pPr>
              <a:lnSpc>
                <a:spcPts val="1800"/>
              </a:lnSpc>
            </a:pPr>
            <a:r>
              <a:rPr lang="en-GB" sz="1200" dirty="0">
                <a:solidFill>
                  <a:srgbClr val="C3014A"/>
                </a:solidFill>
              </a:rPr>
              <a:t>Cambridge National in Engineering Manufacture will inspire and equip you with the confidence to use skills that are relevant to the engineering, manufacturing, process and control sectors. </a:t>
            </a:r>
          </a:p>
          <a:p>
            <a:pPr>
              <a:lnSpc>
                <a:spcPts val="1800"/>
              </a:lnSpc>
            </a:pPr>
            <a:r>
              <a:rPr lang="en-GB" sz="1200" dirty="0">
                <a:solidFill>
                  <a:srgbClr val="C3014A"/>
                </a:solidFill>
              </a:rPr>
              <a:t>It’s a vocational qualification, equivalent in value to a GCSE and contains both practical  and theoretical elements. </a:t>
            </a:r>
          </a:p>
        </p:txBody>
      </p:sp>
      <p:sp>
        <p:nvSpPr>
          <p:cNvPr id="14" name="Rectangle 13">
            <a:extLst>
              <a:ext uri="{FF2B5EF4-FFF2-40B4-BE49-F238E27FC236}">
                <a16:creationId xmlns:a16="http://schemas.microsoft.com/office/drawing/2014/main" id="{6B876462-FC08-CF46-9BB1-BAA88CC0270D}"/>
              </a:ext>
            </a:extLst>
          </p:cNvPr>
          <p:cNvSpPr/>
          <p:nvPr/>
        </p:nvSpPr>
        <p:spPr>
          <a:xfrm>
            <a:off x="3891335" y="2553588"/>
            <a:ext cx="4371316" cy="2291268"/>
          </a:xfrm>
          <a:prstGeom prst="rect">
            <a:avLst/>
          </a:prstGeom>
        </p:spPr>
        <p:txBody>
          <a:bodyPr wrap="square" lIns="0" tIns="0" rIns="0" bIns="0">
            <a:spAutoFit/>
          </a:bodyPr>
          <a:lstStyle/>
          <a:p>
            <a:pPr marL="182563" indent="-182563">
              <a:lnSpc>
                <a:spcPts val="1800"/>
              </a:lnSpc>
              <a:buClr>
                <a:srgbClr val="C3014A"/>
              </a:buClr>
              <a:buFont typeface="Arial" panose="020B0604020202020204" pitchFamily="34" charset="0"/>
              <a:buChar char="•"/>
            </a:pPr>
            <a:r>
              <a:rPr lang="en-GB" sz="1200" dirty="0"/>
              <a:t>The different types of manufacturing processes, the materials that can be used and what other factors need to be considered</a:t>
            </a:r>
          </a:p>
          <a:p>
            <a:pPr marL="182563" indent="-182563">
              <a:lnSpc>
                <a:spcPts val="1800"/>
              </a:lnSpc>
              <a:buClr>
                <a:srgbClr val="C3014A"/>
              </a:buClr>
              <a:buFont typeface="Arial" panose="020B0604020202020204" pitchFamily="34" charset="0"/>
              <a:buChar char="•"/>
            </a:pPr>
            <a:endParaRPr lang="en-GB" sz="1200" dirty="0"/>
          </a:p>
          <a:p>
            <a:pPr marL="182563" indent="-182563">
              <a:lnSpc>
                <a:spcPts val="1800"/>
              </a:lnSpc>
              <a:buClr>
                <a:srgbClr val="C3014A"/>
              </a:buClr>
              <a:buFont typeface="Arial" panose="020B0604020202020204" pitchFamily="34" charset="0"/>
              <a:buChar char="•"/>
            </a:pPr>
            <a:r>
              <a:rPr lang="en-GB" sz="1200" dirty="0"/>
              <a:t>Selecting and safely using equipment</a:t>
            </a:r>
          </a:p>
          <a:p>
            <a:pPr marL="182563" indent="-182563">
              <a:lnSpc>
                <a:spcPts val="1800"/>
              </a:lnSpc>
              <a:buClr>
                <a:srgbClr val="C3014A"/>
              </a:buClr>
              <a:buFont typeface="Arial" panose="020B0604020202020204" pitchFamily="34" charset="0"/>
              <a:buChar char="•"/>
            </a:pPr>
            <a:endParaRPr lang="en-GB" sz="1200" dirty="0"/>
          </a:p>
          <a:p>
            <a:pPr marL="182563" indent="-182563">
              <a:lnSpc>
                <a:spcPts val="1800"/>
              </a:lnSpc>
              <a:buClr>
                <a:srgbClr val="C3014A"/>
              </a:buClr>
              <a:buFont typeface="Arial" panose="020B0604020202020204" pitchFamily="34" charset="0"/>
              <a:buChar char="•"/>
            </a:pPr>
            <a:r>
              <a:rPr lang="en-GB" sz="1200" dirty="0"/>
              <a:t>How to manufacture a one-off product using hand tools and manual machines</a:t>
            </a:r>
          </a:p>
          <a:p>
            <a:pPr marL="182563" indent="-182563">
              <a:lnSpc>
                <a:spcPts val="1800"/>
              </a:lnSpc>
              <a:buClr>
                <a:srgbClr val="C3014A"/>
              </a:buClr>
              <a:buFont typeface="Arial" panose="020B0604020202020204" pitchFamily="34" charset="0"/>
              <a:buChar char="•"/>
            </a:pPr>
            <a:endParaRPr lang="en-GB" sz="1200" dirty="0"/>
          </a:p>
          <a:p>
            <a:pPr marL="182563" indent="-182563">
              <a:lnSpc>
                <a:spcPts val="1800"/>
              </a:lnSpc>
              <a:buClr>
                <a:srgbClr val="C3014A"/>
              </a:buClr>
              <a:buFont typeface="Arial" panose="020B0604020202020204" pitchFamily="34" charset="0"/>
              <a:buChar char="•"/>
            </a:pPr>
            <a:r>
              <a:rPr lang="en-GB" sz="1200" dirty="0"/>
              <a:t>How to manufacture in large quantities, using software computer-controlled machinery</a:t>
            </a:r>
          </a:p>
        </p:txBody>
      </p:sp>
      <p:sp>
        <p:nvSpPr>
          <p:cNvPr id="15" name="Rectangle 14">
            <a:extLst>
              <a:ext uri="{FF2B5EF4-FFF2-40B4-BE49-F238E27FC236}">
                <a16:creationId xmlns:a16="http://schemas.microsoft.com/office/drawing/2014/main" id="{5C396DCA-4431-3D46-886F-A0C4F3DC20B6}"/>
              </a:ext>
            </a:extLst>
          </p:cNvPr>
          <p:cNvSpPr/>
          <p:nvPr/>
        </p:nvSpPr>
        <p:spPr>
          <a:xfrm>
            <a:off x="3891335" y="2199224"/>
            <a:ext cx="8211788" cy="221599"/>
          </a:xfrm>
          <a:prstGeom prst="rect">
            <a:avLst/>
          </a:prstGeom>
        </p:spPr>
        <p:txBody>
          <a:bodyPr wrap="square" lIns="0" tIns="0" rIns="0" bIns="0">
            <a:spAutoFit/>
          </a:bodyPr>
          <a:lstStyle/>
          <a:p>
            <a:pPr>
              <a:lnSpc>
                <a:spcPts val="1580"/>
              </a:lnSpc>
            </a:pPr>
            <a:r>
              <a:rPr lang="en-GB" sz="2000" b="1" dirty="0">
                <a:solidFill>
                  <a:srgbClr val="C3014A"/>
                </a:solidFill>
              </a:rPr>
              <a:t>As part of the Cambridge National, you’ll cover</a:t>
            </a:r>
            <a:r>
              <a:rPr lang="en-GB" sz="2000" b="1" dirty="0">
                <a:solidFill>
                  <a:srgbClr val="AD0F6E"/>
                </a:solidFill>
              </a:rPr>
              <a:t>:</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1" name="Rectangle 10">
            <a:extLst>
              <a:ext uri="{FF2B5EF4-FFF2-40B4-BE49-F238E27FC236}">
                <a16:creationId xmlns:a16="http://schemas.microsoft.com/office/drawing/2014/main" id="{FAE27251-52AD-A04B-8C1A-B90DA6B48422}"/>
              </a:ext>
            </a:extLst>
          </p:cNvPr>
          <p:cNvSpPr/>
          <p:nvPr/>
        </p:nvSpPr>
        <p:spPr>
          <a:xfrm>
            <a:off x="5111750" y="735606"/>
            <a:ext cx="1907704" cy="1188443"/>
          </a:xfrm>
          <a:prstGeom prst="rect">
            <a:avLst/>
          </a:prstGeom>
          <a:solidFill>
            <a:srgbClr val="C3014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D9765E-0C04-574B-9174-F5A3DCFE4AB9}"/>
              </a:ext>
            </a:extLst>
          </p:cNvPr>
          <p:cNvSpPr/>
          <p:nvPr/>
        </p:nvSpPr>
        <p:spPr>
          <a:xfrm>
            <a:off x="0" y="735606"/>
            <a:ext cx="5111750" cy="1188443"/>
          </a:xfrm>
          <a:prstGeom prst="rect">
            <a:avLst/>
          </a:prstGeom>
          <a:solidFill>
            <a:srgbClr val="C30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CD9D40B-97C0-BE40-8662-5B2751E51AAD}"/>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Engineering Manufacture</a:t>
            </a:r>
          </a:p>
        </p:txBody>
      </p:sp>
      <p:pic>
        <p:nvPicPr>
          <p:cNvPr id="12" name="Picture 11">
            <a:extLst>
              <a:ext uri="{FF2B5EF4-FFF2-40B4-BE49-F238E27FC236}">
                <a16:creationId xmlns:a16="http://schemas.microsoft.com/office/drawing/2014/main" id="{1CA05CE3-018B-174B-A53D-D9D0D6F25D6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19925" y="735013"/>
            <a:ext cx="2124075" cy="1189038"/>
          </a:xfrm>
          <a:prstGeom prst="rect">
            <a:avLst/>
          </a:prstGeom>
        </p:spPr>
      </p:pic>
      <p:pic>
        <p:nvPicPr>
          <p:cNvPr id="17" name="Picture 16">
            <a:extLst>
              <a:ext uri="{FF2B5EF4-FFF2-40B4-BE49-F238E27FC236}">
                <a16:creationId xmlns:a16="http://schemas.microsoft.com/office/drawing/2014/main" id="{8F8DCB81-09F6-524D-843A-446BFBAA550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11750" y="735013"/>
            <a:ext cx="1818385" cy="1189037"/>
          </a:xfrm>
          <a:prstGeom prst="rect">
            <a:avLst/>
          </a:prstGeom>
        </p:spPr>
      </p:pic>
    </p:spTree>
    <p:extLst>
      <p:ext uri="{BB962C8B-B14F-4D97-AF65-F5344CB8AC3E}">
        <p14:creationId xmlns:p14="http://schemas.microsoft.com/office/powerpoint/2010/main" val="21903882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1143562" y="2287989"/>
            <a:ext cx="8211788" cy="221599"/>
          </a:xfrm>
          <a:prstGeom prst="rect">
            <a:avLst/>
          </a:prstGeom>
        </p:spPr>
        <p:txBody>
          <a:bodyPr wrap="square" lIns="0" tIns="0" rIns="0" bIns="0">
            <a:spAutoFit/>
          </a:bodyPr>
          <a:lstStyle/>
          <a:p>
            <a:pPr>
              <a:lnSpc>
                <a:spcPts val="1580"/>
              </a:lnSpc>
            </a:pPr>
            <a:r>
              <a:rPr lang="en-GB" sz="2000" b="1" dirty="0">
                <a:solidFill>
                  <a:srgbClr val="C3014A"/>
                </a:solidFill>
              </a:rPr>
              <a:t>Future opportunities</a:t>
            </a:r>
            <a:endParaRPr lang="en-GB" sz="2000" b="1" dirty="0">
              <a:solidFill>
                <a:srgbClr val="AD0F6E"/>
              </a:solidFill>
            </a:endParaRP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1" name="Rectangle 10">
            <a:extLst>
              <a:ext uri="{FF2B5EF4-FFF2-40B4-BE49-F238E27FC236}">
                <a16:creationId xmlns:a16="http://schemas.microsoft.com/office/drawing/2014/main" id="{276EFD28-F9F1-49F6-8944-B884D7F8A386}"/>
              </a:ext>
            </a:extLst>
          </p:cNvPr>
          <p:cNvSpPr/>
          <p:nvPr/>
        </p:nvSpPr>
        <p:spPr>
          <a:xfrm>
            <a:off x="1143562" y="2782582"/>
            <a:ext cx="6856875" cy="1137106"/>
          </a:xfrm>
          <a:prstGeom prst="rect">
            <a:avLst/>
          </a:prstGeom>
        </p:spPr>
        <p:txBody>
          <a:bodyPr wrap="square" lIns="0" tIns="0" rIns="0" bIns="0">
            <a:spAutoFit/>
          </a:bodyPr>
          <a:lstStyle/>
          <a:p>
            <a:pPr>
              <a:lnSpc>
                <a:spcPts val="1800"/>
              </a:lnSpc>
              <a:buClr>
                <a:srgbClr val="5F6DAC"/>
              </a:buClr>
            </a:pPr>
            <a:r>
              <a:rPr lang="en-GB" sz="1200" dirty="0"/>
              <a:t>By developing applied knowledge and practical skills, this course will help give you the opportunity to progress on to A Levels, a Cambridge Technical in Engineering, an apprenticeship or university. </a:t>
            </a:r>
          </a:p>
          <a:p>
            <a:pPr>
              <a:lnSpc>
                <a:spcPts val="1800"/>
              </a:lnSpc>
              <a:buClr>
                <a:srgbClr val="5F6DAC"/>
              </a:buClr>
            </a:pPr>
            <a:endParaRPr lang="en-GB" sz="1200" dirty="0"/>
          </a:p>
          <a:p>
            <a:pPr>
              <a:lnSpc>
                <a:spcPts val="1800"/>
              </a:lnSpc>
              <a:buClr>
                <a:srgbClr val="5F6DAC"/>
              </a:buClr>
            </a:pPr>
            <a:r>
              <a:rPr lang="en-GB" sz="1200" dirty="0"/>
              <a:t>Manufacturing engineers can work in any industry that produces a final product, with opportunities in aerospace, automotive, biotechnology, clothing, food &amp; drink, medicine – so much is possible!</a:t>
            </a:r>
          </a:p>
        </p:txBody>
      </p:sp>
      <p:grpSp>
        <p:nvGrpSpPr>
          <p:cNvPr id="13" name="Group 12">
            <a:extLst>
              <a:ext uri="{FF2B5EF4-FFF2-40B4-BE49-F238E27FC236}">
                <a16:creationId xmlns:a16="http://schemas.microsoft.com/office/drawing/2014/main" id="{89BDC509-85B2-334D-AA66-EF8410E0BDE2}"/>
              </a:ext>
            </a:extLst>
          </p:cNvPr>
          <p:cNvGrpSpPr/>
          <p:nvPr/>
        </p:nvGrpSpPr>
        <p:grpSpPr>
          <a:xfrm>
            <a:off x="0" y="735013"/>
            <a:ext cx="9144000" cy="1189038"/>
            <a:chOff x="0" y="735013"/>
            <a:chExt cx="9144000" cy="1189038"/>
          </a:xfrm>
        </p:grpSpPr>
        <p:sp>
          <p:nvSpPr>
            <p:cNvPr id="14" name="Rectangle 13">
              <a:extLst>
                <a:ext uri="{FF2B5EF4-FFF2-40B4-BE49-F238E27FC236}">
                  <a16:creationId xmlns:a16="http://schemas.microsoft.com/office/drawing/2014/main" id="{845B18D5-C9D8-5840-9A15-ED4560538704}"/>
                </a:ext>
              </a:extLst>
            </p:cNvPr>
            <p:cNvSpPr/>
            <p:nvPr/>
          </p:nvSpPr>
          <p:spPr>
            <a:xfrm>
              <a:off x="1907704" y="735606"/>
              <a:ext cx="5111750" cy="1188443"/>
            </a:xfrm>
            <a:prstGeom prst="rect">
              <a:avLst/>
            </a:prstGeom>
            <a:solidFill>
              <a:srgbClr val="C3014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FBE78F25-2C6F-B246-A0A9-2F78F1B0FE2F}"/>
                </a:ext>
              </a:extLst>
            </p:cNvPr>
            <p:cNvSpPr/>
            <p:nvPr/>
          </p:nvSpPr>
          <p:spPr>
            <a:xfrm>
              <a:off x="0" y="735606"/>
              <a:ext cx="5111750" cy="1188443"/>
            </a:xfrm>
            <a:prstGeom prst="rect">
              <a:avLst/>
            </a:prstGeom>
            <a:solidFill>
              <a:srgbClr val="C30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C0ABEDB3-9030-8540-A1B5-8631D4952BE6}"/>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Engineering Manufacture</a:t>
              </a:r>
            </a:p>
          </p:txBody>
        </p:sp>
        <p:pic>
          <p:nvPicPr>
            <p:cNvPr id="19" name="Picture 18">
              <a:extLst>
                <a:ext uri="{FF2B5EF4-FFF2-40B4-BE49-F238E27FC236}">
                  <a16:creationId xmlns:a16="http://schemas.microsoft.com/office/drawing/2014/main" id="{66E9DC14-0609-7549-B674-02A98412FB6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19925" y="735013"/>
              <a:ext cx="2124075" cy="1189038"/>
            </a:xfrm>
            <a:prstGeom prst="rect">
              <a:avLst/>
            </a:prstGeom>
          </p:spPr>
        </p:pic>
        <p:pic>
          <p:nvPicPr>
            <p:cNvPr id="20" name="Picture 19">
              <a:extLst>
                <a:ext uri="{FF2B5EF4-FFF2-40B4-BE49-F238E27FC236}">
                  <a16:creationId xmlns:a16="http://schemas.microsoft.com/office/drawing/2014/main" id="{3BDDEBFF-4C64-2947-AB5A-B89B5126044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11750" y="735013"/>
              <a:ext cx="1818385" cy="1189037"/>
            </a:xfrm>
            <a:prstGeom prst="rect">
              <a:avLst/>
            </a:prstGeom>
          </p:spPr>
        </p:pic>
      </p:grpSp>
    </p:spTree>
    <p:extLst>
      <p:ext uri="{BB962C8B-B14F-4D97-AF65-F5344CB8AC3E}">
        <p14:creationId xmlns:p14="http://schemas.microsoft.com/office/powerpoint/2010/main" val="19247274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1415260" y="2326264"/>
            <a:ext cx="8211788" cy="221599"/>
          </a:xfrm>
          <a:prstGeom prst="rect">
            <a:avLst/>
          </a:prstGeom>
        </p:spPr>
        <p:txBody>
          <a:bodyPr wrap="square" lIns="0" tIns="0" rIns="0" bIns="0">
            <a:spAutoFit/>
          </a:bodyPr>
          <a:lstStyle/>
          <a:p>
            <a:pPr>
              <a:lnSpc>
                <a:spcPts val="1580"/>
              </a:lnSpc>
            </a:pPr>
            <a:r>
              <a:rPr lang="en-GB" sz="2000" b="1" dirty="0">
                <a:solidFill>
                  <a:srgbClr val="C3014A"/>
                </a:solidFill>
              </a:rPr>
              <a:t>Building futures through practical skills</a:t>
            </a:r>
            <a:endParaRPr lang="en-GB" sz="2000" b="1" dirty="0">
              <a:solidFill>
                <a:srgbClr val="AD0F6E"/>
              </a:solidFill>
            </a:endParaRP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1" name="Rectangle 10">
            <a:extLst>
              <a:ext uri="{FF2B5EF4-FFF2-40B4-BE49-F238E27FC236}">
                <a16:creationId xmlns:a16="http://schemas.microsoft.com/office/drawing/2014/main" id="{276EFD28-F9F1-49F6-8944-B884D7F8A386}"/>
              </a:ext>
            </a:extLst>
          </p:cNvPr>
          <p:cNvSpPr/>
          <p:nvPr/>
        </p:nvSpPr>
        <p:spPr>
          <a:xfrm>
            <a:off x="1415260" y="2755729"/>
            <a:ext cx="6989078" cy="1367939"/>
          </a:xfrm>
          <a:prstGeom prst="rect">
            <a:avLst/>
          </a:prstGeom>
        </p:spPr>
        <p:txBody>
          <a:bodyPr wrap="square" lIns="0" tIns="0" rIns="0" bIns="0">
            <a:spAutoFit/>
          </a:bodyPr>
          <a:lstStyle/>
          <a:p>
            <a:pPr>
              <a:lnSpc>
                <a:spcPts val="1800"/>
              </a:lnSpc>
              <a:buClr>
                <a:srgbClr val="5F6DAC"/>
              </a:buClr>
            </a:pPr>
            <a:r>
              <a:rPr lang="en-GB" sz="1200" dirty="0"/>
              <a:t>You’ll develop a range of skills to help you succeed not only in the workplace but in other subjects too. </a:t>
            </a:r>
          </a:p>
          <a:p>
            <a:pPr>
              <a:lnSpc>
                <a:spcPts val="1800"/>
              </a:lnSpc>
              <a:buClr>
                <a:srgbClr val="5F6DAC"/>
              </a:buClr>
            </a:pPr>
            <a:endParaRPr lang="en-GB" sz="1200" dirty="0"/>
          </a:p>
          <a:p>
            <a:pPr>
              <a:lnSpc>
                <a:spcPts val="1800"/>
              </a:lnSpc>
              <a:buClr>
                <a:srgbClr val="5F6DAC"/>
              </a:buClr>
            </a:pPr>
            <a:r>
              <a:rPr lang="en-GB" sz="1200" dirty="0"/>
              <a:t>These skills include: </a:t>
            </a:r>
          </a:p>
          <a:p>
            <a:pPr>
              <a:lnSpc>
                <a:spcPts val="1800"/>
              </a:lnSpc>
              <a:buClr>
                <a:srgbClr val="5F6DAC"/>
              </a:buClr>
            </a:pPr>
            <a:endParaRPr lang="en-GB" sz="1200" dirty="0"/>
          </a:p>
          <a:p>
            <a:pPr marL="171450" indent="-171450">
              <a:lnSpc>
                <a:spcPts val="1800"/>
              </a:lnSpc>
              <a:buClr>
                <a:srgbClr val="C3014A"/>
              </a:buClr>
              <a:buFont typeface="Arial" panose="020B0604020202020204" pitchFamily="34" charset="0"/>
              <a:buChar char="•"/>
            </a:pPr>
            <a:r>
              <a:rPr lang="en-GB" sz="1200" dirty="0"/>
              <a:t>Problem solving</a:t>
            </a:r>
          </a:p>
          <a:p>
            <a:pPr marL="171450" indent="-171450">
              <a:lnSpc>
                <a:spcPts val="1800"/>
              </a:lnSpc>
              <a:buClr>
                <a:srgbClr val="C3014A"/>
              </a:buClr>
              <a:buFont typeface="Arial" panose="020B0604020202020204" pitchFamily="34" charset="0"/>
              <a:buChar char="•"/>
            </a:pPr>
            <a:r>
              <a:rPr lang="en-GB" sz="1200" dirty="0"/>
              <a:t>Planning</a:t>
            </a:r>
          </a:p>
        </p:txBody>
      </p:sp>
      <p:sp>
        <p:nvSpPr>
          <p:cNvPr id="14" name="Rectangle 13">
            <a:extLst>
              <a:ext uri="{FF2B5EF4-FFF2-40B4-BE49-F238E27FC236}">
                <a16:creationId xmlns:a16="http://schemas.microsoft.com/office/drawing/2014/main" id="{BB0C036A-6FC1-DE45-8CB4-6C323220FD4C}"/>
              </a:ext>
            </a:extLst>
          </p:cNvPr>
          <p:cNvSpPr/>
          <p:nvPr/>
        </p:nvSpPr>
        <p:spPr>
          <a:xfrm>
            <a:off x="5111750" y="735606"/>
            <a:ext cx="1907704" cy="1188443"/>
          </a:xfrm>
          <a:prstGeom prst="rect">
            <a:avLst/>
          </a:prstGeom>
          <a:solidFill>
            <a:srgbClr val="C3014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9A6CE18D-B363-B14C-A2E0-AFD6FC292022}"/>
              </a:ext>
            </a:extLst>
          </p:cNvPr>
          <p:cNvSpPr/>
          <p:nvPr/>
        </p:nvSpPr>
        <p:spPr>
          <a:xfrm>
            <a:off x="0" y="735606"/>
            <a:ext cx="5111750" cy="1188443"/>
          </a:xfrm>
          <a:prstGeom prst="rect">
            <a:avLst/>
          </a:prstGeom>
          <a:solidFill>
            <a:srgbClr val="C30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B0B277E4-7527-2840-8286-1536F7F95F28}"/>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Engineering Manufacture</a:t>
            </a:r>
          </a:p>
        </p:txBody>
      </p:sp>
      <p:pic>
        <p:nvPicPr>
          <p:cNvPr id="19" name="Picture 18">
            <a:extLst>
              <a:ext uri="{FF2B5EF4-FFF2-40B4-BE49-F238E27FC236}">
                <a16:creationId xmlns:a16="http://schemas.microsoft.com/office/drawing/2014/main" id="{E0B6D3DE-C3E7-204E-981D-D1B2A692392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19925" y="735013"/>
            <a:ext cx="2124075" cy="1189038"/>
          </a:xfrm>
          <a:prstGeom prst="rect">
            <a:avLst/>
          </a:prstGeom>
        </p:spPr>
      </p:pic>
      <p:pic>
        <p:nvPicPr>
          <p:cNvPr id="20" name="Picture 19">
            <a:extLst>
              <a:ext uri="{FF2B5EF4-FFF2-40B4-BE49-F238E27FC236}">
                <a16:creationId xmlns:a16="http://schemas.microsoft.com/office/drawing/2014/main" id="{4C557C6C-0FCB-814A-B23C-C9BDF2E506F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11750" y="735013"/>
            <a:ext cx="1818385" cy="1189037"/>
          </a:xfrm>
          <a:prstGeom prst="rect">
            <a:avLst/>
          </a:prstGeom>
        </p:spPr>
      </p:pic>
    </p:spTree>
    <p:extLst>
      <p:ext uri="{BB962C8B-B14F-4D97-AF65-F5344CB8AC3E}">
        <p14:creationId xmlns:p14="http://schemas.microsoft.com/office/powerpoint/2010/main" val="29796517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2C7C4A7-A377-224E-9D71-F5A89C6A17F2}"/>
              </a:ext>
            </a:extLst>
          </p:cNvPr>
          <p:cNvSpPr/>
          <p:nvPr/>
        </p:nvSpPr>
        <p:spPr>
          <a:xfrm>
            <a:off x="-1" y="734110"/>
            <a:ext cx="4516999" cy="4409251"/>
          </a:xfrm>
          <a:prstGeom prst="rect">
            <a:avLst/>
          </a:prstGeom>
          <a:solidFill>
            <a:srgbClr val="C30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C9657ED7-C635-B24D-8C63-0715EAC10FE6}"/>
              </a:ext>
            </a:extLst>
          </p:cNvPr>
          <p:cNvSpPr/>
          <p:nvPr/>
        </p:nvSpPr>
        <p:spPr>
          <a:xfrm>
            <a:off x="0" y="0"/>
            <a:ext cx="9144000" cy="7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20631D7F-16A3-4D4F-B543-57910904E7CE}"/>
              </a:ext>
            </a:extLst>
          </p:cNvPr>
          <p:cNvSpPr/>
          <p:nvPr/>
        </p:nvSpPr>
        <p:spPr>
          <a:xfrm>
            <a:off x="348614" y="2066537"/>
            <a:ext cx="3679476" cy="1046633"/>
          </a:xfrm>
          <a:prstGeom prst="rect">
            <a:avLst/>
          </a:prstGeom>
        </p:spPr>
        <p:txBody>
          <a:bodyPr wrap="square" lIns="0" tIns="0" rIns="0" bIns="0">
            <a:spAutoFit/>
          </a:bodyPr>
          <a:lstStyle/>
          <a:p>
            <a:pPr>
              <a:lnSpc>
                <a:spcPts val="4000"/>
              </a:lnSpc>
            </a:pPr>
            <a:r>
              <a:rPr lang="en-GB" sz="4400" b="1" dirty="0">
                <a:solidFill>
                  <a:srgbClr val="FFFFFF"/>
                </a:solidFill>
                <a:latin typeface="ITC Avant Garde Std Md" panose="020B0602020202020204" pitchFamily="34" charset="77"/>
              </a:rPr>
              <a:t>ENGINEERING DESIGN</a:t>
            </a:r>
            <a:endParaRPr lang="en-GB" sz="4400" b="1" dirty="0">
              <a:solidFill>
                <a:srgbClr val="FFFFFF"/>
              </a:solidFill>
              <a:effectLst/>
              <a:latin typeface="ITC Avant Garde Std Md" panose="020B0602020202020204" pitchFamily="34" charset="77"/>
            </a:endParaRPr>
          </a:p>
        </p:txBody>
      </p:sp>
      <p:sp>
        <p:nvSpPr>
          <p:cNvPr id="24" name="Rectangle 23">
            <a:extLst>
              <a:ext uri="{FF2B5EF4-FFF2-40B4-BE49-F238E27FC236}">
                <a16:creationId xmlns:a16="http://schemas.microsoft.com/office/drawing/2014/main" id="{4131036D-8B4A-AA4F-A58D-690209A189E3}"/>
              </a:ext>
            </a:extLst>
          </p:cNvPr>
          <p:cNvSpPr/>
          <p:nvPr/>
        </p:nvSpPr>
        <p:spPr>
          <a:xfrm>
            <a:off x="358775" y="1541848"/>
            <a:ext cx="4221423" cy="246221"/>
          </a:xfrm>
          <a:prstGeom prst="rect">
            <a:avLst/>
          </a:prstGeom>
        </p:spPr>
        <p:txBody>
          <a:bodyPr wrap="square" lIns="0" tIns="0" rIns="0" bIns="0">
            <a:spAutoFit/>
          </a:bodyPr>
          <a:lstStyle/>
          <a:p>
            <a:r>
              <a:rPr lang="en-GB" sz="1600" dirty="0">
                <a:solidFill>
                  <a:schemeClr val="bg1"/>
                </a:solidFill>
                <a:latin typeface="ITC Avant Garde Std Bk" panose="020B0502020202020204" pitchFamily="34" charset="77"/>
              </a:rPr>
              <a:t>Cambridge National in</a:t>
            </a:r>
          </a:p>
        </p:txBody>
      </p:sp>
      <p:pic>
        <p:nvPicPr>
          <p:cNvPr id="16" name="Picture 15" descr="Logo, company name&#10;&#10;Description automatically generated">
            <a:extLst>
              <a:ext uri="{FF2B5EF4-FFF2-40B4-BE49-F238E27FC236}">
                <a16:creationId xmlns:a16="http://schemas.microsoft.com/office/drawing/2014/main" id="{72625102-B51B-FB41-A7AE-1C291BA7FA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0" name="Picture 19" descr="Logo, company name&#10;&#10;Description automatically generated">
            <a:extLst>
              <a:ext uri="{FF2B5EF4-FFF2-40B4-BE49-F238E27FC236}">
                <a16:creationId xmlns:a16="http://schemas.microsoft.com/office/drawing/2014/main" id="{69D7D1A6-B94C-5847-99C6-878E2A2E72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pic>
        <p:nvPicPr>
          <p:cNvPr id="5" name="Picture 4">
            <a:extLst>
              <a:ext uri="{FF2B5EF4-FFF2-40B4-BE49-F238E27FC236}">
                <a16:creationId xmlns:a16="http://schemas.microsoft.com/office/drawing/2014/main" id="{1BC8A38B-4956-48CA-80B6-601796A3BD07}"/>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51613" y="735013"/>
            <a:ext cx="2592387" cy="4408486"/>
          </a:xfrm>
          <a:prstGeom prst="rect">
            <a:avLst/>
          </a:prstGeom>
        </p:spPr>
      </p:pic>
      <p:pic>
        <p:nvPicPr>
          <p:cNvPr id="11" name="Picture 10">
            <a:extLst>
              <a:ext uri="{FF2B5EF4-FFF2-40B4-BE49-F238E27FC236}">
                <a16:creationId xmlns:a16="http://schemas.microsoft.com/office/drawing/2014/main" id="{C5B9B542-FA66-48C9-B761-F004FA3D803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427537" y="735013"/>
            <a:ext cx="2124075" cy="4408487"/>
          </a:xfrm>
          <a:prstGeom prst="rect">
            <a:avLst/>
          </a:prstGeom>
        </p:spPr>
      </p:pic>
    </p:spTree>
    <p:extLst>
      <p:ext uri="{BB962C8B-B14F-4D97-AF65-F5344CB8AC3E}">
        <p14:creationId xmlns:p14="http://schemas.microsoft.com/office/powerpoint/2010/main" val="22623921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90659FCF-57C6-C545-A8CD-039A66F08D1C}"/>
              </a:ext>
            </a:extLst>
          </p:cNvPr>
          <p:cNvSpPr/>
          <p:nvPr/>
        </p:nvSpPr>
        <p:spPr>
          <a:xfrm rot="5400000">
            <a:off x="6751331" y="742964"/>
            <a:ext cx="1698572" cy="307777"/>
          </a:xfrm>
          <a:prstGeom prst="rect">
            <a:avLst/>
          </a:prstGeom>
        </p:spPr>
        <p:txBody>
          <a:bodyPr wrap="square" lIns="0" tIns="0" rIns="0" bIns="0">
            <a:spAutoFit/>
          </a:bodyPr>
          <a:lstStyle/>
          <a:p>
            <a:r>
              <a:rPr lang="en-GB" sz="2000" b="1" dirty="0">
                <a:solidFill>
                  <a:schemeClr val="bg1"/>
                </a:solidFill>
                <a:latin typeface="ITC Avant Garde Std Md" panose="020B0602020202020204" pitchFamily="34" charset="77"/>
              </a:rPr>
              <a:t>FUTURES</a:t>
            </a:r>
            <a:endParaRPr lang="en-GB" sz="2000" b="1" dirty="0">
              <a:solidFill>
                <a:schemeClr val="bg1"/>
              </a:solidFill>
              <a:effectLst/>
              <a:latin typeface="ITC Avant Garde Std Md" panose="020B0602020202020204" pitchFamily="34" charset="77"/>
            </a:endParaRPr>
          </a:p>
        </p:txBody>
      </p:sp>
      <p:pic>
        <p:nvPicPr>
          <p:cNvPr id="24" name="Picture 23" descr="Logo, company name&#10;&#10;Description automatically generated">
            <a:extLst>
              <a:ext uri="{FF2B5EF4-FFF2-40B4-BE49-F238E27FC236}">
                <a16:creationId xmlns:a16="http://schemas.microsoft.com/office/drawing/2014/main" id="{2340A36D-8839-4642-A447-5BFD6EF679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sp>
        <p:nvSpPr>
          <p:cNvPr id="25" name="Rectangle 24">
            <a:extLst>
              <a:ext uri="{FF2B5EF4-FFF2-40B4-BE49-F238E27FC236}">
                <a16:creationId xmlns:a16="http://schemas.microsoft.com/office/drawing/2014/main" id="{2D78A88F-F365-1643-A745-B580F5C1C67A}"/>
              </a:ext>
            </a:extLst>
          </p:cNvPr>
          <p:cNvSpPr/>
          <p:nvPr/>
        </p:nvSpPr>
        <p:spPr>
          <a:xfrm>
            <a:off x="0" y="735607"/>
            <a:ext cx="9144000" cy="1184940"/>
          </a:xfrm>
          <a:prstGeom prst="rect">
            <a:avLst/>
          </a:prstGeom>
          <a:solidFill>
            <a:srgbClr val="233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B2309B45-E194-6D47-8AFC-C6B8F67D1285}"/>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Building </a:t>
            </a:r>
            <a:r>
              <a:rPr lang="en-GB" sz="2000" i="1" dirty="0">
                <a:solidFill>
                  <a:schemeClr val="bg1"/>
                </a:solidFill>
                <a:latin typeface="ITC Avant Garde Std Md" panose="020B0602020202020204" pitchFamily="34" charset="77"/>
              </a:rPr>
              <a:t>brighter</a:t>
            </a:r>
            <a:r>
              <a:rPr lang="en-GB" sz="2000" dirty="0">
                <a:solidFill>
                  <a:schemeClr val="bg1"/>
                </a:solidFill>
                <a:latin typeface="ITC Avant Garde Std Md" panose="020B0602020202020204" pitchFamily="34" charset="77"/>
              </a:rPr>
              <a:t> futures</a:t>
            </a:r>
            <a:endParaRPr lang="en-GB" sz="2000" dirty="0">
              <a:solidFill>
                <a:schemeClr val="bg1"/>
              </a:solidFill>
              <a:effectLst/>
              <a:latin typeface="ITC Avant Garde Std Md" panose="020B0602020202020204" pitchFamily="34" charset="77"/>
            </a:endParaRPr>
          </a:p>
        </p:txBody>
      </p:sp>
      <p:pic>
        <p:nvPicPr>
          <p:cNvPr id="30" name="Picture 29" descr="A picture containing person, sky, young, male&#10;&#10;Description automatically generated">
            <a:extLst>
              <a:ext uri="{FF2B5EF4-FFF2-40B4-BE49-F238E27FC236}">
                <a16:creationId xmlns:a16="http://schemas.microsoft.com/office/drawing/2014/main" id="{BB816DF4-2A1F-AC45-9117-18E19E31FF7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75687" y="735607"/>
            <a:ext cx="1184988" cy="1184940"/>
          </a:xfrm>
          <a:prstGeom prst="rect">
            <a:avLst/>
          </a:prstGeom>
        </p:spPr>
      </p:pic>
      <p:pic>
        <p:nvPicPr>
          <p:cNvPr id="31" name="Picture 30">
            <a:extLst>
              <a:ext uri="{FF2B5EF4-FFF2-40B4-BE49-F238E27FC236}">
                <a16:creationId xmlns:a16="http://schemas.microsoft.com/office/drawing/2014/main" id="{4C7ACEFE-70E0-524E-BDEE-E94C3DED30D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739947" y="735879"/>
            <a:ext cx="1664335" cy="1184668"/>
          </a:xfrm>
          <a:prstGeom prst="rect">
            <a:avLst/>
          </a:prstGeom>
        </p:spPr>
      </p:pic>
      <p:pic>
        <p:nvPicPr>
          <p:cNvPr id="32" name="Picture 31" descr="A group of people posing for a photo&#10;&#10;Description automatically generated with medium confidence">
            <a:extLst>
              <a:ext uri="{FF2B5EF4-FFF2-40B4-BE49-F238E27FC236}">
                <a16:creationId xmlns:a16="http://schemas.microsoft.com/office/drawing/2014/main" id="{7FD10B1E-AD14-934B-8648-7BB3796F289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404282" y="735607"/>
            <a:ext cx="1739718" cy="1184940"/>
          </a:xfrm>
          <a:prstGeom prst="rect">
            <a:avLst/>
          </a:prstGeom>
        </p:spPr>
      </p:pic>
      <p:pic>
        <p:nvPicPr>
          <p:cNvPr id="33" name="Picture 32" descr="Logo, company name&#10;&#10;Description automatically generated">
            <a:extLst>
              <a:ext uri="{FF2B5EF4-FFF2-40B4-BE49-F238E27FC236}">
                <a16:creationId xmlns:a16="http://schemas.microsoft.com/office/drawing/2014/main" id="{D731E8D7-789B-D74C-B876-13AB98CD26F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8" name="Rectangle 17">
            <a:extLst>
              <a:ext uri="{FF2B5EF4-FFF2-40B4-BE49-F238E27FC236}">
                <a16:creationId xmlns:a16="http://schemas.microsoft.com/office/drawing/2014/main" id="{0C05F9CB-F522-CC42-84FB-2EF1541335AD}"/>
              </a:ext>
            </a:extLst>
          </p:cNvPr>
          <p:cNvSpPr/>
          <p:nvPr/>
        </p:nvSpPr>
        <p:spPr>
          <a:xfrm>
            <a:off x="932212" y="2351849"/>
            <a:ext cx="8211788" cy="221599"/>
          </a:xfrm>
          <a:prstGeom prst="rect">
            <a:avLst/>
          </a:prstGeom>
        </p:spPr>
        <p:txBody>
          <a:bodyPr wrap="square" lIns="0" tIns="0" rIns="0" bIns="0">
            <a:spAutoFit/>
          </a:bodyPr>
          <a:lstStyle/>
          <a:p>
            <a:pPr>
              <a:lnSpc>
                <a:spcPts val="1580"/>
              </a:lnSpc>
            </a:pPr>
            <a:r>
              <a:rPr lang="en-GB" sz="2000" b="1" dirty="0">
                <a:solidFill>
                  <a:srgbClr val="1F428C"/>
                </a:solidFill>
              </a:rPr>
              <a:t>Features of a Cambridge National</a:t>
            </a:r>
          </a:p>
        </p:txBody>
      </p:sp>
      <p:sp>
        <p:nvSpPr>
          <p:cNvPr id="13" name="Rectangle 12">
            <a:extLst>
              <a:ext uri="{FF2B5EF4-FFF2-40B4-BE49-F238E27FC236}">
                <a16:creationId xmlns:a16="http://schemas.microsoft.com/office/drawing/2014/main" id="{A97966EB-DC6C-1349-8247-F0612436F766}"/>
              </a:ext>
            </a:extLst>
          </p:cNvPr>
          <p:cNvSpPr/>
          <p:nvPr/>
        </p:nvSpPr>
        <p:spPr>
          <a:xfrm>
            <a:off x="932212" y="2758271"/>
            <a:ext cx="5704873" cy="1755865"/>
          </a:xfrm>
          <a:prstGeom prst="rect">
            <a:avLst/>
          </a:prstGeom>
        </p:spPr>
        <p:txBody>
          <a:bodyPr wrap="square" lIns="0" tIns="0" rIns="0" bIns="0">
            <a:spAutoFit/>
          </a:bodyPr>
          <a:lstStyle/>
          <a:p>
            <a:pPr>
              <a:lnSpc>
                <a:spcPts val="2100"/>
              </a:lnSpc>
            </a:pPr>
            <a:r>
              <a:rPr lang="en-GB" sz="1200" dirty="0"/>
              <a:t>•	You’ll start on the same course as your classmates</a:t>
            </a:r>
          </a:p>
          <a:p>
            <a:pPr>
              <a:lnSpc>
                <a:spcPts val="2100"/>
              </a:lnSpc>
            </a:pPr>
            <a:r>
              <a:rPr lang="en-GB" sz="1200" dirty="0"/>
              <a:t>•	Your final mark will determine which level you’ll achieve - Level 1 or Level 2</a:t>
            </a:r>
          </a:p>
          <a:p>
            <a:pPr>
              <a:lnSpc>
                <a:spcPts val="2100"/>
              </a:lnSpc>
            </a:pPr>
            <a:r>
              <a:rPr lang="en-GB" sz="1200" dirty="0"/>
              <a:t>•	Non-exam assessment (coursework) of 60%</a:t>
            </a:r>
          </a:p>
          <a:p>
            <a:pPr>
              <a:lnSpc>
                <a:spcPts val="2100"/>
              </a:lnSpc>
            </a:pPr>
            <a:r>
              <a:rPr lang="en-GB" sz="1200" dirty="0"/>
              <a:t>•	Final exam of 40%</a:t>
            </a:r>
          </a:p>
          <a:p>
            <a:pPr>
              <a:lnSpc>
                <a:spcPts val="2100"/>
              </a:lnSpc>
            </a:pPr>
            <a:r>
              <a:rPr lang="en-GB" sz="1200" dirty="0"/>
              <a:t>•	The assessment process recognises your strengths. </a:t>
            </a:r>
          </a:p>
          <a:p>
            <a:pPr fontAlgn="ctr">
              <a:lnSpc>
                <a:spcPts val="1140"/>
              </a:lnSpc>
              <a:spcAft>
                <a:spcPts val="200"/>
              </a:spcAft>
            </a:pPr>
            <a:r>
              <a:rPr lang="en-GB" sz="1200" dirty="0"/>
              <a:t>	Good performance in some units will make up for weaker performance in others</a:t>
            </a:r>
          </a:p>
          <a:p>
            <a:pPr>
              <a:lnSpc>
                <a:spcPts val="2100"/>
              </a:lnSpc>
            </a:pPr>
            <a:r>
              <a:rPr lang="en-GB" sz="1200" dirty="0"/>
              <a:t>•	No requirement to get a particular grade in the external assessments to pass overall.</a:t>
            </a:r>
          </a:p>
        </p:txBody>
      </p:sp>
    </p:spTree>
    <p:extLst>
      <p:ext uri="{BB962C8B-B14F-4D97-AF65-F5344CB8AC3E}">
        <p14:creationId xmlns:p14="http://schemas.microsoft.com/office/powerpoint/2010/main" val="33533554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3891335" y="2298323"/>
            <a:ext cx="8211788" cy="221599"/>
          </a:xfrm>
          <a:prstGeom prst="rect">
            <a:avLst/>
          </a:prstGeom>
        </p:spPr>
        <p:txBody>
          <a:bodyPr wrap="square" lIns="0" tIns="0" rIns="0" bIns="0">
            <a:spAutoFit/>
          </a:bodyPr>
          <a:lstStyle/>
          <a:p>
            <a:pPr>
              <a:lnSpc>
                <a:spcPts val="1580"/>
              </a:lnSpc>
            </a:pPr>
            <a:r>
              <a:rPr lang="en-GB" sz="2000" b="1" dirty="0">
                <a:solidFill>
                  <a:srgbClr val="C3014A"/>
                </a:solidFill>
              </a:rPr>
              <a:t>As part of the Cambridge National, you’ll cover</a:t>
            </a:r>
            <a:r>
              <a:rPr lang="en-GB" sz="2000" b="1" dirty="0">
                <a:solidFill>
                  <a:srgbClr val="AD0F6E"/>
                </a:solidFill>
              </a:rPr>
              <a:t>:</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grpSp>
        <p:nvGrpSpPr>
          <p:cNvPr id="2" name="Group 1">
            <a:extLst>
              <a:ext uri="{FF2B5EF4-FFF2-40B4-BE49-F238E27FC236}">
                <a16:creationId xmlns:a16="http://schemas.microsoft.com/office/drawing/2014/main" id="{F0D1A9FD-7FFA-4448-8F88-497FB87D5DEA}"/>
              </a:ext>
            </a:extLst>
          </p:cNvPr>
          <p:cNvGrpSpPr/>
          <p:nvPr/>
        </p:nvGrpSpPr>
        <p:grpSpPr>
          <a:xfrm>
            <a:off x="0" y="735013"/>
            <a:ext cx="9144000" cy="1189038"/>
            <a:chOff x="0" y="735013"/>
            <a:chExt cx="9144000" cy="1189038"/>
          </a:xfrm>
        </p:grpSpPr>
        <p:sp>
          <p:nvSpPr>
            <p:cNvPr id="11" name="Rectangle 10">
              <a:extLst>
                <a:ext uri="{FF2B5EF4-FFF2-40B4-BE49-F238E27FC236}">
                  <a16:creationId xmlns:a16="http://schemas.microsoft.com/office/drawing/2014/main" id="{C6E754F4-FC7A-9D42-ACE3-7BB94C6F272C}"/>
                </a:ext>
              </a:extLst>
            </p:cNvPr>
            <p:cNvSpPr/>
            <p:nvPr/>
          </p:nvSpPr>
          <p:spPr>
            <a:xfrm>
              <a:off x="5111750" y="735606"/>
              <a:ext cx="1907704" cy="1188443"/>
            </a:xfrm>
            <a:prstGeom prst="rect">
              <a:avLst/>
            </a:prstGeom>
            <a:solidFill>
              <a:srgbClr val="C3014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D9765E-0C04-574B-9174-F5A3DCFE4AB9}"/>
                </a:ext>
              </a:extLst>
            </p:cNvPr>
            <p:cNvSpPr/>
            <p:nvPr/>
          </p:nvSpPr>
          <p:spPr>
            <a:xfrm>
              <a:off x="0" y="735606"/>
              <a:ext cx="5111750" cy="1188444"/>
            </a:xfrm>
            <a:prstGeom prst="rect">
              <a:avLst/>
            </a:prstGeom>
            <a:solidFill>
              <a:srgbClr val="C30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CD9D40B-97C0-BE40-8662-5B2751E51AAD}"/>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Engineering Design</a:t>
              </a:r>
            </a:p>
          </p:txBody>
        </p:sp>
        <p:pic>
          <p:nvPicPr>
            <p:cNvPr id="12" name="Picture 11">
              <a:extLst>
                <a:ext uri="{FF2B5EF4-FFF2-40B4-BE49-F238E27FC236}">
                  <a16:creationId xmlns:a16="http://schemas.microsoft.com/office/drawing/2014/main" id="{9D23EE8E-4B3D-504F-AB7F-2F4362AD23A4}"/>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19925" y="735013"/>
              <a:ext cx="2124075" cy="1189037"/>
            </a:xfrm>
            <a:prstGeom prst="rect">
              <a:avLst/>
            </a:prstGeom>
          </p:spPr>
        </p:pic>
        <p:pic>
          <p:nvPicPr>
            <p:cNvPr id="17" name="Picture 16">
              <a:extLst>
                <a:ext uri="{FF2B5EF4-FFF2-40B4-BE49-F238E27FC236}">
                  <a16:creationId xmlns:a16="http://schemas.microsoft.com/office/drawing/2014/main" id="{4E27D128-012B-854D-AACB-8BABFFDD703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77150" y="735013"/>
              <a:ext cx="2114747" cy="1189038"/>
            </a:xfrm>
            <a:prstGeom prst="rect">
              <a:avLst/>
            </a:prstGeom>
          </p:spPr>
        </p:pic>
      </p:grpSp>
      <p:sp>
        <p:nvSpPr>
          <p:cNvPr id="19" name="Rectangle 18">
            <a:extLst>
              <a:ext uri="{FF2B5EF4-FFF2-40B4-BE49-F238E27FC236}">
                <a16:creationId xmlns:a16="http://schemas.microsoft.com/office/drawing/2014/main" id="{3FD5DD8E-45FB-704A-A055-24B527D6255B}"/>
              </a:ext>
            </a:extLst>
          </p:cNvPr>
          <p:cNvSpPr/>
          <p:nvPr/>
        </p:nvSpPr>
        <p:spPr>
          <a:xfrm>
            <a:off x="515871" y="2691263"/>
            <a:ext cx="2790147" cy="906274"/>
          </a:xfrm>
          <a:prstGeom prst="rect">
            <a:avLst/>
          </a:prstGeom>
        </p:spPr>
        <p:txBody>
          <a:bodyPr wrap="square" lIns="0" tIns="0" rIns="0" bIns="0">
            <a:spAutoFit/>
          </a:bodyPr>
          <a:lstStyle/>
          <a:p>
            <a:pPr>
              <a:lnSpc>
                <a:spcPts val="1800"/>
              </a:lnSpc>
            </a:pPr>
            <a:r>
              <a:rPr lang="en-GB" sz="1200" dirty="0">
                <a:solidFill>
                  <a:srgbClr val="C3014A"/>
                </a:solidFill>
              </a:rPr>
              <a:t>Cambridge National in Engineering Design will inspire and equip you with the confidence to use skills that are relevant to the sector and the wider industry. </a:t>
            </a:r>
          </a:p>
        </p:txBody>
      </p:sp>
      <p:sp>
        <p:nvSpPr>
          <p:cNvPr id="20" name="Rectangle 19">
            <a:extLst>
              <a:ext uri="{FF2B5EF4-FFF2-40B4-BE49-F238E27FC236}">
                <a16:creationId xmlns:a16="http://schemas.microsoft.com/office/drawing/2014/main" id="{534DF50F-FF26-3C47-8E11-D1870533E7B9}"/>
              </a:ext>
            </a:extLst>
          </p:cNvPr>
          <p:cNvSpPr/>
          <p:nvPr/>
        </p:nvSpPr>
        <p:spPr>
          <a:xfrm>
            <a:off x="3914118" y="2691263"/>
            <a:ext cx="5097680" cy="2060436"/>
          </a:xfrm>
          <a:prstGeom prst="rect">
            <a:avLst/>
          </a:prstGeom>
        </p:spPr>
        <p:txBody>
          <a:bodyPr wrap="square" lIns="0" tIns="0" rIns="0" bIns="0">
            <a:spAutoFit/>
          </a:bodyPr>
          <a:lstStyle/>
          <a:p>
            <a:pPr marL="182563" indent="-182563">
              <a:lnSpc>
                <a:spcPts val="1800"/>
              </a:lnSpc>
              <a:buClr>
                <a:srgbClr val="C3014A"/>
              </a:buClr>
              <a:buFont typeface="Arial" panose="020B0604020202020204" pitchFamily="34" charset="0"/>
              <a:buChar char="•"/>
            </a:pPr>
            <a:r>
              <a:rPr lang="en-GB" sz="1200" dirty="0"/>
              <a:t>How designs are developed including what information is needed and how manufacturing influences design</a:t>
            </a:r>
          </a:p>
          <a:p>
            <a:pPr marL="182563" indent="-182563">
              <a:lnSpc>
                <a:spcPts val="1800"/>
              </a:lnSpc>
              <a:buClr>
                <a:srgbClr val="C3014A"/>
              </a:buClr>
              <a:buFont typeface="Arial" panose="020B0604020202020204" pitchFamily="34" charset="0"/>
              <a:buChar char="•"/>
            </a:pPr>
            <a:endParaRPr lang="en-GB" sz="1200" dirty="0"/>
          </a:p>
          <a:p>
            <a:pPr marL="182563" indent="-182563">
              <a:lnSpc>
                <a:spcPts val="1800"/>
              </a:lnSpc>
              <a:buClr>
                <a:srgbClr val="C3014A"/>
              </a:buClr>
              <a:buFont typeface="Arial" panose="020B0604020202020204" pitchFamily="34" charset="0"/>
              <a:buChar char="•"/>
            </a:pPr>
            <a:r>
              <a:rPr lang="en-GB" sz="1200" dirty="0"/>
              <a:t>Communicating designs using sketches, drawings and computer aided design (CAD), producing accurate and detailed drawings and models</a:t>
            </a:r>
          </a:p>
          <a:p>
            <a:pPr marL="182563" indent="-182563">
              <a:lnSpc>
                <a:spcPts val="1800"/>
              </a:lnSpc>
              <a:buClr>
                <a:srgbClr val="C3014A"/>
              </a:buClr>
              <a:buFont typeface="Arial" panose="020B0604020202020204" pitchFamily="34" charset="0"/>
              <a:buChar char="•"/>
            </a:pPr>
            <a:endParaRPr lang="en-GB" sz="1200" dirty="0"/>
          </a:p>
          <a:p>
            <a:pPr marL="182563" indent="-182563">
              <a:lnSpc>
                <a:spcPts val="1800"/>
              </a:lnSpc>
              <a:buClr>
                <a:srgbClr val="C3014A"/>
              </a:buClr>
              <a:buFont typeface="Arial" panose="020B0604020202020204" pitchFamily="34" charset="0"/>
              <a:buChar char="•"/>
            </a:pPr>
            <a:r>
              <a:rPr lang="en-GB" sz="1200" dirty="0"/>
              <a:t>How designers create and test models to make a working prototype</a:t>
            </a:r>
          </a:p>
          <a:p>
            <a:pPr marL="182563" indent="-182563">
              <a:lnSpc>
                <a:spcPts val="1800"/>
              </a:lnSpc>
              <a:buClr>
                <a:srgbClr val="C3014A"/>
              </a:buClr>
              <a:buFont typeface="Arial" panose="020B0604020202020204" pitchFamily="34" charset="0"/>
              <a:buChar char="•"/>
            </a:pPr>
            <a:endParaRPr lang="en-GB" sz="1200" dirty="0"/>
          </a:p>
          <a:p>
            <a:pPr marL="182563" indent="-182563">
              <a:lnSpc>
                <a:spcPts val="1800"/>
              </a:lnSpc>
              <a:buClr>
                <a:srgbClr val="C3014A"/>
              </a:buClr>
              <a:buFont typeface="Arial" panose="020B0604020202020204" pitchFamily="34" charset="0"/>
              <a:buChar char="•"/>
            </a:pPr>
            <a:r>
              <a:rPr lang="en-GB" sz="1200" dirty="0"/>
              <a:t>Making your own high-quality models to represent design ideas</a:t>
            </a:r>
          </a:p>
        </p:txBody>
      </p:sp>
    </p:spTree>
    <p:extLst>
      <p:ext uri="{BB962C8B-B14F-4D97-AF65-F5344CB8AC3E}">
        <p14:creationId xmlns:p14="http://schemas.microsoft.com/office/powerpoint/2010/main" val="6394457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1548993" y="2350151"/>
            <a:ext cx="8211788" cy="221599"/>
          </a:xfrm>
          <a:prstGeom prst="rect">
            <a:avLst/>
          </a:prstGeom>
        </p:spPr>
        <p:txBody>
          <a:bodyPr wrap="square" lIns="0" tIns="0" rIns="0" bIns="0">
            <a:spAutoFit/>
          </a:bodyPr>
          <a:lstStyle/>
          <a:p>
            <a:pPr>
              <a:lnSpc>
                <a:spcPts val="1580"/>
              </a:lnSpc>
            </a:pPr>
            <a:r>
              <a:rPr lang="en-GB" sz="2000" b="1" dirty="0">
                <a:solidFill>
                  <a:srgbClr val="C3014A"/>
                </a:solidFill>
              </a:rPr>
              <a:t>Future opportunities</a:t>
            </a:r>
            <a:endParaRPr lang="en-GB" sz="2000" b="1" dirty="0">
              <a:solidFill>
                <a:srgbClr val="AD0F6E"/>
              </a:solidFill>
            </a:endParaRP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1" name="Rectangle 10">
            <a:extLst>
              <a:ext uri="{FF2B5EF4-FFF2-40B4-BE49-F238E27FC236}">
                <a16:creationId xmlns:a16="http://schemas.microsoft.com/office/drawing/2014/main" id="{276EFD28-F9F1-49F6-8944-B884D7F8A386}"/>
              </a:ext>
            </a:extLst>
          </p:cNvPr>
          <p:cNvSpPr/>
          <p:nvPr/>
        </p:nvSpPr>
        <p:spPr>
          <a:xfrm>
            <a:off x="1548993" y="2869206"/>
            <a:ext cx="6295015" cy="906274"/>
          </a:xfrm>
          <a:prstGeom prst="rect">
            <a:avLst/>
          </a:prstGeom>
        </p:spPr>
        <p:txBody>
          <a:bodyPr wrap="square" lIns="0" tIns="0" rIns="0" bIns="0">
            <a:spAutoFit/>
          </a:bodyPr>
          <a:lstStyle/>
          <a:p>
            <a:pPr>
              <a:lnSpc>
                <a:spcPts val="1800"/>
              </a:lnSpc>
              <a:buClr>
                <a:srgbClr val="5F6DAC"/>
              </a:buClr>
            </a:pPr>
            <a:r>
              <a:rPr lang="en-GB" sz="1200" dirty="0"/>
              <a:t>By developing applied knowledge and practical skills, this course will help give you the opportunity to progress on to A Levels, a Cambridge Technical in Engineering, an apprenticeship or university. </a:t>
            </a:r>
            <a:br>
              <a:rPr lang="en-GB" sz="1200" dirty="0"/>
            </a:br>
            <a:endParaRPr lang="en-GB" sz="1200" dirty="0"/>
          </a:p>
          <a:p>
            <a:pPr>
              <a:lnSpc>
                <a:spcPts val="1800"/>
              </a:lnSpc>
              <a:buClr>
                <a:srgbClr val="5F6DAC"/>
              </a:buClr>
            </a:pPr>
            <a:r>
              <a:rPr lang="en-GB" sz="1200" dirty="0"/>
              <a:t>The sky’s the limit with Engineering Design – what about becoming an Aerospace Engineer?</a:t>
            </a:r>
          </a:p>
        </p:txBody>
      </p:sp>
      <p:grpSp>
        <p:nvGrpSpPr>
          <p:cNvPr id="10" name="Group 9">
            <a:extLst>
              <a:ext uri="{FF2B5EF4-FFF2-40B4-BE49-F238E27FC236}">
                <a16:creationId xmlns:a16="http://schemas.microsoft.com/office/drawing/2014/main" id="{B382D0C5-EDF3-0844-B2A9-AE6A498F71BA}"/>
              </a:ext>
            </a:extLst>
          </p:cNvPr>
          <p:cNvGrpSpPr/>
          <p:nvPr/>
        </p:nvGrpSpPr>
        <p:grpSpPr>
          <a:xfrm>
            <a:off x="0" y="735013"/>
            <a:ext cx="9144000" cy="1189038"/>
            <a:chOff x="0" y="735013"/>
            <a:chExt cx="9144000" cy="1189038"/>
          </a:xfrm>
        </p:grpSpPr>
        <p:sp>
          <p:nvSpPr>
            <p:cNvPr id="12" name="Rectangle 11">
              <a:extLst>
                <a:ext uri="{FF2B5EF4-FFF2-40B4-BE49-F238E27FC236}">
                  <a16:creationId xmlns:a16="http://schemas.microsoft.com/office/drawing/2014/main" id="{187AF903-3E66-4D4D-A65A-9BD3A5451E85}"/>
                </a:ext>
              </a:extLst>
            </p:cNvPr>
            <p:cNvSpPr/>
            <p:nvPr/>
          </p:nvSpPr>
          <p:spPr>
            <a:xfrm>
              <a:off x="5111750" y="735606"/>
              <a:ext cx="1907704" cy="1188443"/>
            </a:xfrm>
            <a:prstGeom prst="rect">
              <a:avLst/>
            </a:prstGeom>
            <a:solidFill>
              <a:srgbClr val="C3014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8D69D7C-AD2C-A94A-BCC1-3AA21E335260}"/>
                </a:ext>
              </a:extLst>
            </p:cNvPr>
            <p:cNvSpPr/>
            <p:nvPr/>
          </p:nvSpPr>
          <p:spPr>
            <a:xfrm>
              <a:off x="0" y="735606"/>
              <a:ext cx="5111750" cy="1188444"/>
            </a:xfrm>
            <a:prstGeom prst="rect">
              <a:avLst/>
            </a:prstGeom>
            <a:solidFill>
              <a:srgbClr val="C30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5FF0A73A-C0D4-A54F-A3D0-D8F493407B29}"/>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Engineering Design</a:t>
              </a:r>
            </a:p>
          </p:txBody>
        </p:sp>
        <p:pic>
          <p:nvPicPr>
            <p:cNvPr id="19" name="Picture 18">
              <a:extLst>
                <a:ext uri="{FF2B5EF4-FFF2-40B4-BE49-F238E27FC236}">
                  <a16:creationId xmlns:a16="http://schemas.microsoft.com/office/drawing/2014/main" id="{A5261DDF-386C-DE4E-8DB6-5675FC0581D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19925" y="735013"/>
              <a:ext cx="2124075" cy="1189037"/>
            </a:xfrm>
            <a:prstGeom prst="rect">
              <a:avLst/>
            </a:prstGeom>
          </p:spPr>
        </p:pic>
        <p:pic>
          <p:nvPicPr>
            <p:cNvPr id="20" name="Picture 19">
              <a:extLst>
                <a:ext uri="{FF2B5EF4-FFF2-40B4-BE49-F238E27FC236}">
                  <a16:creationId xmlns:a16="http://schemas.microsoft.com/office/drawing/2014/main" id="{018840BF-3139-E049-AB54-BBDC87785FC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77150" y="735013"/>
              <a:ext cx="2114747" cy="1189038"/>
            </a:xfrm>
            <a:prstGeom prst="rect">
              <a:avLst/>
            </a:prstGeom>
          </p:spPr>
        </p:pic>
      </p:grpSp>
    </p:spTree>
    <p:extLst>
      <p:ext uri="{BB962C8B-B14F-4D97-AF65-F5344CB8AC3E}">
        <p14:creationId xmlns:p14="http://schemas.microsoft.com/office/powerpoint/2010/main" val="16192876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1421681" y="2288821"/>
            <a:ext cx="8211788" cy="221599"/>
          </a:xfrm>
          <a:prstGeom prst="rect">
            <a:avLst/>
          </a:prstGeom>
        </p:spPr>
        <p:txBody>
          <a:bodyPr wrap="square" lIns="0" tIns="0" rIns="0" bIns="0">
            <a:spAutoFit/>
          </a:bodyPr>
          <a:lstStyle/>
          <a:p>
            <a:pPr>
              <a:lnSpc>
                <a:spcPts val="1580"/>
              </a:lnSpc>
            </a:pPr>
            <a:r>
              <a:rPr lang="en-GB" sz="2000" b="1" dirty="0">
                <a:solidFill>
                  <a:srgbClr val="C3014A"/>
                </a:solidFill>
              </a:rPr>
              <a:t>Building futures through practical skills</a:t>
            </a:r>
            <a:endParaRPr lang="en-GB" sz="2000" b="1" dirty="0">
              <a:solidFill>
                <a:srgbClr val="AD0F6E"/>
              </a:solidFill>
            </a:endParaRP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1" name="Rectangle 10">
            <a:extLst>
              <a:ext uri="{FF2B5EF4-FFF2-40B4-BE49-F238E27FC236}">
                <a16:creationId xmlns:a16="http://schemas.microsoft.com/office/drawing/2014/main" id="{276EFD28-F9F1-49F6-8944-B884D7F8A386}"/>
              </a:ext>
            </a:extLst>
          </p:cNvPr>
          <p:cNvSpPr/>
          <p:nvPr/>
        </p:nvSpPr>
        <p:spPr>
          <a:xfrm>
            <a:off x="1421681" y="2743879"/>
            <a:ext cx="6660281" cy="1829603"/>
          </a:xfrm>
          <a:prstGeom prst="rect">
            <a:avLst/>
          </a:prstGeom>
        </p:spPr>
        <p:txBody>
          <a:bodyPr wrap="square" lIns="0" tIns="0" rIns="0" bIns="0">
            <a:spAutoFit/>
          </a:bodyPr>
          <a:lstStyle/>
          <a:p>
            <a:pPr>
              <a:lnSpc>
                <a:spcPts val="1800"/>
              </a:lnSpc>
              <a:buClr>
                <a:srgbClr val="5F6DAC"/>
              </a:buClr>
            </a:pPr>
            <a:r>
              <a:rPr lang="en-GB" sz="1200" dirty="0"/>
              <a:t>You’ll develop a range of skills to help you succeed not only in the workplace but in other subjects too.</a:t>
            </a:r>
          </a:p>
          <a:p>
            <a:pPr>
              <a:lnSpc>
                <a:spcPts val="1800"/>
              </a:lnSpc>
              <a:buClr>
                <a:srgbClr val="5F6DAC"/>
              </a:buClr>
            </a:pPr>
            <a:r>
              <a:rPr lang="en-GB" sz="1200" dirty="0"/>
              <a:t> </a:t>
            </a:r>
          </a:p>
          <a:p>
            <a:pPr>
              <a:lnSpc>
                <a:spcPts val="1800"/>
              </a:lnSpc>
              <a:buClr>
                <a:srgbClr val="5F6DAC"/>
              </a:buClr>
            </a:pPr>
            <a:r>
              <a:rPr lang="en-GB" sz="1200" dirty="0"/>
              <a:t>These skills include: </a:t>
            </a:r>
          </a:p>
          <a:p>
            <a:pPr>
              <a:lnSpc>
                <a:spcPts val="1800"/>
              </a:lnSpc>
              <a:buClr>
                <a:srgbClr val="5F6DAC"/>
              </a:buClr>
            </a:pPr>
            <a:endParaRPr lang="en-GB" sz="1200" dirty="0"/>
          </a:p>
          <a:p>
            <a:pPr marL="171450" indent="-171450">
              <a:lnSpc>
                <a:spcPts val="1800"/>
              </a:lnSpc>
              <a:buClr>
                <a:srgbClr val="C3014A"/>
              </a:buClr>
              <a:buFont typeface="Arial" panose="020B0604020202020204" pitchFamily="34" charset="0"/>
              <a:buChar char="•"/>
            </a:pPr>
            <a:r>
              <a:rPr lang="en-GB" sz="1200" dirty="0"/>
              <a:t>Creative thinking</a:t>
            </a:r>
          </a:p>
          <a:p>
            <a:pPr marL="171450" indent="-171450">
              <a:lnSpc>
                <a:spcPts val="1800"/>
              </a:lnSpc>
              <a:buClr>
                <a:srgbClr val="C3014A"/>
              </a:buClr>
              <a:buFont typeface="Arial" panose="020B0604020202020204" pitchFamily="34" charset="0"/>
              <a:buChar char="•"/>
            </a:pPr>
            <a:r>
              <a:rPr lang="en-GB" sz="1200" dirty="0"/>
              <a:t>Analytical skills</a:t>
            </a:r>
          </a:p>
          <a:p>
            <a:pPr marL="171450" indent="-171450">
              <a:lnSpc>
                <a:spcPts val="1800"/>
              </a:lnSpc>
              <a:buClr>
                <a:srgbClr val="C3014A"/>
              </a:buClr>
              <a:buFont typeface="Arial" panose="020B0604020202020204" pitchFamily="34" charset="0"/>
              <a:buChar char="•"/>
            </a:pPr>
            <a:r>
              <a:rPr lang="en-GB" sz="1200" dirty="0"/>
              <a:t>Problem solving</a:t>
            </a:r>
          </a:p>
          <a:p>
            <a:pPr marL="171450" indent="-171450">
              <a:lnSpc>
                <a:spcPts val="1800"/>
              </a:lnSpc>
              <a:buClr>
                <a:srgbClr val="C3014A"/>
              </a:buClr>
              <a:buFont typeface="Arial" panose="020B0604020202020204" pitchFamily="34" charset="0"/>
              <a:buChar char="•"/>
            </a:pPr>
            <a:r>
              <a:rPr lang="en-GB" sz="1200" dirty="0"/>
              <a:t>Research and planning</a:t>
            </a:r>
          </a:p>
        </p:txBody>
      </p:sp>
      <p:sp>
        <p:nvSpPr>
          <p:cNvPr id="12" name="Rectangle 11">
            <a:extLst>
              <a:ext uri="{FF2B5EF4-FFF2-40B4-BE49-F238E27FC236}">
                <a16:creationId xmlns:a16="http://schemas.microsoft.com/office/drawing/2014/main" id="{D46735A3-7488-8646-955C-E546259F5ED6}"/>
              </a:ext>
            </a:extLst>
          </p:cNvPr>
          <p:cNvSpPr/>
          <p:nvPr/>
        </p:nvSpPr>
        <p:spPr>
          <a:xfrm>
            <a:off x="5111750" y="735606"/>
            <a:ext cx="1907704" cy="1188443"/>
          </a:xfrm>
          <a:prstGeom prst="rect">
            <a:avLst/>
          </a:prstGeom>
          <a:solidFill>
            <a:srgbClr val="C3014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F34D941C-6441-0C43-A4F2-0E825ED4271E}"/>
              </a:ext>
            </a:extLst>
          </p:cNvPr>
          <p:cNvSpPr/>
          <p:nvPr/>
        </p:nvSpPr>
        <p:spPr>
          <a:xfrm>
            <a:off x="0" y="735606"/>
            <a:ext cx="5111750" cy="1188444"/>
          </a:xfrm>
          <a:prstGeom prst="rect">
            <a:avLst/>
          </a:prstGeom>
          <a:solidFill>
            <a:srgbClr val="C30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497514B9-17E0-0044-B737-7F7FD14CB8B6}"/>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Engineering Design</a:t>
            </a:r>
          </a:p>
        </p:txBody>
      </p:sp>
      <p:pic>
        <p:nvPicPr>
          <p:cNvPr id="19" name="Picture 18">
            <a:extLst>
              <a:ext uri="{FF2B5EF4-FFF2-40B4-BE49-F238E27FC236}">
                <a16:creationId xmlns:a16="http://schemas.microsoft.com/office/drawing/2014/main" id="{C313390D-C2F3-A545-A9E8-6493B2DC1B9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19925" y="735013"/>
            <a:ext cx="2124075" cy="1189037"/>
          </a:xfrm>
          <a:prstGeom prst="rect">
            <a:avLst/>
          </a:prstGeom>
        </p:spPr>
      </p:pic>
      <p:pic>
        <p:nvPicPr>
          <p:cNvPr id="20" name="Picture 19">
            <a:extLst>
              <a:ext uri="{FF2B5EF4-FFF2-40B4-BE49-F238E27FC236}">
                <a16:creationId xmlns:a16="http://schemas.microsoft.com/office/drawing/2014/main" id="{2A1018BD-63BA-6A4D-A709-EDEE8E8668CC}"/>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77150" y="735013"/>
            <a:ext cx="2114747" cy="1189038"/>
          </a:xfrm>
          <a:prstGeom prst="rect">
            <a:avLst/>
          </a:prstGeom>
        </p:spPr>
      </p:pic>
    </p:spTree>
    <p:extLst>
      <p:ext uri="{BB962C8B-B14F-4D97-AF65-F5344CB8AC3E}">
        <p14:creationId xmlns:p14="http://schemas.microsoft.com/office/powerpoint/2010/main" val="14318141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2C7C4A7-A377-224E-9D71-F5A89C6A17F2}"/>
              </a:ext>
            </a:extLst>
          </p:cNvPr>
          <p:cNvSpPr/>
          <p:nvPr/>
        </p:nvSpPr>
        <p:spPr>
          <a:xfrm>
            <a:off x="-1" y="734110"/>
            <a:ext cx="4427539" cy="4409251"/>
          </a:xfrm>
          <a:prstGeom prst="rect">
            <a:avLst/>
          </a:prstGeom>
          <a:solidFill>
            <a:srgbClr val="C30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C9657ED7-C635-B24D-8C63-0715EAC10FE6}"/>
              </a:ext>
            </a:extLst>
          </p:cNvPr>
          <p:cNvSpPr/>
          <p:nvPr/>
        </p:nvSpPr>
        <p:spPr>
          <a:xfrm>
            <a:off x="0" y="0"/>
            <a:ext cx="9144000" cy="7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20631D7F-16A3-4D4F-B543-57910904E7CE}"/>
              </a:ext>
            </a:extLst>
          </p:cNvPr>
          <p:cNvSpPr/>
          <p:nvPr/>
        </p:nvSpPr>
        <p:spPr>
          <a:xfrm>
            <a:off x="358775" y="2048433"/>
            <a:ext cx="4135922" cy="1559594"/>
          </a:xfrm>
          <a:prstGeom prst="rect">
            <a:avLst/>
          </a:prstGeom>
        </p:spPr>
        <p:txBody>
          <a:bodyPr wrap="square" lIns="0" tIns="0" rIns="0" bIns="0">
            <a:spAutoFit/>
          </a:bodyPr>
          <a:lstStyle/>
          <a:p>
            <a:pPr>
              <a:lnSpc>
                <a:spcPts val="4000"/>
              </a:lnSpc>
            </a:pPr>
            <a:r>
              <a:rPr lang="en-GB" sz="4000" b="1" dirty="0">
                <a:solidFill>
                  <a:srgbClr val="FFFFFF"/>
                </a:solidFill>
                <a:latin typeface="ITC Avant Garde Std Md" panose="020B0602020202020204" pitchFamily="34" charset="77"/>
              </a:rPr>
              <a:t>ENGINEERING PROGRAMMABLE</a:t>
            </a:r>
          </a:p>
          <a:p>
            <a:pPr>
              <a:lnSpc>
                <a:spcPts val="4000"/>
              </a:lnSpc>
            </a:pPr>
            <a:r>
              <a:rPr lang="en-GB" sz="4000" b="1" dirty="0">
                <a:solidFill>
                  <a:srgbClr val="FFFFFF"/>
                </a:solidFill>
                <a:effectLst/>
                <a:latin typeface="ITC Avant Garde Std Md" panose="020B0602020202020204" pitchFamily="34" charset="77"/>
              </a:rPr>
              <a:t>SYSTEMS</a:t>
            </a:r>
          </a:p>
        </p:txBody>
      </p:sp>
      <p:sp>
        <p:nvSpPr>
          <p:cNvPr id="24" name="Rectangle 23">
            <a:extLst>
              <a:ext uri="{FF2B5EF4-FFF2-40B4-BE49-F238E27FC236}">
                <a16:creationId xmlns:a16="http://schemas.microsoft.com/office/drawing/2014/main" id="{4131036D-8B4A-AA4F-A58D-690209A189E3}"/>
              </a:ext>
            </a:extLst>
          </p:cNvPr>
          <p:cNvSpPr/>
          <p:nvPr/>
        </p:nvSpPr>
        <p:spPr>
          <a:xfrm>
            <a:off x="358775" y="1541848"/>
            <a:ext cx="4221423" cy="246221"/>
          </a:xfrm>
          <a:prstGeom prst="rect">
            <a:avLst/>
          </a:prstGeom>
        </p:spPr>
        <p:txBody>
          <a:bodyPr wrap="square" lIns="0" tIns="0" rIns="0" bIns="0">
            <a:spAutoFit/>
          </a:bodyPr>
          <a:lstStyle/>
          <a:p>
            <a:r>
              <a:rPr lang="en-GB" sz="1600" dirty="0">
                <a:solidFill>
                  <a:schemeClr val="bg1"/>
                </a:solidFill>
                <a:latin typeface="ITC Avant Garde Std Bk" panose="020B0502020202020204" pitchFamily="34" charset="77"/>
              </a:rPr>
              <a:t>Cambridge National in</a:t>
            </a:r>
          </a:p>
        </p:txBody>
      </p:sp>
      <p:pic>
        <p:nvPicPr>
          <p:cNvPr id="16" name="Picture 15" descr="Logo, company name&#10;&#10;Description automatically generated">
            <a:extLst>
              <a:ext uri="{FF2B5EF4-FFF2-40B4-BE49-F238E27FC236}">
                <a16:creationId xmlns:a16="http://schemas.microsoft.com/office/drawing/2014/main" id="{72625102-B51B-FB41-A7AE-1C291BA7FAE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0" name="Picture 19" descr="Logo, company name&#10;&#10;Description automatically generated">
            <a:extLst>
              <a:ext uri="{FF2B5EF4-FFF2-40B4-BE49-F238E27FC236}">
                <a16:creationId xmlns:a16="http://schemas.microsoft.com/office/drawing/2014/main" id="{69D7D1A6-B94C-5847-99C6-878E2A2E72F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pic>
        <p:nvPicPr>
          <p:cNvPr id="4" name="Picture 3">
            <a:extLst>
              <a:ext uri="{FF2B5EF4-FFF2-40B4-BE49-F238E27FC236}">
                <a16:creationId xmlns:a16="http://schemas.microsoft.com/office/drawing/2014/main" id="{4C4DB72D-C353-4F26-8697-B1B4DADBC2C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551613" y="735013"/>
            <a:ext cx="2592387" cy="4408487"/>
          </a:xfrm>
          <a:prstGeom prst="rect">
            <a:avLst/>
          </a:prstGeom>
        </p:spPr>
      </p:pic>
      <p:pic>
        <p:nvPicPr>
          <p:cNvPr id="12" name="Picture 11">
            <a:extLst>
              <a:ext uri="{FF2B5EF4-FFF2-40B4-BE49-F238E27FC236}">
                <a16:creationId xmlns:a16="http://schemas.microsoft.com/office/drawing/2014/main" id="{87D4CDBE-FCEF-AC44-A02B-1CD9035FC8B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427538" y="735013"/>
            <a:ext cx="2124075" cy="4408487"/>
          </a:xfrm>
          <a:prstGeom prst="rect">
            <a:avLst/>
          </a:prstGeom>
        </p:spPr>
      </p:pic>
    </p:spTree>
    <p:extLst>
      <p:ext uri="{BB962C8B-B14F-4D97-AF65-F5344CB8AC3E}">
        <p14:creationId xmlns:p14="http://schemas.microsoft.com/office/powerpoint/2010/main" val="100063423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3849620" y="2349841"/>
            <a:ext cx="8211788" cy="221599"/>
          </a:xfrm>
          <a:prstGeom prst="rect">
            <a:avLst/>
          </a:prstGeom>
        </p:spPr>
        <p:txBody>
          <a:bodyPr wrap="square" lIns="0" tIns="0" rIns="0" bIns="0">
            <a:spAutoFit/>
          </a:bodyPr>
          <a:lstStyle/>
          <a:p>
            <a:pPr>
              <a:lnSpc>
                <a:spcPts val="1580"/>
              </a:lnSpc>
            </a:pPr>
            <a:r>
              <a:rPr lang="en-GB" sz="2000" b="1" dirty="0">
                <a:solidFill>
                  <a:srgbClr val="C3014A"/>
                </a:solidFill>
              </a:rPr>
              <a:t>As part of the Cambridge National, you’ll cover</a:t>
            </a:r>
            <a:r>
              <a:rPr lang="en-GB" sz="2000" b="1" dirty="0">
                <a:solidFill>
                  <a:srgbClr val="AD0F6E"/>
                </a:solidFill>
              </a:rPr>
              <a:t>:</a:t>
            </a: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grpSp>
        <p:nvGrpSpPr>
          <p:cNvPr id="5" name="Group 4">
            <a:extLst>
              <a:ext uri="{FF2B5EF4-FFF2-40B4-BE49-F238E27FC236}">
                <a16:creationId xmlns:a16="http://schemas.microsoft.com/office/drawing/2014/main" id="{6EBE76C8-D4CD-C34D-BEDC-D0B81392C592}"/>
              </a:ext>
            </a:extLst>
          </p:cNvPr>
          <p:cNvGrpSpPr/>
          <p:nvPr/>
        </p:nvGrpSpPr>
        <p:grpSpPr>
          <a:xfrm>
            <a:off x="0" y="735013"/>
            <a:ext cx="9143999" cy="1189037"/>
            <a:chOff x="0" y="735013"/>
            <a:chExt cx="9143999" cy="1189037"/>
          </a:xfrm>
        </p:grpSpPr>
        <p:sp>
          <p:nvSpPr>
            <p:cNvPr id="13" name="Rectangle 12">
              <a:extLst>
                <a:ext uri="{FF2B5EF4-FFF2-40B4-BE49-F238E27FC236}">
                  <a16:creationId xmlns:a16="http://schemas.microsoft.com/office/drawing/2014/main" id="{A14587C8-E3E8-4F4A-BC33-D3D34A990B15}"/>
                </a:ext>
              </a:extLst>
            </p:cNvPr>
            <p:cNvSpPr/>
            <p:nvPr/>
          </p:nvSpPr>
          <p:spPr>
            <a:xfrm>
              <a:off x="5111750" y="735606"/>
              <a:ext cx="1907704" cy="1188443"/>
            </a:xfrm>
            <a:prstGeom prst="rect">
              <a:avLst/>
            </a:prstGeom>
            <a:solidFill>
              <a:srgbClr val="C3014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2">
              <a:extLst>
                <a:ext uri="{FF2B5EF4-FFF2-40B4-BE49-F238E27FC236}">
                  <a16:creationId xmlns:a16="http://schemas.microsoft.com/office/drawing/2014/main" id="{A0D9765E-0C04-574B-9174-F5A3DCFE4AB9}"/>
                </a:ext>
              </a:extLst>
            </p:cNvPr>
            <p:cNvSpPr/>
            <p:nvPr/>
          </p:nvSpPr>
          <p:spPr>
            <a:xfrm>
              <a:off x="0" y="735607"/>
              <a:ext cx="5111750" cy="1188443"/>
            </a:xfrm>
            <a:prstGeom prst="rect">
              <a:avLst/>
            </a:prstGeom>
            <a:solidFill>
              <a:srgbClr val="C30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CD9D40B-97C0-BE40-8662-5B2751E51AAD}"/>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Engineering Programmable Systems</a:t>
              </a:r>
            </a:p>
          </p:txBody>
        </p:sp>
        <p:pic>
          <p:nvPicPr>
            <p:cNvPr id="12" name="Picture 11">
              <a:extLst>
                <a:ext uri="{FF2B5EF4-FFF2-40B4-BE49-F238E27FC236}">
                  <a16:creationId xmlns:a16="http://schemas.microsoft.com/office/drawing/2014/main" id="{CF9675EF-A908-A54C-AC04-94927F1E811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19924" y="735014"/>
              <a:ext cx="2124075" cy="1189036"/>
            </a:xfrm>
            <a:prstGeom prst="rect">
              <a:avLst/>
            </a:prstGeom>
          </p:spPr>
        </p:pic>
        <p:pic>
          <p:nvPicPr>
            <p:cNvPr id="17" name="Picture 16">
              <a:extLst>
                <a:ext uri="{FF2B5EF4-FFF2-40B4-BE49-F238E27FC236}">
                  <a16:creationId xmlns:a16="http://schemas.microsoft.com/office/drawing/2014/main" id="{8A33DBBD-8666-FA4B-9F93-78735AB50F82}"/>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500721" y="735013"/>
              <a:ext cx="1348554" cy="1189037"/>
            </a:xfrm>
            <a:prstGeom prst="rect">
              <a:avLst/>
            </a:prstGeom>
          </p:spPr>
        </p:pic>
      </p:grpSp>
      <p:sp>
        <p:nvSpPr>
          <p:cNvPr id="19" name="Rectangle 18">
            <a:extLst>
              <a:ext uri="{FF2B5EF4-FFF2-40B4-BE49-F238E27FC236}">
                <a16:creationId xmlns:a16="http://schemas.microsoft.com/office/drawing/2014/main" id="{85ADEC7F-B0F5-F34C-892C-B4EB7305D28B}"/>
              </a:ext>
            </a:extLst>
          </p:cNvPr>
          <p:cNvSpPr/>
          <p:nvPr/>
        </p:nvSpPr>
        <p:spPr>
          <a:xfrm>
            <a:off x="493838" y="2697147"/>
            <a:ext cx="2790147" cy="1137106"/>
          </a:xfrm>
          <a:prstGeom prst="rect">
            <a:avLst/>
          </a:prstGeom>
        </p:spPr>
        <p:txBody>
          <a:bodyPr wrap="square" lIns="0" tIns="0" rIns="0" bIns="0">
            <a:spAutoFit/>
          </a:bodyPr>
          <a:lstStyle/>
          <a:p>
            <a:pPr>
              <a:lnSpc>
                <a:spcPts val="1800"/>
              </a:lnSpc>
            </a:pPr>
            <a:r>
              <a:rPr lang="en-GB" sz="1200" dirty="0">
                <a:solidFill>
                  <a:srgbClr val="C3014A"/>
                </a:solidFill>
              </a:rPr>
              <a:t>Cambridge National in Engineering Programmable Systems will inspire and equip you with the confidence to use skills that are relevant to the design, installation, maintenance and repair sectors.</a:t>
            </a:r>
          </a:p>
        </p:txBody>
      </p:sp>
      <p:sp>
        <p:nvSpPr>
          <p:cNvPr id="20" name="Rectangle 19">
            <a:extLst>
              <a:ext uri="{FF2B5EF4-FFF2-40B4-BE49-F238E27FC236}">
                <a16:creationId xmlns:a16="http://schemas.microsoft.com/office/drawing/2014/main" id="{834448D8-09C9-4740-923C-32C0B5647BC2}"/>
              </a:ext>
            </a:extLst>
          </p:cNvPr>
          <p:cNvSpPr/>
          <p:nvPr/>
        </p:nvSpPr>
        <p:spPr>
          <a:xfrm>
            <a:off x="3849620" y="2682859"/>
            <a:ext cx="5074043" cy="2291268"/>
          </a:xfrm>
          <a:prstGeom prst="rect">
            <a:avLst/>
          </a:prstGeom>
        </p:spPr>
        <p:txBody>
          <a:bodyPr wrap="square" lIns="0" tIns="0" rIns="0" bIns="0">
            <a:spAutoFit/>
          </a:bodyPr>
          <a:lstStyle/>
          <a:p>
            <a:pPr marL="182563" indent="-182563">
              <a:lnSpc>
                <a:spcPts val="1800"/>
              </a:lnSpc>
              <a:buClr>
                <a:srgbClr val="C3014A"/>
              </a:buClr>
              <a:buFont typeface="Arial" panose="020B0604020202020204" pitchFamily="34" charset="0"/>
              <a:buChar char="•"/>
            </a:pPr>
            <a:r>
              <a:rPr lang="en-GB" sz="1200" dirty="0"/>
              <a:t>The key fundamentals of how electronic and programmable technologies work</a:t>
            </a:r>
          </a:p>
          <a:p>
            <a:pPr marL="182563" indent="-182563">
              <a:lnSpc>
                <a:spcPts val="1800"/>
              </a:lnSpc>
              <a:buClr>
                <a:srgbClr val="C3014A"/>
              </a:buClr>
              <a:buFont typeface="Arial" panose="020B0604020202020204" pitchFamily="34" charset="0"/>
              <a:buChar char="•"/>
            </a:pPr>
            <a:endParaRPr lang="en-GB" sz="1200" dirty="0"/>
          </a:p>
          <a:p>
            <a:pPr marL="182563" indent="-182563">
              <a:lnSpc>
                <a:spcPts val="1800"/>
              </a:lnSpc>
              <a:buClr>
                <a:srgbClr val="C3014A"/>
              </a:buClr>
              <a:buFont typeface="Arial" panose="020B0604020202020204" pitchFamily="34" charset="0"/>
              <a:buChar char="•"/>
            </a:pPr>
            <a:r>
              <a:rPr lang="en-GB" sz="1200" dirty="0"/>
              <a:t>Electronic circuit components, what different types of input and output devices do and how to program microcontrollers</a:t>
            </a:r>
          </a:p>
          <a:p>
            <a:pPr marL="182563" indent="-182563">
              <a:lnSpc>
                <a:spcPts val="1800"/>
              </a:lnSpc>
              <a:buClr>
                <a:srgbClr val="C3014A"/>
              </a:buClr>
              <a:buFont typeface="Arial" panose="020B0604020202020204" pitchFamily="34" charset="0"/>
              <a:buChar char="•"/>
            </a:pPr>
            <a:endParaRPr lang="en-GB" sz="1200" dirty="0"/>
          </a:p>
          <a:p>
            <a:pPr marL="182563" indent="-182563">
              <a:lnSpc>
                <a:spcPts val="1800"/>
              </a:lnSpc>
              <a:buClr>
                <a:srgbClr val="C3014A"/>
              </a:buClr>
              <a:buFont typeface="Arial" panose="020B0604020202020204" pitchFamily="34" charset="0"/>
              <a:buChar char="•"/>
            </a:pPr>
            <a:r>
              <a:rPr lang="en-GB" sz="1200" dirty="0"/>
              <a:t>Constructing and testing electronic circuits</a:t>
            </a:r>
          </a:p>
          <a:p>
            <a:pPr marL="182563" indent="-182563">
              <a:lnSpc>
                <a:spcPts val="1800"/>
              </a:lnSpc>
              <a:buClr>
                <a:srgbClr val="C3014A"/>
              </a:buClr>
              <a:buFont typeface="Arial" panose="020B0604020202020204" pitchFamily="34" charset="0"/>
              <a:buChar char="•"/>
            </a:pPr>
            <a:endParaRPr lang="en-GB" sz="1200" dirty="0"/>
          </a:p>
          <a:p>
            <a:pPr marL="182563" indent="-182563">
              <a:lnSpc>
                <a:spcPts val="1800"/>
              </a:lnSpc>
              <a:buClr>
                <a:srgbClr val="C3014A"/>
              </a:buClr>
              <a:buFont typeface="Arial" panose="020B0604020202020204" pitchFamily="34" charset="0"/>
              <a:buChar char="•"/>
            </a:pPr>
            <a:r>
              <a:rPr lang="en-GB" sz="1200" dirty="0"/>
              <a:t>How to identify common faults in circuits that don’t work as expected</a:t>
            </a:r>
          </a:p>
          <a:p>
            <a:pPr marL="182563" indent="-182563">
              <a:lnSpc>
                <a:spcPts val="1800"/>
              </a:lnSpc>
              <a:buClr>
                <a:srgbClr val="C3014A"/>
              </a:buClr>
              <a:buFont typeface="Arial" panose="020B0604020202020204" pitchFamily="34" charset="0"/>
              <a:buChar char="•"/>
            </a:pPr>
            <a:endParaRPr lang="en-GB" sz="1200" dirty="0"/>
          </a:p>
          <a:p>
            <a:pPr marL="182563" indent="-182563">
              <a:lnSpc>
                <a:spcPts val="1800"/>
              </a:lnSpc>
              <a:buClr>
                <a:srgbClr val="C3014A"/>
              </a:buClr>
              <a:buFont typeface="Arial" panose="020B0604020202020204" pitchFamily="34" charset="0"/>
              <a:buChar char="•"/>
            </a:pPr>
            <a:r>
              <a:rPr lang="en-GB" sz="1200" dirty="0"/>
              <a:t>How to develop programmable systems to meet a design brief</a:t>
            </a:r>
          </a:p>
        </p:txBody>
      </p:sp>
    </p:spTree>
    <p:extLst>
      <p:ext uri="{BB962C8B-B14F-4D97-AF65-F5344CB8AC3E}">
        <p14:creationId xmlns:p14="http://schemas.microsoft.com/office/powerpoint/2010/main" val="4601312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1223519" y="2317049"/>
            <a:ext cx="8211788" cy="221599"/>
          </a:xfrm>
          <a:prstGeom prst="rect">
            <a:avLst/>
          </a:prstGeom>
        </p:spPr>
        <p:txBody>
          <a:bodyPr wrap="square" lIns="0" tIns="0" rIns="0" bIns="0">
            <a:spAutoFit/>
          </a:bodyPr>
          <a:lstStyle/>
          <a:p>
            <a:pPr>
              <a:lnSpc>
                <a:spcPts val="1580"/>
              </a:lnSpc>
            </a:pPr>
            <a:r>
              <a:rPr lang="en-GB" sz="2000" b="1" dirty="0">
                <a:solidFill>
                  <a:srgbClr val="C3014A"/>
                </a:solidFill>
              </a:rPr>
              <a:t>Future opportunities</a:t>
            </a:r>
            <a:endParaRPr lang="en-GB" sz="2000" b="1" dirty="0">
              <a:solidFill>
                <a:srgbClr val="AD0F6E"/>
              </a:solidFill>
            </a:endParaRP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1" name="Rectangle 10">
            <a:extLst>
              <a:ext uri="{FF2B5EF4-FFF2-40B4-BE49-F238E27FC236}">
                <a16:creationId xmlns:a16="http://schemas.microsoft.com/office/drawing/2014/main" id="{276EFD28-F9F1-49F6-8944-B884D7F8A386}"/>
              </a:ext>
            </a:extLst>
          </p:cNvPr>
          <p:cNvSpPr/>
          <p:nvPr/>
        </p:nvSpPr>
        <p:spPr>
          <a:xfrm>
            <a:off x="1223519" y="2683232"/>
            <a:ext cx="6967044" cy="1137106"/>
          </a:xfrm>
          <a:prstGeom prst="rect">
            <a:avLst/>
          </a:prstGeom>
        </p:spPr>
        <p:txBody>
          <a:bodyPr wrap="square" lIns="0" tIns="0" rIns="0" bIns="0">
            <a:spAutoFit/>
          </a:bodyPr>
          <a:lstStyle/>
          <a:p>
            <a:pPr>
              <a:lnSpc>
                <a:spcPts val="1800"/>
              </a:lnSpc>
              <a:buClr>
                <a:srgbClr val="5F6DAC"/>
              </a:buClr>
            </a:pPr>
            <a:r>
              <a:rPr lang="en-GB" sz="1200" dirty="0"/>
              <a:t>By developing applied knowledge and practical skills, this course will help give you the opportunity to progress on to A Levels, a Cambridge Technical in Engineering, an apprenticeship or university. </a:t>
            </a:r>
          </a:p>
          <a:p>
            <a:pPr>
              <a:lnSpc>
                <a:spcPts val="1800"/>
              </a:lnSpc>
              <a:buClr>
                <a:srgbClr val="5F6DAC"/>
              </a:buClr>
            </a:pPr>
            <a:endParaRPr lang="en-GB" sz="1200" dirty="0"/>
          </a:p>
          <a:p>
            <a:pPr>
              <a:lnSpc>
                <a:spcPts val="1800"/>
              </a:lnSpc>
              <a:buClr>
                <a:srgbClr val="5F6DAC"/>
              </a:buClr>
            </a:pPr>
            <a:r>
              <a:rPr lang="en-GB" sz="1200" dirty="0"/>
              <a:t>Programmable systems are used in many sectors, including building and industry, transportation, construction and power. </a:t>
            </a:r>
          </a:p>
        </p:txBody>
      </p:sp>
      <p:grpSp>
        <p:nvGrpSpPr>
          <p:cNvPr id="10" name="Group 9">
            <a:extLst>
              <a:ext uri="{FF2B5EF4-FFF2-40B4-BE49-F238E27FC236}">
                <a16:creationId xmlns:a16="http://schemas.microsoft.com/office/drawing/2014/main" id="{875E434A-AD27-B942-B753-0DB729495690}"/>
              </a:ext>
            </a:extLst>
          </p:cNvPr>
          <p:cNvGrpSpPr/>
          <p:nvPr/>
        </p:nvGrpSpPr>
        <p:grpSpPr>
          <a:xfrm>
            <a:off x="0" y="735013"/>
            <a:ext cx="9143999" cy="1189037"/>
            <a:chOff x="0" y="735013"/>
            <a:chExt cx="9143999" cy="1189037"/>
          </a:xfrm>
        </p:grpSpPr>
        <p:sp>
          <p:nvSpPr>
            <p:cNvPr id="13" name="Rectangle 12">
              <a:extLst>
                <a:ext uri="{FF2B5EF4-FFF2-40B4-BE49-F238E27FC236}">
                  <a16:creationId xmlns:a16="http://schemas.microsoft.com/office/drawing/2014/main" id="{7B56ADBE-581B-484C-BCE4-F491F4EE8D23}"/>
                </a:ext>
              </a:extLst>
            </p:cNvPr>
            <p:cNvSpPr/>
            <p:nvPr/>
          </p:nvSpPr>
          <p:spPr>
            <a:xfrm>
              <a:off x="5111750" y="735606"/>
              <a:ext cx="1907704" cy="1188443"/>
            </a:xfrm>
            <a:prstGeom prst="rect">
              <a:avLst/>
            </a:prstGeom>
            <a:solidFill>
              <a:srgbClr val="C3014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FBC5F0A0-2720-A647-A758-2E95614CD8AD}"/>
                </a:ext>
              </a:extLst>
            </p:cNvPr>
            <p:cNvSpPr/>
            <p:nvPr/>
          </p:nvSpPr>
          <p:spPr>
            <a:xfrm>
              <a:off x="0" y="735607"/>
              <a:ext cx="5111750" cy="1188443"/>
            </a:xfrm>
            <a:prstGeom prst="rect">
              <a:avLst/>
            </a:prstGeom>
            <a:solidFill>
              <a:srgbClr val="C30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1BD2269A-0D3B-624F-9B26-38C9C86E4A7A}"/>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Engineering Programmable Systems</a:t>
              </a:r>
            </a:p>
          </p:txBody>
        </p:sp>
        <p:pic>
          <p:nvPicPr>
            <p:cNvPr id="19" name="Picture 18">
              <a:extLst>
                <a:ext uri="{FF2B5EF4-FFF2-40B4-BE49-F238E27FC236}">
                  <a16:creationId xmlns:a16="http://schemas.microsoft.com/office/drawing/2014/main" id="{7ED58886-588E-7143-BAF6-DA7A0CFCC50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19924" y="735014"/>
              <a:ext cx="2124075" cy="1189036"/>
            </a:xfrm>
            <a:prstGeom prst="rect">
              <a:avLst/>
            </a:prstGeom>
          </p:spPr>
        </p:pic>
        <p:pic>
          <p:nvPicPr>
            <p:cNvPr id="20" name="Picture 19">
              <a:extLst>
                <a:ext uri="{FF2B5EF4-FFF2-40B4-BE49-F238E27FC236}">
                  <a16:creationId xmlns:a16="http://schemas.microsoft.com/office/drawing/2014/main" id="{27A49D90-B5AF-9C4D-8CE5-8A1AF8C6B99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500721" y="735013"/>
              <a:ext cx="1348554" cy="1189037"/>
            </a:xfrm>
            <a:prstGeom prst="rect">
              <a:avLst/>
            </a:prstGeom>
          </p:spPr>
        </p:pic>
      </p:grpSp>
    </p:spTree>
    <p:extLst>
      <p:ext uri="{BB962C8B-B14F-4D97-AF65-F5344CB8AC3E}">
        <p14:creationId xmlns:p14="http://schemas.microsoft.com/office/powerpoint/2010/main" val="1531119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C396DCA-4431-3D46-886F-A0C4F3DC20B6}"/>
              </a:ext>
            </a:extLst>
          </p:cNvPr>
          <p:cNvSpPr/>
          <p:nvPr/>
        </p:nvSpPr>
        <p:spPr>
          <a:xfrm>
            <a:off x="1216245" y="2334058"/>
            <a:ext cx="8211788" cy="221599"/>
          </a:xfrm>
          <a:prstGeom prst="rect">
            <a:avLst/>
          </a:prstGeom>
        </p:spPr>
        <p:txBody>
          <a:bodyPr wrap="square" lIns="0" tIns="0" rIns="0" bIns="0">
            <a:spAutoFit/>
          </a:bodyPr>
          <a:lstStyle/>
          <a:p>
            <a:pPr>
              <a:lnSpc>
                <a:spcPts val="1580"/>
              </a:lnSpc>
            </a:pPr>
            <a:r>
              <a:rPr lang="en-GB" sz="2000" b="1" dirty="0">
                <a:solidFill>
                  <a:srgbClr val="C3014A"/>
                </a:solidFill>
              </a:rPr>
              <a:t>Building futures through practical skills</a:t>
            </a:r>
            <a:endParaRPr lang="en-GB" sz="2000" b="1" dirty="0">
              <a:solidFill>
                <a:srgbClr val="AD0F6E"/>
              </a:solidFill>
            </a:endParaRPr>
          </a:p>
        </p:txBody>
      </p:sp>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1" name="Rectangle 10">
            <a:extLst>
              <a:ext uri="{FF2B5EF4-FFF2-40B4-BE49-F238E27FC236}">
                <a16:creationId xmlns:a16="http://schemas.microsoft.com/office/drawing/2014/main" id="{276EFD28-F9F1-49F6-8944-B884D7F8A386}"/>
              </a:ext>
            </a:extLst>
          </p:cNvPr>
          <p:cNvSpPr/>
          <p:nvPr/>
        </p:nvSpPr>
        <p:spPr>
          <a:xfrm>
            <a:off x="1216245" y="2709029"/>
            <a:ext cx="6339082" cy="1829603"/>
          </a:xfrm>
          <a:prstGeom prst="rect">
            <a:avLst/>
          </a:prstGeom>
        </p:spPr>
        <p:txBody>
          <a:bodyPr wrap="square" lIns="0" tIns="0" rIns="0" bIns="0">
            <a:spAutoFit/>
          </a:bodyPr>
          <a:lstStyle/>
          <a:p>
            <a:pPr>
              <a:lnSpc>
                <a:spcPts val="1800"/>
              </a:lnSpc>
              <a:buClr>
                <a:srgbClr val="5F6DAC"/>
              </a:buClr>
            </a:pPr>
            <a:r>
              <a:rPr lang="en-GB" sz="1200" dirty="0"/>
              <a:t>You’ll develop a range of skills to help you succeed not only in the workplace but in other subjects too. </a:t>
            </a:r>
          </a:p>
          <a:p>
            <a:pPr>
              <a:lnSpc>
                <a:spcPts val="1800"/>
              </a:lnSpc>
              <a:buClr>
                <a:srgbClr val="5F6DAC"/>
              </a:buClr>
            </a:pPr>
            <a:endParaRPr lang="en-GB" sz="1200" dirty="0"/>
          </a:p>
          <a:p>
            <a:pPr>
              <a:lnSpc>
                <a:spcPts val="1800"/>
              </a:lnSpc>
              <a:buClr>
                <a:srgbClr val="5F6DAC"/>
              </a:buClr>
            </a:pPr>
            <a:r>
              <a:rPr lang="en-GB" sz="1200" dirty="0"/>
              <a:t>These skills include: </a:t>
            </a:r>
            <a:br>
              <a:rPr lang="en-GB" sz="1200" dirty="0"/>
            </a:br>
            <a:endParaRPr lang="en-GB" sz="1200" dirty="0"/>
          </a:p>
          <a:p>
            <a:pPr marL="171450" indent="-171450">
              <a:lnSpc>
                <a:spcPts val="1800"/>
              </a:lnSpc>
              <a:buClr>
                <a:srgbClr val="C3014A"/>
              </a:buClr>
              <a:buFont typeface="Arial" panose="020B0604020202020204" pitchFamily="34" charset="0"/>
              <a:buChar char="•"/>
            </a:pPr>
            <a:r>
              <a:rPr lang="en-GB" sz="1200" dirty="0"/>
              <a:t>Analytical skills</a:t>
            </a:r>
          </a:p>
          <a:p>
            <a:pPr marL="171450" indent="-171450">
              <a:lnSpc>
                <a:spcPts val="1800"/>
              </a:lnSpc>
              <a:buClr>
                <a:srgbClr val="C3014A"/>
              </a:buClr>
              <a:buFont typeface="Arial" panose="020B0604020202020204" pitchFamily="34" charset="0"/>
              <a:buChar char="•"/>
            </a:pPr>
            <a:r>
              <a:rPr lang="en-GB" sz="1200" dirty="0"/>
              <a:t>Problem solving</a:t>
            </a:r>
          </a:p>
          <a:p>
            <a:pPr marL="171450" indent="-171450">
              <a:lnSpc>
                <a:spcPts val="1800"/>
              </a:lnSpc>
              <a:buClr>
                <a:srgbClr val="C3014A"/>
              </a:buClr>
              <a:buFont typeface="Arial" panose="020B0604020202020204" pitchFamily="34" charset="0"/>
              <a:buChar char="•"/>
            </a:pPr>
            <a:r>
              <a:rPr lang="en-GB" sz="1200" dirty="0"/>
              <a:t>Research</a:t>
            </a:r>
          </a:p>
          <a:p>
            <a:pPr marL="171450" indent="-171450">
              <a:lnSpc>
                <a:spcPts val="1800"/>
              </a:lnSpc>
              <a:buClr>
                <a:srgbClr val="C3014A"/>
              </a:buClr>
              <a:buFont typeface="Arial" panose="020B0604020202020204" pitchFamily="34" charset="0"/>
              <a:buChar char="•"/>
            </a:pPr>
            <a:r>
              <a:rPr lang="en-GB" sz="1200" dirty="0"/>
              <a:t>Planning</a:t>
            </a:r>
          </a:p>
        </p:txBody>
      </p:sp>
      <p:grpSp>
        <p:nvGrpSpPr>
          <p:cNvPr id="10" name="Group 9">
            <a:extLst>
              <a:ext uri="{FF2B5EF4-FFF2-40B4-BE49-F238E27FC236}">
                <a16:creationId xmlns:a16="http://schemas.microsoft.com/office/drawing/2014/main" id="{9AB132A1-0FA0-1442-8181-729E76E3B0F8}"/>
              </a:ext>
            </a:extLst>
          </p:cNvPr>
          <p:cNvGrpSpPr/>
          <p:nvPr/>
        </p:nvGrpSpPr>
        <p:grpSpPr>
          <a:xfrm>
            <a:off x="0" y="735013"/>
            <a:ext cx="9143999" cy="1189037"/>
            <a:chOff x="0" y="735013"/>
            <a:chExt cx="9143999" cy="1189037"/>
          </a:xfrm>
        </p:grpSpPr>
        <p:sp>
          <p:nvSpPr>
            <p:cNvPr id="13" name="Rectangle 12">
              <a:extLst>
                <a:ext uri="{FF2B5EF4-FFF2-40B4-BE49-F238E27FC236}">
                  <a16:creationId xmlns:a16="http://schemas.microsoft.com/office/drawing/2014/main" id="{D5941A0E-46DE-2548-8DD7-E3AC17ADE80C}"/>
                </a:ext>
              </a:extLst>
            </p:cNvPr>
            <p:cNvSpPr/>
            <p:nvPr/>
          </p:nvSpPr>
          <p:spPr>
            <a:xfrm>
              <a:off x="5111750" y="735606"/>
              <a:ext cx="1907704" cy="1188443"/>
            </a:xfrm>
            <a:prstGeom prst="rect">
              <a:avLst/>
            </a:prstGeom>
            <a:solidFill>
              <a:srgbClr val="C3014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3A58233C-818E-7846-A38B-472E360D49FB}"/>
                </a:ext>
              </a:extLst>
            </p:cNvPr>
            <p:cNvSpPr/>
            <p:nvPr/>
          </p:nvSpPr>
          <p:spPr>
            <a:xfrm>
              <a:off x="0" y="735607"/>
              <a:ext cx="5111750" cy="1188443"/>
            </a:xfrm>
            <a:prstGeom prst="rect">
              <a:avLst/>
            </a:prstGeom>
            <a:solidFill>
              <a:srgbClr val="C301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AC509211-61A2-9E4C-8580-3EE88DA75E2F}"/>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effectLst/>
                  <a:latin typeface="ITC Avant Garde Std Md" panose="020B0602020202020204" pitchFamily="34" charset="77"/>
                </a:rPr>
                <a:t>Engineering Programmable Systems</a:t>
              </a:r>
            </a:p>
          </p:txBody>
        </p:sp>
        <p:pic>
          <p:nvPicPr>
            <p:cNvPr id="19" name="Picture 18">
              <a:extLst>
                <a:ext uri="{FF2B5EF4-FFF2-40B4-BE49-F238E27FC236}">
                  <a16:creationId xmlns:a16="http://schemas.microsoft.com/office/drawing/2014/main" id="{CB864006-D900-AD4F-95B6-63DB8013446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7019924" y="735014"/>
              <a:ext cx="2124075" cy="1189036"/>
            </a:xfrm>
            <a:prstGeom prst="rect">
              <a:avLst/>
            </a:prstGeom>
          </p:spPr>
        </p:pic>
        <p:pic>
          <p:nvPicPr>
            <p:cNvPr id="20" name="Picture 19">
              <a:extLst>
                <a:ext uri="{FF2B5EF4-FFF2-40B4-BE49-F238E27FC236}">
                  <a16:creationId xmlns:a16="http://schemas.microsoft.com/office/drawing/2014/main" id="{F497D37D-F988-8148-A4A9-8AE5E053341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500721" y="735013"/>
              <a:ext cx="1348554" cy="1189037"/>
            </a:xfrm>
            <a:prstGeom prst="rect">
              <a:avLst/>
            </a:prstGeom>
          </p:spPr>
        </p:pic>
      </p:grpSp>
    </p:spTree>
    <p:extLst>
      <p:ext uri="{BB962C8B-B14F-4D97-AF65-F5344CB8AC3E}">
        <p14:creationId xmlns:p14="http://schemas.microsoft.com/office/powerpoint/2010/main" val="233207172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group of people posing for a photo&#10;&#10;Description automatically generated with medium confidence">
            <a:extLst>
              <a:ext uri="{FF2B5EF4-FFF2-40B4-BE49-F238E27FC236}">
                <a16:creationId xmlns:a16="http://schemas.microsoft.com/office/drawing/2014/main" id="{0B7DC5AC-A288-C84D-95F8-CF62C917AD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735608"/>
            <a:ext cx="9144000" cy="4448482"/>
          </a:xfrm>
          <a:prstGeom prst="rect">
            <a:avLst/>
          </a:prstGeom>
        </p:spPr>
      </p:pic>
      <p:sp>
        <p:nvSpPr>
          <p:cNvPr id="10" name="Rectangle 9">
            <a:extLst>
              <a:ext uri="{FF2B5EF4-FFF2-40B4-BE49-F238E27FC236}">
                <a16:creationId xmlns:a16="http://schemas.microsoft.com/office/drawing/2014/main" id="{86AAB8F9-8597-0A4C-8B81-73585D832AEF}"/>
              </a:ext>
            </a:extLst>
          </p:cNvPr>
          <p:cNvSpPr/>
          <p:nvPr/>
        </p:nvSpPr>
        <p:spPr>
          <a:xfrm>
            <a:off x="2541292" y="2299581"/>
            <a:ext cx="4061416" cy="1192891"/>
          </a:xfrm>
          <a:prstGeom prst="rect">
            <a:avLst/>
          </a:prstGeom>
        </p:spPr>
        <p:txBody>
          <a:bodyPr wrap="square" lIns="0" tIns="0" rIns="0" bIns="0" anchor="ctr" anchorCtr="0">
            <a:spAutoFit/>
          </a:bodyPr>
          <a:lstStyle/>
          <a:p>
            <a:pPr>
              <a:lnSpc>
                <a:spcPts val="3200"/>
              </a:lnSpc>
            </a:pPr>
            <a:r>
              <a:rPr lang="en-GB" sz="1900" b="1" dirty="0">
                <a:solidFill>
                  <a:schemeClr val="bg1"/>
                </a:solidFill>
                <a:latin typeface="ITC Avant Garde Std Md" panose="020B0602020202020204" pitchFamily="34" charset="77"/>
              </a:rPr>
              <a:t>No matter what you progress on to – </a:t>
            </a:r>
            <a:br>
              <a:rPr lang="en-GB" sz="1900" b="1" dirty="0">
                <a:solidFill>
                  <a:schemeClr val="bg1"/>
                </a:solidFill>
                <a:latin typeface="ITC Avant Garde Std Md" panose="020B0602020202020204" pitchFamily="34" charset="77"/>
              </a:rPr>
            </a:br>
            <a:r>
              <a:rPr lang="en-GB" sz="1900" b="1" dirty="0">
                <a:solidFill>
                  <a:schemeClr val="bg1"/>
                </a:solidFill>
                <a:latin typeface="ITC Avant Garde Std Md" panose="020B0602020202020204" pitchFamily="34" charset="77"/>
              </a:rPr>
              <a:t>the skills you’ll learn from a Cambridge National will prepare you for the future.</a:t>
            </a:r>
          </a:p>
        </p:txBody>
      </p:sp>
      <p:grpSp>
        <p:nvGrpSpPr>
          <p:cNvPr id="4" name="Group 3">
            <a:extLst>
              <a:ext uri="{FF2B5EF4-FFF2-40B4-BE49-F238E27FC236}">
                <a16:creationId xmlns:a16="http://schemas.microsoft.com/office/drawing/2014/main" id="{8D415471-F709-F54A-9F9D-AB966C0F1A82}"/>
              </a:ext>
            </a:extLst>
          </p:cNvPr>
          <p:cNvGrpSpPr/>
          <p:nvPr/>
        </p:nvGrpSpPr>
        <p:grpSpPr>
          <a:xfrm>
            <a:off x="2358412" y="1932421"/>
            <a:ext cx="4427177" cy="2006647"/>
            <a:chOff x="2592748" y="1932421"/>
            <a:chExt cx="4427177" cy="2006647"/>
          </a:xfrm>
        </p:grpSpPr>
        <p:cxnSp>
          <p:nvCxnSpPr>
            <p:cNvPr id="6" name="Straight Connector 5">
              <a:extLst>
                <a:ext uri="{FF2B5EF4-FFF2-40B4-BE49-F238E27FC236}">
                  <a16:creationId xmlns:a16="http://schemas.microsoft.com/office/drawing/2014/main" id="{5AF6A64D-3267-5740-9DB2-4E8A124E2D13}"/>
                </a:ext>
              </a:extLst>
            </p:cNvPr>
            <p:cNvCxnSpPr>
              <a:cxnSpLocks/>
            </p:cNvCxnSpPr>
            <p:nvPr/>
          </p:nvCxnSpPr>
          <p:spPr>
            <a:xfrm>
              <a:off x="2610486" y="1932421"/>
              <a:ext cx="4409439" cy="0"/>
            </a:xfrm>
            <a:prstGeom prst="line">
              <a:avLst/>
            </a:prstGeom>
            <a:ln w="15875">
              <a:solidFill>
                <a:srgbClr val="D2460A"/>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1E2EA7AF-A7E1-244E-878A-8379E147BF61}"/>
                </a:ext>
              </a:extLst>
            </p:cNvPr>
            <p:cNvCxnSpPr>
              <a:cxnSpLocks/>
            </p:cNvCxnSpPr>
            <p:nvPr/>
          </p:nvCxnSpPr>
          <p:spPr>
            <a:xfrm>
              <a:off x="2592748" y="3939068"/>
              <a:ext cx="4427177" cy="0"/>
            </a:xfrm>
            <a:prstGeom prst="line">
              <a:avLst/>
            </a:prstGeom>
            <a:ln w="15875">
              <a:solidFill>
                <a:srgbClr val="D2460A"/>
              </a:solidFill>
            </a:ln>
          </p:spPr>
          <p:style>
            <a:lnRef idx="1">
              <a:schemeClr val="accent1"/>
            </a:lnRef>
            <a:fillRef idx="0">
              <a:schemeClr val="accent1"/>
            </a:fillRef>
            <a:effectRef idx="0">
              <a:schemeClr val="accent1"/>
            </a:effectRef>
            <a:fontRef idx="minor">
              <a:schemeClr val="tx1"/>
            </a:fontRef>
          </p:style>
        </p:cxnSp>
      </p:grpSp>
      <p:pic>
        <p:nvPicPr>
          <p:cNvPr id="14" name="Picture 13" descr="Logo, company name&#10;&#10;Description automatically generated">
            <a:extLst>
              <a:ext uri="{FF2B5EF4-FFF2-40B4-BE49-F238E27FC236}">
                <a16:creationId xmlns:a16="http://schemas.microsoft.com/office/drawing/2014/main" id="{1F03926C-1ADE-DF4F-909B-494DAD26158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16" name="Picture 15" descr="Logo, company name&#10;&#10;Description automatically generated">
            <a:extLst>
              <a:ext uri="{FF2B5EF4-FFF2-40B4-BE49-F238E27FC236}">
                <a16:creationId xmlns:a16="http://schemas.microsoft.com/office/drawing/2014/main" id="{4F5D36D4-F8F7-3144-ABA9-0D6E218F05E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Tree>
    <p:extLst>
      <p:ext uri="{BB962C8B-B14F-4D97-AF65-F5344CB8AC3E}">
        <p14:creationId xmlns:p14="http://schemas.microsoft.com/office/powerpoint/2010/main" val="10725317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5AA96EB-15EA-B148-972D-E00694FF3E25}"/>
              </a:ext>
            </a:extLst>
          </p:cNvPr>
          <p:cNvSpPr/>
          <p:nvPr/>
        </p:nvSpPr>
        <p:spPr>
          <a:xfrm>
            <a:off x="344276" y="2716939"/>
            <a:ext cx="8467171" cy="1250599"/>
          </a:xfrm>
          <a:prstGeom prst="rect">
            <a:avLst/>
          </a:prstGeom>
        </p:spPr>
        <p:txBody>
          <a:bodyPr wrap="square" lIns="0" tIns="0" rIns="0" bIns="0">
            <a:spAutoFit/>
          </a:bodyPr>
          <a:lstStyle/>
          <a:p>
            <a:r>
              <a:rPr lang="en-GB" sz="1200" dirty="0"/>
              <a:t>Not only do Cambridge Nationals develop core subject knowledge they also help you gain practical skills that can be applied to real-life contexts and work situations. </a:t>
            </a:r>
          </a:p>
          <a:p>
            <a:endParaRPr lang="en-GB" sz="1200" dirty="0"/>
          </a:p>
          <a:p>
            <a:r>
              <a:rPr lang="en-GB" sz="1200" dirty="0"/>
              <a:t>These skills include: </a:t>
            </a:r>
          </a:p>
          <a:p>
            <a:pPr>
              <a:lnSpc>
                <a:spcPts val="2100"/>
              </a:lnSpc>
            </a:pPr>
            <a:endParaRPr lang="en-GB" sz="1200" dirty="0">
              <a:latin typeface="ITC Avant Garde Gothic Std" panose="020B0602020202020204" pitchFamily="34" charset="77"/>
            </a:endParaRPr>
          </a:p>
          <a:p>
            <a:pPr>
              <a:lnSpc>
                <a:spcPts val="2100"/>
              </a:lnSpc>
            </a:pPr>
            <a:endParaRPr lang="en-GB" sz="1200" dirty="0">
              <a:latin typeface="ITC Avant Garde Gothic Std" panose="020B0602020202020204" pitchFamily="34" charset="77"/>
            </a:endParaRPr>
          </a:p>
        </p:txBody>
      </p:sp>
      <p:sp>
        <p:nvSpPr>
          <p:cNvPr id="27" name="Rectangle 26">
            <a:extLst>
              <a:ext uri="{FF2B5EF4-FFF2-40B4-BE49-F238E27FC236}">
                <a16:creationId xmlns:a16="http://schemas.microsoft.com/office/drawing/2014/main" id="{90659FCF-57C6-C545-A8CD-039A66F08D1C}"/>
              </a:ext>
            </a:extLst>
          </p:cNvPr>
          <p:cNvSpPr/>
          <p:nvPr/>
        </p:nvSpPr>
        <p:spPr>
          <a:xfrm rot="5400000">
            <a:off x="6751331" y="742964"/>
            <a:ext cx="1698572" cy="307777"/>
          </a:xfrm>
          <a:prstGeom prst="rect">
            <a:avLst/>
          </a:prstGeom>
        </p:spPr>
        <p:txBody>
          <a:bodyPr wrap="square" lIns="0" tIns="0" rIns="0" bIns="0">
            <a:spAutoFit/>
          </a:bodyPr>
          <a:lstStyle/>
          <a:p>
            <a:r>
              <a:rPr lang="en-GB" sz="2000" b="1" dirty="0">
                <a:solidFill>
                  <a:schemeClr val="bg1"/>
                </a:solidFill>
                <a:latin typeface="ITC Avant Garde Std Md" panose="020B0602020202020204" pitchFamily="34" charset="77"/>
              </a:rPr>
              <a:t>FUTURES</a:t>
            </a:r>
            <a:endParaRPr lang="en-GB" sz="2000" b="1" dirty="0">
              <a:solidFill>
                <a:schemeClr val="bg1"/>
              </a:solidFill>
              <a:effectLst/>
              <a:latin typeface="ITC Avant Garde Std Md" panose="020B0602020202020204" pitchFamily="34" charset="77"/>
            </a:endParaRPr>
          </a:p>
        </p:txBody>
      </p:sp>
      <p:pic>
        <p:nvPicPr>
          <p:cNvPr id="24" name="Picture 23" descr="Logo, company name&#10;&#10;Description automatically generated">
            <a:extLst>
              <a:ext uri="{FF2B5EF4-FFF2-40B4-BE49-F238E27FC236}">
                <a16:creationId xmlns:a16="http://schemas.microsoft.com/office/drawing/2014/main" id="{2340A36D-8839-4642-A447-5BFD6EF679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sp>
        <p:nvSpPr>
          <p:cNvPr id="25" name="Rectangle 24">
            <a:extLst>
              <a:ext uri="{FF2B5EF4-FFF2-40B4-BE49-F238E27FC236}">
                <a16:creationId xmlns:a16="http://schemas.microsoft.com/office/drawing/2014/main" id="{2D78A88F-F365-1643-A745-B580F5C1C67A}"/>
              </a:ext>
            </a:extLst>
          </p:cNvPr>
          <p:cNvSpPr/>
          <p:nvPr/>
        </p:nvSpPr>
        <p:spPr>
          <a:xfrm>
            <a:off x="0" y="735607"/>
            <a:ext cx="9144000" cy="1184940"/>
          </a:xfrm>
          <a:prstGeom prst="rect">
            <a:avLst/>
          </a:prstGeom>
          <a:solidFill>
            <a:srgbClr val="233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B2309B45-E194-6D47-8AFC-C6B8F67D1285}"/>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Building </a:t>
            </a:r>
            <a:r>
              <a:rPr lang="en-GB" sz="2000" i="1" dirty="0">
                <a:solidFill>
                  <a:schemeClr val="bg1"/>
                </a:solidFill>
                <a:latin typeface="ITC Avant Garde Std Md" panose="020B0602020202020204" pitchFamily="34" charset="77"/>
              </a:rPr>
              <a:t>brighter</a:t>
            </a:r>
            <a:r>
              <a:rPr lang="en-GB" sz="2000" dirty="0">
                <a:solidFill>
                  <a:schemeClr val="bg1"/>
                </a:solidFill>
                <a:latin typeface="ITC Avant Garde Std Md" panose="020B0602020202020204" pitchFamily="34" charset="77"/>
              </a:rPr>
              <a:t> futures</a:t>
            </a:r>
            <a:endParaRPr lang="en-GB" sz="2000" dirty="0">
              <a:solidFill>
                <a:schemeClr val="bg1"/>
              </a:solidFill>
              <a:effectLst/>
              <a:latin typeface="ITC Avant Garde Std Md" panose="020B0602020202020204" pitchFamily="34" charset="77"/>
            </a:endParaRPr>
          </a:p>
        </p:txBody>
      </p:sp>
      <p:pic>
        <p:nvPicPr>
          <p:cNvPr id="30" name="Picture 29" descr="A picture containing person, sky, young, male&#10;&#10;Description automatically generated">
            <a:extLst>
              <a:ext uri="{FF2B5EF4-FFF2-40B4-BE49-F238E27FC236}">
                <a16:creationId xmlns:a16="http://schemas.microsoft.com/office/drawing/2014/main" id="{BB816DF4-2A1F-AC45-9117-18E19E31FF7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75687" y="735607"/>
            <a:ext cx="1184988" cy="1184940"/>
          </a:xfrm>
          <a:prstGeom prst="rect">
            <a:avLst/>
          </a:prstGeom>
        </p:spPr>
      </p:pic>
      <p:pic>
        <p:nvPicPr>
          <p:cNvPr id="31" name="Picture 30">
            <a:extLst>
              <a:ext uri="{FF2B5EF4-FFF2-40B4-BE49-F238E27FC236}">
                <a16:creationId xmlns:a16="http://schemas.microsoft.com/office/drawing/2014/main" id="{4C7ACEFE-70E0-524E-BDEE-E94C3DED30DD}"/>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739947" y="735879"/>
            <a:ext cx="1664335" cy="1184668"/>
          </a:xfrm>
          <a:prstGeom prst="rect">
            <a:avLst/>
          </a:prstGeom>
        </p:spPr>
      </p:pic>
      <p:pic>
        <p:nvPicPr>
          <p:cNvPr id="32" name="Picture 31" descr="A group of people posing for a photo&#10;&#10;Description automatically generated with medium confidence">
            <a:extLst>
              <a:ext uri="{FF2B5EF4-FFF2-40B4-BE49-F238E27FC236}">
                <a16:creationId xmlns:a16="http://schemas.microsoft.com/office/drawing/2014/main" id="{7FD10B1E-AD14-934B-8648-7BB3796F289B}"/>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404282" y="735607"/>
            <a:ext cx="1739718" cy="1184940"/>
          </a:xfrm>
          <a:prstGeom prst="rect">
            <a:avLst/>
          </a:prstGeom>
        </p:spPr>
      </p:pic>
      <p:pic>
        <p:nvPicPr>
          <p:cNvPr id="33" name="Picture 32" descr="Logo, company name&#10;&#10;Description automatically generated">
            <a:extLst>
              <a:ext uri="{FF2B5EF4-FFF2-40B4-BE49-F238E27FC236}">
                <a16:creationId xmlns:a16="http://schemas.microsoft.com/office/drawing/2014/main" id="{D731E8D7-789B-D74C-B876-13AB98CD26F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8" name="Rectangle 17">
            <a:extLst>
              <a:ext uri="{FF2B5EF4-FFF2-40B4-BE49-F238E27FC236}">
                <a16:creationId xmlns:a16="http://schemas.microsoft.com/office/drawing/2014/main" id="{0C05F9CB-F522-CC42-84FB-2EF1541335AD}"/>
              </a:ext>
            </a:extLst>
          </p:cNvPr>
          <p:cNvSpPr/>
          <p:nvPr/>
        </p:nvSpPr>
        <p:spPr>
          <a:xfrm>
            <a:off x="358775" y="2310662"/>
            <a:ext cx="8211788" cy="221599"/>
          </a:xfrm>
          <a:prstGeom prst="rect">
            <a:avLst/>
          </a:prstGeom>
        </p:spPr>
        <p:txBody>
          <a:bodyPr wrap="square" lIns="0" tIns="0" rIns="0" bIns="0">
            <a:spAutoFit/>
          </a:bodyPr>
          <a:lstStyle/>
          <a:p>
            <a:pPr>
              <a:lnSpc>
                <a:spcPts val="1580"/>
              </a:lnSpc>
            </a:pPr>
            <a:r>
              <a:rPr lang="en-GB" sz="2000" b="1" dirty="0">
                <a:solidFill>
                  <a:srgbClr val="1F428C"/>
                </a:solidFill>
              </a:rPr>
              <a:t>Practical skills for brighter futures</a:t>
            </a:r>
          </a:p>
        </p:txBody>
      </p:sp>
      <p:sp>
        <p:nvSpPr>
          <p:cNvPr id="12" name="Rectangle 11">
            <a:extLst>
              <a:ext uri="{FF2B5EF4-FFF2-40B4-BE49-F238E27FC236}">
                <a16:creationId xmlns:a16="http://schemas.microsoft.com/office/drawing/2014/main" id="{2753D5D4-6F35-4587-98DA-66CD4F6BB3C9}"/>
              </a:ext>
            </a:extLst>
          </p:cNvPr>
          <p:cNvSpPr/>
          <p:nvPr/>
        </p:nvSpPr>
        <p:spPr>
          <a:xfrm>
            <a:off x="1698562" y="3222987"/>
            <a:ext cx="3469619" cy="1858457"/>
          </a:xfrm>
          <a:prstGeom prst="rect">
            <a:avLst/>
          </a:prstGeom>
        </p:spPr>
        <p:txBody>
          <a:bodyPr wrap="square" lIns="0" tIns="0" rIns="0" bIns="0">
            <a:spAutoFit/>
          </a:bodyPr>
          <a:lstStyle/>
          <a:p>
            <a:pPr>
              <a:lnSpc>
                <a:spcPts val="2100"/>
              </a:lnSpc>
            </a:pPr>
            <a:r>
              <a:rPr lang="en-GB" sz="1200" dirty="0"/>
              <a:t>•	Analytical</a:t>
            </a:r>
          </a:p>
          <a:p>
            <a:pPr>
              <a:lnSpc>
                <a:spcPts val="2100"/>
              </a:lnSpc>
            </a:pPr>
            <a:r>
              <a:rPr lang="en-GB" sz="1200" dirty="0"/>
              <a:t>•	Creative thinking</a:t>
            </a:r>
          </a:p>
          <a:p>
            <a:pPr>
              <a:lnSpc>
                <a:spcPts val="2100"/>
              </a:lnSpc>
            </a:pPr>
            <a:r>
              <a:rPr lang="en-GB" sz="1200" dirty="0"/>
              <a:t>•	Digital presentation</a:t>
            </a:r>
          </a:p>
          <a:p>
            <a:pPr>
              <a:lnSpc>
                <a:spcPts val="2100"/>
              </a:lnSpc>
            </a:pPr>
            <a:r>
              <a:rPr lang="en-GB" sz="1200" dirty="0"/>
              <a:t>•	Leadership</a:t>
            </a:r>
          </a:p>
          <a:p>
            <a:pPr>
              <a:lnSpc>
                <a:spcPts val="2100"/>
              </a:lnSpc>
            </a:pPr>
            <a:r>
              <a:rPr lang="en-GB" sz="1200" dirty="0"/>
              <a:t>•	Planning</a:t>
            </a:r>
          </a:p>
          <a:p>
            <a:pPr>
              <a:lnSpc>
                <a:spcPts val="2100"/>
              </a:lnSpc>
            </a:pPr>
            <a:endParaRPr lang="en-GB" sz="1200" dirty="0">
              <a:latin typeface="ITC Avant Garde Gothic Std" panose="020B0602020202020204" pitchFamily="34" charset="77"/>
            </a:endParaRPr>
          </a:p>
          <a:p>
            <a:pPr>
              <a:lnSpc>
                <a:spcPts val="2100"/>
              </a:lnSpc>
            </a:pPr>
            <a:endParaRPr lang="en-GB" sz="1200" dirty="0">
              <a:latin typeface="ITC Avant Garde Gothic Std" panose="020B0602020202020204" pitchFamily="34" charset="77"/>
            </a:endParaRPr>
          </a:p>
        </p:txBody>
      </p:sp>
      <p:sp>
        <p:nvSpPr>
          <p:cNvPr id="13" name="Rectangle 12">
            <a:extLst>
              <a:ext uri="{FF2B5EF4-FFF2-40B4-BE49-F238E27FC236}">
                <a16:creationId xmlns:a16="http://schemas.microsoft.com/office/drawing/2014/main" id="{26470B5F-531D-4DEB-BFAF-CE795853257A}"/>
              </a:ext>
            </a:extLst>
          </p:cNvPr>
          <p:cNvSpPr/>
          <p:nvPr/>
        </p:nvSpPr>
        <p:spPr>
          <a:xfrm>
            <a:off x="3883675" y="3217726"/>
            <a:ext cx="2892864" cy="1589153"/>
          </a:xfrm>
          <a:prstGeom prst="rect">
            <a:avLst/>
          </a:prstGeom>
        </p:spPr>
        <p:txBody>
          <a:bodyPr wrap="square" lIns="0" tIns="0" rIns="0" bIns="0">
            <a:spAutoFit/>
          </a:bodyPr>
          <a:lstStyle/>
          <a:p>
            <a:pPr>
              <a:lnSpc>
                <a:spcPts val="2100"/>
              </a:lnSpc>
            </a:pPr>
            <a:r>
              <a:rPr lang="en-GB" sz="1200" dirty="0"/>
              <a:t>•	Planning</a:t>
            </a:r>
          </a:p>
          <a:p>
            <a:pPr>
              <a:lnSpc>
                <a:spcPts val="2100"/>
              </a:lnSpc>
            </a:pPr>
            <a:r>
              <a:rPr lang="en-GB" sz="1200" dirty="0"/>
              <a:t>•	Problem solving</a:t>
            </a:r>
          </a:p>
          <a:p>
            <a:pPr>
              <a:lnSpc>
                <a:spcPts val="2100"/>
              </a:lnSpc>
            </a:pPr>
            <a:r>
              <a:rPr lang="en-GB" sz="1200" dirty="0"/>
              <a:t>•	Research</a:t>
            </a:r>
          </a:p>
          <a:p>
            <a:pPr>
              <a:lnSpc>
                <a:spcPts val="2100"/>
              </a:lnSpc>
            </a:pPr>
            <a:r>
              <a:rPr lang="en-GB" sz="1200" dirty="0"/>
              <a:t>•	Team working</a:t>
            </a:r>
          </a:p>
          <a:p>
            <a:pPr>
              <a:lnSpc>
                <a:spcPts val="2100"/>
              </a:lnSpc>
            </a:pPr>
            <a:r>
              <a:rPr lang="en-GB" sz="1200" dirty="0"/>
              <a:t>•	Verbal Communication/Presentation</a:t>
            </a:r>
          </a:p>
          <a:p>
            <a:pPr>
              <a:lnSpc>
                <a:spcPts val="2100"/>
              </a:lnSpc>
            </a:pPr>
            <a:endParaRPr lang="en-GB" sz="1200" dirty="0">
              <a:latin typeface="ITC Avant Garde Gothic Std" panose="020B0602020202020204" pitchFamily="34" charset="77"/>
            </a:endParaRPr>
          </a:p>
        </p:txBody>
      </p:sp>
    </p:spTree>
    <p:extLst>
      <p:ext uri="{BB962C8B-B14F-4D97-AF65-F5344CB8AC3E}">
        <p14:creationId xmlns:p14="http://schemas.microsoft.com/office/powerpoint/2010/main" val="36937665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object 79">
            <a:extLst>
              <a:ext uri="{FF2B5EF4-FFF2-40B4-BE49-F238E27FC236}">
                <a16:creationId xmlns:a16="http://schemas.microsoft.com/office/drawing/2014/main" id="{309CB342-111D-5E40-BF6E-EA48CF31C0C9}"/>
              </a:ext>
            </a:extLst>
          </p:cNvPr>
          <p:cNvSpPr/>
          <p:nvPr/>
        </p:nvSpPr>
        <p:spPr>
          <a:xfrm>
            <a:off x="6509813" y="2121218"/>
            <a:ext cx="817643" cy="235421"/>
          </a:xfrm>
          <a:custGeom>
            <a:avLst/>
            <a:gdLst/>
            <a:ahLst/>
            <a:cxnLst/>
            <a:rect l="l" t="t" r="r" b="b"/>
            <a:pathLst>
              <a:path w="820419" h="236220">
                <a:moveTo>
                  <a:pt x="785660" y="0"/>
                </a:moveTo>
                <a:lnTo>
                  <a:pt x="34378" y="0"/>
                </a:lnTo>
                <a:lnTo>
                  <a:pt x="21007" y="2705"/>
                </a:lnTo>
                <a:lnTo>
                  <a:pt x="10079" y="10079"/>
                </a:lnTo>
                <a:lnTo>
                  <a:pt x="2705" y="21007"/>
                </a:lnTo>
                <a:lnTo>
                  <a:pt x="0" y="34378"/>
                </a:lnTo>
                <a:lnTo>
                  <a:pt x="0" y="201333"/>
                </a:lnTo>
                <a:lnTo>
                  <a:pt x="2705" y="214698"/>
                </a:lnTo>
                <a:lnTo>
                  <a:pt x="10079" y="225628"/>
                </a:lnTo>
                <a:lnTo>
                  <a:pt x="21007" y="233004"/>
                </a:lnTo>
                <a:lnTo>
                  <a:pt x="34378" y="235711"/>
                </a:lnTo>
                <a:lnTo>
                  <a:pt x="785660" y="235711"/>
                </a:lnTo>
                <a:lnTo>
                  <a:pt x="799031" y="233004"/>
                </a:lnTo>
                <a:lnTo>
                  <a:pt x="809959" y="225628"/>
                </a:lnTo>
                <a:lnTo>
                  <a:pt x="817333" y="214698"/>
                </a:lnTo>
                <a:lnTo>
                  <a:pt x="820038" y="201333"/>
                </a:lnTo>
                <a:lnTo>
                  <a:pt x="820038" y="34378"/>
                </a:lnTo>
                <a:lnTo>
                  <a:pt x="817333" y="21007"/>
                </a:lnTo>
                <a:lnTo>
                  <a:pt x="809959" y="10079"/>
                </a:lnTo>
                <a:lnTo>
                  <a:pt x="799031" y="2705"/>
                </a:lnTo>
                <a:lnTo>
                  <a:pt x="785660" y="0"/>
                </a:lnTo>
                <a:close/>
              </a:path>
            </a:pathLst>
          </a:custGeom>
          <a:solidFill>
            <a:srgbClr val="99BA3C"/>
          </a:solidFill>
        </p:spPr>
        <p:txBody>
          <a:bodyPr wrap="square" lIns="0" tIns="0" rIns="0" bIns="0" rtlCol="0"/>
          <a:lstStyle/>
          <a:p>
            <a:endParaRPr dirty="0"/>
          </a:p>
        </p:txBody>
      </p:sp>
      <p:sp>
        <p:nvSpPr>
          <p:cNvPr id="27" name="Rectangle 26">
            <a:extLst>
              <a:ext uri="{FF2B5EF4-FFF2-40B4-BE49-F238E27FC236}">
                <a16:creationId xmlns:a16="http://schemas.microsoft.com/office/drawing/2014/main" id="{90659FCF-57C6-C545-A8CD-039A66F08D1C}"/>
              </a:ext>
            </a:extLst>
          </p:cNvPr>
          <p:cNvSpPr/>
          <p:nvPr/>
        </p:nvSpPr>
        <p:spPr>
          <a:xfrm rot="5400000">
            <a:off x="6751331" y="742964"/>
            <a:ext cx="1698572" cy="307777"/>
          </a:xfrm>
          <a:prstGeom prst="rect">
            <a:avLst/>
          </a:prstGeom>
        </p:spPr>
        <p:txBody>
          <a:bodyPr wrap="square" lIns="0" tIns="0" rIns="0" bIns="0">
            <a:spAutoFit/>
          </a:bodyPr>
          <a:lstStyle/>
          <a:p>
            <a:r>
              <a:rPr lang="en-GB" sz="2000" b="1" dirty="0">
                <a:solidFill>
                  <a:schemeClr val="bg1"/>
                </a:solidFill>
                <a:latin typeface="ITC Avant Garde Std Md" panose="020B0602020202020204" pitchFamily="34" charset="77"/>
              </a:rPr>
              <a:t>FUTURES</a:t>
            </a:r>
            <a:endParaRPr lang="en-GB" sz="2000" b="1" dirty="0">
              <a:solidFill>
                <a:schemeClr val="bg1"/>
              </a:solidFill>
              <a:effectLst/>
              <a:latin typeface="ITC Avant Garde Std Md" panose="020B0602020202020204" pitchFamily="34" charset="77"/>
            </a:endParaRPr>
          </a:p>
        </p:txBody>
      </p:sp>
      <p:sp>
        <p:nvSpPr>
          <p:cNvPr id="17" name="Rectangle 16">
            <a:extLst>
              <a:ext uri="{FF2B5EF4-FFF2-40B4-BE49-F238E27FC236}">
                <a16:creationId xmlns:a16="http://schemas.microsoft.com/office/drawing/2014/main" id="{F22255C1-801F-3C41-AE41-F6DB5F46AE1A}"/>
              </a:ext>
            </a:extLst>
          </p:cNvPr>
          <p:cNvSpPr/>
          <p:nvPr/>
        </p:nvSpPr>
        <p:spPr>
          <a:xfrm>
            <a:off x="238875" y="2799455"/>
            <a:ext cx="3550795" cy="1948226"/>
          </a:xfrm>
          <a:prstGeom prst="rect">
            <a:avLst/>
          </a:prstGeom>
        </p:spPr>
        <p:txBody>
          <a:bodyPr wrap="square" lIns="0" tIns="0" rIns="0" bIns="0">
            <a:spAutoFit/>
          </a:bodyPr>
          <a:lstStyle/>
          <a:p>
            <a:pPr>
              <a:lnSpc>
                <a:spcPts val="1700"/>
              </a:lnSpc>
            </a:pPr>
            <a:r>
              <a:rPr lang="en-GB" sz="1200" dirty="0"/>
              <a:t>Grades for Cambridge Nationals and for GCSEs align </a:t>
            </a:r>
          </a:p>
          <a:p>
            <a:pPr>
              <a:lnSpc>
                <a:spcPts val="1700"/>
              </a:lnSpc>
            </a:pPr>
            <a:r>
              <a:rPr lang="en-GB" sz="1200" dirty="0"/>
              <a:t>at key points. </a:t>
            </a:r>
          </a:p>
          <a:p>
            <a:pPr>
              <a:lnSpc>
                <a:spcPts val="1700"/>
              </a:lnSpc>
            </a:pPr>
            <a:r>
              <a:rPr lang="en-GB" sz="1200" dirty="0"/>
              <a:t>Level 1 covers GCSE grades 3–1 (or D–G) and Level 2 </a:t>
            </a:r>
          </a:p>
          <a:p>
            <a:pPr>
              <a:lnSpc>
                <a:spcPts val="1700"/>
              </a:lnSpc>
            </a:pPr>
            <a:r>
              <a:rPr lang="en-GB" sz="1200" dirty="0"/>
              <a:t>GCSE grades 9–4 (or A*–C). </a:t>
            </a:r>
          </a:p>
          <a:p>
            <a:pPr>
              <a:lnSpc>
                <a:spcPts val="1700"/>
              </a:lnSpc>
            </a:pPr>
            <a:endParaRPr lang="en-GB" sz="1200" dirty="0"/>
          </a:p>
          <a:p>
            <a:pPr>
              <a:lnSpc>
                <a:spcPts val="1700"/>
              </a:lnSpc>
              <a:buClr>
                <a:srgbClr val="5F6DAC"/>
              </a:buClr>
            </a:pPr>
            <a:r>
              <a:rPr lang="en-GB" sz="1200" dirty="0"/>
              <a:t>• The bottom of a Level 1 Pass is aligned to GCSE grade 1</a:t>
            </a:r>
          </a:p>
          <a:p>
            <a:pPr>
              <a:lnSpc>
                <a:spcPts val="1700"/>
              </a:lnSpc>
              <a:buClr>
                <a:srgbClr val="5F6DAC"/>
              </a:buClr>
            </a:pPr>
            <a:r>
              <a:rPr lang="en-GB" sz="1200" dirty="0"/>
              <a:t>• The bottom of a Level 2 Pass is aligned to GCSE grade 4</a:t>
            </a:r>
          </a:p>
          <a:p>
            <a:pPr>
              <a:lnSpc>
                <a:spcPts val="1700"/>
              </a:lnSpc>
              <a:buClr>
                <a:srgbClr val="5F6DAC"/>
              </a:buClr>
            </a:pPr>
            <a:r>
              <a:rPr lang="en-GB" sz="1200" dirty="0"/>
              <a:t>• The bottom of a Level 2 Distinction is aligned to GCSE </a:t>
            </a:r>
            <a:br>
              <a:rPr lang="en-GB" sz="1200" dirty="0"/>
            </a:br>
            <a:r>
              <a:rPr lang="en-GB" sz="1200" dirty="0"/>
              <a:t>   grade 7</a:t>
            </a:r>
          </a:p>
        </p:txBody>
      </p:sp>
      <p:sp>
        <p:nvSpPr>
          <p:cNvPr id="15" name="Rectangle 14">
            <a:extLst>
              <a:ext uri="{FF2B5EF4-FFF2-40B4-BE49-F238E27FC236}">
                <a16:creationId xmlns:a16="http://schemas.microsoft.com/office/drawing/2014/main" id="{6397335F-9CB3-1D45-8252-64897AD46E13}"/>
              </a:ext>
            </a:extLst>
          </p:cNvPr>
          <p:cNvSpPr/>
          <p:nvPr/>
        </p:nvSpPr>
        <p:spPr>
          <a:xfrm rot="5400000">
            <a:off x="6751331" y="742964"/>
            <a:ext cx="1698572" cy="307777"/>
          </a:xfrm>
          <a:prstGeom prst="rect">
            <a:avLst/>
          </a:prstGeom>
        </p:spPr>
        <p:txBody>
          <a:bodyPr wrap="square" lIns="0" tIns="0" rIns="0" bIns="0">
            <a:spAutoFit/>
          </a:bodyPr>
          <a:lstStyle/>
          <a:p>
            <a:r>
              <a:rPr lang="en-GB" sz="2000" b="1" dirty="0">
                <a:solidFill>
                  <a:schemeClr val="bg1"/>
                </a:solidFill>
                <a:latin typeface="ITC Avant Garde Std Md" panose="020B0602020202020204" pitchFamily="34" charset="77"/>
              </a:rPr>
              <a:t>FUTURES</a:t>
            </a:r>
            <a:endParaRPr lang="en-GB" sz="2000" b="1" dirty="0">
              <a:solidFill>
                <a:schemeClr val="bg1"/>
              </a:solidFill>
              <a:effectLst/>
              <a:latin typeface="ITC Avant Garde Std Md" panose="020B0602020202020204" pitchFamily="34" charset="77"/>
            </a:endParaRPr>
          </a:p>
        </p:txBody>
      </p:sp>
      <p:pic>
        <p:nvPicPr>
          <p:cNvPr id="19" name="Picture 18" descr="Logo, company name&#10;&#10;Description automatically generated">
            <a:extLst>
              <a:ext uri="{FF2B5EF4-FFF2-40B4-BE49-F238E27FC236}">
                <a16:creationId xmlns:a16="http://schemas.microsoft.com/office/drawing/2014/main" id="{CE118DEE-4FC7-7A41-9F28-ACF6E0478A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sp>
        <p:nvSpPr>
          <p:cNvPr id="21" name="Rectangle 20">
            <a:extLst>
              <a:ext uri="{FF2B5EF4-FFF2-40B4-BE49-F238E27FC236}">
                <a16:creationId xmlns:a16="http://schemas.microsoft.com/office/drawing/2014/main" id="{7F28DF54-8FF8-9F49-AABF-315FED71485F}"/>
              </a:ext>
            </a:extLst>
          </p:cNvPr>
          <p:cNvSpPr/>
          <p:nvPr/>
        </p:nvSpPr>
        <p:spPr>
          <a:xfrm>
            <a:off x="0" y="735607"/>
            <a:ext cx="9144000" cy="1184940"/>
          </a:xfrm>
          <a:prstGeom prst="rect">
            <a:avLst/>
          </a:prstGeom>
          <a:solidFill>
            <a:srgbClr val="2335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2722D18B-AB1D-6E4F-B459-4A8A2F97AE4B}"/>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Building </a:t>
            </a:r>
            <a:r>
              <a:rPr lang="en-GB" sz="2000" i="1" dirty="0">
                <a:solidFill>
                  <a:schemeClr val="bg1"/>
                </a:solidFill>
                <a:latin typeface="ITC Avant Garde Std Md" panose="020B0602020202020204" pitchFamily="34" charset="77"/>
              </a:rPr>
              <a:t>brighter</a:t>
            </a:r>
            <a:r>
              <a:rPr lang="en-GB" sz="2000" dirty="0">
                <a:solidFill>
                  <a:schemeClr val="bg1"/>
                </a:solidFill>
                <a:latin typeface="ITC Avant Garde Std Md" panose="020B0602020202020204" pitchFamily="34" charset="77"/>
              </a:rPr>
              <a:t> futures</a:t>
            </a:r>
            <a:endParaRPr lang="en-GB" sz="2000" dirty="0">
              <a:solidFill>
                <a:schemeClr val="bg1"/>
              </a:solidFill>
              <a:effectLst/>
              <a:latin typeface="ITC Avant Garde Std Md" panose="020B0602020202020204" pitchFamily="34" charset="77"/>
            </a:endParaRPr>
          </a:p>
        </p:txBody>
      </p:sp>
      <p:pic>
        <p:nvPicPr>
          <p:cNvPr id="23" name="Picture 22" descr="A picture containing person, sky, young, male&#10;&#10;Description automatically generated">
            <a:extLst>
              <a:ext uri="{FF2B5EF4-FFF2-40B4-BE49-F238E27FC236}">
                <a16:creationId xmlns:a16="http://schemas.microsoft.com/office/drawing/2014/main" id="{73CA5135-6CA1-3642-83D6-BD2DF8E4C7D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75687" y="735607"/>
            <a:ext cx="1184988" cy="1184940"/>
          </a:xfrm>
          <a:prstGeom prst="rect">
            <a:avLst/>
          </a:prstGeom>
        </p:spPr>
      </p:pic>
      <p:pic>
        <p:nvPicPr>
          <p:cNvPr id="24" name="Picture 23">
            <a:extLst>
              <a:ext uri="{FF2B5EF4-FFF2-40B4-BE49-F238E27FC236}">
                <a16:creationId xmlns:a16="http://schemas.microsoft.com/office/drawing/2014/main" id="{F56364AD-6DEC-4D42-9EE4-B170B95FC12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739947" y="735879"/>
            <a:ext cx="1664335" cy="1184668"/>
          </a:xfrm>
          <a:prstGeom prst="rect">
            <a:avLst/>
          </a:prstGeom>
        </p:spPr>
      </p:pic>
      <p:pic>
        <p:nvPicPr>
          <p:cNvPr id="25" name="Picture 24" descr="A group of people posing for a photo&#10;&#10;Description automatically generated with medium confidence">
            <a:extLst>
              <a:ext uri="{FF2B5EF4-FFF2-40B4-BE49-F238E27FC236}">
                <a16:creationId xmlns:a16="http://schemas.microsoft.com/office/drawing/2014/main" id="{298FB028-8C4F-614C-850C-8E7BA80935A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404282" y="735607"/>
            <a:ext cx="1739718" cy="1184940"/>
          </a:xfrm>
          <a:prstGeom prst="rect">
            <a:avLst/>
          </a:prstGeom>
        </p:spPr>
      </p:pic>
      <p:pic>
        <p:nvPicPr>
          <p:cNvPr id="26" name="Picture 25" descr="Logo, company name&#10;&#10;Description automatically generated">
            <a:extLst>
              <a:ext uri="{FF2B5EF4-FFF2-40B4-BE49-F238E27FC236}">
                <a16:creationId xmlns:a16="http://schemas.microsoft.com/office/drawing/2014/main" id="{895323A5-5ADD-704C-B0DC-16A6AA54157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
        <p:nvSpPr>
          <p:cNvPr id="16" name="Rectangle 15">
            <a:extLst>
              <a:ext uri="{FF2B5EF4-FFF2-40B4-BE49-F238E27FC236}">
                <a16:creationId xmlns:a16="http://schemas.microsoft.com/office/drawing/2014/main" id="{A93C082C-1072-2145-8CC3-6CD15334ED8D}"/>
              </a:ext>
            </a:extLst>
          </p:cNvPr>
          <p:cNvSpPr/>
          <p:nvPr/>
        </p:nvSpPr>
        <p:spPr>
          <a:xfrm>
            <a:off x="250311" y="2093763"/>
            <a:ext cx="3550795" cy="615553"/>
          </a:xfrm>
          <a:prstGeom prst="rect">
            <a:avLst/>
          </a:prstGeom>
        </p:spPr>
        <p:txBody>
          <a:bodyPr wrap="square" lIns="0" tIns="0" rIns="0" bIns="0">
            <a:spAutoFit/>
          </a:bodyPr>
          <a:lstStyle/>
          <a:p>
            <a:r>
              <a:rPr lang="en-GB" sz="2000" b="1" dirty="0">
                <a:solidFill>
                  <a:srgbClr val="1F428C"/>
                </a:solidFill>
              </a:rPr>
              <a:t>How do Cambridge Nationals grades compare to GCSE (9–1)?</a:t>
            </a:r>
          </a:p>
        </p:txBody>
      </p:sp>
      <p:sp>
        <p:nvSpPr>
          <p:cNvPr id="169" name="object 31">
            <a:extLst>
              <a:ext uri="{FF2B5EF4-FFF2-40B4-BE49-F238E27FC236}">
                <a16:creationId xmlns:a16="http://schemas.microsoft.com/office/drawing/2014/main" id="{C64A44BB-8929-4235-9121-A6FD81022A60}"/>
              </a:ext>
            </a:extLst>
          </p:cNvPr>
          <p:cNvSpPr txBox="1"/>
          <p:nvPr/>
        </p:nvSpPr>
        <p:spPr>
          <a:xfrm>
            <a:off x="4013990" y="3000726"/>
            <a:ext cx="551846" cy="198738"/>
          </a:xfrm>
          <a:prstGeom prst="rect">
            <a:avLst/>
          </a:prstGeom>
        </p:spPr>
        <p:txBody>
          <a:bodyPr vert="horz" wrap="square" lIns="0" tIns="14604" rIns="0" bIns="0" rtlCol="0">
            <a:spAutoFit/>
          </a:bodyPr>
          <a:lstStyle/>
          <a:p>
            <a:pPr marL="12700">
              <a:lnSpc>
                <a:spcPct val="100000"/>
              </a:lnSpc>
              <a:spcBef>
                <a:spcPts val="114"/>
              </a:spcBef>
            </a:pPr>
            <a:r>
              <a:rPr sz="1200" b="1" spc="5" dirty="0">
                <a:latin typeface="Century Gothic"/>
                <a:cs typeface="Century Gothic"/>
              </a:rPr>
              <a:t>Level</a:t>
            </a:r>
            <a:r>
              <a:rPr sz="1200" b="1" spc="-45" dirty="0">
                <a:latin typeface="Century Gothic"/>
                <a:cs typeface="Century Gothic"/>
              </a:rPr>
              <a:t> </a:t>
            </a:r>
            <a:r>
              <a:rPr sz="1200" b="1" spc="60" dirty="0">
                <a:latin typeface="Century Gothic"/>
                <a:cs typeface="Century Gothic"/>
              </a:rPr>
              <a:t>2</a:t>
            </a:r>
            <a:endParaRPr sz="1200" dirty="0">
              <a:latin typeface="Century Gothic"/>
              <a:cs typeface="Century Gothic"/>
            </a:endParaRPr>
          </a:p>
        </p:txBody>
      </p:sp>
      <p:sp>
        <p:nvSpPr>
          <p:cNvPr id="171" name="object 33">
            <a:extLst>
              <a:ext uri="{FF2B5EF4-FFF2-40B4-BE49-F238E27FC236}">
                <a16:creationId xmlns:a16="http://schemas.microsoft.com/office/drawing/2014/main" id="{3BFE994E-5AF4-49CB-9B01-3A4009A8AF5D}"/>
              </a:ext>
            </a:extLst>
          </p:cNvPr>
          <p:cNvSpPr/>
          <p:nvPr/>
        </p:nvSpPr>
        <p:spPr>
          <a:xfrm>
            <a:off x="3884706" y="2417856"/>
            <a:ext cx="4900519" cy="1385311"/>
          </a:xfrm>
          <a:custGeom>
            <a:avLst/>
            <a:gdLst/>
            <a:ahLst/>
            <a:cxnLst/>
            <a:rect l="l" t="t" r="r" b="b"/>
            <a:pathLst>
              <a:path w="5372100" h="1390015">
                <a:moveTo>
                  <a:pt x="37566" y="0"/>
                </a:moveTo>
                <a:lnTo>
                  <a:pt x="22958" y="2956"/>
                </a:lnTo>
                <a:lnTo>
                  <a:pt x="11015" y="11015"/>
                </a:lnTo>
                <a:lnTo>
                  <a:pt x="2956" y="22958"/>
                </a:lnTo>
                <a:lnTo>
                  <a:pt x="0" y="37566"/>
                </a:lnTo>
                <a:lnTo>
                  <a:pt x="0" y="1352334"/>
                </a:lnTo>
                <a:lnTo>
                  <a:pt x="2956" y="1366942"/>
                </a:lnTo>
                <a:lnTo>
                  <a:pt x="11015" y="1378885"/>
                </a:lnTo>
                <a:lnTo>
                  <a:pt x="22958" y="1386943"/>
                </a:lnTo>
                <a:lnTo>
                  <a:pt x="37566" y="1389900"/>
                </a:lnTo>
                <a:lnTo>
                  <a:pt x="5334292" y="1389900"/>
                </a:lnTo>
                <a:lnTo>
                  <a:pt x="5348900" y="1386943"/>
                </a:lnTo>
                <a:lnTo>
                  <a:pt x="5360843" y="1378885"/>
                </a:lnTo>
                <a:lnTo>
                  <a:pt x="5368901" y="1366942"/>
                </a:lnTo>
                <a:lnTo>
                  <a:pt x="5371858" y="1352334"/>
                </a:lnTo>
                <a:lnTo>
                  <a:pt x="5371858" y="37566"/>
                </a:lnTo>
                <a:lnTo>
                  <a:pt x="5368901" y="22958"/>
                </a:lnTo>
                <a:lnTo>
                  <a:pt x="5360843" y="11015"/>
                </a:lnTo>
                <a:lnTo>
                  <a:pt x="5348900" y="2956"/>
                </a:lnTo>
                <a:lnTo>
                  <a:pt x="5334292" y="0"/>
                </a:lnTo>
                <a:lnTo>
                  <a:pt x="37566" y="0"/>
                </a:lnTo>
                <a:close/>
              </a:path>
            </a:pathLst>
          </a:custGeom>
          <a:ln w="8343">
            <a:solidFill>
              <a:srgbClr val="20438D"/>
            </a:solidFill>
          </a:ln>
        </p:spPr>
        <p:txBody>
          <a:bodyPr wrap="square" lIns="0" tIns="0" rIns="0" bIns="0" rtlCol="0"/>
          <a:lstStyle/>
          <a:p>
            <a:endParaRPr dirty="0"/>
          </a:p>
        </p:txBody>
      </p:sp>
      <p:sp>
        <p:nvSpPr>
          <p:cNvPr id="172" name="object 34">
            <a:extLst>
              <a:ext uri="{FF2B5EF4-FFF2-40B4-BE49-F238E27FC236}">
                <a16:creationId xmlns:a16="http://schemas.microsoft.com/office/drawing/2014/main" id="{4895F7CA-7A97-4614-AEE8-9F1F99FF8E06}"/>
              </a:ext>
            </a:extLst>
          </p:cNvPr>
          <p:cNvSpPr/>
          <p:nvPr/>
        </p:nvSpPr>
        <p:spPr>
          <a:xfrm>
            <a:off x="4755470" y="2556236"/>
            <a:ext cx="1233427" cy="235421"/>
          </a:xfrm>
          <a:custGeom>
            <a:avLst/>
            <a:gdLst/>
            <a:ahLst/>
            <a:cxnLst/>
            <a:rect l="l" t="t" r="r" b="b"/>
            <a:pathLst>
              <a:path w="1237615" h="236220">
                <a:moveTo>
                  <a:pt x="1203045" y="0"/>
                </a:moveTo>
                <a:lnTo>
                  <a:pt x="34378" y="0"/>
                </a:lnTo>
                <a:lnTo>
                  <a:pt x="21013" y="2705"/>
                </a:lnTo>
                <a:lnTo>
                  <a:pt x="10083" y="10079"/>
                </a:lnTo>
                <a:lnTo>
                  <a:pt x="2707" y="21007"/>
                </a:lnTo>
                <a:lnTo>
                  <a:pt x="0" y="34378"/>
                </a:lnTo>
                <a:lnTo>
                  <a:pt x="0" y="201333"/>
                </a:lnTo>
                <a:lnTo>
                  <a:pt x="2707" y="214698"/>
                </a:lnTo>
                <a:lnTo>
                  <a:pt x="10083" y="225628"/>
                </a:lnTo>
                <a:lnTo>
                  <a:pt x="21013" y="233004"/>
                </a:lnTo>
                <a:lnTo>
                  <a:pt x="34378" y="235712"/>
                </a:lnTo>
                <a:lnTo>
                  <a:pt x="1203045" y="235712"/>
                </a:lnTo>
                <a:lnTo>
                  <a:pt x="1216416" y="233004"/>
                </a:lnTo>
                <a:lnTo>
                  <a:pt x="1227345" y="225628"/>
                </a:lnTo>
                <a:lnTo>
                  <a:pt x="1234719" y="214698"/>
                </a:lnTo>
                <a:lnTo>
                  <a:pt x="1237424" y="201333"/>
                </a:lnTo>
                <a:lnTo>
                  <a:pt x="1237424" y="34378"/>
                </a:lnTo>
                <a:lnTo>
                  <a:pt x="1234719" y="21007"/>
                </a:lnTo>
                <a:lnTo>
                  <a:pt x="1227345" y="10079"/>
                </a:lnTo>
                <a:lnTo>
                  <a:pt x="1216416" y="2705"/>
                </a:lnTo>
                <a:lnTo>
                  <a:pt x="1203045" y="0"/>
                </a:lnTo>
                <a:close/>
              </a:path>
            </a:pathLst>
          </a:custGeom>
          <a:solidFill>
            <a:srgbClr val="D35227"/>
          </a:solidFill>
        </p:spPr>
        <p:txBody>
          <a:bodyPr wrap="square" lIns="0" tIns="0" rIns="0" bIns="0" rtlCol="0"/>
          <a:lstStyle/>
          <a:p>
            <a:endParaRPr dirty="0"/>
          </a:p>
        </p:txBody>
      </p:sp>
      <p:sp>
        <p:nvSpPr>
          <p:cNvPr id="174" name="object 36">
            <a:extLst>
              <a:ext uri="{FF2B5EF4-FFF2-40B4-BE49-F238E27FC236}">
                <a16:creationId xmlns:a16="http://schemas.microsoft.com/office/drawing/2014/main" id="{2E6F4E48-3DE4-40D8-A4D6-7D41436231AA}"/>
              </a:ext>
            </a:extLst>
          </p:cNvPr>
          <p:cNvSpPr txBox="1"/>
          <p:nvPr/>
        </p:nvSpPr>
        <p:spPr>
          <a:xfrm>
            <a:off x="4798793" y="2076703"/>
            <a:ext cx="1124498" cy="136753"/>
          </a:xfrm>
          <a:prstGeom prst="rect">
            <a:avLst/>
          </a:prstGeom>
        </p:spPr>
        <p:txBody>
          <a:bodyPr vert="horz" wrap="square" lIns="0" tIns="13970" rIns="0" bIns="0" rtlCol="0">
            <a:spAutoFit/>
          </a:bodyPr>
          <a:lstStyle/>
          <a:p>
            <a:pPr marL="12700">
              <a:lnSpc>
                <a:spcPct val="100000"/>
              </a:lnSpc>
              <a:spcBef>
                <a:spcPts val="110"/>
              </a:spcBef>
            </a:pPr>
            <a:r>
              <a:rPr sz="800" b="1" spc="25" dirty="0">
                <a:solidFill>
                  <a:srgbClr val="FFFFFF"/>
                </a:solidFill>
                <a:latin typeface="Century Gothic"/>
                <a:cs typeface="Century Gothic"/>
              </a:rPr>
              <a:t>Cambridge</a:t>
            </a:r>
            <a:r>
              <a:rPr sz="800" b="1" dirty="0">
                <a:solidFill>
                  <a:srgbClr val="FFFFFF"/>
                </a:solidFill>
                <a:latin typeface="Century Gothic"/>
                <a:cs typeface="Century Gothic"/>
              </a:rPr>
              <a:t> </a:t>
            </a:r>
            <a:r>
              <a:rPr sz="800" b="1" spc="25" dirty="0">
                <a:solidFill>
                  <a:srgbClr val="FFFFFF"/>
                </a:solidFill>
                <a:latin typeface="Century Gothic"/>
                <a:cs typeface="Century Gothic"/>
              </a:rPr>
              <a:t>Nationals</a:t>
            </a:r>
            <a:endParaRPr sz="800" dirty="0">
              <a:latin typeface="Century Gothic"/>
              <a:cs typeface="Century Gothic"/>
            </a:endParaRPr>
          </a:p>
        </p:txBody>
      </p:sp>
      <p:sp>
        <p:nvSpPr>
          <p:cNvPr id="176" name="object 38">
            <a:extLst>
              <a:ext uri="{FF2B5EF4-FFF2-40B4-BE49-F238E27FC236}">
                <a16:creationId xmlns:a16="http://schemas.microsoft.com/office/drawing/2014/main" id="{200D8041-AA46-4602-B62A-F0F75BB3DD66}"/>
              </a:ext>
            </a:extLst>
          </p:cNvPr>
          <p:cNvSpPr txBox="1"/>
          <p:nvPr/>
        </p:nvSpPr>
        <p:spPr>
          <a:xfrm>
            <a:off x="5055439" y="2596319"/>
            <a:ext cx="630320" cy="136753"/>
          </a:xfrm>
          <a:prstGeom prst="rect">
            <a:avLst/>
          </a:prstGeom>
        </p:spPr>
        <p:txBody>
          <a:bodyPr vert="horz" wrap="square" lIns="0" tIns="13970" rIns="0" bIns="0" rtlCol="0">
            <a:spAutoFit/>
          </a:bodyPr>
          <a:lstStyle/>
          <a:p>
            <a:pPr marL="12700">
              <a:lnSpc>
                <a:spcPct val="100000"/>
              </a:lnSpc>
              <a:spcBef>
                <a:spcPts val="110"/>
              </a:spcBef>
            </a:pPr>
            <a:r>
              <a:rPr sz="800" b="1" spc="35" dirty="0">
                <a:solidFill>
                  <a:srgbClr val="FFFFFF"/>
                </a:solidFill>
                <a:latin typeface="Century Gothic"/>
                <a:cs typeface="Century Gothic"/>
              </a:rPr>
              <a:t>Distinction*</a:t>
            </a:r>
            <a:endParaRPr sz="800" dirty="0">
              <a:latin typeface="Century Gothic"/>
              <a:cs typeface="Century Gothic"/>
            </a:endParaRPr>
          </a:p>
        </p:txBody>
      </p:sp>
      <p:grpSp>
        <p:nvGrpSpPr>
          <p:cNvPr id="177" name="object 39">
            <a:extLst>
              <a:ext uri="{FF2B5EF4-FFF2-40B4-BE49-F238E27FC236}">
                <a16:creationId xmlns:a16="http://schemas.microsoft.com/office/drawing/2014/main" id="{0BFC17E8-379F-4856-9216-2EEF1319465E}"/>
              </a:ext>
            </a:extLst>
          </p:cNvPr>
          <p:cNvGrpSpPr/>
          <p:nvPr/>
        </p:nvGrpSpPr>
        <p:grpSpPr>
          <a:xfrm>
            <a:off x="4747877" y="2548642"/>
            <a:ext cx="1248616" cy="555011"/>
            <a:chOff x="9338140" y="7391737"/>
            <a:chExt cx="1252855" cy="556895"/>
          </a:xfrm>
        </p:grpSpPr>
        <p:sp>
          <p:nvSpPr>
            <p:cNvPr id="178" name="object 40">
              <a:extLst>
                <a:ext uri="{FF2B5EF4-FFF2-40B4-BE49-F238E27FC236}">
                  <a16:creationId xmlns:a16="http://schemas.microsoft.com/office/drawing/2014/main" id="{E03C0F01-64FA-4F9B-8602-726AD4B7FDDA}"/>
                </a:ext>
              </a:extLst>
            </p:cNvPr>
            <p:cNvSpPr/>
            <p:nvPr/>
          </p:nvSpPr>
          <p:spPr>
            <a:xfrm>
              <a:off x="9345760" y="7399357"/>
              <a:ext cx="1237615" cy="236220"/>
            </a:xfrm>
            <a:custGeom>
              <a:avLst/>
              <a:gdLst/>
              <a:ahLst/>
              <a:cxnLst/>
              <a:rect l="l" t="t" r="r" b="b"/>
              <a:pathLst>
                <a:path w="1237615" h="236220">
                  <a:moveTo>
                    <a:pt x="34378" y="0"/>
                  </a:moveTo>
                  <a:lnTo>
                    <a:pt x="21013" y="2705"/>
                  </a:lnTo>
                  <a:lnTo>
                    <a:pt x="10083" y="10079"/>
                  </a:lnTo>
                  <a:lnTo>
                    <a:pt x="2707" y="21007"/>
                  </a:lnTo>
                  <a:lnTo>
                    <a:pt x="0" y="34378"/>
                  </a:lnTo>
                  <a:lnTo>
                    <a:pt x="0" y="201333"/>
                  </a:lnTo>
                  <a:lnTo>
                    <a:pt x="2707" y="214698"/>
                  </a:lnTo>
                  <a:lnTo>
                    <a:pt x="10083" y="225628"/>
                  </a:lnTo>
                  <a:lnTo>
                    <a:pt x="21013" y="233004"/>
                  </a:lnTo>
                  <a:lnTo>
                    <a:pt x="34378" y="235712"/>
                  </a:lnTo>
                  <a:lnTo>
                    <a:pt x="1203045" y="235712"/>
                  </a:lnTo>
                  <a:lnTo>
                    <a:pt x="1216416" y="233004"/>
                  </a:lnTo>
                  <a:lnTo>
                    <a:pt x="1227345" y="225628"/>
                  </a:lnTo>
                  <a:lnTo>
                    <a:pt x="1234719" y="214698"/>
                  </a:lnTo>
                  <a:lnTo>
                    <a:pt x="1237424" y="201333"/>
                  </a:lnTo>
                  <a:lnTo>
                    <a:pt x="1237424" y="34378"/>
                  </a:lnTo>
                  <a:lnTo>
                    <a:pt x="1234719" y="21007"/>
                  </a:lnTo>
                  <a:lnTo>
                    <a:pt x="1227345" y="10079"/>
                  </a:lnTo>
                  <a:lnTo>
                    <a:pt x="1216416" y="2705"/>
                  </a:lnTo>
                  <a:lnTo>
                    <a:pt x="1203045" y="0"/>
                  </a:lnTo>
                  <a:lnTo>
                    <a:pt x="34378" y="0"/>
                  </a:lnTo>
                  <a:close/>
                </a:path>
              </a:pathLst>
            </a:custGeom>
            <a:ln w="14719">
              <a:solidFill>
                <a:srgbClr val="D35227"/>
              </a:solidFill>
            </a:ln>
          </p:spPr>
          <p:txBody>
            <a:bodyPr wrap="square" lIns="0" tIns="0" rIns="0" bIns="0" rtlCol="0"/>
            <a:lstStyle/>
            <a:p>
              <a:endParaRPr dirty="0"/>
            </a:p>
          </p:txBody>
        </p:sp>
        <p:sp>
          <p:nvSpPr>
            <p:cNvPr id="179" name="object 41">
              <a:extLst>
                <a:ext uri="{FF2B5EF4-FFF2-40B4-BE49-F238E27FC236}">
                  <a16:creationId xmlns:a16="http://schemas.microsoft.com/office/drawing/2014/main" id="{F16FE736-893B-4596-A015-A8DF6F2D49B0}"/>
                </a:ext>
              </a:extLst>
            </p:cNvPr>
            <p:cNvSpPr/>
            <p:nvPr/>
          </p:nvSpPr>
          <p:spPr>
            <a:xfrm>
              <a:off x="9345760" y="7712390"/>
              <a:ext cx="1237615" cy="236220"/>
            </a:xfrm>
            <a:custGeom>
              <a:avLst/>
              <a:gdLst/>
              <a:ahLst/>
              <a:cxnLst/>
              <a:rect l="l" t="t" r="r" b="b"/>
              <a:pathLst>
                <a:path w="1237615" h="236220">
                  <a:moveTo>
                    <a:pt x="1203045" y="0"/>
                  </a:moveTo>
                  <a:lnTo>
                    <a:pt x="34378" y="0"/>
                  </a:lnTo>
                  <a:lnTo>
                    <a:pt x="21013" y="2705"/>
                  </a:lnTo>
                  <a:lnTo>
                    <a:pt x="10083" y="10079"/>
                  </a:lnTo>
                  <a:lnTo>
                    <a:pt x="2707" y="21007"/>
                  </a:lnTo>
                  <a:lnTo>
                    <a:pt x="0" y="34378"/>
                  </a:lnTo>
                  <a:lnTo>
                    <a:pt x="0" y="201333"/>
                  </a:lnTo>
                  <a:lnTo>
                    <a:pt x="2707" y="214698"/>
                  </a:lnTo>
                  <a:lnTo>
                    <a:pt x="10083" y="225628"/>
                  </a:lnTo>
                  <a:lnTo>
                    <a:pt x="21013" y="233004"/>
                  </a:lnTo>
                  <a:lnTo>
                    <a:pt x="34378" y="235711"/>
                  </a:lnTo>
                  <a:lnTo>
                    <a:pt x="1203045" y="235711"/>
                  </a:lnTo>
                  <a:lnTo>
                    <a:pt x="1216416" y="233004"/>
                  </a:lnTo>
                  <a:lnTo>
                    <a:pt x="1227345" y="225628"/>
                  </a:lnTo>
                  <a:lnTo>
                    <a:pt x="1234719" y="214698"/>
                  </a:lnTo>
                  <a:lnTo>
                    <a:pt x="1237424" y="201333"/>
                  </a:lnTo>
                  <a:lnTo>
                    <a:pt x="1237424" y="34378"/>
                  </a:lnTo>
                  <a:lnTo>
                    <a:pt x="1234719" y="21007"/>
                  </a:lnTo>
                  <a:lnTo>
                    <a:pt x="1227345" y="10079"/>
                  </a:lnTo>
                  <a:lnTo>
                    <a:pt x="1216416" y="2705"/>
                  </a:lnTo>
                  <a:lnTo>
                    <a:pt x="1203045" y="0"/>
                  </a:lnTo>
                  <a:close/>
                </a:path>
              </a:pathLst>
            </a:custGeom>
            <a:solidFill>
              <a:srgbClr val="D35227"/>
            </a:solidFill>
          </p:spPr>
          <p:txBody>
            <a:bodyPr wrap="square" lIns="0" tIns="0" rIns="0" bIns="0" rtlCol="0"/>
            <a:lstStyle/>
            <a:p>
              <a:endParaRPr dirty="0"/>
            </a:p>
          </p:txBody>
        </p:sp>
      </p:grpSp>
      <p:sp>
        <p:nvSpPr>
          <p:cNvPr id="180" name="object 42">
            <a:extLst>
              <a:ext uri="{FF2B5EF4-FFF2-40B4-BE49-F238E27FC236}">
                <a16:creationId xmlns:a16="http://schemas.microsoft.com/office/drawing/2014/main" id="{9C1D8948-AA90-49E3-B975-CA52400C9F2F}"/>
              </a:ext>
            </a:extLst>
          </p:cNvPr>
          <p:cNvSpPr txBox="1"/>
          <p:nvPr/>
        </p:nvSpPr>
        <p:spPr>
          <a:xfrm>
            <a:off x="5088617" y="2908291"/>
            <a:ext cx="563870" cy="136753"/>
          </a:xfrm>
          <a:prstGeom prst="rect">
            <a:avLst/>
          </a:prstGeom>
        </p:spPr>
        <p:txBody>
          <a:bodyPr vert="horz" wrap="square" lIns="0" tIns="13970" rIns="0" bIns="0" rtlCol="0">
            <a:spAutoFit/>
          </a:bodyPr>
          <a:lstStyle/>
          <a:p>
            <a:pPr marL="12700">
              <a:lnSpc>
                <a:spcPct val="100000"/>
              </a:lnSpc>
              <a:spcBef>
                <a:spcPts val="110"/>
              </a:spcBef>
            </a:pPr>
            <a:r>
              <a:rPr sz="800" b="1" spc="25" dirty="0">
                <a:solidFill>
                  <a:srgbClr val="FFFFFF"/>
                </a:solidFill>
                <a:latin typeface="Century Gothic"/>
                <a:cs typeface="Century Gothic"/>
              </a:rPr>
              <a:t>Distinction</a:t>
            </a:r>
            <a:endParaRPr sz="800" dirty="0">
              <a:latin typeface="Century Gothic"/>
              <a:cs typeface="Century Gothic"/>
            </a:endParaRPr>
          </a:p>
        </p:txBody>
      </p:sp>
      <p:grpSp>
        <p:nvGrpSpPr>
          <p:cNvPr id="181" name="object 43">
            <a:extLst>
              <a:ext uri="{FF2B5EF4-FFF2-40B4-BE49-F238E27FC236}">
                <a16:creationId xmlns:a16="http://schemas.microsoft.com/office/drawing/2014/main" id="{9AE71343-C380-4219-A0B7-10ED84AE1BA0}"/>
              </a:ext>
            </a:extLst>
          </p:cNvPr>
          <p:cNvGrpSpPr/>
          <p:nvPr/>
        </p:nvGrpSpPr>
        <p:grpSpPr>
          <a:xfrm>
            <a:off x="4747877" y="2860615"/>
            <a:ext cx="1248616" cy="555011"/>
            <a:chOff x="9338140" y="7704770"/>
            <a:chExt cx="1252855" cy="556895"/>
          </a:xfrm>
        </p:grpSpPr>
        <p:sp>
          <p:nvSpPr>
            <p:cNvPr id="182" name="object 44">
              <a:extLst>
                <a:ext uri="{FF2B5EF4-FFF2-40B4-BE49-F238E27FC236}">
                  <a16:creationId xmlns:a16="http://schemas.microsoft.com/office/drawing/2014/main" id="{3B9AE0BA-5D76-4EF5-985B-984B163C6A18}"/>
                </a:ext>
              </a:extLst>
            </p:cNvPr>
            <p:cNvSpPr/>
            <p:nvPr/>
          </p:nvSpPr>
          <p:spPr>
            <a:xfrm>
              <a:off x="9345760" y="7712390"/>
              <a:ext cx="1237615" cy="236220"/>
            </a:xfrm>
            <a:custGeom>
              <a:avLst/>
              <a:gdLst/>
              <a:ahLst/>
              <a:cxnLst/>
              <a:rect l="l" t="t" r="r" b="b"/>
              <a:pathLst>
                <a:path w="1237615" h="236220">
                  <a:moveTo>
                    <a:pt x="34378" y="0"/>
                  </a:moveTo>
                  <a:lnTo>
                    <a:pt x="21013" y="2705"/>
                  </a:lnTo>
                  <a:lnTo>
                    <a:pt x="10083" y="10079"/>
                  </a:lnTo>
                  <a:lnTo>
                    <a:pt x="2707" y="21007"/>
                  </a:lnTo>
                  <a:lnTo>
                    <a:pt x="0" y="34378"/>
                  </a:lnTo>
                  <a:lnTo>
                    <a:pt x="0" y="201333"/>
                  </a:lnTo>
                  <a:lnTo>
                    <a:pt x="2707" y="214698"/>
                  </a:lnTo>
                  <a:lnTo>
                    <a:pt x="10083" y="225628"/>
                  </a:lnTo>
                  <a:lnTo>
                    <a:pt x="21013" y="233004"/>
                  </a:lnTo>
                  <a:lnTo>
                    <a:pt x="34378" y="235711"/>
                  </a:lnTo>
                  <a:lnTo>
                    <a:pt x="1203045" y="235711"/>
                  </a:lnTo>
                  <a:lnTo>
                    <a:pt x="1216416" y="233004"/>
                  </a:lnTo>
                  <a:lnTo>
                    <a:pt x="1227345" y="225628"/>
                  </a:lnTo>
                  <a:lnTo>
                    <a:pt x="1234719" y="214698"/>
                  </a:lnTo>
                  <a:lnTo>
                    <a:pt x="1237424" y="201333"/>
                  </a:lnTo>
                  <a:lnTo>
                    <a:pt x="1237424" y="34378"/>
                  </a:lnTo>
                  <a:lnTo>
                    <a:pt x="1234719" y="21007"/>
                  </a:lnTo>
                  <a:lnTo>
                    <a:pt x="1227345" y="10079"/>
                  </a:lnTo>
                  <a:lnTo>
                    <a:pt x="1216416" y="2705"/>
                  </a:lnTo>
                  <a:lnTo>
                    <a:pt x="1203045" y="0"/>
                  </a:lnTo>
                  <a:lnTo>
                    <a:pt x="34378" y="0"/>
                  </a:lnTo>
                  <a:close/>
                </a:path>
              </a:pathLst>
            </a:custGeom>
            <a:ln w="14719">
              <a:solidFill>
                <a:srgbClr val="D35227"/>
              </a:solidFill>
            </a:ln>
          </p:spPr>
          <p:txBody>
            <a:bodyPr wrap="square" lIns="0" tIns="0" rIns="0" bIns="0" rtlCol="0"/>
            <a:lstStyle/>
            <a:p>
              <a:endParaRPr dirty="0"/>
            </a:p>
          </p:txBody>
        </p:sp>
        <p:sp>
          <p:nvSpPr>
            <p:cNvPr id="183" name="object 45">
              <a:extLst>
                <a:ext uri="{FF2B5EF4-FFF2-40B4-BE49-F238E27FC236}">
                  <a16:creationId xmlns:a16="http://schemas.microsoft.com/office/drawing/2014/main" id="{07F30C3B-9BAB-4183-BF7A-FBCE697C5FE2}"/>
                </a:ext>
              </a:extLst>
            </p:cNvPr>
            <p:cNvSpPr/>
            <p:nvPr/>
          </p:nvSpPr>
          <p:spPr>
            <a:xfrm>
              <a:off x="9345760" y="8025424"/>
              <a:ext cx="1237615" cy="236220"/>
            </a:xfrm>
            <a:custGeom>
              <a:avLst/>
              <a:gdLst/>
              <a:ahLst/>
              <a:cxnLst/>
              <a:rect l="l" t="t" r="r" b="b"/>
              <a:pathLst>
                <a:path w="1237615" h="236220">
                  <a:moveTo>
                    <a:pt x="1203045" y="0"/>
                  </a:moveTo>
                  <a:lnTo>
                    <a:pt x="34378" y="0"/>
                  </a:lnTo>
                  <a:lnTo>
                    <a:pt x="21013" y="2705"/>
                  </a:lnTo>
                  <a:lnTo>
                    <a:pt x="10083" y="10079"/>
                  </a:lnTo>
                  <a:lnTo>
                    <a:pt x="2707" y="21007"/>
                  </a:lnTo>
                  <a:lnTo>
                    <a:pt x="0" y="34378"/>
                  </a:lnTo>
                  <a:lnTo>
                    <a:pt x="0" y="201333"/>
                  </a:lnTo>
                  <a:lnTo>
                    <a:pt x="2707" y="214698"/>
                  </a:lnTo>
                  <a:lnTo>
                    <a:pt x="10083" y="225628"/>
                  </a:lnTo>
                  <a:lnTo>
                    <a:pt x="21013" y="233004"/>
                  </a:lnTo>
                  <a:lnTo>
                    <a:pt x="34378" y="235712"/>
                  </a:lnTo>
                  <a:lnTo>
                    <a:pt x="1203045" y="235712"/>
                  </a:lnTo>
                  <a:lnTo>
                    <a:pt x="1216416" y="233004"/>
                  </a:lnTo>
                  <a:lnTo>
                    <a:pt x="1227345" y="225628"/>
                  </a:lnTo>
                  <a:lnTo>
                    <a:pt x="1234719" y="214698"/>
                  </a:lnTo>
                  <a:lnTo>
                    <a:pt x="1237424" y="201333"/>
                  </a:lnTo>
                  <a:lnTo>
                    <a:pt x="1237424" y="34378"/>
                  </a:lnTo>
                  <a:lnTo>
                    <a:pt x="1234719" y="21007"/>
                  </a:lnTo>
                  <a:lnTo>
                    <a:pt x="1227345" y="10079"/>
                  </a:lnTo>
                  <a:lnTo>
                    <a:pt x="1216416" y="2705"/>
                  </a:lnTo>
                  <a:lnTo>
                    <a:pt x="1203045" y="0"/>
                  </a:lnTo>
                  <a:close/>
                </a:path>
              </a:pathLst>
            </a:custGeom>
            <a:solidFill>
              <a:srgbClr val="D35227"/>
            </a:solidFill>
          </p:spPr>
          <p:txBody>
            <a:bodyPr wrap="square" lIns="0" tIns="0" rIns="0" bIns="0" rtlCol="0"/>
            <a:lstStyle/>
            <a:p>
              <a:endParaRPr dirty="0"/>
            </a:p>
          </p:txBody>
        </p:sp>
      </p:grpSp>
      <p:sp>
        <p:nvSpPr>
          <p:cNvPr id="184" name="object 46">
            <a:extLst>
              <a:ext uri="{FF2B5EF4-FFF2-40B4-BE49-F238E27FC236}">
                <a16:creationId xmlns:a16="http://schemas.microsoft.com/office/drawing/2014/main" id="{3537BD53-527A-4130-BBA7-79CF309E6B01}"/>
              </a:ext>
            </a:extLst>
          </p:cNvPr>
          <p:cNvSpPr txBox="1"/>
          <p:nvPr/>
        </p:nvSpPr>
        <p:spPr>
          <a:xfrm>
            <a:off x="5228725" y="3220267"/>
            <a:ext cx="283517" cy="136753"/>
          </a:xfrm>
          <a:prstGeom prst="rect">
            <a:avLst/>
          </a:prstGeom>
        </p:spPr>
        <p:txBody>
          <a:bodyPr vert="horz" wrap="square" lIns="0" tIns="13970" rIns="0" bIns="0" rtlCol="0">
            <a:spAutoFit/>
          </a:bodyPr>
          <a:lstStyle/>
          <a:p>
            <a:pPr marL="12700">
              <a:lnSpc>
                <a:spcPct val="100000"/>
              </a:lnSpc>
              <a:spcBef>
                <a:spcPts val="110"/>
              </a:spcBef>
            </a:pPr>
            <a:r>
              <a:rPr sz="800" b="1" spc="20" dirty="0">
                <a:solidFill>
                  <a:srgbClr val="FFFFFF"/>
                </a:solidFill>
                <a:latin typeface="Century Gothic"/>
                <a:cs typeface="Century Gothic"/>
              </a:rPr>
              <a:t>Me</a:t>
            </a:r>
            <a:r>
              <a:rPr sz="800" b="1" spc="15" dirty="0">
                <a:solidFill>
                  <a:srgbClr val="FFFFFF"/>
                </a:solidFill>
                <a:latin typeface="Century Gothic"/>
                <a:cs typeface="Century Gothic"/>
              </a:rPr>
              <a:t>r</a:t>
            </a:r>
            <a:r>
              <a:rPr sz="800" b="1" spc="25" dirty="0">
                <a:solidFill>
                  <a:srgbClr val="FFFFFF"/>
                </a:solidFill>
                <a:latin typeface="Century Gothic"/>
                <a:cs typeface="Century Gothic"/>
              </a:rPr>
              <a:t>it</a:t>
            </a:r>
            <a:endParaRPr sz="800" dirty="0">
              <a:latin typeface="Century Gothic"/>
              <a:cs typeface="Century Gothic"/>
            </a:endParaRPr>
          </a:p>
        </p:txBody>
      </p:sp>
      <p:grpSp>
        <p:nvGrpSpPr>
          <p:cNvPr id="185" name="object 47">
            <a:extLst>
              <a:ext uri="{FF2B5EF4-FFF2-40B4-BE49-F238E27FC236}">
                <a16:creationId xmlns:a16="http://schemas.microsoft.com/office/drawing/2014/main" id="{35220F1C-A1DE-4A89-BEDD-8243DC32F693}"/>
              </a:ext>
            </a:extLst>
          </p:cNvPr>
          <p:cNvGrpSpPr/>
          <p:nvPr/>
        </p:nvGrpSpPr>
        <p:grpSpPr>
          <a:xfrm>
            <a:off x="4747877" y="3172591"/>
            <a:ext cx="1248616" cy="555011"/>
            <a:chOff x="9338140" y="8017805"/>
            <a:chExt cx="1252855" cy="556895"/>
          </a:xfrm>
        </p:grpSpPr>
        <p:sp>
          <p:nvSpPr>
            <p:cNvPr id="186" name="object 48">
              <a:extLst>
                <a:ext uri="{FF2B5EF4-FFF2-40B4-BE49-F238E27FC236}">
                  <a16:creationId xmlns:a16="http://schemas.microsoft.com/office/drawing/2014/main" id="{AE8075F3-C3E2-4ED8-96DD-0AA802F6EA11}"/>
                </a:ext>
              </a:extLst>
            </p:cNvPr>
            <p:cNvSpPr/>
            <p:nvPr/>
          </p:nvSpPr>
          <p:spPr>
            <a:xfrm>
              <a:off x="9345760" y="8025425"/>
              <a:ext cx="1237615" cy="236220"/>
            </a:xfrm>
            <a:custGeom>
              <a:avLst/>
              <a:gdLst/>
              <a:ahLst/>
              <a:cxnLst/>
              <a:rect l="l" t="t" r="r" b="b"/>
              <a:pathLst>
                <a:path w="1237615" h="236220">
                  <a:moveTo>
                    <a:pt x="34378" y="0"/>
                  </a:moveTo>
                  <a:lnTo>
                    <a:pt x="21013" y="2705"/>
                  </a:lnTo>
                  <a:lnTo>
                    <a:pt x="10083" y="10079"/>
                  </a:lnTo>
                  <a:lnTo>
                    <a:pt x="2707" y="21007"/>
                  </a:lnTo>
                  <a:lnTo>
                    <a:pt x="0" y="34378"/>
                  </a:lnTo>
                  <a:lnTo>
                    <a:pt x="0" y="201333"/>
                  </a:lnTo>
                  <a:lnTo>
                    <a:pt x="2707" y="214698"/>
                  </a:lnTo>
                  <a:lnTo>
                    <a:pt x="10083" y="225628"/>
                  </a:lnTo>
                  <a:lnTo>
                    <a:pt x="21013" y="233004"/>
                  </a:lnTo>
                  <a:lnTo>
                    <a:pt x="34378" y="235712"/>
                  </a:lnTo>
                  <a:lnTo>
                    <a:pt x="1203045" y="235712"/>
                  </a:lnTo>
                  <a:lnTo>
                    <a:pt x="1216416" y="233004"/>
                  </a:lnTo>
                  <a:lnTo>
                    <a:pt x="1227345" y="225628"/>
                  </a:lnTo>
                  <a:lnTo>
                    <a:pt x="1234719" y="214698"/>
                  </a:lnTo>
                  <a:lnTo>
                    <a:pt x="1237424" y="201333"/>
                  </a:lnTo>
                  <a:lnTo>
                    <a:pt x="1237424" y="34378"/>
                  </a:lnTo>
                  <a:lnTo>
                    <a:pt x="1234719" y="21007"/>
                  </a:lnTo>
                  <a:lnTo>
                    <a:pt x="1227345" y="10079"/>
                  </a:lnTo>
                  <a:lnTo>
                    <a:pt x="1216416" y="2705"/>
                  </a:lnTo>
                  <a:lnTo>
                    <a:pt x="1203045" y="0"/>
                  </a:lnTo>
                  <a:lnTo>
                    <a:pt x="34378" y="0"/>
                  </a:lnTo>
                  <a:close/>
                </a:path>
              </a:pathLst>
            </a:custGeom>
            <a:ln w="14719">
              <a:solidFill>
                <a:srgbClr val="D35227"/>
              </a:solidFill>
            </a:ln>
          </p:spPr>
          <p:txBody>
            <a:bodyPr wrap="square" lIns="0" tIns="0" rIns="0" bIns="0" rtlCol="0"/>
            <a:lstStyle/>
            <a:p>
              <a:endParaRPr dirty="0"/>
            </a:p>
          </p:txBody>
        </p:sp>
        <p:sp>
          <p:nvSpPr>
            <p:cNvPr id="187" name="object 49">
              <a:extLst>
                <a:ext uri="{FF2B5EF4-FFF2-40B4-BE49-F238E27FC236}">
                  <a16:creationId xmlns:a16="http://schemas.microsoft.com/office/drawing/2014/main" id="{80E2BB86-4371-4714-BA7B-82CCA39271DF}"/>
                </a:ext>
              </a:extLst>
            </p:cNvPr>
            <p:cNvSpPr/>
            <p:nvPr/>
          </p:nvSpPr>
          <p:spPr>
            <a:xfrm>
              <a:off x="9345760" y="8338463"/>
              <a:ext cx="1237615" cy="236220"/>
            </a:xfrm>
            <a:custGeom>
              <a:avLst/>
              <a:gdLst/>
              <a:ahLst/>
              <a:cxnLst/>
              <a:rect l="l" t="t" r="r" b="b"/>
              <a:pathLst>
                <a:path w="1237615" h="236220">
                  <a:moveTo>
                    <a:pt x="1203045" y="0"/>
                  </a:moveTo>
                  <a:lnTo>
                    <a:pt x="34378" y="0"/>
                  </a:lnTo>
                  <a:lnTo>
                    <a:pt x="21013" y="2705"/>
                  </a:lnTo>
                  <a:lnTo>
                    <a:pt x="10083" y="10079"/>
                  </a:lnTo>
                  <a:lnTo>
                    <a:pt x="2707" y="21007"/>
                  </a:lnTo>
                  <a:lnTo>
                    <a:pt x="0" y="34378"/>
                  </a:lnTo>
                  <a:lnTo>
                    <a:pt x="0" y="201333"/>
                  </a:lnTo>
                  <a:lnTo>
                    <a:pt x="2707" y="214698"/>
                  </a:lnTo>
                  <a:lnTo>
                    <a:pt x="10083" y="225628"/>
                  </a:lnTo>
                  <a:lnTo>
                    <a:pt x="21013" y="233004"/>
                  </a:lnTo>
                  <a:lnTo>
                    <a:pt x="34378" y="235711"/>
                  </a:lnTo>
                  <a:lnTo>
                    <a:pt x="1203045" y="235711"/>
                  </a:lnTo>
                  <a:lnTo>
                    <a:pt x="1216416" y="233004"/>
                  </a:lnTo>
                  <a:lnTo>
                    <a:pt x="1227345" y="225628"/>
                  </a:lnTo>
                  <a:lnTo>
                    <a:pt x="1234719" y="214698"/>
                  </a:lnTo>
                  <a:lnTo>
                    <a:pt x="1237424" y="201333"/>
                  </a:lnTo>
                  <a:lnTo>
                    <a:pt x="1237424" y="34378"/>
                  </a:lnTo>
                  <a:lnTo>
                    <a:pt x="1234719" y="21007"/>
                  </a:lnTo>
                  <a:lnTo>
                    <a:pt x="1227345" y="10079"/>
                  </a:lnTo>
                  <a:lnTo>
                    <a:pt x="1216416" y="2705"/>
                  </a:lnTo>
                  <a:lnTo>
                    <a:pt x="1203045" y="0"/>
                  </a:lnTo>
                  <a:close/>
                </a:path>
              </a:pathLst>
            </a:custGeom>
            <a:solidFill>
              <a:srgbClr val="D35227"/>
            </a:solidFill>
          </p:spPr>
          <p:txBody>
            <a:bodyPr wrap="square" lIns="0" tIns="0" rIns="0" bIns="0" rtlCol="0"/>
            <a:lstStyle/>
            <a:p>
              <a:endParaRPr dirty="0"/>
            </a:p>
          </p:txBody>
        </p:sp>
      </p:grpSp>
      <p:sp>
        <p:nvSpPr>
          <p:cNvPr id="188" name="object 50">
            <a:extLst>
              <a:ext uri="{FF2B5EF4-FFF2-40B4-BE49-F238E27FC236}">
                <a16:creationId xmlns:a16="http://schemas.microsoft.com/office/drawing/2014/main" id="{5B529241-E2F4-4196-A0E8-C0C1B232322D}"/>
              </a:ext>
            </a:extLst>
          </p:cNvPr>
          <p:cNvSpPr txBox="1"/>
          <p:nvPr/>
        </p:nvSpPr>
        <p:spPr>
          <a:xfrm>
            <a:off x="5242439" y="3532246"/>
            <a:ext cx="256305" cy="136753"/>
          </a:xfrm>
          <a:prstGeom prst="rect">
            <a:avLst/>
          </a:prstGeom>
        </p:spPr>
        <p:txBody>
          <a:bodyPr vert="horz" wrap="square" lIns="0" tIns="13970" rIns="0" bIns="0" rtlCol="0">
            <a:spAutoFit/>
          </a:bodyPr>
          <a:lstStyle/>
          <a:p>
            <a:pPr marL="12700">
              <a:lnSpc>
                <a:spcPct val="100000"/>
              </a:lnSpc>
              <a:spcBef>
                <a:spcPts val="110"/>
              </a:spcBef>
            </a:pPr>
            <a:r>
              <a:rPr sz="800" b="1" spc="20" dirty="0">
                <a:solidFill>
                  <a:srgbClr val="FFFFFF"/>
                </a:solidFill>
                <a:latin typeface="Century Gothic"/>
                <a:cs typeface="Century Gothic"/>
              </a:rPr>
              <a:t>P</a:t>
            </a:r>
            <a:r>
              <a:rPr sz="800" b="1" spc="35" dirty="0">
                <a:solidFill>
                  <a:srgbClr val="FFFFFF"/>
                </a:solidFill>
                <a:latin typeface="Century Gothic"/>
                <a:cs typeface="Century Gothic"/>
              </a:rPr>
              <a:t>ass</a:t>
            </a:r>
            <a:endParaRPr sz="800" dirty="0">
              <a:latin typeface="Century Gothic"/>
              <a:cs typeface="Century Gothic"/>
            </a:endParaRPr>
          </a:p>
        </p:txBody>
      </p:sp>
      <p:grpSp>
        <p:nvGrpSpPr>
          <p:cNvPr id="189" name="object 51">
            <a:extLst>
              <a:ext uri="{FF2B5EF4-FFF2-40B4-BE49-F238E27FC236}">
                <a16:creationId xmlns:a16="http://schemas.microsoft.com/office/drawing/2014/main" id="{03EC37F7-BA82-428C-BC3A-928959F26739}"/>
              </a:ext>
            </a:extLst>
          </p:cNvPr>
          <p:cNvGrpSpPr/>
          <p:nvPr/>
        </p:nvGrpSpPr>
        <p:grpSpPr>
          <a:xfrm>
            <a:off x="4747877" y="2507302"/>
            <a:ext cx="2579502" cy="1227731"/>
            <a:chOff x="9338140" y="7350257"/>
            <a:chExt cx="2588260" cy="1231900"/>
          </a:xfrm>
        </p:grpSpPr>
        <p:sp>
          <p:nvSpPr>
            <p:cNvPr id="190" name="object 52">
              <a:extLst>
                <a:ext uri="{FF2B5EF4-FFF2-40B4-BE49-F238E27FC236}">
                  <a16:creationId xmlns:a16="http://schemas.microsoft.com/office/drawing/2014/main" id="{F39E4C6D-8484-40EF-8268-401BF2587CD5}"/>
                </a:ext>
              </a:extLst>
            </p:cNvPr>
            <p:cNvSpPr/>
            <p:nvPr/>
          </p:nvSpPr>
          <p:spPr>
            <a:xfrm>
              <a:off x="9345760" y="8338463"/>
              <a:ext cx="1237615" cy="236220"/>
            </a:xfrm>
            <a:custGeom>
              <a:avLst/>
              <a:gdLst/>
              <a:ahLst/>
              <a:cxnLst/>
              <a:rect l="l" t="t" r="r" b="b"/>
              <a:pathLst>
                <a:path w="1237615" h="236220">
                  <a:moveTo>
                    <a:pt x="34378" y="0"/>
                  </a:moveTo>
                  <a:lnTo>
                    <a:pt x="21013" y="2705"/>
                  </a:lnTo>
                  <a:lnTo>
                    <a:pt x="10083" y="10079"/>
                  </a:lnTo>
                  <a:lnTo>
                    <a:pt x="2707" y="21007"/>
                  </a:lnTo>
                  <a:lnTo>
                    <a:pt x="0" y="34378"/>
                  </a:lnTo>
                  <a:lnTo>
                    <a:pt x="0" y="201333"/>
                  </a:lnTo>
                  <a:lnTo>
                    <a:pt x="2707" y="214698"/>
                  </a:lnTo>
                  <a:lnTo>
                    <a:pt x="10083" y="225628"/>
                  </a:lnTo>
                  <a:lnTo>
                    <a:pt x="21013" y="233004"/>
                  </a:lnTo>
                  <a:lnTo>
                    <a:pt x="34378" y="235711"/>
                  </a:lnTo>
                  <a:lnTo>
                    <a:pt x="1203045" y="235711"/>
                  </a:lnTo>
                  <a:lnTo>
                    <a:pt x="1216416" y="233004"/>
                  </a:lnTo>
                  <a:lnTo>
                    <a:pt x="1227345" y="225628"/>
                  </a:lnTo>
                  <a:lnTo>
                    <a:pt x="1234719" y="214698"/>
                  </a:lnTo>
                  <a:lnTo>
                    <a:pt x="1237424" y="201333"/>
                  </a:lnTo>
                  <a:lnTo>
                    <a:pt x="1237424" y="34378"/>
                  </a:lnTo>
                  <a:lnTo>
                    <a:pt x="1234719" y="21007"/>
                  </a:lnTo>
                  <a:lnTo>
                    <a:pt x="1227345" y="10079"/>
                  </a:lnTo>
                  <a:lnTo>
                    <a:pt x="1216416" y="2705"/>
                  </a:lnTo>
                  <a:lnTo>
                    <a:pt x="1203045" y="0"/>
                  </a:lnTo>
                  <a:lnTo>
                    <a:pt x="34378" y="0"/>
                  </a:lnTo>
                  <a:close/>
                </a:path>
              </a:pathLst>
            </a:custGeom>
            <a:ln w="14719">
              <a:solidFill>
                <a:srgbClr val="D35227"/>
              </a:solidFill>
            </a:ln>
          </p:spPr>
          <p:txBody>
            <a:bodyPr wrap="square" lIns="0" tIns="0" rIns="0" bIns="0" rtlCol="0"/>
            <a:lstStyle/>
            <a:p>
              <a:endParaRPr dirty="0"/>
            </a:p>
          </p:txBody>
        </p:sp>
        <p:sp>
          <p:nvSpPr>
            <p:cNvPr id="191" name="object 53">
              <a:extLst>
                <a:ext uri="{FF2B5EF4-FFF2-40B4-BE49-F238E27FC236}">
                  <a16:creationId xmlns:a16="http://schemas.microsoft.com/office/drawing/2014/main" id="{6FE0F11B-AEF9-4BDC-8650-597B41BF4B25}"/>
                </a:ext>
              </a:extLst>
            </p:cNvPr>
            <p:cNvSpPr/>
            <p:nvPr/>
          </p:nvSpPr>
          <p:spPr>
            <a:xfrm>
              <a:off x="11091406" y="7350257"/>
              <a:ext cx="835025" cy="167005"/>
            </a:xfrm>
            <a:custGeom>
              <a:avLst/>
              <a:gdLst/>
              <a:ahLst/>
              <a:cxnLst/>
              <a:rect l="l" t="t" r="r" b="b"/>
              <a:pathLst>
                <a:path w="835025" h="167004">
                  <a:moveTo>
                    <a:pt x="813892" y="0"/>
                  </a:moveTo>
                  <a:lnTo>
                    <a:pt x="20866" y="0"/>
                  </a:lnTo>
                  <a:lnTo>
                    <a:pt x="12740" y="1640"/>
                  </a:lnTo>
                  <a:lnTo>
                    <a:pt x="6108" y="6113"/>
                  </a:lnTo>
                  <a:lnTo>
                    <a:pt x="1638" y="12746"/>
                  </a:lnTo>
                  <a:lnTo>
                    <a:pt x="0" y="20866"/>
                  </a:lnTo>
                  <a:lnTo>
                    <a:pt x="0" y="146075"/>
                  </a:lnTo>
                  <a:lnTo>
                    <a:pt x="1638" y="154202"/>
                  </a:lnTo>
                  <a:lnTo>
                    <a:pt x="6108" y="160839"/>
                  </a:lnTo>
                  <a:lnTo>
                    <a:pt x="12740" y="165313"/>
                  </a:lnTo>
                  <a:lnTo>
                    <a:pt x="20866" y="166954"/>
                  </a:lnTo>
                  <a:lnTo>
                    <a:pt x="813892" y="166954"/>
                  </a:lnTo>
                  <a:lnTo>
                    <a:pt x="822012" y="165313"/>
                  </a:lnTo>
                  <a:lnTo>
                    <a:pt x="828644" y="160839"/>
                  </a:lnTo>
                  <a:lnTo>
                    <a:pt x="833117" y="154202"/>
                  </a:lnTo>
                  <a:lnTo>
                    <a:pt x="834758" y="146075"/>
                  </a:lnTo>
                  <a:lnTo>
                    <a:pt x="834758" y="20866"/>
                  </a:lnTo>
                  <a:lnTo>
                    <a:pt x="833117" y="12746"/>
                  </a:lnTo>
                  <a:lnTo>
                    <a:pt x="828644" y="6113"/>
                  </a:lnTo>
                  <a:lnTo>
                    <a:pt x="822012" y="1640"/>
                  </a:lnTo>
                  <a:lnTo>
                    <a:pt x="813892" y="0"/>
                  </a:lnTo>
                  <a:close/>
                </a:path>
              </a:pathLst>
            </a:custGeom>
            <a:solidFill>
              <a:srgbClr val="E2E8C8"/>
            </a:solidFill>
          </p:spPr>
          <p:txBody>
            <a:bodyPr wrap="square" lIns="0" tIns="0" rIns="0" bIns="0" rtlCol="0"/>
            <a:lstStyle/>
            <a:p>
              <a:endParaRPr dirty="0"/>
            </a:p>
          </p:txBody>
        </p:sp>
      </p:grpSp>
      <p:sp>
        <p:nvSpPr>
          <p:cNvPr id="196" name="object 58">
            <a:extLst>
              <a:ext uri="{FF2B5EF4-FFF2-40B4-BE49-F238E27FC236}">
                <a16:creationId xmlns:a16="http://schemas.microsoft.com/office/drawing/2014/main" id="{2DF84149-0396-413E-AAAC-22EA1F62B71A}"/>
              </a:ext>
            </a:extLst>
          </p:cNvPr>
          <p:cNvSpPr/>
          <p:nvPr/>
        </p:nvSpPr>
        <p:spPr>
          <a:xfrm>
            <a:off x="6502543" y="2571226"/>
            <a:ext cx="0" cy="50628"/>
          </a:xfrm>
          <a:custGeom>
            <a:avLst/>
            <a:gdLst/>
            <a:ahLst/>
            <a:cxnLst/>
            <a:rect l="l" t="t" r="r" b="b"/>
            <a:pathLst>
              <a:path h="50800">
                <a:moveTo>
                  <a:pt x="0" y="0"/>
                </a:moveTo>
                <a:lnTo>
                  <a:pt x="0" y="50634"/>
                </a:lnTo>
              </a:path>
            </a:pathLst>
          </a:custGeom>
          <a:ln w="14719">
            <a:solidFill>
              <a:srgbClr val="99BA3C"/>
            </a:solidFill>
            <a:prstDash val="sysDash"/>
          </a:ln>
        </p:spPr>
        <p:txBody>
          <a:bodyPr wrap="square" lIns="0" tIns="0" rIns="0" bIns="0" rtlCol="0"/>
          <a:lstStyle/>
          <a:p>
            <a:endParaRPr dirty="0"/>
          </a:p>
        </p:txBody>
      </p:sp>
      <p:sp>
        <p:nvSpPr>
          <p:cNvPr id="197" name="object 59">
            <a:extLst>
              <a:ext uri="{FF2B5EF4-FFF2-40B4-BE49-F238E27FC236}">
                <a16:creationId xmlns:a16="http://schemas.microsoft.com/office/drawing/2014/main" id="{1752CED0-6197-4610-9973-DBE12DD6087C}"/>
              </a:ext>
            </a:extLst>
          </p:cNvPr>
          <p:cNvSpPr/>
          <p:nvPr/>
        </p:nvSpPr>
        <p:spPr>
          <a:xfrm>
            <a:off x="7319807" y="2559296"/>
            <a:ext cx="0" cy="50628"/>
          </a:xfrm>
          <a:custGeom>
            <a:avLst/>
            <a:gdLst/>
            <a:ahLst/>
            <a:cxnLst/>
            <a:rect l="l" t="t" r="r" b="b"/>
            <a:pathLst>
              <a:path h="50800">
                <a:moveTo>
                  <a:pt x="0" y="50634"/>
                </a:moveTo>
                <a:lnTo>
                  <a:pt x="0" y="0"/>
                </a:lnTo>
              </a:path>
            </a:pathLst>
          </a:custGeom>
          <a:ln w="14719">
            <a:solidFill>
              <a:srgbClr val="99BA3C"/>
            </a:solidFill>
            <a:prstDash val="sysDash"/>
          </a:ln>
        </p:spPr>
        <p:txBody>
          <a:bodyPr wrap="square" lIns="0" tIns="0" rIns="0" bIns="0" rtlCol="0"/>
          <a:lstStyle/>
          <a:p>
            <a:endParaRPr dirty="0"/>
          </a:p>
        </p:txBody>
      </p:sp>
      <p:sp>
        <p:nvSpPr>
          <p:cNvPr id="198" name="object 60">
            <a:extLst>
              <a:ext uri="{FF2B5EF4-FFF2-40B4-BE49-F238E27FC236}">
                <a16:creationId xmlns:a16="http://schemas.microsoft.com/office/drawing/2014/main" id="{D034C3F0-3712-42BA-91BF-52E2B0FF4669}"/>
              </a:ext>
            </a:extLst>
          </p:cNvPr>
          <p:cNvSpPr/>
          <p:nvPr/>
        </p:nvSpPr>
        <p:spPr>
          <a:xfrm>
            <a:off x="6551930" y="2514638"/>
            <a:ext cx="704363" cy="0"/>
          </a:xfrm>
          <a:custGeom>
            <a:avLst/>
            <a:gdLst/>
            <a:ahLst/>
            <a:cxnLst/>
            <a:rect l="l" t="t" r="r" b="b"/>
            <a:pathLst>
              <a:path w="706754">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199" name="object 61">
            <a:extLst>
              <a:ext uri="{FF2B5EF4-FFF2-40B4-BE49-F238E27FC236}">
                <a16:creationId xmlns:a16="http://schemas.microsoft.com/office/drawing/2014/main" id="{DBD2D751-BAF7-4B69-83AD-52D76EF134D9}"/>
              </a:ext>
            </a:extLst>
          </p:cNvPr>
          <p:cNvSpPr/>
          <p:nvPr/>
        </p:nvSpPr>
        <p:spPr>
          <a:xfrm>
            <a:off x="6502543" y="2514633"/>
            <a:ext cx="817643" cy="151884"/>
          </a:xfrm>
          <a:custGeom>
            <a:avLst/>
            <a:gdLst/>
            <a:ahLst/>
            <a:cxnLst/>
            <a:rect l="l" t="t" r="r" b="b"/>
            <a:pathLst>
              <a:path w="820420" h="152400">
                <a:moveTo>
                  <a:pt x="0" y="119392"/>
                </a:moveTo>
                <a:lnTo>
                  <a:pt x="0" y="138722"/>
                </a:lnTo>
                <a:lnTo>
                  <a:pt x="0" y="146177"/>
                </a:lnTo>
                <a:lnTo>
                  <a:pt x="6057" y="152234"/>
                </a:lnTo>
                <a:lnTo>
                  <a:pt x="13512" y="152234"/>
                </a:lnTo>
                <a:lnTo>
                  <a:pt x="35217" y="152234"/>
                </a:lnTo>
              </a:path>
              <a:path w="820420" h="152400">
                <a:moveTo>
                  <a:pt x="784821" y="152234"/>
                </a:moveTo>
                <a:lnTo>
                  <a:pt x="806526" y="152234"/>
                </a:lnTo>
                <a:lnTo>
                  <a:pt x="813981" y="152234"/>
                </a:lnTo>
                <a:lnTo>
                  <a:pt x="820038" y="146177"/>
                </a:lnTo>
                <a:lnTo>
                  <a:pt x="820038" y="138722"/>
                </a:lnTo>
                <a:lnTo>
                  <a:pt x="820038" y="119392"/>
                </a:lnTo>
              </a:path>
              <a:path w="820420" h="152400">
                <a:moveTo>
                  <a:pt x="820038" y="32842"/>
                </a:moveTo>
                <a:lnTo>
                  <a:pt x="820038" y="13512"/>
                </a:lnTo>
                <a:lnTo>
                  <a:pt x="820038" y="6057"/>
                </a:lnTo>
                <a:lnTo>
                  <a:pt x="813981" y="0"/>
                </a:lnTo>
                <a:lnTo>
                  <a:pt x="806526" y="0"/>
                </a:lnTo>
                <a:lnTo>
                  <a:pt x="784821" y="0"/>
                </a:lnTo>
              </a:path>
              <a:path w="820420" h="152400">
                <a:moveTo>
                  <a:pt x="35217" y="0"/>
                </a:moveTo>
                <a:lnTo>
                  <a:pt x="13512" y="0"/>
                </a:lnTo>
                <a:lnTo>
                  <a:pt x="6057" y="0"/>
                </a:lnTo>
                <a:lnTo>
                  <a:pt x="0" y="6057"/>
                </a:lnTo>
                <a:lnTo>
                  <a:pt x="0" y="13512"/>
                </a:lnTo>
                <a:lnTo>
                  <a:pt x="0" y="32842"/>
                </a:lnTo>
              </a:path>
            </a:pathLst>
          </a:custGeom>
          <a:ln w="14719">
            <a:solidFill>
              <a:srgbClr val="99BA3C"/>
            </a:solidFill>
          </a:ln>
        </p:spPr>
        <p:txBody>
          <a:bodyPr wrap="square" lIns="0" tIns="0" rIns="0" bIns="0" rtlCol="0"/>
          <a:lstStyle/>
          <a:p>
            <a:endParaRPr dirty="0"/>
          </a:p>
        </p:txBody>
      </p:sp>
      <p:sp>
        <p:nvSpPr>
          <p:cNvPr id="200" name="object 62">
            <a:extLst>
              <a:ext uri="{FF2B5EF4-FFF2-40B4-BE49-F238E27FC236}">
                <a16:creationId xmlns:a16="http://schemas.microsoft.com/office/drawing/2014/main" id="{591BCACC-0BAC-4F48-81E6-D5A7EC664932}"/>
              </a:ext>
            </a:extLst>
          </p:cNvPr>
          <p:cNvSpPr/>
          <p:nvPr/>
        </p:nvSpPr>
        <p:spPr>
          <a:xfrm>
            <a:off x="6495210" y="2736085"/>
            <a:ext cx="832199" cy="166440"/>
          </a:xfrm>
          <a:custGeom>
            <a:avLst/>
            <a:gdLst/>
            <a:ahLst/>
            <a:cxnLst/>
            <a:rect l="l" t="t" r="r" b="b"/>
            <a:pathLst>
              <a:path w="835025" h="167004">
                <a:moveTo>
                  <a:pt x="813892" y="0"/>
                </a:moveTo>
                <a:lnTo>
                  <a:pt x="20866" y="0"/>
                </a:lnTo>
                <a:lnTo>
                  <a:pt x="12740" y="1640"/>
                </a:lnTo>
                <a:lnTo>
                  <a:pt x="6108" y="6113"/>
                </a:lnTo>
                <a:lnTo>
                  <a:pt x="1638" y="12746"/>
                </a:lnTo>
                <a:lnTo>
                  <a:pt x="0" y="20866"/>
                </a:lnTo>
                <a:lnTo>
                  <a:pt x="0" y="146075"/>
                </a:lnTo>
                <a:lnTo>
                  <a:pt x="1638" y="154202"/>
                </a:lnTo>
                <a:lnTo>
                  <a:pt x="6108" y="160839"/>
                </a:lnTo>
                <a:lnTo>
                  <a:pt x="12740" y="165313"/>
                </a:lnTo>
                <a:lnTo>
                  <a:pt x="20866" y="166954"/>
                </a:lnTo>
                <a:lnTo>
                  <a:pt x="813892" y="166954"/>
                </a:lnTo>
                <a:lnTo>
                  <a:pt x="822012" y="165313"/>
                </a:lnTo>
                <a:lnTo>
                  <a:pt x="828644" y="160839"/>
                </a:lnTo>
                <a:lnTo>
                  <a:pt x="833117" y="154202"/>
                </a:lnTo>
                <a:lnTo>
                  <a:pt x="834758" y="146075"/>
                </a:lnTo>
                <a:lnTo>
                  <a:pt x="834758" y="20866"/>
                </a:lnTo>
                <a:lnTo>
                  <a:pt x="833117" y="12746"/>
                </a:lnTo>
                <a:lnTo>
                  <a:pt x="828644" y="6113"/>
                </a:lnTo>
                <a:lnTo>
                  <a:pt x="822012" y="1640"/>
                </a:lnTo>
                <a:lnTo>
                  <a:pt x="813892" y="0"/>
                </a:lnTo>
                <a:close/>
              </a:path>
            </a:pathLst>
          </a:custGeom>
          <a:solidFill>
            <a:srgbClr val="E2E8C8"/>
          </a:solidFill>
        </p:spPr>
        <p:txBody>
          <a:bodyPr wrap="square" lIns="0" tIns="0" rIns="0" bIns="0" rtlCol="0"/>
          <a:lstStyle/>
          <a:p>
            <a:endParaRPr dirty="0"/>
          </a:p>
        </p:txBody>
      </p:sp>
      <p:sp>
        <p:nvSpPr>
          <p:cNvPr id="203" name="object 65">
            <a:extLst>
              <a:ext uri="{FF2B5EF4-FFF2-40B4-BE49-F238E27FC236}">
                <a16:creationId xmlns:a16="http://schemas.microsoft.com/office/drawing/2014/main" id="{382DE2E4-34BE-4632-AD62-74B6AC22E13C}"/>
              </a:ext>
            </a:extLst>
          </p:cNvPr>
          <p:cNvSpPr/>
          <p:nvPr/>
        </p:nvSpPr>
        <p:spPr>
          <a:xfrm>
            <a:off x="6502543" y="2800010"/>
            <a:ext cx="0" cy="50628"/>
          </a:xfrm>
          <a:custGeom>
            <a:avLst/>
            <a:gdLst/>
            <a:ahLst/>
            <a:cxnLst/>
            <a:rect l="l" t="t" r="r" b="b"/>
            <a:pathLst>
              <a:path h="50800">
                <a:moveTo>
                  <a:pt x="0" y="0"/>
                </a:moveTo>
                <a:lnTo>
                  <a:pt x="0" y="50634"/>
                </a:lnTo>
              </a:path>
            </a:pathLst>
          </a:custGeom>
          <a:ln w="14719">
            <a:solidFill>
              <a:srgbClr val="99BA3C"/>
            </a:solidFill>
            <a:prstDash val="sysDash"/>
          </a:ln>
        </p:spPr>
        <p:txBody>
          <a:bodyPr wrap="square" lIns="0" tIns="0" rIns="0" bIns="0" rtlCol="0"/>
          <a:lstStyle/>
          <a:p>
            <a:endParaRPr dirty="0"/>
          </a:p>
        </p:txBody>
      </p:sp>
      <p:sp>
        <p:nvSpPr>
          <p:cNvPr id="204" name="object 66">
            <a:extLst>
              <a:ext uri="{FF2B5EF4-FFF2-40B4-BE49-F238E27FC236}">
                <a16:creationId xmlns:a16="http://schemas.microsoft.com/office/drawing/2014/main" id="{B1CFBC0F-D0AC-4686-B2D7-3A173BE35ED8}"/>
              </a:ext>
            </a:extLst>
          </p:cNvPr>
          <p:cNvSpPr/>
          <p:nvPr/>
        </p:nvSpPr>
        <p:spPr>
          <a:xfrm>
            <a:off x="7319807" y="2788080"/>
            <a:ext cx="0" cy="50628"/>
          </a:xfrm>
          <a:custGeom>
            <a:avLst/>
            <a:gdLst/>
            <a:ahLst/>
            <a:cxnLst/>
            <a:rect l="l" t="t" r="r" b="b"/>
            <a:pathLst>
              <a:path h="50800">
                <a:moveTo>
                  <a:pt x="0" y="50634"/>
                </a:moveTo>
                <a:lnTo>
                  <a:pt x="0" y="0"/>
                </a:lnTo>
              </a:path>
            </a:pathLst>
          </a:custGeom>
          <a:ln w="14719">
            <a:solidFill>
              <a:srgbClr val="99BA3C"/>
            </a:solidFill>
            <a:prstDash val="sysDash"/>
          </a:ln>
        </p:spPr>
        <p:txBody>
          <a:bodyPr wrap="square" lIns="0" tIns="0" rIns="0" bIns="0" rtlCol="0"/>
          <a:lstStyle/>
          <a:p>
            <a:endParaRPr dirty="0"/>
          </a:p>
        </p:txBody>
      </p:sp>
      <p:sp>
        <p:nvSpPr>
          <p:cNvPr id="205" name="object 67">
            <a:extLst>
              <a:ext uri="{FF2B5EF4-FFF2-40B4-BE49-F238E27FC236}">
                <a16:creationId xmlns:a16="http://schemas.microsoft.com/office/drawing/2014/main" id="{EFCCD389-06AA-4BE7-A9A8-0C5E471EB885}"/>
              </a:ext>
            </a:extLst>
          </p:cNvPr>
          <p:cNvSpPr/>
          <p:nvPr/>
        </p:nvSpPr>
        <p:spPr>
          <a:xfrm>
            <a:off x="6551930" y="2743421"/>
            <a:ext cx="704363" cy="0"/>
          </a:xfrm>
          <a:custGeom>
            <a:avLst/>
            <a:gdLst/>
            <a:ahLst/>
            <a:cxnLst/>
            <a:rect l="l" t="t" r="r" b="b"/>
            <a:pathLst>
              <a:path w="706754">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206" name="object 68">
            <a:extLst>
              <a:ext uri="{FF2B5EF4-FFF2-40B4-BE49-F238E27FC236}">
                <a16:creationId xmlns:a16="http://schemas.microsoft.com/office/drawing/2014/main" id="{9F227B2A-87AA-489C-8576-54648C2BDF58}"/>
              </a:ext>
            </a:extLst>
          </p:cNvPr>
          <p:cNvSpPr/>
          <p:nvPr/>
        </p:nvSpPr>
        <p:spPr>
          <a:xfrm>
            <a:off x="6502543" y="2743417"/>
            <a:ext cx="817643" cy="151884"/>
          </a:xfrm>
          <a:custGeom>
            <a:avLst/>
            <a:gdLst/>
            <a:ahLst/>
            <a:cxnLst/>
            <a:rect l="l" t="t" r="r" b="b"/>
            <a:pathLst>
              <a:path w="820420" h="152400">
                <a:moveTo>
                  <a:pt x="0" y="119392"/>
                </a:moveTo>
                <a:lnTo>
                  <a:pt x="0" y="138722"/>
                </a:lnTo>
                <a:lnTo>
                  <a:pt x="0" y="146176"/>
                </a:lnTo>
                <a:lnTo>
                  <a:pt x="6057" y="152234"/>
                </a:lnTo>
                <a:lnTo>
                  <a:pt x="13512" y="152234"/>
                </a:lnTo>
                <a:lnTo>
                  <a:pt x="35217" y="152234"/>
                </a:lnTo>
              </a:path>
              <a:path w="820420" h="152400">
                <a:moveTo>
                  <a:pt x="784821" y="152234"/>
                </a:moveTo>
                <a:lnTo>
                  <a:pt x="806526" y="152234"/>
                </a:lnTo>
                <a:lnTo>
                  <a:pt x="813981" y="152234"/>
                </a:lnTo>
                <a:lnTo>
                  <a:pt x="820038" y="146176"/>
                </a:lnTo>
                <a:lnTo>
                  <a:pt x="820038" y="138722"/>
                </a:lnTo>
                <a:lnTo>
                  <a:pt x="820038" y="119392"/>
                </a:lnTo>
              </a:path>
              <a:path w="820420" h="152400">
                <a:moveTo>
                  <a:pt x="820038" y="32842"/>
                </a:moveTo>
                <a:lnTo>
                  <a:pt x="820038" y="13512"/>
                </a:lnTo>
                <a:lnTo>
                  <a:pt x="820038" y="6057"/>
                </a:lnTo>
                <a:lnTo>
                  <a:pt x="813981" y="0"/>
                </a:lnTo>
                <a:lnTo>
                  <a:pt x="806526" y="0"/>
                </a:lnTo>
                <a:lnTo>
                  <a:pt x="784821" y="0"/>
                </a:lnTo>
              </a:path>
              <a:path w="820420" h="152400">
                <a:moveTo>
                  <a:pt x="35217" y="0"/>
                </a:moveTo>
                <a:lnTo>
                  <a:pt x="13512" y="0"/>
                </a:lnTo>
                <a:lnTo>
                  <a:pt x="6057" y="0"/>
                </a:lnTo>
                <a:lnTo>
                  <a:pt x="0" y="6057"/>
                </a:lnTo>
                <a:lnTo>
                  <a:pt x="0" y="13512"/>
                </a:lnTo>
                <a:lnTo>
                  <a:pt x="0" y="32842"/>
                </a:lnTo>
              </a:path>
            </a:pathLst>
          </a:custGeom>
          <a:ln w="14719">
            <a:solidFill>
              <a:srgbClr val="99BA3C"/>
            </a:solidFill>
          </a:ln>
        </p:spPr>
        <p:txBody>
          <a:bodyPr wrap="square" lIns="0" tIns="0" rIns="0" bIns="0" rtlCol="0"/>
          <a:lstStyle/>
          <a:p>
            <a:endParaRPr dirty="0"/>
          </a:p>
        </p:txBody>
      </p:sp>
      <p:sp>
        <p:nvSpPr>
          <p:cNvPr id="207" name="object 69">
            <a:extLst>
              <a:ext uri="{FF2B5EF4-FFF2-40B4-BE49-F238E27FC236}">
                <a16:creationId xmlns:a16="http://schemas.microsoft.com/office/drawing/2014/main" id="{C0D9D414-4A32-4C14-8C22-D19FF3AE312D}"/>
              </a:ext>
            </a:extLst>
          </p:cNvPr>
          <p:cNvSpPr/>
          <p:nvPr/>
        </p:nvSpPr>
        <p:spPr>
          <a:xfrm>
            <a:off x="6502538" y="2951406"/>
            <a:ext cx="817643" cy="151884"/>
          </a:xfrm>
          <a:custGeom>
            <a:avLst/>
            <a:gdLst/>
            <a:ahLst/>
            <a:cxnLst/>
            <a:rect l="l" t="t" r="r" b="b"/>
            <a:pathLst>
              <a:path w="820420" h="152400">
                <a:moveTo>
                  <a:pt x="813981" y="0"/>
                </a:moveTo>
                <a:lnTo>
                  <a:pt x="13512" y="0"/>
                </a:lnTo>
                <a:lnTo>
                  <a:pt x="6070" y="0"/>
                </a:lnTo>
                <a:lnTo>
                  <a:pt x="0" y="6057"/>
                </a:lnTo>
                <a:lnTo>
                  <a:pt x="0" y="146164"/>
                </a:lnTo>
                <a:lnTo>
                  <a:pt x="6070" y="152234"/>
                </a:lnTo>
                <a:lnTo>
                  <a:pt x="813981" y="152234"/>
                </a:lnTo>
                <a:lnTo>
                  <a:pt x="820038" y="146164"/>
                </a:lnTo>
                <a:lnTo>
                  <a:pt x="820038" y="6057"/>
                </a:lnTo>
                <a:lnTo>
                  <a:pt x="813981" y="0"/>
                </a:lnTo>
                <a:close/>
              </a:path>
            </a:pathLst>
          </a:custGeom>
          <a:solidFill>
            <a:srgbClr val="99BA3C"/>
          </a:solidFill>
        </p:spPr>
        <p:txBody>
          <a:bodyPr wrap="square" lIns="0" tIns="0" rIns="0" bIns="0" rtlCol="0"/>
          <a:lstStyle/>
          <a:p>
            <a:endParaRPr dirty="0"/>
          </a:p>
        </p:txBody>
      </p:sp>
      <p:sp>
        <p:nvSpPr>
          <p:cNvPr id="208" name="object 70">
            <a:extLst>
              <a:ext uri="{FF2B5EF4-FFF2-40B4-BE49-F238E27FC236}">
                <a16:creationId xmlns:a16="http://schemas.microsoft.com/office/drawing/2014/main" id="{63758079-0853-4174-9626-7184815DCC2C}"/>
              </a:ext>
            </a:extLst>
          </p:cNvPr>
          <p:cNvSpPr txBox="1"/>
          <p:nvPr/>
        </p:nvSpPr>
        <p:spPr>
          <a:xfrm>
            <a:off x="6502538" y="2951406"/>
            <a:ext cx="817643" cy="135475"/>
          </a:xfrm>
          <a:prstGeom prst="rect">
            <a:avLst/>
          </a:prstGeom>
          <a:ln w="20859">
            <a:solidFill>
              <a:srgbClr val="99BA3C"/>
            </a:solidFill>
          </a:ln>
        </p:spPr>
        <p:txBody>
          <a:bodyPr vert="horz" wrap="square" lIns="0" tIns="12700" rIns="0" bIns="0" rtlCol="0">
            <a:spAutoFit/>
          </a:bodyPr>
          <a:lstStyle/>
          <a:p>
            <a:pPr algn="ctr">
              <a:lnSpc>
                <a:spcPct val="100000"/>
              </a:lnSpc>
              <a:spcBef>
                <a:spcPts val="100"/>
              </a:spcBef>
            </a:pPr>
            <a:r>
              <a:rPr sz="800" b="1" spc="40" dirty="0">
                <a:latin typeface="Century Gothic"/>
                <a:cs typeface="Century Gothic"/>
              </a:rPr>
              <a:t>7</a:t>
            </a:r>
            <a:endParaRPr sz="800" dirty="0">
              <a:latin typeface="Century Gothic"/>
              <a:cs typeface="Century Gothic"/>
            </a:endParaRPr>
          </a:p>
        </p:txBody>
      </p:sp>
      <p:sp>
        <p:nvSpPr>
          <p:cNvPr id="209" name="object 71">
            <a:extLst>
              <a:ext uri="{FF2B5EF4-FFF2-40B4-BE49-F238E27FC236}">
                <a16:creationId xmlns:a16="http://schemas.microsoft.com/office/drawing/2014/main" id="{0CB38397-1925-40A1-9863-4E161D5523B6}"/>
              </a:ext>
            </a:extLst>
          </p:cNvPr>
          <p:cNvSpPr/>
          <p:nvPr/>
        </p:nvSpPr>
        <p:spPr>
          <a:xfrm>
            <a:off x="6495210" y="3152052"/>
            <a:ext cx="832199" cy="166440"/>
          </a:xfrm>
          <a:custGeom>
            <a:avLst/>
            <a:gdLst/>
            <a:ahLst/>
            <a:cxnLst/>
            <a:rect l="l" t="t" r="r" b="b"/>
            <a:pathLst>
              <a:path w="835025" h="167004">
                <a:moveTo>
                  <a:pt x="813892" y="0"/>
                </a:moveTo>
                <a:lnTo>
                  <a:pt x="20866" y="0"/>
                </a:lnTo>
                <a:lnTo>
                  <a:pt x="12740" y="1640"/>
                </a:lnTo>
                <a:lnTo>
                  <a:pt x="6108" y="6113"/>
                </a:lnTo>
                <a:lnTo>
                  <a:pt x="1638" y="12746"/>
                </a:lnTo>
                <a:lnTo>
                  <a:pt x="0" y="20866"/>
                </a:lnTo>
                <a:lnTo>
                  <a:pt x="0" y="146075"/>
                </a:lnTo>
                <a:lnTo>
                  <a:pt x="1638" y="154202"/>
                </a:lnTo>
                <a:lnTo>
                  <a:pt x="6108" y="160839"/>
                </a:lnTo>
                <a:lnTo>
                  <a:pt x="12740" y="165313"/>
                </a:lnTo>
                <a:lnTo>
                  <a:pt x="20866" y="166954"/>
                </a:lnTo>
                <a:lnTo>
                  <a:pt x="813892" y="166954"/>
                </a:lnTo>
                <a:lnTo>
                  <a:pt x="822012" y="165313"/>
                </a:lnTo>
                <a:lnTo>
                  <a:pt x="828644" y="160839"/>
                </a:lnTo>
                <a:lnTo>
                  <a:pt x="833117" y="154202"/>
                </a:lnTo>
                <a:lnTo>
                  <a:pt x="834758" y="146075"/>
                </a:lnTo>
                <a:lnTo>
                  <a:pt x="834758" y="20866"/>
                </a:lnTo>
                <a:lnTo>
                  <a:pt x="833117" y="12746"/>
                </a:lnTo>
                <a:lnTo>
                  <a:pt x="828644" y="6113"/>
                </a:lnTo>
                <a:lnTo>
                  <a:pt x="822012" y="1640"/>
                </a:lnTo>
                <a:lnTo>
                  <a:pt x="813892" y="0"/>
                </a:lnTo>
                <a:close/>
              </a:path>
            </a:pathLst>
          </a:custGeom>
          <a:solidFill>
            <a:srgbClr val="E2E8C8"/>
          </a:solidFill>
        </p:spPr>
        <p:txBody>
          <a:bodyPr wrap="square" lIns="0" tIns="0" rIns="0" bIns="0" rtlCol="0"/>
          <a:lstStyle/>
          <a:p>
            <a:endParaRPr dirty="0"/>
          </a:p>
        </p:txBody>
      </p:sp>
      <p:grpSp>
        <p:nvGrpSpPr>
          <p:cNvPr id="211" name="object 73">
            <a:extLst>
              <a:ext uri="{FF2B5EF4-FFF2-40B4-BE49-F238E27FC236}">
                <a16:creationId xmlns:a16="http://schemas.microsoft.com/office/drawing/2014/main" id="{1FB54D75-D09C-41CB-94B3-197127A125F3}"/>
              </a:ext>
            </a:extLst>
          </p:cNvPr>
          <p:cNvGrpSpPr/>
          <p:nvPr/>
        </p:nvGrpSpPr>
        <p:grpSpPr>
          <a:xfrm>
            <a:off x="6494949" y="2632091"/>
            <a:ext cx="2163718" cy="686644"/>
            <a:chOff x="11091144" y="7475470"/>
            <a:chExt cx="2171065" cy="688975"/>
          </a:xfrm>
        </p:grpSpPr>
        <p:sp>
          <p:nvSpPr>
            <p:cNvPr id="212" name="object 74">
              <a:extLst>
                <a:ext uri="{FF2B5EF4-FFF2-40B4-BE49-F238E27FC236}">
                  <a16:creationId xmlns:a16="http://schemas.microsoft.com/office/drawing/2014/main" id="{116CEE2C-50EC-40CA-8514-E06B5590A144}"/>
                </a:ext>
              </a:extLst>
            </p:cNvPr>
            <p:cNvSpPr/>
            <p:nvPr/>
          </p:nvSpPr>
          <p:spPr>
            <a:xfrm>
              <a:off x="11098764" y="8061338"/>
              <a:ext cx="0" cy="50800"/>
            </a:xfrm>
            <a:custGeom>
              <a:avLst/>
              <a:gdLst/>
              <a:ahLst/>
              <a:cxnLst/>
              <a:rect l="l" t="t" r="r" b="b"/>
              <a:pathLst>
                <a:path h="50800">
                  <a:moveTo>
                    <a:pt x="0" y="0"/>
                  </a:moveTo>
                  <a:lnTo>
                    <a:pt x="0" y="50634"/>
                  </a:lnTo>
                </a:path>
              </a:pathLst>
            </a:custGeom>
            <a:ln w="14719">
              <a:solidFill>
                <a:srgbClr val="99BA3C"/>
              </a:solidFill>
              <a:prstDash val="sysDash"/>
            </a:ln>
          </p:spPr>
          <p:txBody>
            <a:bodyPr wrap="square" lIns="0" tIns="0" rIns="0" bIns="0" rtlCol="0"/>
            <a:lstStyle/>
            <a:p>
              <a:endParaRPr dirty="0"/>
            </a:p>
          </p:txBody>
        </p:sp>
        <p:sp>
          <p:nvSpPr>
            <p:cNvPr id="213" name="object 75">
              <a:extLst>
                <a:ext uri="{FF2B5EF4-FFF2-40B4-BE49-F238E27FC236}">
                  <a16:creationId xmlns:a16="http://schemas.microsoft.com/office/drawing/2014/main" id="{AEFAD57D-351D-40B0-BB9C-76645B4A8485}"/>
                </a:ext>
              </a:extLst>
            </p:cNvPr>
            <p:cNvSpPr/>
            <p:nvPr/>
          </p:nvSpPr>
          <p:spPr>
            <a:xfrm>
              <a:off x="11918803" y="8049367"/>
              <a:ext cx="0" cy="50800"/>
            </a:xfrm>
            <a:custGeom>
              <a:avLst/>
              <a:gdLst/>
              <a:ahLst/>
              <a:cxnLst/>
              <a:rect l="l" t="t" r="r" b="b"/>
              <a:pathLst>
                <a:path h="50800">
                  <a:moveTo>
                    <a:pt x="0" y="50634"/>
                  </a:moveTo>
                  <a:lnTo>
                    <a:pt x="0" y="0"/>
                  </a:lnTo>
                </a:path>
              </a:pathLst>
            </a:custGeom>
            <a:ln w="14719">
              <a:solidFill>
                <a:srgbClr val="99BA3C"/>
              </a:solidFill>
              <a:prstDash val="sysDash"/>
            </a:ln>
          </p:spPr>
          <p:txBody>
            <a:bodyPr wrap="square" lIns="0" tIns="0" rIns="0" bIns="0" rtlCol="0"/>
            <a:lstStyle/>
            <a:p>
              <a:endParaRPr dirty="0"/>
            </a:p>
          </p:txBody>
        </p:sp>
        <p:sp>
          <p:nvSpPr>
            <p:cNvPr id="214" name="object 76">
              <a:extLst>
                <a:ext uri="{FF2B5EF4-FFF2-40B4-BE49-F238E27FC236}">
                  <a16:creationId xmlns:a16="http://schemas.microsoft.com/office/drawing/2014/main" id="{06A3B2CE-AF46-4CBC-B6C2-964090F01C58}"/>
                </a:ext>
              </a:extLst>
            </p:cNvPr>
            <p:cNvSpPr/>
            <p:nvPr/>
          </p:nvSpPr>
          <p:spPr>
            <a:xfrm>
              <a:off x="11148318" y="8004557"/>
              <a:ext cx="706755" cy="0"/>
            </a:xfrm>
            <a:custGeom>
              <a:avLst/>
              <a:gdLst/>
              <a:ahLst/>
              <a:cxnLst/>
              <a:rect l="l" t="t" r="r" b="b"/>
              <a:pathLst>
                <a:path w="706754">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215" name="object 77">
              <a:extLst>
                <a:ext uri="{FF2B5EF4-FFF2-40B4-BE49-F238E27FC236}">
                  <a16:creationId xmlns:a16="http://schemas.microsoft.com/office/drawing/2014/main" id="{ABFCC20C-DDE7-4939-81E6-60EF18BCFD70}"/>
                </a:ext>
              </a:extLst>
            </p:cNvPr>
            <p:cNvSpPr/>
            <p:nvPr/>
          </p:nvSpPr>
          <p:spPr>
            <a:xfrm>
              <a:off x="11098764" y="8004553"/>
              <a:ext cx="820419" cy="152400"/>
            </a:xfrm>
            <a:custGeom>
              <a:avLst/>
              <a:gdLst/>
              <a:ahLst/>
              <a:cxnLst/>
              <a:rect l="l" t="t" r="r" b="b"/>
              <a:pathLst>
                <a:path w="820420" h="152400">
                  <a:moveTo>
                    <a:pt x="0" y="119392"/>
                  </a:moveTo>
                  <a:lnTo>
                    <a:pt x="0" y="138722"/>
                  </a:lnTo>
                  <a:lnTo>
                    <a:pt x="0" y="146177"/>
                  </a:lnTo>
                  <a:lnTo>
                    <a:pt x="6057" y="152234"/>
                  </a:lnTo>
                  <a:lnTo>
                    <a:pt x="13512" y="152234"/>
                  </a:lnTo>
                  <a:lnTo>
                    <a:pt x="35217" y="152234"/>
                  </a:lnTo>
                </a:path>
                <a:path w="820420" h="152400">
                  <a:moveTo>
                    <a:pt x="784821" y="152234"/>
                  </a:moveTo>
                  <a:lnTo>
                    <a:pt x="806526" y="152234"/>
                  </a:lnTo>
                  <a:lnTo>
                    <a:pt x="813981" y="152234"/>
                  </a:lnTo>
                  <a:lnTo>
                    <a:pt x="820038" y="146177"/>
                  </a:lnTo>
                  <a:lnTo>
                    <a:pt x="820038" y="138722"/>
                  </a:lnTo>
                  <a:lnTo>
                    <a:pt x="820038" y="119392"/>
                  </a:lnTo>
                </a:path>
                <a:path w="820420" h="152400">
                  <a:moveTo>
                    <a:pt x="820038" y="32842"/>
                  </a:moveTo>
                  <a:lnTo>
                    <a:pt x="820038" y="13512"/>
                  </a:lnTo>
                  <a:lnTo>
                    <a:pt x="820038" y="6057"/>
                  </a:lnTo>
                  <a:lnTo>
                    <a:pt x="813981" y="0"/>
                  </a:lnTo>
                  <a:lnTo>
                    <a:pt x="806526" y="0"/>
                  </a:lnTo>
                  <a:lnTo>
                    <a:pt x="784821" y="0"/>
                  </a:lnTo>
                </a:path>
                <a:path w="820420" h="152400">
                  <a:moveTo>
                    <a:pt x="35217" y="0"/>
                  </a:moveTo>
                  <a:lnTo>
                    <a:pt x="13512" y="0"/>
                  </a:lnTo>
                  <a:lnTo>
                    <a:pt x="6057" y="0"/>
                  </a:lnTo>
                  <a:lnTo>
                    <a:pt x="0" y="6057"/>
                  </a:lnTo>
                  <a:lnTo>
                    <a:pt x="0" y="13512"/>
                  </a:lnTo>
                  <a:lnTo>
                    <a:pt x="0" y="32842"/>
                  </a:lnTo>
                </a:path>
              </a:pathLst>
            </a:custGeom>
            <a:ln w="14719">
              <a:solidFill>
                <a:srgbClr val="99BA3C"/>
              </a:solidFill>
            </a:ln>
          </p:spPr>
          <p:txBody>
            <a:bodyPr wrap="square" lIns="0" tIns="0" rIns="0" bIns="0" rtlCol="0"/>
            <a:lstStyle/>
            <a:p>
              <a:endParaRPr dirty="0"/>
            </a:p>
          </p:txBody>
        </p:sp>
        <p:sp>
          <p:nvSpPr>
            <p:cNvPr id="216" name="object 78">
              <a:extLst>
                <a:ext uri="{FF2B5EF4-FFF2-40B4-BE49-F238E27FC236}">
                  <a16:creationId xmlns:a16="http://schemas.microsoft.com/office/drawing/2014/main" id="{CDC03DC9-0DD4-42A4-BC56-86646A9D28A8}"/>
                </a:ext>
              </a:extLst>
            </p:cNvPr>
            <p:cNvSpPr/>
            <p:nvPr/>
          </p:nvSpPr>
          <p:spPr>
            <a:xfrm>
              <a:off x="12427028" y="7475470"/>
              <a:ext cx="835025" cy="167005"/>
            </a:xfrm>
            <a:custGeom>
              <a:avLst/>
              <a:gdLst/>
              <a:ahLst/>
              <a:cxnLst/>
              <a:rect l="l" t="t" r="r" b="b"/>
              <a:pathLst>
                <a:path w="835025" h="167004">
                  <a:moveTo>
                    <a:pt x="813892" y="0"/>
                  </a:moveTo>
                  <a:lnTo>
                    <a:pt x="20866" y="0"/>
                  </a:lnTo>
                  <a:lnTo>
                    <a:pt x="12740" y="1640"/>
                  </a:lnTo>
                  <a:lnTo>
                    <a:pt x="6108" y="6113"/>
                  </a:lnTo>
                  <a:lnTo>
                    <a:pt x="1638" y="12746"/>
                  </a:lnTo>
                  <a:lnTo>
                    <a:pt x="0" y="20866"/>
                  </a:lnTo>
                  <a:lnTo>
                    <a:pt x="0" y="146075"/>
                  </a:lnTo>
                  <a:lnTo>
                    <a:pt x="1638" y="154202"/>
                  </a:lnTo>
                  <a:lnTo>
                    <a:pt x="6108" y="160839"/>
                  </a:lnTo>
                  <a:lnTo>
                    <a:pt x="12740" y="165313"/>
                  </a:lnTo>
                  <a:lnTo>
                    <a:pt x="20866" y="166954"/>
                  </a:lnTo>
                  <a:lnTo>
                    <a:pt x="813892" y="166954"/>
                  </a:lnTo>
                  <a:lnTo>
                    <a:pt x="822012" y="165313"/>
                  </a:lnTo>
                  <a:lnTo>
                    <a:pt x="828644" y="160839"/>
                  </a:lnTo>
                  <a:lnTo>
                    <a:pt x="833117" y="154202"/>
                  </a:lnTo>
                  <a:lnTo>
                    <a:pt x="834758" y="146075"/>
                  </a:lnTo>
                  <a:lnTo>
                    <a:pt x="834758" y="20866"/>
                  </a:lnTo>
                  <a:lnTo>
                    <a:pt x="833117" y="12746"/>
                  </a:lnTo>
                  <a:lnTo>
                    <a:pt x="828644" y="6113"/>
                  </a:lnTo>
                  <a:lnTo>
                    <a:pt x="822012" y="1640"/>
                  </a:lnTo>
                  <a:lnTo>
                    <a:pt x="813892" y="0"/>
                  </a:lnTo>
                  <a:close/>
                </a:path>
              </a:pathLst>
            </a:custGeom>
            <a:solidFill>
              <a:srgbClr val="E2E8C8"/>
            </a:solidFill>
          </p:spPr>
          <p:txBody>
            <a:bodyPr wrap="square" lIns="0" tIns="0" rIns="0" bIns="0" rtlCol="0"/>
            <a:lstStyle/>
            <a:p>
              <a:endParaRPr dirty="0"/>
            </a:p>
          </p:txBody>
        </p:sp>
      </p:grpSp>
      <p:sp>
        <p:nvSpPr>
          <p:cNvPr id="220" name="object 82">
            <a:extLst>
              <a:ext uri="{FF2B5EF4-FFF2-40B4-BE49-F238E27FC236}">
                <a16:creationId xmlns:a16="http://schemas.microsoft.com/office/drawing/2014/main" id="{816984A7-5BCC-4B6F-AE80-85DFE0FCC25F}"/>
              </a:ext>
            </a:extLst>
          </p:cNvPr>
          <p:cNvSpPr txBox="1"/>
          <p:nvPr/>
        </p:nvSpPr>
        <p:spPr>
          <a:xfrm>
            <a:off x="8160761" y="2628307"/>
            <a:ext cx="191121" cy="136753"/>
          </a:xfrm>
          <a:prstGeom prst="rect">
            <a:avLst/>
          </a:prstGeom>
        </p:spPr>
        <p:txBody>
          <a:bodyPr vert="horz" wrap="square" lIns="0" tIns="13970" rIns="0" bIns="0" rtlCol="0">
            <a:spAutoFit/>
          </a:bodyPr>
          <a:lstStyle/>
          <a:p>
            <a:pPr marL="38100">
              <a:lnSpc>
                <a:spcPct val="100000"/>
              </a:lnSpc>
              <a:spcBef>
                <a:spcPts val="110"/>
              </a:spcBef>
            </a:pPr>
            <a:r>
              <a:rPr sz="1200" b="1" spc="82" baseline="-17361" dirty="0">
                <a:latin typeface="Century Gothic"/>
                <a:cs typeface="Century Gothic"/>
              </a:rPr>
              <a:t>A</a:t>
            </a:r>
            <a:r>
              <a:rPr sz="450" b="1" spc="55" dirty="0">
                <a:latin typeface="Century Gothic"/>
                <a:cs typeface="Century Gothic"/>
              </a:rPr>
              <a:t>*</a:t>
            </a:r>
            <a:endParaRPr sz="450" dirty="0">
              <a:latin typeface="Century Gothic"/>
              <a:cs typeface="Century Gothic"/>
            </a:endParaRPr>
          </a:p>
        </p:txBody>
      </p:sp>
      <p:sp>
        <p:nvSpPr>
          <p:cNvPr id="222" name="object 84">
            <a:extLst>
              <a:ext uri="{FF2B5EF4-FFF2-40B4-BE49-F238E27FC236}">
                <a16:creationId xmlns:a16="http://schemas.microsoft.com/office/drawing/2014/main" id="{9017562A-612F-431E-933C-AEDFD51A7A04}"/>
              </a:ext>
            </a:extLst>
          </p:cNvPr>
          <p:cNvSpPr/>
          <p:nvPr/>
        </p:nvSpPr>
        <p:spPr>
          <a:xfrm>
            <a:off x="7833646" y="2696016"/>
            <a:ext cx="0" cy="50628"/>
          </a:xfrm>
          <a:custGeom>
            <a:avLst/>
            <a:gdLst/>
            <a:ahLst/>
            <a:cxnLst/>
            <a:rect l="l" t="t" r="r" b="b"/>
            <a:pathLst>
              <a:path h="50800">
                <a:moveTo>
                  <a:pt x="0" y="0"/>
                </a:moveTo>
                <a:lnTo>
                  <a:pt x="0" y="50634"/>
                </a:lnTo>
              </a:path>
            </a:pathLst>
          </a:custGeom>
          <a:ln w="14719">
            <a:solidFill>
              <a:srgbClr val="99BA3C"/>
            </a:solidFill>
            <a:prstDash val="sysDash"/>
          </a:ln>
        </p:spPr>
        <p:txBody>
          <a:bodyPr wrap="square" lIns="0" tIns="0" rIns="0" bIns="0" rtlCol="0"/>
          <a:lstStyle/>
          <a:p>
            <a:endParaRPr dirty="0"/>
          </a:p>
        </p:txBody>
      </p:sp>
      <p:sp>
        <p:nvSpPr>
          <p:cNvPr id="223" name="object 85">
            <a:extLst>
              <a:ext uri="{FF2B5EF4-FFF2-40B4-BE49-F238E27FC236}">
                <a16:creationId xmlns:a16="http://schemas.microsoft.com/office/drawing/2014/main" id="{AFD5B645-9A35-4282-BDD6-5A91065C1C16}"/>
              </a:ext>
            </a:extLst>
          </p:cNvPr>
          <p:cNvSpPr/>
          <p:nvPr/>
        </p:nvSpPr>
        <p:spPr>
          <a:xfrm>
            <a:off x="7897326" y="2791141"/>
            <a:ext cx="704363" cy="0"/>
          </a:xfrm>
          <a:custGeom>
            <a:avLst/>
            <a:gdLst/>
            <a:ahLst/>
            <a:cxnLst/>
            <a:rect l="l" t="t" r="r" b="b"/>
            <a:pathLst>
              <a:path w="706755">
                <a:moveTo>
                  <a:pt x="0" y="0"/>
                </a:moveTo>
                <a:lnTo>
                  <a:pt x="706589" y="0"/>
                </a:lnTo>
              </a:path>
            </a:pathLst>
          </a:custGeom>
          <a:ln w="14719">
            <a:solidFill>
              <a:srgbClr val="99BA3C"/>
            </a:solidFill>
            <a:prstDash val="sysDash"/>
          </a:ln>
        </p:spPr>
        <p:txBody>
          <a:bodyPr wrap="square" lIns="0" tIns="0" rIns="0" bIns="0" rtlCol="0"/>
          <a:lstStyle/>
          <a:p>
            <a:endParaRPr dirty="0"/>
          </a:p>
        </p:txBody>
      </p:sp>
      <p:sp>
        <p:nvSpPr>
          <p:cNvPr id="224" name="object 86">
            <a:extLst>
              <a:ext uri="{FF2B5EF4-FFF2-40B4-BE49-F238E27FC236}">
                <a16:creationId xmlns:a16="http://schemas.microsoft.com/office/drawing/2014/main" id="{690FD5CE-B4A4-4648-8296-5D2E467E1CE1}"/>
              </a:ext>
            </a:extLst>
          </p:cNvPr>
          <p:cNvSpPr/>
          <p:nvPr/>
        </p:nvSpPr>
        <p:spPr>
          <a:xfrm>
            <a:off x="8650910" y="2684086"/>
            <a:ext cx="0" cy="50628"/>
          </a:xfrm>
          <a:custGeom>
            <a:avLst/>
            <a:gdLst/>
            <a:ahLst/>
            <a:cxnLst/>
            <a:rect l="l" t="t" r="r" b="b"/>
            <a:pathLst>
              <a:path h="50800">
                <a:moveTo>
                  <a:pt x="0" y="50634"/>
                </a:moveTo>
                <a:lnTo>
                  <a:pt x="0" y="0"/>
                </a:lnTo>
              </a:path>
            </a:pathLst>
          </a:custGeom>
          <a:ln w="14719">
            <a:solidFill>
              <a:srgbClr val="99BA3C"/>
            </a:solidFill>
            <a:prstDash val="sysDash"/>
          </a:ln>
        </p:spPr>
        <p:txBody>
          <a:bodyPr wrap="square" lIns="0" tIns="0" rIns="0" bIns="0" rtlCol="0"/>
          <a:lstStyle/>
          <a:p>
            <a:endParaRPr dirty="0"/>
          </a:p>
        </p:txBody>
      </p:sp>
      <p:sp>
        <p:nvSpPr>
          <p:cNvPr id="225" name="object 87">
            <a:extLst>
              <a:ext uri="{FF2B5EF4-FFF2-40B4-BE49-F238E27FC236}">
                <a16:creationId xmlns:a16="http://schemas.microsoft.com/office/drawing/2014/main" id="{2E2EE9C2-BB25-4EDD-831B-123D91391C0E}"/>
              </a:ext>
            </a:extLst>
          </p:cNvPr>
          <p:cNvSpPr/>
          <p:nvPr/>
        </p:nvSpPr>
        <p:spPr>
          <a:xfrm>
            <a:off x="7883033" y="2639427"/>
            <a:ext cx="704363" cy="0"/>
          </a:xfrm>
          <a:custGeom>
            <a:avLst/>
            <a:gdLst/>
            <a:ahLst/>
            <a:cxnLst/>
            <a:rect l="l" t="t" r="r" b="b"/>
            <a:pathLst>
              <a:path w="706755">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226" name="object 88">
            <a:extLst>
              <a:ext uri="{FF2B5EF4-FFF2-40B4-BE49-F238E27FC236}">
                <a16:creationId xmlns:a16="http://schemas.microsoft.com/office/drawing/2014/main" id="{7070D17A-388E-48E1-B7CF-B5259B0C7E10}"/>
              </a:ext>
            </a:extLst>
          </p:cNvPr>
          <p:cNvSpPr/>
          <p:nvPr/>
        </p:nvSpPr>
        <p:spPr>
          <a:xfrm>
            <a:off x="7833646" y="2639423"/>
            <a:ext cx="817643" cy="151884"/>
          </a:xfrm>
          <a:custGeom>
            <a:avLst/>
            <a:gdLst/>
            <a:ahLst/>
            <a:cxnLst/>
            <a:rect l="l" t="t" r="r" b="b"/>
            <a:pathLst>
              <a:path w="820419" h="152400">
                <a:moveTo>
                  <a:pt x="0" y="119392"/>
                </a:moveTo>
                <a:lnTo>
                  <a:pt x="0" y="138722"/>
                </a:lnTo>
                <a:lnTo>
                  <a:pt x="0" y="146177"/>
                </a:lnTo>
                <a:lnTo>
                  <a:pt x="6057" y="152234"/>
                </a:lnTo>
                <a:lnTo>
                  <a:pt x="13512" y="152234"/>
                </a:lnTo>
                <a:lnTo>
                  <a:pt x="35217" y="152234"/>
                </a:lnTo>
              </a:path>
              <a:path w="820419" h="152400">
                <a:moveTo>
                  <a:pt x="784821" y="152234"/>
                </a:moveTo>
                <a:lnTo>
                  <a:pt x="806538" y="152234"/>
                </a:lnTo>
                <a:lnTo>
                  <a:pt x="813981" y="152234"/>
                </a:lnTo>
                <a:lnTo>
                  <a:pt x="820038" y="146177"/>
                </a:lnTo>
                <a:lnTo>
                  <a:pt x="820038" y="138722"/>
                </a:lnTo>
                <a:lnTo>
                  <a:pt x="820038" y="119392"/>
                </a:lnTo>
              </a:path>
              <a:path w="820419" h="152400">
                <a:moveTo>
                  <a:pt x="820038" y="32842"/>
                </a:moveTo>
                <a:lnTo>
                  <a:pt x="820038" y="13512"/>
                </a:lnTo>
                <a:lnTo>
                  <a:pt x="820038" y="6057"/>
                </a:lnTo>
                <a:lnTo>
                  <a:pt x="813981" y="0"/>
                </a:lnTo>
                <a:lnTo>
                  <a:pt x="806538" y="0"/>
                </a:lnTo>
                <a:lnTo>
                  <a:pt x="784821" y="0"/>
                </a:lnTo>
              </a:path>
              <a:path w="820419" h="152400">
                <a:moveTo>
                  <a:pt x="35217" y="0"/>
                </a:moveTo>
                <a:lnTo>
                  <a:pt x="13512" y="0"/>
                </a:lnTo>
                <a:lnTo>
                  <a:pt x="6057" y="0"/>
                </a:lnTo>
                <a:lnTo>
                  <a:pt x="0" y="6057"/>
                </a:lnTo>
                <a:lnTo>
                  <a:pt x="0" y="13512"/>
                </a:lnTo>
                <a:lnTo>
                  <a:pt x="0" y="32842"/>
                </a:lnTo>
              </a:path>
            </a:pathLst>
          </a:custGeom>
          <a:ln w="14719">
            <a:solidFill>
              <a:srgbClr val="99BA3C"/>
            </a:solidFill>
          </a:ln>
        </p:spPr>
        <p:txBody>
          <a:bodyPr wrap="square" lIns="0" tIns="0" rIns="0" bIns="0" rtlCol="0"/>
          <a:lstStyle/>
          <a:p>
            <a:endParaRPr dirty="0"/>
          </a:p>
        </p:txBody>
      </p:sp>
      <p:sp>
        <p:nvSpPr>
          <p:cNvPr id="227" name="object 89">
            <a:extLst>
              <a:ext uri="{FF2B5EF4-FFF2-40B4-BE49-F238E27FC236}">
                <a16:creationId xmlns:a16="http://schemas.microsoft.com/office/drawing/2014/main" id="{A3A68BB9-2278-49A0-B678-22496C80A51F}"/>
              </a:ext>
            </a:extLst>
          </p:cNvPr>
          <p:cNvSpPr/>
          <p:nvPr/>
        </p:nvSpPr>
        <p:spPr>
          <a:xfrm>
            <a:off x="7833640" y="2951406"/>
            <a:ext cx="817643" cy="151884"/>
          </a:xfrm>
          <a:custGeom>
            <a:avLst/>
            <a:gdLst/>
            <a:ahLst/>
            <a:cxnLst/>
            <a:rect l="l" t="t" r="r" b="b"/>
            <a:pathLst>
              <a:path w="820419" h="152400">
                <a:moveTo>
                  <a:pt x="813981" y="0"/>
                </a:moveTo>
                <a:lnTo>
                  <a:pt x="13512" y="0"/>
                </a:lnTo>
                <a:lnTo>
                  <a:pt x="6070" y="0"/>
                </a:lnTo>
                <a:lnTo>
                  <a:pt x="0" y="6057"/>
                </a:lnTo>
                <a:lnTo>
                  <a:pt x="0" y="146164"/>
                </a:lnTo>
                <a:lnTo>
                  <a:pt x="6070" y="152234"/>
                </a:lnTo>
                <a:lnTo>
                  <a:pt x="813981" y="152234"/>
                </a:lnTo>
                <a:lnTo>
                  <a:pt x="820038" y="146164"/>
                </a:lnTo>
                <a:lnTo>
                  <a:pt x="820038" y="6057"/>
                </a:lnTo>
                <a:lnTo>
                  <a:pt x="813981" y="0"/>
                </a:lnTo>
                <a:close/>
              </a:path>
            </a:pathLst>
          </a:custGeom>
          <a:solidFill>
            <a:srgbClr val="99BA3C"/>
          </a:solidFill>
        </p:spPr>
        <p:txBody>
          <a:bodyPr wrap="square" lIns="0" tIns="0" rIns="0" bIns="0" rtlCol="0"/>
          <a:lstStyle/>
          <a:p>
            <a:endParaRPr dirty="0"/>
          </a:p>
        </p:txBody>
      </p:sp>
      <p:sp>
        <p:nvSpPr>
          <p:cNvPr id="228" name="object 90">
            <a:extLst>
              <a:ext uri="{FF2B5EF4-FFF2-40B4-BE49-F238E27FC236}">
                <a16:creationId xmlns:a16="http://schemas.microsoft.com/office/drawing/2014/main" id="{B70A0D73-7921-4F8A-89CC-C893C97F2A3A}"/>
              </a:ext>
            </a:extLst>
          </p:cNvPr>
          <p:cNvSpPr txBox="1"/>
          <p:nvPr/>
        </p:nvSpPr>
        <p:spPr>
          <a:xfrm>
            <a:off x="7833642" y="2951406"/>
            <a:ext cx="817643" cy="135475"/>
          </a:xfrm>
          <a:prstGeom prst="rect">
            <a:avLst/>
          </a:prstGeom>
          <a:ln w="20859">
            <a:solidFill>
              <a:srgbClr val="99BA3C"/>
            </a:solidFill>
          </a:ln>
        </p:spPr>
        <p:txBody>
          <a:bodyPr vert="horz" wrap="square" lIns="0" tIns="12700" rIns="0" bIns="0" rtlCol="0">
            <a:spAutoFit/>
          </a:bodyPr>
          <a:lstStyle/>
          <a:p>
            <a:pPr algn="ctr">
              <a:lnSpc>
                <a:spcPct val="100000"/>
              </a:lnSpc>
              <a:spcBef>
                <a:spcPts val="100"/>
              </a:spcBef>
            </a:pPr>
            <a:r>
              <a:rPr sz="800" b="1" spc="5" dirty="0">
                <a:latin typeface="Century Gothic"/>
                <a:cs typeface="Century Gothic"/>
              </a:rPr>
              <a:t>A</a:t>
            </a:r>
            <a:endParaRPr sz="800" dirty="0">
              <a:latin typeface="Century Gothic"/>
              <a:cs typeface="Century Gothic"/>
            </a:endParaRPr>
          </a:p>
        </p:txBody>
      </p:sp>
      <p:sp>
        <p:nvSpPr>
          <p:cNvPr id="229" name="object 91">
            <a:extLst>
              <a:ext uri="{FF2B5EF4-FFF2-40B4-BE49-F238E27FC236}">
                <a16:creationId xmlns:a16="http://schemas.microsoft.com/office/drawing/2014/main" id="{BA128C3B-8E3C-42D7-9EA4-9E2FE27678F1}"/>
              </a:ext>
            </a:extLst>
          </p:cNvPr>
          <p:cNvSpPr/>
          <p:nvPr/>
        </p:nvSpPr>
        <p:spPr>
          <a:xfrm>
            <a:off x="7826314" y="3256048"/>
            <a:ext cx="832199" cy="166440"/>
          </a:xfrm>
          <a:custGeom>
            <a:avLst/>
            <a:gdLst/>
            <a:ahLst/>
            <a:cxnLst/>
            <a:rect l="l" t="t" r="r" b="b"/>
            <a:pathLst>
              <a:path w="835025" h="167004">
                <a:moveTo>
                  <a:pt x="813892" y="0"/>
                </a:moveTo>
                <a:lnTo>
                  <a:pt x="20866" y="0"/>
                </a:lnTo>
                <a:lnTo>
                  <a:pt x="12740" y="1640"/>
                </a:lnTo>
                <a:lnTo>
                  <a:pt x="6108" y="6113"/>
                </a:lnTo>
                <a:lnTo>
                  <a:pt x="1638" y="12746"/>
                </a:lnTo>
                <a:lnTo>
                  <a:pt x="0" y="20866"/>
                </a:lnTo>
                <a:lnTo>
                  <a:pt x="0" y="146075"/>
                </a:lnTo>
                <a:lnTo>
                  <a:pt x="1638" y="154202"/>
                </a:lnTo>
                <a:lnTo>
                  <a:pt x="6108" y="160839"/>
                </a:lnTo>
                <a:lnTo>
                  <a:pt x="12740" y="165313"/>
                </a:lnTo>
                <a:lnTo>
                  <a:pt x="20866" y="166954"/>
                </a:lnTo>
                <a:lnTo>
                  <a:pt x="813892" y="166954"/>
                </a:lnTo>
                <a:lnTo>
                  <a:pt x="822012" y="165313"/>
                </a:lnTo>
                <a:lnTo>
                  <a:pt x="828644" y="160839"/>
                </a:lnTo>
                <a:lnTo>
                  <a:pt x="833117" y="154202"/>
                </a:lnTo>
                <a:lnTo>
                  <a:pt x="834758" y="146075"/>
                </a:lnTo>
                <a:lnTo>
                  <a:pt x="834758" y="20866"/>
                </a:lnTo>
                <a:lnTo>
                  <a:pt x="833117" y="12746"/>
                </a:lnTo>
                <a:lnTo>
                  <a:pt x="828644" y="6113"/>
                </a:lnTo>
                <a:lnTo>
                  <a:pt x="822012" y="1640"/>
                </a:lnTo>
                <a:lnTo>
                  <a:pt x="813892" y="0"/>
                </a:lnTo>
                <a:close/>
              </a:path>
            </a:pathLst>
          </a:custGeom>
          <a:solidFill>
            <a:srgbClr val="E2E8C8"/>
          </a:solidFill>
        </p:spPr>
        <p:txBody>
          <a:bodyPr wrap="square" lIns="0" tIns="0" rIns="0" bIns="0" rtlCol="0"/>
          <a:lstStyle/>
          <a:p>
            <a:endParaRPr dirty="0"/>
          </a:p>
        </p:txBody>
      </p:sp>
      <p:sp>
        <p:nvSpPr>
          <p:cNvPr id="230" name="object 92">
            <a:extLst>
              <a:ext uri="{FF2B5EF4-FFF2-40B4-BE49-F238E27FC236}">
                <a16:creationId xmlns:a16="http://schemas.microsoft.com/office/drawing/2014/main" id="{3756D629-23F0-40A0-92F7-F15A73C7DDCB}"/>
              </a:ext>
            </a:extLst>
          </p:cNvPr>
          <p:cNvSpPr txBox="1"/>
          <p:nvPr/>
        </p:nvSpPr>
        <p:spPr>
          <a:xfrm>
            <a:off x="8195180" y="3261865"/>
            <a:ext cx="89232" cy="136753"/>
          </a:xfrm>
          <a:prstGeom prst="rect">
            <a:avLst/>
          </a:prstGeom>
        </p:spPr>
        <p:txBody>
          <a:bodyPr vert="horz" wrap="square" lIns="0" tIns="13970" rIns="0" bIns="0" rtlCol="0">
            <a:spAutoFit/>
          </a:bodyPr>
          <a:lstStyle/>
          <a:p>
            <a:pPr marL="12700">
              <a:lnSpc>
                <a:spcPct val="100000"/>
              </a:lnSpc>
              <a:spcBef>
                <a:spcPts val="110"/>
              </a:spcBef>
            </a:pPr>
            <a:r>
              <a:rPr sz="800" b="1" spc="35" dirty="0">
                <a:latin typeface="Century Gothic"/>
                <a:cs typeface="Century Gothic"/>
              </a:rPr>
              <a:t>B</a:t>
            </a:r>
            <a:endParaRPr sz="800" dirty="0">
              <a:latin typeface="Century Gothic"/>
              <a:cs typeface="Century Gothic"/>
            </a:endParaRPr>
          </a:p>
        </p:txBody>
      </p:sp>
      <p:grpSp>
        <p:nvGrpSpPr>
          <p:cNvPr id="231" name="object 93">
            <a:extLst>
              <a:ext uri="{FF2B5EF4-FFF2-40B4-BE49-F238E27FC236}">
                <a16:creationId xmlns:a16="http://schemas.microsoft.com/office/drawing/2014/main" id="{73AFDB76-20D5-4B6A-A7D2-57B957176AE2}"/>
              </a:ext>
            </a:extLst>
          </p:cNvPr>
          <p:cNvGrpSpPr/>
          <p:nvPr/>
        </p:nvGrpSpPr>
        <p:grpSpPr>
          <a:xfrm>
            <a:off x="7826052" y="3255784"/>
            <a:ext cx="832832" cy="471474"/>
            <a:chOff x="12426767" y="8101280"/>
            <a:chExt cx="835660" cy="473075"/>
          </a:xfrm>
        </p:grpSpPr>
        <p:sp>
          <p:nvSpPr>
            <p:cNvPr id="232" name="object 94">
              <a:extLst>
                <a:ext uri="{FF2B5EF4-FFF2-40B4-BE49-F238E27FC236}">
                  <a16:creationId xmlns:a16="http://schemas.microsoft.com/office/drawing/2014/main" id="{69CBE655-810B-470A-85E3-B9CFACCAB1C2}"/>
                </a:ext>
              </a:extLst>
            </p:cNvPr>
            <p:cNvSpPr/>
            <p:nvPr/>
          </p:nvSpPr>
          <p:spPr>
            <a:xfrm>
              <a:off x="12434387" y="8165686"/>
              <a:ext cx="0" cy="50800"/>
            </a:xfrm>
            <a:custGeom>
              <a:avLst/>
              <a:gdLst/>
              <a:ahLst/>
              <a:cxnLst/>
              <a:rect l="l" t="t" r="r" b="b"/>
              <a:pathLst>
                <a:path h="50800">
                  <a:moveTo>
                    <a:pt x="0" y="0"/>
                  </a:moveTo>
                  <a:lnTo>
                    <a:pt x="0" y="50634"/>
                  </a:lnTo>
                </a:path>
              </a:pathLst>
            </a:custGeom>
            <a:ln w="14719">
              <a:solidFill>
                <a:srgbClr val="99BA3C"/>
              </a:solidFill>
              <a:prstDash val="sysDash"/>
            </a:ln>
          </p:spPr>
          <p:txBody>
            <a:bodyPr wrap="square" lIns="0" tIns="0" rIns="0" bIns="0" rtlCol="0"/>
            <a:lstStyle/>
            <a:p>
              <a:endParaRPr dirty="0"/>
            </a:p>
          </p:txBody>
        </p:sp>
        <p:sp>
          <p:nvSpPr>
            <p:cNvPr id="233" name="object 95">
              <a:extLst>
                <a:ext uri="{FF2B5EF4-FFF2-40B4-BE49-F238E27FC236}">
                  <a16:creationId xmlns:a16="http://schemas.microsoft.com/office/drawing/2014/main" id="{D1E04F7B-25E2-462D-AA10-9DF4A6E3240A}"/>
                </a:ext>
              </a:extLst>
            </p:cNvPr>
            <p:cNvSpPr/>
            <p:nvPr/>
          </p:nvSpPr>
          <p:spPr>
            <a:xfrm>
              <a:off x="12498283" y="8261134"/>
              <a:ext cx="706755" cy="0"/>
            </a:xfrm>
            <a:custGeom>
              <a:avLst/>
              <a:gdLst/>
              <a:ahLst/>
              <a:cxnLst/>
              <a:rect l="l" t="t" r="r" b="b"/>
              <a:pathLst>
                <a:path w="706755">
                  <a:moveTo>
                    <a:pt x="0" y="0"/>
                  </a:moveTo>
                  <a:lnTo>
                    <a:pt x="706589" y="0"/>
                  </a:lnTo>
                </a:path>
              </a:pathLst>
            </a:custGeom>
            <a:ln w="14719">
              <a:solidFill>
                <a:srgbClr val="99BA3C"/>
              </a:solidFill>
              <a:prstDash val="sysDash"/>
            </a:ln>
          </p:spPr>
          <p:txBody>
            <a:bodyPr wrap="square" lIns="0" tIns="0" rIns="0" bIns="0" rtlCol="0"/>
            <a:lstStyle/>
            <a:p>
              <a:endParaRPr dirty="0"/>
            </a:p>
          </p:txBody>
        </p:sp>
        <p:sp>
          <p:nvSpPr>
            <p:cNvPr id="234" name="object 96">
              <a:extLst>
                <a:ext uri="{FF2B5EF4-FFF2-40B4-BE49-F238E27FC236}">
                  <a16:creationId xmlns:a16="http://schemas.microsoft.com/office/drawing/2014/main" id="{C9302F63-06ED-4A66-BA1C-84873AF63AB4}"/>
                </a:ext>
              </a:extLst>
            </p:cNvPr>
            <p:cNvSpPr/>
            <p:nvPr/>
          </p:nvSpPr>
          <p:spPr>
            <a:xfrm>
              <a:off x="13254426" y="8153715"/>
              <a:ext cx="0" cy="50800"/>
            </a:xfrm>
            <a:custGeom>
              <a:avLst/>
              <a:gdLst/>
              <a:ahLst/>
              <a:cxnLst/>
              <a:rect l="l" t="t" r="r" b="b"/>
              <a:pathLst>
                <a:path h="50800">
                  <a:moveTo>
                    <a:pt x="0" y="50634"/>
                  </a:moveTo>
                  <a:lnTo>
                    <a:pt x="0" y="0"/>
                  </a:lnTo>
                </a:path>
              </a:pathLst>
            </a:custGeom>
            <a:ln w="14719">
              <a:solidFill>
                <a:srgbClr val="99BA3C"/>
              </a:solidFill>
              <a:prstDash val="sysDash"/>
            </a:ln>
          </p:spPr>
          <p:txBody>
            <a:bodyPr wrap="square" lIns="0" tIns="0" rIns="0" bIns="0" rtlCol="0"/>
            <a:lstStyle/>
            <a:p>
              <a:endParaRPr dirty="0"/>
            </a:p>
          </p:txBody>
        </p:sp>
        <p:sp>
          <p:nvSpPr>
            <p:cNvPr id="235" name="object 97">
              <a:extLst>
                <a:ext uri="{FF2B5EF4-FFF2-40B4-BE49-F238E27FC236}">
                  <a16:creationId xmlns:a16="http://schemas.microsoft.com/office/drawing/2014/main" id="{EC089898-3E1F-432A-8115-A0B36F9D7A4A}"/>
                </a:ext>
              </a:extLst>
            </p:cNvPr>
            <p:cNvSpPr/>
            <p:nvPr/>
          </p:nvSpPr>
          <p:spPr>
            <a:xfrm>
              <a:off x="12483941" y="8108904"/>
              <a:ext cx="706755" cy="0"/>
            </a:xfrm>
            <a:custGeom>
              <a:avLst/>
              <a:gdLst/>
              <a:ahLst/>
              <a:cxnLst/>
              <a:rect l="l" t="t" r="r" b="b"/>
              <a:pathLst>
                <a:path w="706755">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236" name="object 98">
              <a:extLst>
                <a:ext uri="{FF2B5EF4-FFF2-40B4-BE49-F238E27FC236}">
                  <a16:creationId xmlns:a16="http://schemas.microsoft.com/office/drawing/2014/main" id="{A6BFE448-D3C8-4ECD-A3D6-C7C596E5B5C5}"/>
                </a:ext>
              </a:extLst>
            </p:cNvPr>
            <p:cNvSpPr/>
            <p:nvPr/>
          </p:nvSpPr>
          <p:spPr>
            <a:xfrm>
              <a:off x="12434387" y="8108900"/>
              <a:ext cx="820419" cy="152400"/>
            </a:xfrm>
            <a:custGeom>
              <a:avLst/>
              <a:gdLst/>
              <a:ahLst/>
              <a:cxnLst/>
              <a:rect l="l" t="t" r="r" b="b"/>
              <a:pathLst>
                <a:path w="820419" h="152400">
                  <a:moveTo>
                    <a:pt x="0" y="119392"/>
                  </a:moveTo>
                  <a:lnTo>
                    <a:pt x="0" y="138722"/>
                  </a:lnTo>
                  <a:lnTo>
                    <a:pt x="0" y="146177"/>
                  </a:lnTo>
                  <a:lnTo>
                    <a:pt x="6057" y="152234"/>
                  </a:lnTo>
                  <a:lnTo>
                    <a:pt x="13512" y="152234"/>
                  </a:lnTo>
                  <a:lnTo>
                    <a:pt x="35217" y="152234"/>
                  </a:lnTo>
                </a:path>
                <a:path w="820419" h="152400">
                  <a:moveTo>
                    <a:pt x="784821" y="152234"/>
                  </a:moveTo>
                  <a:lnTo>
                    <a:pt x="806538" y="152234"/>
                  </a:lnTo>
                  <a:lnTo>
                    <a:pt x="813981" y="152234"/>
                  </a:lnTo>
                  <a:lnTo>
                    <a:pt x="820038" y="146177"/>
                  </a:lnTo>
                  <a:lnTo>
                    <a:pt x="820038" y="138722"/>
                  </a:lnTo>
                  <a:lnTo>
                    <a:pt x="820038" y="119392"/>
                  </a:lnTo>
                </a:path>
                <a:path w="820419" h="152400">
                  <a:moveTo>
                    <a:pt x="820038" y="32842"/>
                  </a:moveTo>
                  <a:lnTo>
                    <a:pt x="820038" y="13512"/>
                  </a:lnTo>
                  <a:lnTo>
                    <a:pt x="820038" y="6057"/>
                  </a:lnTo>
                  <a:lnTo>
                    <a:pt x="813981" y="0"/>
                  </a:lnTo>
                  <a:lnTo>
                    <a:pt x="806538" y="0"/>
                  </a:lnTo>
                  <a:lnTo>
                    <a:pt x="784821" y="0"/>
                  </a:lnTo>
                </a:path>
                <a:path w="820419" h="152400">
                  <a:moveTo>
                    <a:pt x="35217" y="0"/>
                  </a:moveTo>
                  <a:lnTo>
                    <a:pt x="13512" y="0"/>
                  </a:lnTo>
                  <a:lnTo>
                    <a:pt x="6057" y="0"/>
                  </a:lnTo>
                  <a:lnTo>
                    <a:pt x="0" y="6057"/>
                  </a:lnTo>
                  <a:lnTo>
                    <a:pt x="0" y="13512"/>
                  </a:lnTo>
                  <a:lnTo>
                    <a:pt x="0" y="32842"/>
                  </a:lnTo>
                </a:path>
              </a:pathLst>
            </a:custGeom>
            <a:ln w="14719">
              <a:solidFill>
                <a:srgbClr val="99BA3C"/>
              </a:solidFill>
            </a:ln>
          </p:spPr>
          <p:txBody>
            <a:bodyPr wrap="square" lIns="0" tIns="0" rIns="0" bIns="0" rtlCol="0"/>
            <a:lstStyle/>
            <a:p>
              <a:endParaRPr dirty="0"/>
            </a:p>
          </p:txBody>
        </p:sp>
        <p:sp>
          <p:nvSpPr>
            <p:cNvPr id="237" name="object 99">
              <a:extLst>
                <a:ext uri="{FF2B5EF4-FFF2-40B4-BE49-F238E27FC236}">
                  <a16:creationId xmlns:a16="http://schemas.microsoft.com/office/drawing/2014/main" id="{E2244811-C9CE-41DB-985B-277F21C402B1}"/>
                </a:ext>
              </a:extLst>
            </p:cNvPr>
            <p:cNvSpPr/>
            <p:nvPr/>
          </p:nvSpPr>
          <p:spPr>
            <a:xfrm>
              <a:off x="12434381" y="8421940"/>
              <a:ext cx="820419" cy="152400"/>
            </a:xfrm>
            <a:custGeom>
              <a:avLst/>
              <a:gdLst/>
              <a:ahLst/>
              <a:cxnLst/>
              <a:rect l="l" t="t" r="r" b="b"/>
              <a:pathLst>
                <a:path w="820419" h="152400">
                  <a:moveTo>
                    <a:pt x="813981" y="0"/>
                  </a:moveTo>
                  <a:lnTo>
                    <a:pt x="13512" y="0"/>
                  </a:lnTo>
                  <a:lnTo>
                    <a:pt x="6070" y="0"/>
                  </a:lnTo>
                  <a:lnTo>
                    <a:pt x="0" y="6057"/>
                  </a:lnTo>
                  <a:lnTo>
                    <a:pt x="0" y="146164"/>
                  </a:lnTo>
                  <a:lnTo>
                    <a:pt x="6070" y="152234"/>
                  </a:lnTo>
                  <a:lnTo>
                    <a:pt x="813981" y="152234"/>
                  </a:lnTo>
                  <a:lnTo>
                    <a:pt x="820038" y="146164"/>
                  </a:lnTo>
                  <a:lnTo>
                    <a:pt x="820038" y="6057"/>
                  </a:lnTo>
                  <a:lnTo>
                    <a:pt x="813981" y="0"/>
                  </a:lnTo>
                  <a:close/>
                </a:path>
              </a:pathLst>
            </a:custGeom>
            <a:solidFill>
              <a:srgbClr val="99BA3C"/>
            </a:solidFill>
          </p:spPr>
          <p:txBody>
            <a:bodyPr wrap="square" lIns="0" tIns="0" rIns="0" bIns="0" rtlCol="0"/>
            <a:lstStyle/>
            <a:p>
              <a:endParaRPr dirty="0"/>
            </a:p>
          </p:txBody>
        </p:sp>
      </p:grpSp>
      <p:sp>
        <p:nvSpPr>
          <p:cNvPr id="238" name="object 100">
            <a:extLst>
              <a:ext uri="{FF2B5EF4-FFF2-40B4-BE49-F238E27FC236}">
                <a16:creationId xmlns:a16="http://schemas.microsoft.com/office/drawing/2014/main" id="{1DD634F3-0C3A-4339-929E-8F065D556D78}"/>
              </a:ext>
            </a:extLst>
          </p:cNvPr>
          <p:cNvSpPr txBox="1"/>
          <p:nvPr/>
        </p:nvSpPr>
        <p:spPr>
          <a:xfrm>
            <a:off x="7833642" y="3575359"/>
            <a:ext cx="817643" cy="135475"/>
          </a:xfrm>
          <a:prstGeom prst="rect">
            <a:avLst/>
          </a:prstGeom>
          <a:ln w="20859">
            <a:solidFill>
              <a:srgbClr val="99BA3C"/>
            </a:solidFill>
          </a:ln>
        </p:spPr>
        <p:txBody>
          <a:bodyPr vert="horz" wrap="square" lIns="0" tIns="12700" rIns="0" bIns="0" rtlCol="0">
            <a:spAutoFit/>
          </a:bodyPr>
          <a:lstStyle/>
          <a:p>
            <a:pPr algn="ctr">
              <a:lnSpc>
                <a:spcPct val="100000"/>
              </a:lnSpc>
              <a:spcBef>
                <a:spcPts val="100"/>
              </a:spcBef>
            </a:pPr>
            <a:r>
              <a:rPr sz="800" b="1" spc="40" dirty="0">
                <a:latin typeface="Century Gothic"/>
                <a:cs typeface="Century Gothic"/>
              </a:rPr>
              <a:t>C</a:t>
            </a:r>
            <a:endParaRPr sz="800" dirty="0">
              <a:latin typeface="Century Gothic"/>
              <a:cs typeface="Century Gothic"/>
            </a:endParaRPr>
          </a:p>
        </p:txBody>
      </p:sp>
      <p:sp>
        <p:nvSpPr>
          <p:cNvPr id="239" name="object 101">
            <a:extLst>
              <a:ext uri="{FF2B5EF4-FFF2-40B4-BE49-F238E27FC236}">
                <a16:creationId xmlns:a16="http://schemas.microsoft.com/office/drawing/2014/main" id="{863D596C-D11A-450D-BDD2-552EE3295617}"/>
              </a:ext>
            </a:extLst>
          </p:cNvPr>
          <p:cNvSpPr/>
          <p:nvPr/>
        </p:nvSpPr>
        <p:spPr>
          <a:xfrm>
            <a:off x="6495210" y="3360038"/>
            <a:ext cx="832199" cy="166440"/>
          </a:xfrm>
          <a:custGeom>
            <a:avLst/>
            <a:gdLst/>
            <a:ahLst/>
            <a:cxnLst/>
            <a:rect l="l" t="t" r="r" b="b"/>
            <a:pathLst>
              <a:path w="835025" h="167004">
                <a:moveTo>
                  <a:pt x="813892" y="0"/>
                </a:moveTo>
                <a:lnTo>
                  <a:pt x="20866" y="0"/>
                </a:lnTo>
                <a:lnTo>
                  <a:pt x="12740" y="1640"/>
                </a:lnTo>
                <a:lnTo>
                  <a:pt x="6108" y="6113"/>
                </a:lnTo>
                <a:lnTo>
                  <a:pt x="1638" y="12746"/>
                </a:lnTo>
                <a:lnTo>
                  <a:pt x="0" y="20866"/>
                </a:lnTo>
                <a:lnTo>
                  <a:pt x="0" y="146075"/>
                </a:lnTo>
                <a:lnTo>
                  <a:pt x="1638" y="154202"/>
                </a:lnTo>
                <a:lnTo>
                  <a:pt x="6108" y="160839"/>
                </a:lnTo>
                <a:lnTo>
                  <a:pt x="12740" y="165313"/>
                </a:lnTo>
                <a:lnTo>
                  <a:pt x="20866" y="166954"/>
                </a:lnTo>
                <a:lnTo>
                  <a:pt x="813892" y="166954"/>
                </a:lnTo>
                <a:lnTo>
                  <a:pt x="822012" y="165313"/>
                </a:lnTo>
                <a:lnTo>
                  <a:pt x="828644" y="160839"/>
                </a:lnTo>
                <a:lnTo>
                  <a:pt x="833117" y="154202"/>
                </a:lnTo>
                <a:lnTo>
                  <a:pt x="834758" y="146075"/>
                </a:lnTo>
                <a:lnTo>
                  <a:pt x="834758" y="20866"/>
                </a:lnTo>
                <a:lnTo>
                  <a:pt x="833117" y="12746"/>
                </a:lnTo>
                <a:lnTo>
                  <a:pt x="828644" y="6113"/>
                </a:lnTo>
                <a:lnTo>
                  <a:pt x="822012" y="1640"/>
                </a:lnTo>
                <a:lnTo>
                  <a:pt x="813892" y="0"/>
                </a:lnTo>
                <a:close/>
              </a:path>
            </a:pathLst>
          </a:custGeom>
          <a:solidFill>
            <a:srgbClr val="E2E8C8"/>
          </a:solidFill>
        </p:spPr>
        <p:txBody>
          <a:bodyPr wrap="square" lIns="0" tIns="0" rIns="0" bIns="0" rtlCol="0"/>
          <a:lstStyle/>
          <a:p>
            <a:endParaRPr dirty="0"/>
          </a:p>
        </p:txBody>
      </p:sp>
      <p:sp>
        <p:nvSpPr>
          <p:cNvPr id="242" name="object 104">
            <a:extLst>
              <a:ext uri="{FF2B5EF4-FFF2-40B4-BE49-F238E27FC236}">
                <a16:creationId xmlns:a16="http://schemas.microsoft.com/office/drawing/2014/main" id="{B6C288FE-7B94-4935-B6CB-19AE5AAD3DCA}"/>
              </a:ext>
            </a:extLst>
          </p:cNvPr>
          <p:cNvSpPr/>
          <p:nvPr/>
        </p:nvSpPr>
        <p:spPr>
          <a:xfrm>
            <a:off x="6502543" y="3423962"/>
            <a:ext cx="0" cy="50628"/>
          </a:xfrm>
          <a:custGeom>
            <a:avLst/>
            <a:gdLst/>
            <a:ahLst/>
            <a:cxnLst/>
            <a:rect l="l" t="t" r="r" b="b"/>
            <a:pathLst>
              <a:path h="50800">
                <a:moveTo>
                  <a:pt x="0" y="0"/>
                </a:moveTo>
                <a:lnTo>
                  <a:pt x="0" y="50634"/>
                </a:lnTo>
              </a:path>
            </a:pathLst>
          </a:custGeom>
          <a:ln w="14719">
            <a:solidFill>
              <a:srgbClr val="99BA3C"/>
            </a:solidFill>
            <a:prstDash val="sysDash"/>
          </a:ln>
        </p:spPr>
        <p:txBody>
          <a:bodyPr wrap="square" lIns="0" tIns="0" rIns="0" bIns="0" rtlCol="0"/>
          <a:lstStyle/>
          <a:p>
            <a:endParaRPr dirty="0"/>
          </a:p>
        </p:txBody>
      </p:sp>
      <p:sp>
        <p:nvSpPr>
          <p:cNvPr id="243" name="object 105">
            <a:extLst>
              <a:ext uri="{FF2B5EF4-FFF2-40B4-BE49-F238E27FC236}">
                <a16:creationId xmlns:a16="http://schemas.microsoft.com/office/drawing/2014/main" id="{7622112A-B250-438C-B0B6-99776EFA6ED4}"/>
              </a:ext>
            </a:extLst>
          </p:cNvPr>
          <p:cNvSpPr/>
          <p:nvPr/>
        </p:nvSpPr>
        <p:spPr>
          <a:xfrm>
            <a:off x="7319807" y="3412032"/>
            <a:ext cx="0" cy="50628"/>
          </a:xfrm>
          <a:custGeom>
            <a:avLst/>
            <a:gdLst/>
            <a:ahLst/>
            <a:cxnLst/>
            <a:rect l="l" t="t" r="r" b="b"/>
            <a:pathLst>
              <a:path h="50800">
                <a:moveTo>
                  <a:pt x="0" y="50634"/>
                </a:moveTo>
                <a:lnTo>
                  <a:pt x="0" y="0"/>
                </a:lnTo>
              </a:path>
            </a:pathLst>
          </a:custGeom>
          <a:ln w="14719">
            <a:solidFill>
              <a:srgbClr val="99BA3C"/>
            </a:solidFill>
            <a:prstDash val="sysDash"/>
          </a:ln>
        </p:spPr>
        <p:txBody>
          <a:bodyPr wrap="square" lIns="0" tIns="0" rIns="0" bIns="0" rtlCol="0"/>
          <a:lstStyle/>
          <a:p>
            <a:endParaRPr dirty="0"/>
          </a:p>
        </p:txBody>
      </p:sp>
      <p:sp>
        <p:nvSpPr>
          <p:cNvPr id="244" name="object 106">
            <a:extLst>
              <a:ext uri="{FF2B5EF4-FFF2-40B4-BE49-F238E27FC236}">
                <a16:creationId xmlns:a16="http://schemas.microsoft.com/office/drawing/2014/main" id="{EA69BBAB-EF7E-4610-BC70-529EC5768B6D}"/>
              </a:ext>
            </a:extLst>
          </p:cNvPr>
          <p:cNvSpPr/>
          <p:nvPr/>
        </p:nvSpPr>
        <p:spPr>
          <a:xfrm>
            <a:off x="6551930" y="3367373"/>
            <a:ext cx="704363" cy="0"/>
          </a:xfrm>
          <a:custGeom>
            <a:avLst/>
            <a:gdLst/>
            <a:ahLst/>
            <a:cxnLst/>
            <a:rect l="l" t="t" r="r" b="b"/>
            <a:pathLst>
              <a:path w="706754">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245" name="object 107">
            <a:extLst>
              <a:ext uri="{FF2B5EF4-FFF2-40B4-BE49-F238E27FC236}">
                <a16:creationId xmlns:a16="http://schemas.microsoft.com/office/drawing/2014/main" id="{DA6303AE-F2A5-4E4A-97E5-0DEE4D073627}"/>
              </a:ext>
            </a:extLst>
          </p:cNvPr>
          <p:cNvSpPr/>
          <p:nvPr/>
        </p:nvSpPr>
        <p:spPr>
          <a:xfrm>
            <a:off x="6502543" y="3367367"/>
            <a:ext cx="817643" cy="151884"/>
          </a:xfrm>
          <a:custGeom>
            <a:avLst/>
            <a:gdLst/>
            <a:ahLst/>
            <a:cxnLst/>
            <a:rect l="l" t="t" r="r" b="b"/>
            <a:pathLst>
              <a:path w="820420" h="152400">
                <a:moveTo>
                  <a:pt x="0" y="119392"/>
                </a:moveTo>
                <a:lnTo>
                  <a:pt x="0" y="138722"/>
                </a:lnTo>
                <a:lnTo>
                  <a:pt x="0" y="146177"/>
                </a:lnTo>
                <a:lnTo>
                  <a:pt x="6057" y="152234"/>
                </a:lnTo>
                <a:lnTo>
                  <a:pt x="13512" y="152234"/>
                </a:lnTo>
                <a:lnTo>
                  <a:pt x="35217" y="152234"/>
                </a:lnTo>
              </a:path>
              <a:path w="820420" h="152400">
                <a:moveTo>
                  <a:pt x="784821" y="152234"/>
                </a:moveTo>
                <a:lnTo>
                  <a:pt x="806526" y="152234"/>
                </a:lnTo>
                <a:lnTo>
                  <a:pt x="813981" y="152234"/>
                </a:lnTo>
                <a:lnTo>
                  <a:pt x="820038" y="146177"/>
                </a:lnTo>
                <a:lnTo>
                  <a:pt x="820038" y="138722"/>
                </a:lnTo>
                <a:lnTo>
                  <a:pt x="820038" y="119392"/>
                </a:lnTo>
              </a:path>
              <a:path w="820420" h="152400">
                <a:moveTo>
                  <a:pt x="820038" y="32842"/>
                </a:moveTo>
                <a:lnTo>
                  <a:pt x="820038" y="13512"/>
                </a:lnTo>
                <a:lnTo>
                  <a:pt x="820038" y="6057"/>
                </a:lnTo>
                <a:lnTo>
                  <a:pt x="813981" y="0"/>
                </a:lnTo>
                <a:lnTo>
                  <a:pt x="806526" y="0"/>
                </a:lnTo>
                <a:lnTo>
                  <a:pt x="784821" y="0"/>
                </a:lnTo>
              </a:path>
              <a:path w="820420" h="152400">
                <a:moveTo>
                  <a:pt x="35217" y="0"/>
                </a:moveTo>
                <a:lnTo>
                  <a:pt x="13512" y="0"/>
                </a:lnTo>
                <a:lnTo>
                  <a:pt x="6057" y="0"/>
                </a:lnTo>
                <a:lnTo>
                  <a:pt x="0" y="6057"/>
                </a:lnTo>
                <a:lnTo>
                  <a:pt x="0" y="13512"/>
                </a:lnTo>
                <a:lnTo>
                  <a:pt x="0" y="32842"/>
                </a:lnTo>
              </a:path>
            </a:pathLst>
          </a:custGeom>
          <a:ln w="14719">
            <a:solidFill>
              <a:srgbClr val="99BA3C"/>
            </a:solidFill>
          </a:ln>
        </p:spPr>
        <p:txBody>
          <a:bodyPr wrap="square" lIns="0" tIns="0" rIns="0" bIns="0" rtlCol="0"/>
          <a:lstStyle/>
          <a:p>
            <a:endParaRPr dirty="0"/>
          </a:p>
        </p:txBody>
      </p:sp>
      <p:sp>
        <p:nvSpPr>
          <p:cNvPr id="246" name="object 108">
            <a:extLst>
              <a:ext uri="{FF2B5EF4-FFF2-40B4-BE49-F238E27FC236}">
                <a16:creationId xmlns:a16="http://schemas.microsoft.com/office/drawing/2014/main" id="{B8E6601D-2F86-4599-8913-A3F7A47C0E41}"/>
              </a:ext>
            </a:extLst>
          </p:cNvPr>
          <p:cNvSpPr/>
          <p:nvPr/>
        </p:nvSpPr>
        <p:spPr>
          <a:xfrm>
            <a:off x="6502538" y="3575358"/>
            <a:ext cx="817643" cy="151884"/>
          </a:xfrm>
          <a:custGeom>
            <a:avLst/>
            <a:gdLst/>
            <a:ahLst/>
            <a:cxnLst/>
            <a:rect l="l" t="t" r="r" b="b"/>
            <a:pathLst>
              <a:path w="820420" h="152400">
                <a:moveTo>
                  <a:pt x="813981" y="0"/>
                </a:moveTo>
                <a:lnTo>
                  <a:pt x="13512" y="0"/>
                </a:lnTo>
                <a:lnTo>
                  <a:pt x="6070" y="0"/>
                </a:lnTo>
                <a:lnTo>
                  <a:pt x="0" y="6057"/>
                </a:lnTo>
                <a:lnTo>
                  <a:pt x="0" y="146164"/>
                </a:lnTo>
                <a:lnTo>
                  <a:pt x="6070" y="152234"/>
                </a:lnTo>
                <a:lnTo>
                  <a:pt x="813981" y="152234"/>
                </a:lnTo>
                <a:lnTo>
                  <a:pt x="820038" y="146164"/>
                </a:lnTo>
                <a:lnTo>
                  <a:pt x="820038" y="6057"/>
                </a:lnTo>
                <a:lnTo>
                  <a:pt x="813981" y="0"/>
                </a:lnTo>
                <a:close/>
              </a:path>
            </a:pathLst>
          </a:custGeom>
          <a:solidFill>
            <a:srgbClr val="99BA3C"/>
          </a:solidFill>
        </p:spPr>
        <p:txBody>
          <a:bodyPr wrap="square" lIns="0" tIns="0" rIns="0" bIns="0" rtlCol="0"/>
          <a:lstStyle/>
          <a:p>
            <a:endParaRPr dirty="0"/>
          </a:p>
        </p:txBody>
      </p:sp>
      <p:sp>
        <p:nvSpPr>
          <p:cNvPr id="247" name="object 109">
            <a:extLst>
              <a:ext uri="{FF2B5EF4-FFF2-40B4-BE49-F238E27FC236}">
                <a16:creationId xmlns:a16="http://schemas.microsoft.com/office/drawing/2014/main" id="{3720F002-EA54-4866-B3E4-E145CED2D6BD}"/>
              </a:ext>
            </a:extLst>
          </p:cNvPr>
          <p:cNvSpPr txBox="1"/>
          <p:nvPr/>
        </p:nvSpPr>
        <p:spPr>
          <a:xfrm>
            <a:off x="6502538" y="3575359"/>
            <a:ext cx="817643" cy="135475"/>
          </a:xfrm>
          <a:prstGeom prst="rect">
            <a:avLst/>
          </a:prstGeom>
          <a:ln w="20859">
            <a:solidFill>
              <a:srgbClr val="99BA3C"/>
            </a:solidFill>
          </a:ln>
        </p:spPr>
        <p:txBody>
          <a:bodyPr vert="horz" wrap="square" lIns="0" tIns="12700" rIns="0" bIns="0" rtlCol="0">
            <a:spAutoFit/>
          </a:bodyPr>
          <a:lstStyle/>
          <a:p>
            <a:pPr algn="ctr">
              <a:lnSpc>
                <a:spcPct val="100000"/>
              </a:lnSpc>
              <a:spcBef>
                <a:spcPts val="100"/>
              </a:spcBef>
            </a:pPr>
            <a:r>
              <a:rPr sz="800" b="1" spc="40" dirty="0">
                <a:latin typeface="Century Gothic"/>
                <a:cs typeface="Century Gothic"/>
              </a:rPr>
              <a:t>4</a:t>
            </a:r>
            <a:endParaRPr sz="800" dirty="0">
              <a:latin typeface="Century Gothic"/>
              <a:cs typeface="Century Gothic"/>
            </a:endParaRPr>
          </a:p>
        </p:txBody>
      </p:sp>
      <p:grpSp>
        <p:nvGrpSpPr>
          <p:cNvPr id="248" name="object 110">
            <a:extLst>
              <a:ext uri="{FF2B5EF4-FFF2-40B4-BE49-F238E27FC236}">
                <a16:creationId xmlns:a16="http://schemas.microsoft.com/office/drawing/2014/main" id="{145B4A19-251C-4A86-9A3A-645BAA99935C}"/>
              </a:ext>
            </a:extLst>
          </p:cNvPr>
          <p:cNvGrpSpPr/>
          <p:nvPr/>
        </p:nvGrpSpPr>
        <p:grpSpPr>
          <a:xfrm>
            <a:off x="6037640" y="3082649"/>
            <a:ext cx="1747302" cy="679682"/>
            <a:chOff x="10632282" y="7927558"/>
            <a:chExt cx="1753235" cy="681990"/>
          </a:xfrm>
        </p:grpSpPr>
        <p:sp>
          <p:nvSpPr>
            <p:cNvPr id="249" name="object 111">
              <a:extLst>
                <a:ext uri="{FF2B5EF4-FFF2-40B4-BE49-F238E27FC236}">
                  <a16:creationId xmlns:a16="http://schemas.microsoft.com/office/drawing/2014/main" id="{A594550F-4372-4E7B-A657-845E80221460}"/>
                </a:ext>
              </a:extLst>
            </p:cNvPr>
            <p:cNvSpPr/>
            <p:nvPr/>
          </p:nvSpPr>
          <p:spPr>
            <a:xfrm>
              <a:off x="10632282" y="8581533"/>
              <a:ext cx="361315" cy="0"/>
            </a:xfrm>
            <a:custGeom>
              <a:avLst/>
              <a:gdLst/>
              <a:ahLst/>
              <a:cxnLst/>
              <a:rect l="l" t="t" r="r" b="b"/>
              <a:pathLst>
                <a:path w="361315">
                  <a:moveTo>
                    <a:pt x="0" y="0"/>
                  </a:moveTo>
                  <a:lnTo>
                    <a:pt x="361200" y="0"/>
                  </a:lnTo>
                </a:path>
              </a:pathLst>
            </a:custGeom>
            <a:ln w="7365">
              <a:solidFill>
                <a:srgbClr val="20438D"/>
              </a:solidFill>
            </a:ln>
          </p:spPr>
          <p:txBody>
            <a:bodyPr wrap="square" lIns="0" tIns="0" rIns="0" bIns="0" rtlCol="0"/>
            <a:lstStyle/>
            <a:p>
              <a:endParaRPr dirty="0"/>
            </a:p>
          </p:txBody>
        </p:sp>
        <p:sp>
          <p:nvSpPr>
            <p:cNvPr id="250" name="object 112">
              <a:extLst>
                <a:ext uri="{FF2B5EF4-FFF2-40B4-BE49-F238E27FC236}">
                  <a16:creationId xmlns:a16="http://schemas.microsoft.com/office/drawing/2014/main" id="{66608C34-5563-4620-8B4D-52621A93AB63}"/>
                </a:ext>
              </a:extLst>
            </p:cNvPr>
            <p:cNvSpPr/>
            <p:nvPr/>
          </p:nvSpPr>
          <p:spPr>
            <a:xfrm>
              <a:off x="10973008" y="8553631"/>
              <a:ext cx="76835" cy="55880"/>
            </a:xfrm>
            <a:custGeom>
              <a:avLst/>
              <a:gdLst/>
              <a:ahLst/>
              <a:cxnLst/>
              <a:rect l="l" t="t" r="r" b="b"/>
              <a:pathLst>
                <a:path w="76834" h="55879">
                  <a:moveTo>
                    <a:pt x="0" y="0"/>
                  </a:moveTo>
                  <a:lnTo>
                    <a:pt x="11515" y="16566"/>
                  </a:lnTo>
                  <a:lnTo>
                    <a:pt x="15354" y="27901"/>
                  </a:lnTo>
                  <a:lnTo>
                    <a:pt x="11515" y="39237"/>
                  </a:lnTo>
                  <a:lnTo>
                    <a:pt x="0" y="55803"/>
                  </a:lnTo>
                  <a:lnTo>
                    <a:pt x="76657" y="27901"/>
                  </a:lnTo>
                  <a:lnTo>
                    <a:pt x="0" y="0"/>
                  </a:lnTo>
                  <a:close/>
                </a:path>
              </a:pathLst>
            </a:custGeom>
            <a:solidFill>
              <a:srgbClr val="20438D"/>
            </a:solidFill>
          </p:spPr>
          <p:txBody>
            <a:bodyPr wrap="square" lIns="0" tIns="0" rIns="0" bIns="0" rtlCol="0"/>
            <a:lstStyle/>
            <a:p>
              <a:endParaRPr dirty="0"/>
            </a:p>
          </p:txBody>
        </p:sp>
        <p:sp>
          <p:nvSpPr>
            <p:cNvPr id="251" name="object 113">
              <a:extLst>
                <a:ext uri="{FF2B5EF4-FFF2-40B4-BE49-F238E27FC236}">
                  <a16:creationId xmlns:a16="http://schemas.microsoft.com/office/drawing/2014/main" id="{ED7A2CE0-01B6-4F71-81A5-4005D328B897}"/>
                </a:ext>
              </a:extLst>
            </p:cNvPr>
            <p:cNvSpPr/>
            <p:nvPr/>
          </p:nvSpPr>
          <p:spPr>
            <a:xfrm>
              <a:off x="11967904" y="8581533"/>
              <a:ext cx="361315" cy="0"/>
            </a:xfrm>
            <a:custGeom>
              <a:avLst/>
              <a:gdLst/>
              <a:ahLst/>
              <a:cxnLst/>
              <a:rect l="l" t="t" r="r" b="b"/>
              <a:pathLst>
                <a:path w="361315">
                  <a:moveTo>
                    <a:pt x="0" y="0"/>
                  </a:moveTo>
                  <a:lnTo>
                    <a:pt x="361200" y="0"/>
                  </a:lnTo>
                </a:path>
              </a:pathLst>
            </a:custGeom>
            <a:ln w="7365">
              <a:solidFill>
                <a:srgbClr val="20438D"/>
              </a:solidFill>
            </a:ln>
          </p:spPr>
          <p:txBody>
            <a:bodyPr wrap="square" lIns="0" tIns="0" rIns="0" bIns="0" rtlCol="0"/>
            <a:lstStyle/>
            <a:p>
              <a:endParaRPr dirty="0"/>
            </a:p>
          </p:txBody>
        </p:sp>
        <p:sp>
          <p:nvSpPr>
            <p:cNvPr id="252" name="object 114">
              <a:extLst>
                <a:ext uri="{FF2B5EF4-FFF2-40B4-BE49-F238E27FC236}">
                  <a16:creationId xmlns:a16="http://schemas.microsoft.com/office/drawing/2014/main" id="{A3C3C1C9-772C-44CB-81BA-FCA1EFC74AB1}"/>
                </a:ext>
              </a:extLst>
            </p:cNvPr>
            <p:cNvSpPr/>
            <p:nvPr/>
          </p:nvSpPr>
          <p:spPr>
            <a:xfrm>
              <a:off x="12308618" y="8553631"/>
              <a:ext cx="76835" cy="55880"/>
            </a:xfrm>
            <a:custGeom>
              <a:avLst/>
              <a:gdLst/>
              <a:ahLst/>
              <a:cxnLst/>
              <a:rect l="l" t="t" r="r" b="b"/>
              <a:pathLst>
                <a:path w="76834" h="55879">
                  <a:moveTo>
                    <a:pt x="0" y="0"/>
                  </a:moveTo>
                  <a:lnTo>
                    <a:pt x="11522" y="16566"/>
                  </a:lnTo>
                  <a:lnTo>
                    <a:pt x="15363" y="27901"/>
                  </a:lnTo>
                  <a:lnTo>
                    <a:pt x="11522" y="39237"/>
                  </a:lnTo>
                  <a:lnTo>
                    <a:pt x="0" y="55803"/>
                  </a:lnTo>
                  <a:lnTo>
                    <a:pt x="76669" y="27901"/>
                  </a:lnTo>
                  <a:lnTo>
                    <a:pt x="0" y="0"/>
                  </a:lnTo>
                  <a:close/>
                </a:path>
              </a:pathLst>
            </a:custGeom>
            <a:solidFill>
              <a:srgbClr val="20438D"/>
            </a:solidFill>
          </p:spPr>
          <p:txBody>
            <a:bodyPr wrap="square" lIns="0" tIns="0" rIns="0" bIns="0" rtlCol="0"/>
            <a:lstStyle/>
            <a:p>
              <a:endParaRPr dirty="0"/>
            </a:p>
          </p:txBody>
        </p:sp>
        <p:sp>
          <p:nvSpPr>
            <p:cNvPr id="253" name="object 115">
              <a:extLst>
                <a:ext uri="{FF2B5EF4-FFF2-40B4-BE49-F238E27FC236}">
                  <a16:creationId xmlns:a16="http://schemas.microsoft.com/office/drawing/2014/main" id="{4D94F773-ED69-4164-BE2F-563F4F2EF3AC}"/>
                </a:ext>
              </a:extLst>
            </p:cNvPr>
            <p:cNvSpPr/>
            <p:nvPr/>
          </p:nvSpPr>
          <p:spPr>
            <a:xfrm>
              <a:off x="10632282" y="7955460"/>
              <a:ext cx="361315" cy="0"/>
            </a:xfrm>
            <a:custGeom>
              <a:avLst/>
              <a:gdLst/>
              <a:ahLst/>
              <a:cxnLst/>
              <a:rect l="l" t="t" r="r" b="b"/>
              <a:pathLst>
                <a:path w="361315">
                  <a:moveTo>
                    <a:pt x="0" y="0"/>
                  </a:moveTo>
                  <a:lnTo>
                    <a:pt x="361200" y="0"/>
                  </a:lnTo>
                </a:path>
              </a:pathLst>
            </a:custGeom>
            <a:ln w="7365">
              <a:solidFill>
                <a:srgbClr val="20438D"/>
              </a:solidFill>
            </a:ln>
          </p:spPr>
          <p:txBody>
            <a:bodyPr wrap="square" lIns="0" tIns="0" rIns="0" bIns="0" rtlCol="0"/>
            <a:lstStyle/>
            <a:p>
              <a:endParaRPr dirty="0"/>
            </a:p>
          </p:txBody>
        </p:sp>
        <p:sp>
          <p:nvSpPr>
            <p:cNvPr id="254" name="object 116">
              <a:extLst>
                <a:ext uri="{FF2B5EF4-FFF2-40B4-BE49-F238E27FC236}">
                  <a16:creationId xmlns:a16="http://schemas.microsoft.com/office/drawing/2014/main" id="{50B49154-AD2B-41F9-B3CE-261F30916F23}"/>
                </a:ext>
              </a:extLst>
            </p:cNvPr>
            <p:cNvSpPr/>
            <p:nvPr/>
          </p:nvSpPr>
          <p:spPr>
            <a:xfrm>
              <a:off x="10973008" y="7927558"/>
              <a:ext cx="76835" cy="55880"/>
            </a:xfrm>
            <a:custGeom>
              <a:avLst/>
              <a:gdLst/>
              <a:ahLst/>
              <a:cxnLst/>
              <a:rect l="l" t="t" r="r" b="b"/>
              <a:pathLst>
                <a:path w="76834" h="55879">
                  <a:moveTo>
                    <a:pt x="0" y="0"/>
                  </a:moveTo>
                  <a:lnTo>
                    <a:pt x="11515" y="16566"/>
                  </a:lnTo>
                  <a:lnTo>
                    <a:pt x="15354" y="27901"/>
                  </a:lnTo>
                  <a:lnTo>
                    <a:pt x="11515" y="39237"/>
                  </a:lnTo>
                  <a:lnTo>
                    <a:pt x="0" y="55803"/>
                  </a:lnTo>
                  <a:lnTo>
                    <a:pt x="76657" y="27901"/>
                  </a:lnTo>
                  <a:lnTo>
                    <a:pt x="0" y="0"/>
                  </a:lnTo>
                  <a:close/>
                </a:path>
              </a:pathLst>
            </a:custGeom>
            <a:solidFill>
              <a:srgbClr val="20438D"/>
            </a:solidFill>
          </p:spPr>
          <p:txBody>
            <a:bodyPr wrap="square" lIns="0" tIns="0" rIns="0" bIns="0" rtlCol="0"/>
            <a:lstStyle/>
            <a:p>
              <a:endParaRPr dirty="0"/>
            </a:p>
          </p:txBody>
        </p:sp>
        <p:sp>
          <p:nvSpPr>
            <p:cNvPr id="255" name="object 117">
              <a:extLst>
                <a:ext uri="{FF2B5EF4-FFF2-40B4-BE49-F238E27FC236}">
                  <a16:creationId xmlns:a16="http://schemas.microsoft.com/office/drawing/2014/main" id="{DC2A36B4-A8DF-4D21-BBD0-1975B0089330}"/>
                </a:ext>
              </a:extLst>
            </p:cNvPr>
            <p:cNvSpPr/>
            <p:nvPr/>
          </p:nvSpPr>
          <p:spPr>
            <a:xfrm>
              <a:off x="11967904" y="7955460"/>
              <a:ext cx="361315" cy="0"/>
            </a:xfrm>
            <a:custGeom>
              <a:avLst/>
              <a:gdLst/>
              <a:ahLst/>
              <a:cxnLst/>
              <a:rect l="l" t="t" r="r" b="b"/>
              <a:pathLst>
                <a:path w="361315">
                  <a:moveTo>
                    <a:pt x="0" y="0"/>
                  </a:moveTo>
                  <a:lnTo>
                    <a:pt x="361200" y="0"/>
                  </a:lnTo>
                </a:path>
              </a:pathLst>
            </a:custGeom>
            <a:ln w="7365">
              <a:solidFill>
                <a:srgbClr val="20438D"/>
              </a:solidFill>
            </a:ln>
          </p:spPr>
          <p:txBody>
            <a:bodyPr wrap="square" lIns="0" tIns="0" rIns="0" bIns="0" rtlCol="0"/>
            <a:lstStyle/>
            <a:p>
              <a:endParaRPr dirty="0"/>
            </a:p>
          </p:txBody>
        </p:sp>
        <p:sp>
          <p:nvSpPr>
            <p:cNvPr id="256" name="object 118">
              <a:extLst>
                <a:ext uri="{FF2B5EF4-FFF2-40B4-BE49-F238E27FC236}">
                  <a16:creationId xmlns:a16="http://schemas.microsoft.com/office/drawing/2014/main" id="{7CE74683-2F7E-4C01-8B74-1C0EADA7157B}"/>
                </a:ext>
              </a:extLst>
            </p:cNvPr>
            <p:cNvSpPr/>
            <p:nvPr/>
          </p:nvSpPr>
          <p:spPr>
            <a:xfrm>
              <a:off x="12308629" y="7927558"/>
              <a:ext cx="76835" cy="55880"/>
            </a:xfrm>
            <a:custGeom>
              <a:avLst/>
              <a:gdLst/>
              <a:ahLst/>
              <a:cxnLst/>
              <a:rect l="l" t="t" r="r" b="b"/>
              <a:pathLst>
                <a:path w="76834" h="55879">
                  <a:moveTo>
                    <a:pt x="0" y="0"/>
                  </a:moveTo>
                  <a:lnTo>
                    <a:pt x="11515" y="16566"/>
                  </a:lnTo>
                  <a:lnTo>
                    <a:pt x="15354" y="27901"/>
                  </a:lnTo>
                  <a:lnTo>
                    <a:pt x="11515" y="39237"/>
                  </a:lnTo>
                  <a:lnTo>
                    <a:pt x="0" y="55803"/>
                  </a:lnTo>
                  <a:lnTo>
                    <a:pt x="76657" y="27901"/>
                  </a:lnTo>
                  <a:lnTo>
                    <a:pt x="0" y="0"/>
                  </a:lnTo>
                  <a:close/>
                </a:path>
              </a:pathLst>
            </a:custGeom>
            <a:solidFill>
              <a:srgbClr val="20438D"/>
            </a:solidFill>
          </p:spPr>
          <p:txBody>
            <a:bodyPr wrap="square" lIns="0" tIns="0" rIns="0" bIns="0" rtlCol="0"/>
            <a:lstStyle/>
            <a:p>
              <a:endParaRPr dirty="0"/>
            </a:p>
          </p:txBody>
        </p:sp>
      </p:grpSp>
      <p:sp>
        <p:nvSpPr>
          <p:cNvPr id="257" name="object 119">
            <a:extLst>
              <a:ext uri="{FF2B5EF4-FFF2-40B4-BE49-F238E27FC236}">
                <a16:creationId xmlns:a16="http://schemas.microsoft.com/office/drawing/2014/main" id="{CBE259AA-A566-440B-9822-6B6B99E0A2EF}"/>
              </a:ext>
            </a:extLst>
          </p:cNvPr>
          <p:cNvSpPr txBox="1"/>
          <p:nvPr/>
        </p:nvSpPr>
        <p:spPr>
          <a:xfrm>
            <a:off x="4030084" y="4285617"/>
            <a:ext cx="551846" cy="198738"/>
          </a:xfrm>
          <a:prstGeom prst="rect">
            <a:avLst/>
          </a:prstGeom>
        </p:spPr>
        <p:txBody>
          <a:bodyPr vert="horz" wrap="square" lIns="0" tIns="14604" rIns="0" bIns="0" rtlCol="0">
            <a:spAutoFit/>
          </a:bodyPr>
          <a:lstStyle/>
          <a:p>
            <a:pPr marL="12700">
              <a:lnSpc>
                <a:spcPct val="100000"/>
              </a:lnSpc>
              <a:spcBef>
                <a:spcPts val="114"/>
              </a:spcBef>
            </a:pPr>
            <a:r>
              <a:rPr sz="1200" b="1" spc="5" dirty="0">
                <a:latin typeface="Century Gothic"/>
                <a:cs typeface="Century Gothic"/>
              </a:rPr>
              <a:t>Level</a:t>
            </a:r>
            <a:r>
              <a:rPr sz="1200" b="1" spc="-45" dirty="0">
                <a:latin typeface="Century Gothic"/>
                <a:cs typeface="Century Gothic"/>
              </a:rPr>
              <a:t> </a:t>
            </a:r>
            <a:r>
              <a:rPr sz="1200" b="1" spc="60" dirty="0">
                <a:latin typeface="Century Gothic"/>
                <a:cs typeface="Century Gothic"/>
              </a:rPr>
              <a:t>1</a:t>
            </a:r>
            <a:endParaRPr sz="1200" dirty="0">
              <a:latin typeface="Century Gothic"/>
              <a:cs typeface="Century Gothic"/>
            </a:endParaRPr>
          </a:p>
        </p:txBody>
      </p:sp>
      <p:sp>
        <p:nvSpPr>
          <p:cNvPr id="259" name="object 121">
            <a:extLst>
              <a:ext uri="{FF2B5EF4-FFF2-40B4-BE49-F238E27FC236}">
                <a16:creationId xmlns:a16="http://schemas.microsoft.com/office/drawing/2014/main" id="{3CE75D3B-A166-41F7-8421-99EEE46513AF}"/>
              </a:ext>
            </a:extLst>
          </p:cNvPr>
          <p:cNvSpPr/>
          <p:nvPr/>
        </p:nvSpPr>
        <p:spPr>
          <a:xfrm>
            <a:off x="3900290" y="3879545"/>
            <a:ext cx="4884935" cy="1032180"/>
          </a:xfrm>
          <a:custGeom>
            <a:avLst/>
            <a:gdLst/>
            <a:ahLst/>
            <a:cxnLst/>
            <a:rect l="l" t="t" r="r" b="b"/>
            <a:pathLst>
              <a:path w="5372100" h="1035684">
                <a:moveTo>
                  <a:pt x="37566" y="0"/>
                </a:moveTo>
                <a:lnTo>
                  <a:pt x="22958" y="2956"/>
                </a:lnTo>
                <a:lnTo>
                  <a:pt x="11015" y="11015"/>
                </a:lnTo>
                <a:lnTo>
                  <a:pt x="2956" y="22958"/>
                </a:lnTo>
                <a:lnTo>
                  <a:pt x="0" y="37566"/>
                </a:lnTo>
                <a:lnTo>
                  <a:pt x="0" y="997534"/>
                </a:lnTo>
                <a:lnTo>
                  <a:pt x="2956" y="1012142"/>
                </a:lnTo>
                <a:lnTo>
                  <a:pt x="11015" y="1024085"/>
                </a:lnTo>
                <a:lnTo>
                  <a:pt x="22958" y="1032143"/>
                </a:lnTo>
                <a:lnTo>
                  <a:pt x="37566" y="1035100"/>
                </a:lnTo>
                <a:lnTo>
                  <a:pt x="5334292" y="1035100"/>
                </a:lnTo>
                <a:lnTo>
                  <a:pt x="5348900" y="1032143"/>
                </a:lnTo>
                <a:lnTo>
                  <a:pt x="5360843" y="1024085"/>
                </a:lnTo>
                <a:lnTo>
                  <a:pt x="5368901" y="1012142"/>
                </a:lnTo>
                <a:lnTo>
                  <a:pt x="5371858" y="997534"/>
                </a:lnTo>
                <a:lnTo>
                  <a:pt x="5371858" y="37566"/>
                </a:lnTo>
                <a:lnTo>
                  <a:pt x="5368901" y="22958"/>
                </a:lnTo>
                <a:lnTo>
                  <a:pt x="5360843" y="11015"/>
                </a:lnTo>
                <a:lnTo>
                  <a:pt x="5348900" y="2956"/>
                </a:lnTo>
                <a:lnTo>
                  <a:pt x="5334292" y="0"/>
                </a:lnTo>
                <a:lnTo>
                  <a:pt x="37566" y="0"/>
                </a:lnTo>
                <a:close/>
              </a:path>
            </a:pathLst>
          </a:custGeom>
          <a:ln w="8343">
            <a:solidFill>
              <a:srgbClr val="20438D"/>
            </a:solidFill>
          </a:ln>
        </p:spPr>
        <p:txBody>
          <a:bodyPr wrap="square" lIns="0" tIns="0" rIns="0" bIns="0" rtlCol="0"/>
          <a:lstStyle/>
          <a:p>
            <a:endParaRPr dirty="0"/>
          </a:p>
        </p:txBody>
      </p:sp>
      <p:sp>
        <p:nvSpPr>
          <p:cNvPr id="260" name="object 122">
            <a:extLst>
              <a:ext uri="{FF2B5EF4-FFF2-40B4-BE49-F238E27FC236}">
                <a16:creationId xmlns:a16="http://schemas.microsoft.com/office/drawing/2014/main" id="{74A2865B-7F52-42EA-9694-F3A3BF4AC359}"/>
              </a:ext>
            </a:extLst>
          </p:cNvPr>
          <p:cNvSpPr/>
          <p:nvPr/>
        </p:nvSpPr>
        <p:spPr>
          <a:xfrm>
            <a:off x="4771564" y="3965913"/>
            <a:ext cx="1233427" cy="235421"/>
          </a:xfrm>
          <a:custGeom>
            <a:avLst/>
            <a:gdLst/>
            <a:ahLst/>
            <a:cxnLst/>
            <a:rect l="l" t="t" r="r" b="b"/>
            <a:pathLst>
              <a:path w="1237615" h="236220">
                <a:moveTo>
                  <a:pt x="1203045" y="0"/>
                </a:moveTo>
                <a:lnTo>
                  <a:pt x="34378" y="0"/>
                </a:lnTo>
                <a:lnTo>
                  <a:pt x="21013" y="2705"/>
                </a:lnTo>
                <a:lnTo>
                  <a:pt x="10083" y="10079"/>
                </a:lnTo>
                <a:lnTo>
                  <a:pt x="2707" y="21007"/>
                </a:lnTo>
                <a:lnTo>
                  <a:pt x="0" y="34378"/>
                </a:lnTo>
                <a:lnTo>
                  <a:pt x="0" y="201333"/>
                </a:lnTo>
                <a:lnTo>
                  <a:pt x="2707" y="214698"/>
                </a:lnTo>
                <a:lnTo>
                  <a:pt x="10083" y="225628"/>
                </a:lnTo>
                <a:lnTo>
                  <a:pt x="21013" y="233004"/>
                </a:lnTo>
                <a:lnTo>
                  <a:pt x="34378" y="235711"/>
                </a:lnTo>
                <a:lnTo>
                  <a:pt x="1203045" y="235711"/>
                </a:lnTo>
                <a:lnTo>
                  <a:pt x="1216416" y="233004"/>
                </a:lnTo>
                <a:lnTo>
                  <a:pt x="1227345" y="225628"/>
                </a:lnTo>
                <a:lnTo>
                  <a:pt x="1234719" y="214698"/>
                </a:lnTo>
                <a:lnTo>
                  <a:pt x="1237424" y="201333"/>
                </a:lnTo>
                <a:lnTo>
                  <a:pt x="1237424" y="34378"/>
                </a:lnTo>
                <a:lnTo>
                  <a:pt x="1234719" y="21007"/>
                </a:lnTo>
                <a:lnTo>
                  <a:pt x="1227345" y="10079"/>
                </a:lnTo>
                <a:lnTo>
                  <a:pt x="1216416" y="2705"/>
                </a:lnTo>
                <a:lnTo>
                  <a:pt x="1203045" y="0"/>
                </a:lnTo>
                <a:close/>
              </a:path>
            </a:pathLst>
          </a:custGeom>
          <a:solidFill>
            <a:srgbClr val="D35227"/>
          </a:solidFill>
        </p:spPr>
        <p:txBody>
          <a:bodyPr wrap="square" lIns="0" tIns="0" rIns="0" bIns="0" rtlCol="0"/>
          <a:lstStyle/>
          <a:p>
            <a:endParaRPr dirty="0"/>
          </a:p>
        </p:txBody>
      </p:sp>
      <p:sp>
        <p:nvSpPr>
          <p:cNvPr id="261" name="object 123">
            <a:extLst>
              <a:ext uri="{FF2B5EF4-FFF2-40B4-BE49-F238E27FC236}">
                <a16:creationId xmlns:a16="http://schemas.microsoft.com/office/drawing/2014/main" id="{831D697B-7271-442A-9C13-AC806CDF94E8}"/>
              </a:ext>
            </a:extLst>
          </p:cNvPr>
          <p:cNvSpPr txBox="1"/>
          <p:nvPr/>
        </p:nvSpPr>
        <p:spPr>
          <a:xfrm>
            <a:off x="5104711" y="4005994"/>
            <a:ext cx="563870" cy="136753"/>
          </a:xfrm>
          <a:prstGeom prst="rect">
            <a:avLst/>
          </a:prstGeom>
        </p:spPr>
        <p:txBody>
          <a:bodyPr vert="horz" wrap="square" lIns="0" tIns="13970" rIns="0" bIns="0" rtlCol="0">
            <a:spAutoFit/>
          </a:bodyPr>
          <a:lstStyle/>
          <a:p>
            <a:pPr marL="12700">
              <a:lnSpc>
                <a:spcPct val="100000"/>
              </a:lnSpc>
              <a:spcBef>
                <a:spcPts val="110"/>
              </a:spcBef>
            </a:pPr>
            <a:r>
              <a:rPr sz="800" b="1" spc="25" dirty="0">
                <a:solidFill>
                  <a:srgbClr val="FFFFFF"/>
                </a:solidFill>
                <a:latin typeface="Century Gothic"/>
                <a:cs typeface="Century Gothic"/>
              </a:rPr>
              <a:t>Distinction</a:t>
            </a:r>
            <a:endParaRPr sz="800" dirty="0">
              <a:latin typeface="Century Gothic"/>
              <a:cs typeface="Century Gothic"/>
            </a:endParaRPr>
          </a:p>
        </p:txBody>
      </p:sp>
      <p:grpSp>
        <p:nvGrpSpPr>
          <p:cNvPr id="262" name="object 124">
            <a:extLst>
              <a:ext uri="{FF2B5EF4-FFF2-40B4-BE49-F238E27FC236}">
                <a16:creationId xmlns:a16="http://schemas.microsoft.com/office/drawing/2014/main" id="{F2A80575-2C08-4340-A873-B1456D3758CD}"/>
              </a:ext>
            </a:extLst>
          </p:cNvPr>
          <p:cNvGrpSpPr/>
          <p:nvPr/>
        </p:nvGrpSpPr>
        <p:grpSpPr>
          <a:xfrm>
            <a:off x="4763971" y="3958318"/>
            <a:ext cx="1248616" cy="555011"/>
            <a:chOff x="9338140" y="8831699"/>
            <a:chExt cx="1252855" cy="556895"/>
          </a:xfrm>
        </p:grpSpPr>
        <p:sp>
          <p:nvSpPr>
            <p:cNvPr id="263" name="object 125">
              <a:extLst>
                <a:ext uri="{FF2B5EF4-FFF2-40B4-BE49-F238E27FC236}">
                  <a16:creationId xmlns:a16="http://schemas.microsoft.com/office/drawing/2014/main" id="{30E487A5-8018-4F43-80CA-FBF4A1EF4513}"/>
                </a:ext>
              </a:extLst>
            </p:cNvPr>
            <p:cNvSpPr/>
            <p:nvPr/>
          </p:nvSpPr>
          <p:spPr>
            <a:xfrm>
              <a:off x="9345760" y="8839319"/>
              <a:ext cx="1237615" cy="236220"/>
            </a:xfrm>
            <a:custGeom>
              <a:avLst/>
              <a:gdLst/>
              <a:ahLst/>
              <a:cxnLst/>
              <a:rect l="l" t="t" r="r" b="b"/>
              <a:pathLst>
                <a:path w="1237615" h="236220">
                  <a:moveTo>
                    <a:pt x="34378" y="0"/>
                  </a:moveTo>
                  <a:lnTo>
                    <a:pt x="21013" y="2705"/>
                  </a:lnTo>
                  <a:lnTo>
                    <a:pt x="10083" y="10079"/>
                  </a:lnTo>
                  <a:lnTo>
                    <a:pt x="2707" y="21007"/>
                  </a:lnTo>
                  <a:lnTo>
                    <a:pt x="0" y="34378"/>
                  </a:lnTo>
                  <a:lnTo>
                    <a:pt x="0" y="201333"/>
                  </a:lnTo>
                  <a:lnTo>
                    <a:pt x="2707" y="214698"/>
                  </a:lnTo>
                  <a:lnTo>
                    <a:pt x="10083" y="225628"/>
                  </a:lnTo>
                  <a:lnTo>
                    <a:pt x="21013" y="233004"/>
                  </a:lnTo>
                  <a:lnTo>
                    <a:pt x="34378" y="235711"/>
                  </a:lnTo>
                  <a:lnTo>
                    <a:pt x="1203045" y="235711"/>
                  </a:lnTo>
                  <a:lnTo>
                    <a:pt x="1216416" y="233004"/>
                  </a:lnTo>
                  <a:lnTo>
                    <a:pt x="1227345" y="225628"/>
                  </a:lnTo>
                  <a:lnTo>
                    <a:pt x="1234719" y="214698"/>
                  </a:lnTo>
                  <a:lnTo>
                    <a:pt x="1237424" y="201333"/>
                  </a:lnTo>
                  <a:lnTo>
                    <a:pt x="1237424" y="34378"/>
                  </a:lnTo>
                  <a:lnTo>
                    <a:pt x="1234719" y="21007"/>
                  </a:lnTo>
                  <a:lnTo>
                    <a:pt x="1227345" y="10079"/>
                  </a:lnTo>
                  <a:lnTo>
                    <a:pt x="1216416" y="2705"/>
                  </a:lnTo>
                  <a:lnTo>
                    <a:pt x="1203045" y="0"/>
                  </a:lnTo>
                  <a:lnTo>
                    <a:pt x="34378" y="0"/>
                  </a:lnTo>
                  <a:close/>
                </a:path>
              </a:pathLst>
            </a:custGeom>
            <a:ln w="14719">
              <a:solidFill>
                <a:srgbClr val="D35227"/>
              </a:solidFill>
            </a:ln>
          </p:spPr>
          <p:txBody>
            <a:bodyPr wrap="square" lIns="0" tIns="0" rIns="0" bIns="0" rtlCol="0"/>
            <a:lstStyle/>
            <a:p>
              <a:endParaRPr dirty="0"/>
            </a:p>
          </p:txBody>
        </p:sp>
        <p:sp>
          <p:nvSpPr>
            <p:cNvPr id="264" name="object 126">
              <a:extLst>
                <a:ext uri="{FF2B5EF4-FFF2-40B4-BE49-F238E27FC236}">
                  <a16:creationId xmlns:a16="http://schemas.microsoft.com/office/drawing/2014/main" id="{C9F9D3C6-FECD-48A2-8417-22A82C8176E6}"/>
                </a:ext>
              </a:extLst>
            </p:cNvPr>
            <p:cNvSpPr/>
            <p:nvPr/>
          </p:nvSpPr>
          <p:spPr>
            <a:xfrm>
              <a:off x="9345760" y="9152358"/>
              <a:ext cx="1237615" cy="236220"/>
            </a:xfrm>
            <a:custGeom>
              <a:avLst/>
              <a:gdLst/>
              <a:ahLst/>
              <a:cxnLst/>
              <a:rect l="l" t="t" r="r" b="b"/>
              <a:pathLst>
                <a:path w="1237615" h="236220">
                  <a:moveTo>
                    <a:pt x="1203045" y="0"/>
                  </a:moveTo>
                  <a:lnTo>
                    <a:pt x="34378" y="0"/>
                  </a:lnTo>
                  <a:lnTo>
                    <a:pt x="21013" y="2705"/>
                  </a:lnTo>
                  <a:lnTo>
                    <a:pt x="10083" y="10079"/>
                  </a:lnTo>
                  <a:lnTo>
                    <a:pt x="2707" y="21007"/>
                  </a:lnTo>
                  <a:lnTo>
                    <a:pt x="0" y="34378"/>
                  </a:lnTo>
                  <a:lnTo>
                    <a:pt x="0" y="201333"/>
                  </a:lnTo>
                  <a:lnTo>
                    <a:pt x="2707" y="214698"/>
                  </a:lnTo>
                  <a:lnTo>
                    <a:pt x="10083" y="225628"/>
                  </a:lnTo>
                  <a:lnTo>
                    <a:pt x="21013" y="233004"/>
                  </a:lnTo>
                  <a:lnTo>
                    <a:pt x="34378" y="235711"/>
                  </a:lnTo>
                  <a:lnTo>
                    <a:pt x="1203045" y="235711"/>
                  </a:lnTo>
                  <a:lnTo>
                    <a:pt x="1216416" y="233004"/>
                  </a:lnTo>
                  <a:lnTo>
                    <a:pt x="1227345" y="225628"/>
                  </a:lnTo>
                  <a:lnTo>
                    <a:pt x="1234719" y="214698"/>
                  </a:lnTo>
                  <a:lnTo>
                    <a:pt x="1237424" y="201333"/>
                  </a:lnTo>
                  <a:lnTo>
                    <a:pt x="1237424" y="34378"/>
                  </a:lnTo>
                  <a:lnTo>
                    <a:pt x="1234719" y="21007"/>
                  </a:lnTo>
                  <a:lnTo>
                    <a:pt x="1227345" y="10079"/>
                  </a:lnTo>
                  <a:lnTo>
                    <a:pt x="1216416" y="2705"/>
                  </a:lnTo>
                  <a:lnTo>
                    <a:pt x="1203045" y="0"/>
                  </a:lnTo>
                  <a:close/>
                </a:path>
              </a:pathLst>
            </a:custGeom>
            <a:solidFill>
              <a:srgbClr val="D35227"/>
            </a:solidFill>
          </p:spPr>
          <p:txBody>
            <a:bodyPr wrap="square" lIns="0" tIns="0" rIns="0" bIns="0" rtlCol="0"/>
            <a:lstStyle/>
            <a:p>
              <a:endParaRPr dirty="0"/>
            </a:p>
          </p:txBody>
        </p:sp>
      </p:grpSp>
      <p:sp>
        <p:nvSpPr>
          <p:cNvPr id="265" name="object 127">
            <a:extLst>
              <a:ext uri="{FF2B5EF4-FFF2-40B4-BE49-F238E27FC236}">
                <a16:creationId xmlns:a16="http://schemas.microsoft.com/office/drawing/2014/main" id="{33EA6005-9CF0-41A6-A922-76CB2A4825DD}"/>
              </a:ext>
            </a:extLst>
          </p:cNvPr>
          <p:cNvSpPr txBox="1"/>
          <p:nvPr/>
        </p:nvSpPr>
        <p:spPr>
          <a:xfrm>
            <a:off x="5244820" y="4317974"/>
            <a:ext cx="283517" cy="136753"/>
          </a:xfrm>
          <a:prstGeom prst="rect">
            <a:avLst/>
          </a:prstGeom>
        </p:spPr>
        <p:txBody>
          <a:bodyPr vert="horz" wrap="square" lIns="0" tIns="13970" rIns="0" bIns="0" rtlCol="0">
            <a:spAutoFit/>
          </a:bodyPr>
          <a:lstStyle/>
          <a:p>
            <a:pPr marL="12700">
              <a:lnSpc>
                <a:spcPct val="100000"/>
              </a:lnSpc>
              <a:spcBef>
                <a:spcPts val="110"/>
              </a:spcBef>
            </a:pPr>
            <a:r>
              <a:rPr sz="800" b="1" spc="20" dirty="0">
                <a:solidFill>
                  <a:srgbClr val="FFFFFF"/>
                </a:solidFill>
                <a:latin typeface="Century Gothic"/>
                <a:cs typeface="Century Gothic"/>
              </a:rPr>
              <a:t>Me</a:t>
            </a:r>
            <a:r>
              <a:rPr sz="800" b="1" spc="15" dirty="0">
                <a:solidFill>
                  <a:srgbClr val="FFFFFF"/>
                </a:solidFill>
                <a:latin typeface="Century Gothic"/>
                <a:cs typeface="Century Gothic"/>
              </a:rPr>
              <a:t>r</a:t>
            </a:r>
            <a:r>
              <a:rPr sz="800" b="1" spc="25" dirty="0">
                <a:solidFill>
                  <a:srgbClr val="FFFFFF"/>
                </a:solidFill>
                <a:latin typeface="Century Gothic"/>
                <a:cs typeface="Century Gothic"/>
              </a:rPr>
              <a:t>it</a:t>
            </a:r>
            <a:endParaRPr sz="800" dirty="0">
              <a:latin typeface="Century Gothic"/>
              <a:cs typeface="Century Gothic"/>
            </a:endParaRPr>
          </a:p>
        </p:txBody>
      </p:sp>
      <p:grpSp>
        <p:nvGrpSpPr>
          <p:cNvPr id="266" name="object 128">
            <a:extLst>
              <a:ext uri="{FF2B5EF4-FFF2-40B4-BE49-F238E27FC236}">
                <a16:creationId xmlns:a16="http://schemas.microsoft.com/office/drawing/2014/main" id="{33D94839-4C06-431F-BE66-FF461023C2EC}"/>
              </a:ext>
            </a:extLst>
          </p:cNvPr>
          <p:cNvGrpSpPr/>
          <p:nvPr/>
        </p:nvGrpSpPr>
        <p:grpSpPr>
          <a:xfrm>
            <a:off x="4763971" y="4270297"/>
            <a:ext cx="1248616" cy="555011"/>
            <a:chOff x="9338140" y="9144737"/>
            <a:chExt cx="1252855" cy="556895"/>
          </a:xfrm>
        </p:grpSpPr>
        <p:sp>
          <p:nvSpPr>
            <p:cNvPr id="267" name="object 129">
              <a:extLst>
                <a:ext uri="{FF2B5EF4-FFF2-40B4-BE49-F238E27FC236}">
                  <a16:creationId xmlns:a16="http://schemas.microsoft.com/office/drawing/2014/main" id="{E36E4C8D-B84B-4ADB-BE9B-8FE45F7D48D5}"/>
                </a:ext>
              </a:extLst>
            </p:cNvPr>
            <p:cNvSpPr/>
            <p:nvPr/>
          </p:nvSpPr>
          <p:spPr>
            <a:xfrm>
              <a:off x="9345760" y="9152357"/>
              <a:ext cx="1237615" cy="236220"/>
            </a:xfrm>
            <a:custGeom>
              <a:avLst/>
              <a:gdLst/>
              <a:ahLst/>
              <a:cxnLst/>
              <a:rect l="l" t="t" r="r" b="b"/>
              <a:pathLst>
                <a:path w="1237615" h="236220">
                  <a:moveTo>
                    <a:pt x="34378" y="0"/>
                  </a:moveTo>
                  <a:lnTo>
                    <a:pt x="21013" y="2705"/>
                  </a:lnTo>
                  <a:lnTo>
                    <a:pt x="10083" y="10079"/>
                  </a:lnTo>
                  <a:lnTo>
                    <a:pt x="2707" y="21007"/>
                  </a:lnTo>
                  <a:lnTo>
                    <a:pt x="0" y="34378"/>
                  </a:lnTo>
                  <a:lnTo>
                    <a:pt x="0" y="201333"/>
                  </a:lnTo>
                  <a:lnTo>
                    <a:pt x="2707" y="214698"/>
                  </a:lnTo>
                  <a:lnTo>
                    <a:pt x="10083" y="225628"/>
                  </a:lnTo>
                  <a:lnTo>
                    <a:pt x="21013" y="233004"/>
                  </a:lnTo>
                  <a:lnTo>
                    <a:pt x="34378" y="235711"/>
                  </a:lnTo>
                  <a:lnTo>
                    <a:pt x="1203045" y="235711"/>
                  </a:lnTo>
                  <a:lnTo>
                    <a:pt x="1216416" y="233004"/>
                  </a:lnTo>
                  <a:lnTo>
                    <a:pt x="1227345" y="225628"/>
                  </a:lnTo>
                  <a:lnTo>
                    <a:pt x="1234719" y="214698"/>
                  </a:lnTo>
                  <a:lnTo>
                    <a:pt x="1237424" y="201333"/>
                  </a:lnTo>
                  <a:lnTo>
                    <a:pt x="1237424" y="34378"/>
                  </a:lnTo>
                  <a:lnTo>
                    <a:pt x="1234719" y="21007"/>
                  </a:lnTo>
                  <a:lnTo>
                    <a:pt x="1227345" y="10079"/>
                  </a:lnTo>
                  <a:lnTo>
                    <a:pt x="1216416" y="2705"/>
                  </a:lnTo>
                  <a:lnTo>
                    <a:pt x="1203045" y="0"/>
                  </a:lnTo>
                  <a:lnTo>
                    <a:pt x="34378" y="0"/>
                  </a:lnTo>
                  <a:close/>
                </a:path>
              </a:pathLst>
            </a:custGeom>
            <a:ln w="14719">
              <a:solidFill>
                <a:srgbClr val="D35227"/>
              </a:solidFill>
            </a:ln>
          </p:spPr>
          <p:txBody>
            <a:bodyPr wrap="square" lIns="0" tIns="0" rIns="0" bIns="0" rtlCol="0"/>
            <a:lstStyle/>
            <a:p>
              <a:endParaRPr dirty="0"/>
            </a:p>
          </p:txBody>
        </p:sp>
        <p:sp>
          <p:nvSpPr>
            <p:cNvPr id="268" name="object 130">
              <a:extLst>
                <a:ext uri="{FF2B5EF4-FFF2-40B4-BE49-F238E27FC236}">
                  <a16:creationId xmlns:a16="http://schemas.microsoft.com/office/drawing/2014/main" id="{4354011E-CAC8-4126-B3DC-53F23D4AF61D}"/>
                </a:ext>
              </a:extLst>
            </p:cNvPr>
            <p:cNvSpPr/>
            <p:nvPr/>
          </p:nvSpPr>
          <p:spPr>
            <a:xfrm>
              <a:off x="9345760" y="9465392"/>
              <a:ext cx="1237615" cy="236220"/>
            </a:xfrm>
            <a:custGeom>
              <a:avLst/>
              <a:gdLst/>
              <a:ahLst/>
              <a:cxnLst/>
              <a:rect l="l" t="t" r="r" b="b"/>
              <a:pathLst>
                <a:path w="1237615" h="236220">
                  <a:moveTo>
                    <a:pt x="1203045" y="0"/>
                  </a:moveTo>
                  <a:lnTo>
                    <a:pt x="34378" y="0"/>
                  </a:lnTo>
                  <a:lnTo>
                    <a:pt x="21013" y="2705"/>
                  </a:lnTo>
                  <a:lnTo>
                    <a:pt x="10083" y="10079"/>
                  </a:lnTo>
                  <a:lnTo>
                    <a:pt x="2707" y="21007"/>
                  </a:lnTo>
                  <a:lnTo>
                    <a:pt x="0" y="34378"/>
                  </a:lnTo>
                  <a:lnTo>
                    <a:pt x="0" y="201333"/>
                  </a:lnTo>
                  <a:lnTo>
                    <a:pt x="2707" y="214698"/>
                  </a:lnTo>
                  <a:lnTo>
                    <a:pt x="10083" y="225628"/>
                  </a:lnTo>
                  <a:lnTo>
                    <a:pt x="21013" y="233004"/>
                  </a:lnTo>
                  <a:lnTo>
                    <a:pt x="34378" y="235711"/>
                  </a:lnTo>
                  <a:lnTo>
                    <a:pt x="1203045" y="235711"/>
                  </a:lnTo>
                  <a:lnTo>
                    <a:pt x="1216416" y="233004"/>
                  </a:lnTo>
                  <a:lnTo>
                    <a:pt x="1227345" y="225628"/>
                  </a:lnTo>
                  <a:lnTo>
                    <a:pt x="1234719" y="214698"/>
                  </a:lnTo>
                  <a:lnTo>
                    <a:pt x="1237424" y="201333"/>
                  </a:lnTo>
                  <a:lnTo>
                    <a:pt x="1237424" y="34378"/>
                  </a:lnTo>
                  <a:lnTo>
                    <a:pt x="1234719" y="21007"/>
                  </a:lnTo>
                  <a:lnTo>
                    <a:pt x="1227345" y="10079"/>
                  </a:lnTo>
                  <a:lnTo>
                    <a:pt x="1216416" y="2705"/>
                  </a:lnTo>
                  <a:lnTo>
                    <a:pt x="1203045" y="0"/>
                  </a:lnTo>
                  <a:close/>
                </a:path>
              </a:pathLst>
            </a:custGeom>
            <a:solidFill>
              <a:srgbClr val="D35227"/>
            </a:solidFill>
          </p:spPr>
          <p:txBody>
            <a:bodyPr wrap="square" lIns="0" tIns="0" rIns="0" bIns="0" rtlCol="0"/>
            <a:lstStyle/>
            <a:p>
              <a:endParaRPr dirty="0"/>
            </a:p>
          </p:txBody>
        </p:sp>
      </p:grpSp>
      <p:sp>
        <p:nvSpPr>
          <p:cNvPr id="269" name="object 131">
            <a:extLst>
              <a:ext uri="{FF2B5EF4-FFF2-40B4-BE49-F238E27FC236}">
                <a16:creationId xmlns:a16="http://schemas.microsoft.com/office/drawing/2014/main" id="{7A9E0E36-8054-479A-A2F5-D9B262C5115B}"/>
              </a:ext>
            </a:extLst>
          </p:cNvPr>
          <p:cNvSpPr txBox="1"/>
          <p:nvPr/>
        </p:nvSpPr>
        <p:spPr>
          <a:xfrm>
            <a:off x="5258533" y="4629951"/>
            <a:ext cx="256305" cy="136753"/>
          </a:xfrm>
          <a:prstGeom prst="rect">
            <a:avLst/>
          </a:prstGeom>
        </p:spPr>
        <p:txBody>
          <a:bodyPr vert="horz" wrap="square" lIns="0" tIns="13970" rIns="0" bIns="0" rtlCol="0">
            <a:spAutoFit/>
          </a:bodyPr>
          <a:lstStyle/>
          <a:p>
            <a:pPr marL="12700">
              <a:lnSpc>
                <a:spcPct val="100000"/>
              </a:lnSpc>
              <a:spcBef>
                <a:spcPts val="110"/>
              </a:spcBef>
            </a:pPr>
            <a:r>
              <a:rPr sz="800" b="1" spc="20" dirty="0">
                <a:solidFill>
                  <a:srgbClr val="FFFFFF"/>
                </a:solidFill>
                <a:latin typeface="Century Gothic"/>
                <a:cs typeface="Century Gothic"/>
              </a:rPr>
              <a:t>P</a:t>
            </a:r>
            <a:r>
              <a:rPr sz="800" b="1" spc="35" dirty="0">
                <a:solidFill>
                  <a:srgbClr val="FFFFFF"/>
                </a:solidFill>
                <a:latin typeface="Century Gothic"/>
                <a:cs typeface="Century Gothic"/>
              </a:rPr>
              <a:t>ass</a:t>
            </a:r>
            <a:endParaRPr sz="800" dirty="0">
              <a:latin typeface="Century Gothic"/>
              <a:cs typeface="Century Gothic"/>
            </a:endParaRPr>
          </a:p>
        </p:txBody>
      </p:sp>
      <p:grpSp>
        <p:nvGrpSpPr>
          <p:cNvPr id="270" name="object 132">
            <a:extLst>
              <a:ext uri="{FF2B5EF4-FFF2-40B4-BE49-F238E27FC236}">
                <a16:creationId xmlns:a16="http://schemas.microsoft.com/office/drawing/2014/main" id="{2D73B027-C8DC-48C3-BC7D-3D96A696FF76}"/>
              </a:ext>
            </a:extLst>
          </p:cNvPr>
          <p:cNvGrpSpPr/>
          <p:nvPr/>
        </p:nvGrpSpPr>
        <p:grpSpPr>
          <a:xfrm>
            <a:off x="4763971" y="3958578"/>
            <a:ext cx="2579502" cy="873968"/>
            <a:chOff x="9338140" y="8831960"/>
            <a:chExt cx="2588260" cy="876935"/>
          </a:xfrm>
        </p:grpSpPr>
        <p:sp>
          <p:nvSpPr>
            <p:cNvPr id="271" name="object 133">
              <a:extLst>
                <a:ext uri="{FF2B5EF4-FFF2-40B4-BE49-F238E27FC236}">
                  <a16:creationId xmlns:a16="http://schemas.microsoft.com/office/drawing/2014/main" id="{C174B926-CF56-4B21-9AB5-5BF818AB8F2A}"/>
                </a:ext>
              </a:extLst>
            </p:cNvPr>
            <p:cNvSpPr/>
            <p:nvPr/>
          </p:nvSpPr>
          <p:spPr>
            <a:xfrm>
              <a:off x="9345760" y="9465392"/>
              <a:ext cx="1237615" cy="236220"/>
            </a:xfrm>
            <a:custGeom>
              <a:avLst/>
              <a:gdLst/>
              <a:ahLst/>
              <a:cxnLst/>
              <a:rect l="l" t="t" r="r" b="b"/>
              <a:pathLst>
                <a:path w="1237615" h="236220">
                  <a:moveTo>
                    <a:pt x="34378" y="0"/>
                  </a:moveTo>
                  <a:lnTo>
                    <a:pt x="21013" y="2705"/>
                  </a:lnTo>
                  <a:lnTo>
                    <a:pt x="10083" y="10079"/>
                  </a:lnTo>
                  <a:lnTo>
                    <a:pt x="2707" y="21007"/>
                  </a:lnTo>
                  <a:lnTo>
                    <a:pt x="0" y="34378"/>
                  </a:lnTo>
                  <a:lnTo>
                    <a:pt x="0" y="201333"/>
                  </a:lnTo>
                  <a:lnTo>
                    <a:pt x="2707" y="214698"/>
                  </a:lnTo>
                  <a:lnTo>
                    <a:pt x="10083" y="225628"/>
                  </a:lnTo>
                  <a:lnTo>
                    <a:pt x="21013" y="233004"/>
                  </a:lnTo>
                  <a:lnTo>
                    <a:pt x="34378" y="235711"/>
                  </a:lnTo>
                  <a:lnTo>
                    <a:pt x="1203045" y="235711"/>
                  </a:lnTo>
                  <a:lnTo>
                    <a:pt x="1216416" y="233004"/>
                  </a:lnTo>
                  <a:lnTo>
                    <a:pt x="1227345" y="225628"/>
                  </a:lnTo>
                  <a:lnTo>
                    <a:pt x="1234719" y="214698"/>
                  </a:lnTo>
                  <a:lnTo>
                    <a:pt x="1237424" y="201333"/>
                  </a:lnTo>
                  <a:lnTo>
                    <a:pt x="1237424" y="34378"/>
                  </a:lnTo>
                  <a:lnTo>
                    <a:pt x="1234719" y="21007"/>
                  </a:lnTo>
                  <a:lnTo>
                    <a:pt x="1227345" y="10079"/>
                  </a:lnTo>
                  <a:lnTo>
                    <a:pt x="1216416" y="2705"/>
                  </a:lnTo>
                  <a:lnTo>
                    <a:pt x="1203045" y="0"/>
                  </a:lnTo>
                  <a:lnTo>
                    <a:pt x="34378" y="0"/>
                  </a:lnTo>
                  <a:close/>
                </a:path>
              </a:pathLst>
            </a:custGeom>
            <a:ln w="14719">
              <a:solidFill>
                <a:srgbClr val="D35227"/>
              </a:solidFill>
            </a:ln>
          </p:spPr>
          <p:txBody>
            <a:bodyPr wrap="square" lIns="0" tIns="0" rIns="0" bIns="0" rtlCol="0"/>
            <a:lstStyle/>
            <a:p>
              <a:endParaRPr dirty="0"/>
            </a:p>
          </p:txBody>
        </p:sp>
        <p:sp>
          <p:nvSpPr>
            <p:cNvPr id="272" name="object 134">
              <a:extLst>
                <a:ext uri="{FF2B5EF4-FFF2-40B4-BE49-F238E27FC236}">
                  <a16:creationId xmlns:a16="http://schemas.microsoft.com/office/drawing/2014/main" id="{173EF301-6DDB-4D02-9EB9-D0AF008B5EC0}"/>
                </a:ext>
              </a:extLst>
            </p:cNvPr>
            <p:cNvSpPr/>
            <p:nvPr/>
          </p:nvSpPr>
          <p:spPr>
            <a:xfrm>
              <a:off x="11091406" y="8831960"/>
              <a:ext cx="835025" cy="167005"/>
            </a:xfrm>
            <a:custGeom>
              <a:avLst/>
              <a:gdLst/>
              <a:ahLst/>
              <a:cxnLst/>
              <a:rect l="l" t="t" r="r" b="b"/>
              <a:pathLst>
                <a:path w="835025" h="167004">
                  <a:moveTo>
                    <a:pt x="813892" y="0"/>
                  </a:moveTo>
                  <a:lnTo>
                    <a:pt x="20866" y="0"/>
                  </a:lnTo>
                  <a:lnTo>
                    <a:pt x="12740" y="1640"/>
                  </a:lnTo>
                  <a:lnTo>
                    <a:pt x="6108" y="6113"/>
                  </a:lnTo>
                  <a:lnTo>
                    <a:pt x="1638" y="12746"/>
                  </a:lnTo>
                  <a:lnTo>
                    <a:pt x="0" y="20866"/>
                  </a:lnTo>
                  <a:lnTo>
                    <a:pt x="0" y="146075"/>
                  </a:lnTo>
                  <a:lnTo>
                    <a:pt x="1638" y="154202"/>
                  </a:lnTo>
                  <a:lnTo>
                    <a:pt x="6108" y="160839"/>
                  </a:lnTo>
                  <a:lnTo>
                    <a:pt x="12740" y="165313"/>
                  </a:lnTo>
                  <a:lnTo>
                    <a:pt x="20866" y="166954"/>
                  </a:lnTo>
                  <a:lnTo>
                    <a:pt x="813892" y="166954"/>
                  </a:lnTo>
                  <a:lnTo>
                    <a:pt x="822012" y="165313"/>
                  </a:lnTo>
                  <a:lnTo>
                    <a:pt x="828644" y="160839"/>
                  </a:lnTo>
                  <a:lnTo>
                    <a:pt x="833117" y="154202"/>
                  </a:lnTo>
                  <a:lnTo>
                    <a:pt x="834758" y="146075"/>
                  </a:lnTo>
                  <a:lnTo>
                    <a:pt x="834758" y="20866"/>
                  </a:lnTo>
                  <a:lnTo>
                    <a:pt x="833117" y="12746"/>
                  </a:lnTo>
                  <a:lnTo>
                    <a:pt x="828644" y="6113"/>
                  </a:lnTo>
                  <a:lnTo>
                    <a:pt x="822012" y="1640"/>
                  </a:lnTo>
                  <a:lnTo>
                    <a:pt x="813892" y="0"/>
                  </a:lnTo>
                  <a:close/>
                </a:path>
              </a:pathLst>
            </a:custGeom>
            <a:solidFill>
              <a:srgbClr val="E2E8C8"/>
            </a:solidFill>
          </p:spPr>
          <p:txBody>
            <a:bodyPr wrap="square" lIns="0" tIns="0" rIns="0" bIns="0" rtlCol="0"/>
            <a:lstStyle/>
            <a:p>
              <a:endParaRPr dirty="0"/>
            </a:p>
          </p:txBody>
        </p:sp>
      </p:grpSp>
      <p:sp>
        <p:nvSpPr>
          <p:cNvPr id="275" name="object 137">
            <a:extLst>
              <a:ext uri="{FF2B5EF4-FFF2-40B4-BE49-F238E27FC236}">
                <a16:creationId xmlns:a16="http://schemas.microsoft.com/office/drawing/2014/main" id="{A70C2BD4-A502-4D9C-BD44-E4B4D76B0EF8}"/>
              </a:ext>
            </a:extLst>
          </p:cNvPr>
          <p:cNvSpPr/>
          <p:nvPr/>
        </p:nvSpPr>
        <p:spPr>
          <a:xfrm>
            <a:off x="6518637" y="4022504"/>
            <a:ext cx="0" cy="50628"/>
          </a:xfrm>
          <a:custGeom>
            <a:avLst/>
            <a:gdLst/>
            <a:ahLst/>
            <a:cxnLst/>
            <a:rect l="l" t="t" r="r" b="b"/>
            <a:pathLst>
              <a:path h="50800">
                <a:moveTo>
                  <a:pt x="0" y="0"/>
                </a:moveTo>
                <a:lnTo>
                  <a:pt x="0" y="50634"/>
                </a:lnTo>
              </a:path>
            </a:pathLst>
          </a:custGeom>
          <a:ln w="14719">
            <a:solidFill>
              <a:srgbClr val="99BA3C"/>
            </a:solidFill>
            <a:prstDash val="sysDash"/>
          </a:ln>
        </p:spPr>
        <p:txBody>
          <a:bodyPr wrap="square" lIns="0" tIns="0" rIns="0" bIns="0" rtlCol="0"/>
          <a:lstStyle/>
          <a:p>
            <a:endParaRPr dirty="0"/>
          </a:p>
        </p:txBody>
      </p:sp>
      <p:sp>
        <p:nvSpPr>
          <p:cNvPr id="276" name="object 138">
            <a:extLst>
              <a:ext uri="{FF2B5EF4-FFF2-40B4-BE49-F238E27FC236}">
                <a16:creationId xmlns:a16="http://schemas.microsoft.com/office/drawing/2014/main" id="{A4240A24-5368-4847-83E9-297B4CFB3124}"/>
              </a:ext>
            </a:extLst>
          </p:cNvPr>
          <p:cNvSpPr/>
          <p:nvPr/>
        </p:nvSpPr>
        <p:spPr>
          <a:xfrm>
            <a:off x="7335901" y="4010574"/>
            <a:ext cx="0" cy="50628"/>
          </a:xfrm>
          <a:custGeom>
            <a:avLst/>
            <a:gdLst/>
            <a:ahLst/>
            <a:cxnLst/>
            <a:rect l="l" t="t" r="r" b="b"/>
            <a:pathLst>
              <a:path h="50800">
                <a:moveTo>
                  <a:pt x="0" y="50634"/>
                </a:moveTo>
                <a:lnTo>
                  <a:pt x="0" y="0"/>
                </a:lnTo>
              </a:path>
            </a:pathLst>
          </a:custGeom>
          <a:ln w="14719">
            <a:solidFill>
              <a:srgbClr val="99BA3C"/>
            </a:solidFill>
            <a:prstDash val="sysDash"/>
          </a:ln>
        </p:spPr>
        <p:txBody>
          <a:bodyPr wrap="square" lIns="0" tIns="0" rIns="0" bIns="0" rtlCol="0"/>
          <a:lstStyle/>
          <a:p>
            <a:endParaRPr dirty="0"/>
          </a:p>
        </p:txBody>
      </p:sp>
      <p:sp>
        <p:nvSpPr>
          <p:cNvPr id="277" name="object 139">
            <a:extLst>
              <a:ext uri="{FF2B5EF4-FFF2-40B4-BE49-F238E27FC236}">
                <a16:creationId xmlns:a16="http://schemas.microsoft.com/office/drawing/2014/main" id="{6B3CB529-B84E-49E6-A9EB-28C506D17EE8}"/>
              </a:ext>
            </a:extLst>
          </p:cNvPr>
          <p:cNvSpPr/>
          <p:nvPr/>
        </p:nvSpPr>
        <p:spPr>
          <a:xfrm>
            <a:off x="6568024" y="3965914"/>
            <a:ext cx="704363" cy="0"/>
          </a:xfrm>
          <a:custGeom>
            <a:avLst/>
            <a:gdLst/>
            <a:ahLst/>
            <a:cxnLst/>
            <a:rect l="l" t="t" r="r" b="b"/>
            <a:pathLst>
              <a:path w="706754">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278" name="object 140">
            <a:extLst>
              <a:ext uri="{FF2B5EF4-FFF2-40B4-BE49-F238E27FC236}">
                <a16:creationId xmlns:a16="http://schemas.microsoft.com/office/drawing/2014/main" id="{0158A204-26F2-4263-90E2-51F419F3CCB9}"/>
              </a:ext>
            </a:extLst>
          </p:cNvPr>
          <p:cNvSpPr/>
          <p:nvPr/>
        </p:nvSpPr>
        <p:spPr>
          <a:xfrm>
            <a:off x="6518637" y="3965911"/>
            <a:ext cx="817643" cy="151885"/>
          </a:xfrm>
          <a:custGeom>
            <a:avLst/>
            <a:gdLst/>
            <a:ahLst/>
            <a:cxnLst/>
            <a:rect l="l" t="t" r="r" b="b"/>
            <a:pathLst>
              <a:path w="820420" h="152400">
                <a:moveTo>
                  <a:pt x="0" y="119392"/>
                </a:moveTo>
                <a:lnTo>
                  <a:pt x="0" y="138722"/>
                </a:lnTo>
                <a:lnTo>
                  <a:pt x="0" y="146177"/>
                </a:lnTo>
                <a:lnTo>
                  <a:pt x="6057" y="152234"/>
                </a:lnTo>
                <a:lnTo>
                  <a:pt x="13512" y="152234"/>
                </a:lnTo>
                <a:lnTo>
                  <a:pt x="35217" y="152234"/>
                </a:lnTo>
              </a:path>
              <a:path w="820420" h="152400">
                <a:moveTo>
                  <a:pt x="784821" y="152234"/>
                </a:moveTo>
                <a:lnTo>
                  <a:pt x="806526" y="152234"/>
                </a:lnTo>
                <a:lnTo>
                  <a:pt x="813981" y="152234"/>
                </a:lnTo>
                <a:lnTo>
                  <a:pt x="820038" y="146177"/>
                </a:lnTo>
                <a:lnTo>
                  <a:pt x="820038" y="138722"/>
                </a:lnTo>
                <a:lnTo>
                  <a:pt x="820038" y="119392"/>
                </a:lnTo>
              </a:path>
              <a:path w="820420" h="152400">
                <a:moveTo>
                  <a:pt x="820038" y="32842"/>
                </a:moveTo>
                <a:lnTo>
                  <a:pt x="820038" y="13512"/>
                </a:lnTo>
                <a:lnTo>
                  <a:pt x="820038" y="6057"/>
                </a:lnTo>
                <a:lnTo>
                  <a:pt x="813981" y="0"/>
                </a:lnTo>
                <a:lnTo>
                  <a:pt x="806526" y="0"/>
                </a:lnTo>
                <a:lnTo>
                  <a:pt x="784821" y="0"/>
                </a:lnTo>
              </a:path>
              <a:path w="820420" h="152400">
                <a:moveTo>
                  <a:pt x="35217" y="0"/>
                </a:moveTo>
                <a:lnTo>
                  <a:pt x="13512" y="0"/>
                </a:lnTo>
                <a:lnTo>
                  <a:pt x="6057" y="0"/>
                </a:lnTo>
                <a:lnTo>
                  <a:pt x="0" y="6057"/>
                </a:lnTo>
                <a:lnTo>
                  <a:pt x="0" y="13512"/>
                </a:lnTo>
                <a:lnTo>
                  <a:pt x="0" y="32842"/>
                </a:lnTo>
              </a:path>
            </a:pathLst>
          </a:custGeom>
          <a:ln w="14719">
            <a:solidFill>
              <a:srgbClr val="99BA3C"/>
            </a:solidFill>
          </a:ln>
        </p:spPr>
        <p:txBody>
          <a:bodyPr wrap="square" lIns="0" tIns="0" rIns="0" bIns="0" rtlCol="0"/>
          <a:lstStyle/>
          <a:p>
            <a:endParaRPr dirty="0"/>
          </a:p>
        </p:txBody>
      </p:sp>
      <p:sp>
        <p:nvSpPr>
          <p:cNvPr id="279" name="object 141">
            <a:extLst>
              <a:ext uri="{FF2B5EF4-FFF2-40B4-BE49-F238E27FC236}">
                <a16:creationId xmlns:a16="http://schemas.microsoft.com/office/drawing/2014/main" id="{7063531B-0CB2-4617-91AC-9DBEE9E9D490}"/>
              </a:ext>
            </a:extLst>
          </p:cNvPr>
          <p:cNvSpPr/>
          <p:nvPr/>
        </p:nvSpPr>
        <p:spPr>
          <a:xfrm>
            <a:off x="7842406" y="3958579"/>
            <a:ext cx="832199" cy="166440"/>
          </a:xfrm>
          <a:custGeom>
            <a:avLst/>
            <a:gdLst/>
            <a:ahLst/>
            <a:cxnLst/>
            <a:rect l="l" t="t" r="r" b="b"/>
            <a:pathLst>
              <a:path w="835025" h="167004">
                <a:moveTo>
                  <a:pt x="813892" y="0"/>
                </a:moveTo>
                <a:lnTo>
                  <a:pt x="20866" y="0"/>
                </a:lnTo>
                <a:lnTo>
                  <a:pt x="12740" y="1640"/>
                </a:lnTo>
                <a:lnTo>
                  <a:pt x="6108" y="6113"/>
                </a:lnTo>
                <a:lnTo>
                  <a:pt x="1638" y="12746"/>
                </a:lnTo>
                <a:lnTo>
                  <a:pt x="0" y="20866"/>
                </a:lnTo>
                <a:lnTo>
                  <a:pt x="0" y="146075"/>
                </a:lnTo>
                <a:lnTo>
                  <a:pt x="1638" y="154202"/>
                </a:lnTo>
                <a:lnTo>
                  <a:pt x="6108" y="160839"/>
                </a:lnTo>
                <a:lnTo>
                  <a:pt x="12740" y="165313"/>
                </a:lnTo>
                <a:lnTo>
                  <a:pt x="20866" y="166954"/>
                </a:lnTo>
                <a:lnTo>
                  <a:pt x="813892" y="166954"/>
                </a:lnTo>
                <a:lnTo>
                  <a:pt x="822012" y="165313"/>
                </a:lnTo>
                <a:lnTo>
                  <a:pt x="828644" y="160839"/>
                </a:lnTo>
                <a:lnTo>
                  <a:pt x="833117" y="154202"/>
                </a:lnTo>
                <a:lnTo>
                  <a:pt x="834758" y="146075"/>
                </a:lnTo>
                <a:lnTo>
                  <a:pt x="834758" y="20866"/>
                </a:lnTo>
                <a:lnTo>
                  <a:pt x="833117" y="12746"/>
                </a:lnTo>
                <a:lnTo>
                  <a:pt x="828644" y="6113"/>
                </a:lnTo>
                <a:lnTo>
                  <a:pt x="822012" y="1640"/>
                </a:lnTo>
                <a:lnTo>
                  <a:pt x="813892" y="0"/>
                </a:lnTo>
                <a:close/>
              </a:path>
            </a:pathLst>
          </a:custGeom>
          <a:solidFill>
            <a:srgbClr val="E2E8C8"/>
          </a:solidFill>
        </p:spPr>
        <p:txBody>
          <a:bodyPr wrap="square" lIns="0" tIns="0" rIns="0" bIns="0" rtlCol="0"/>
          <a:lstStyle/>
          <a:p>
            <a:endParaRPr dirty="0"/>
          </a:p>
        </p:txBody>
      </p:sp>
      <p:sp>
        <p:nvSpPr>
          <p:cNvPr id="282" name="object 144">
            <a:extLst>
              <a:ext uri="{FF2B5EF4-FFF2-40B4-BE49-F238E27FC236}">
                <a16:creationId xmlns:a16="http://schemas.microsoft.com/office/drawing/2014/main" id="{C82BBABE-B591-453A-8DE6-6A7F08AAC6B5}"/>
              </a:ext>
            </a:extLst>
          </p:cNvPr>
          <p:cNvSpPr/>
          <p:nvPr/>
        </p:nvSpPr>
        <p:spPr>
          <a:xfrm>
            <a:off x="7849741" y="4022504"/>
            <a:ext cx="0" cy="50628"/>
          </a:xfrm>
          <a:custGeom>
            <a:avLst/>
            <a:gdLst/>
            <a:ahLst/>
            <a:cxnLst/>
            <a:rect l="l" t="t" r="r" b="b"/>
            <a:pathLst>
              <a:path h="50800">
                <a:moveTo>
                  <a:pt x="0" y="0"/>
                </a:moveTo>
                <a:lnTo>
                  <a:pt x="0" y="50634"/>
                </a:lnTo>
              </a:path>
            </a:pathLst>
          </a:custGeom>
          <a:ln w="14719">
            <a:solidFill>
              <a:srgbClr val="99BA3C"/>
            </a:solidFill>
            <a:prstDash val="sysDash"/>
          </a:ln>
        </p:spPr>
        <p:txBody>
          <a:bodyPr wrap="square" lIns="0" tIns="0" rIns="0" bIns="0" rtlCol="0"/>
          <a:lstStyle/>
          <a:p>
            <a:endParaRPr dirty="0"/>
          </a:p>
        </p:txBody>
      </p:sp>
      <p:sp>
        <p:nvSpPr>
          <p:cNvPr id="283" name="object 145">
            <a:extLst>
              <a:ext uri="{FF2B5EF4-FFF2-40B4-BE49-F238E27FC236}">
                <a16:creationId xmlns:a16="http://schemas.microsoft.com/office/drawing/2014/main" id="{30ADF2E3-56E3-43AE-9461-5D5CE0213D8A}"/>
              </a:ext>
            </a:extLst>
          </p:cNvPr>
          <p:cNvSpPr/>
          <p:nvPr/>
        </p:nvSpPr>
        <p:spPr>
          <a:xfrm>
            <a:off x="8667005" y="4010574"/>
            <a:ext cx="0" cy="50628"/>
          </a:xfrm>
          <a:custGeom>
            <a:avLst/>
            <a:gdLst/>
            <a:ahLst/>
            <a:cxnLst/>
            <a:rect l="l" t="t" r="r" b="b"/>
            <a:pathLst>
              <a:path h="50800">
                <a:moveTo>
                  <a:pt x="0" y="50634"/>
                </a:moveTo>
                <a:lnTo>
                  <a:pt x="0" y="0"/>
                </a:lnTo>
              </a:path>
            </a:pathLst>
          </a:custGeom>
          <a:ln w="14719">
            <a:solidFill>
              <a:srgbClr val="99BA3C"/>
            </a:solidFill>
            <a:prstDash val="sysDash"/>
          </a:ln>
        </p:spPr>
        <p:txBody>
          <a:bodyPr wrap="square" lIns="0" tIns="0" rIns="0" bIns="0" rtlCol="0"/>
          <a:lstStyle/>
          <a:p>
            <a:endParaRPr dirty="0"/>
          </a:p>
        </p:txBody>
      </p:sp>
      <p:sp>
        <p:nvSpPr>
          <p:cNvPr id="284" name="object 146">
            <a:extLst>
              <a:ext uri="{FF2B5EF4-FFF2-40B4-BE49-F238E27FC236}">
                <a16:creationId xmlns:a16="http://schemas.microsoft.com/office/drawing/2014/main" id="{D721C830-FFC2-4348-BDF5-7030A88A2BE1}"/>
              </a:ext>
            </a:extLst>
          </p:cNvPr>
          <p:cNvSpPr/>
          <p:nvPr/>
        </p:nvSpPr>
        <p:spPr>
          <a:xfrm>
            <a:off x="7899128" y="3965914"/>
            <a:ext cx="704363" cy="0"/>
          </a:xfrm>
          <a:custGeom>
            <a:avLst/>
            <a:gdLst/>
            <a:ahLst/>
            <a:cxnLst/>
            <a:rect l="l" t="t" r="r" b="b"/>
            <a:pathLst>
              <a:path w="706755">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285" name="object 147">
            <a:extLst>
              <a:ext uri="{FF2B5EF4-FFF2-40B4-BE49-F238E27FC236}">
                <a16:creationId xmlns:a16="http://schemas.microsoft.com/office/drawing/2014/main" id="{ED0467F8-F8AC-4184-8565-94A1458715C0}"/>
              </a:ext>
            </a:extLst>
          </p:cNvPr>
          <p:cNvSpPr/>
          <p:nvPr/>
        </p:nvSpPr>
        <p:spPr>
          <a:xfrm>
            <a:off x="7849741" y="3965911"/>
            <a:ext cx="817643" cy="151884"/>
          </a:xfrm>
          <a:custGeom>
            <a:avLst/>
            <a:gdLst/>
            <a:ahLst/>
            <a:cxnLst/>
            <a:rect l="l" t="t" r="r" b="b"/>
            <a:pathLst>
              <a:path w="820419" h="152400">
                <a:moveTo>
                  <a:pt x="0" y="119392"/>
                </a:moveTo>
                <a:lnTo>
                  <a:pt x="0" y="138722"/>
                </a:lnTo>
                <a:lnTo>
                  <a:pt x="0" y="146177"/>
                </a:lnTo>
                <a:lnTo>
                  <a:pt x="6057" y="152234"/>
                </a:lnTo>
                <a:lnTo>
                  <a:pt x="13512" y="152234"/>
                </a:lnTo>
                <a:lnTo>
                  <a:pt x="35217" y="152234"/>
                </a:lnTo>
              </a:path>
              <a:path w="820419" h="152400">
                <a:moveTo>
                  <a:pt x="784821" y="152234"/>
                </a:moveTo>
                <a:lnTo>
                  <a:pt x="806538" y="152234"/>
                </a:lnTo>
                <a:lnTo>
                  <a:pt x="813981" y="152234"/>
                </a:lnTo>
                <a:lnTo>
                  <a:pt x="820038" y="146177"/>
                </a:lnTo>
                <a:lnTo>
                  <a:pt x="820038" y="138722"/>
                </a:lnTo>
                <a:lnTo>
                  <a:pt x="820038" y="119392"/>
                </a:lnTo>
              </a:path>
              <a:path w="820419" h="152400">
                <a:moveTo>
                  <a:pt x="820038" y="32842"/>
                </a:moveTo>
                <a:lnTo>
                  <a:pt x="820038" y="13512"/>
                </a:lnTo>
                <a:lnTo>
                  <a:pt x="820038" y="6057"/>
                </a:lnTo>
                <a:lnTo>
                  <a:pt x="813981" y="0"/>
                </a:lnTo>
                <a:lnTo>
                  <a:pt x="806538" y="0"/>
                </a:lnTo>
                <a:lnTo>
                  <a:pt x="784821" y="0"/>
                </a:lnTo>
              </a:path>
              <a:path w="820419" h="152400">
                <a:moveTo>
                  <a:pt x="35217" y="0"/>
                </a:moveTo>
                <a:lnTo>
                  <a:pt x="13512" y="0"/>
                </a:lnTo>
                <a:lnTo>
                  <a:pt x="6057" y="0"/>
                </a:lnTo>
                <a:lnTo>
                  <a:pt x="0" y="6057"/>
                </a:lnTo>
                <a:lnTo>
                  <a:pt x="0" y="13512"/>
                </a:lnTo>
                <a:lnTo>
                  <a:pt x="0" y="32842"/>
                </a:lnTo>
              </a:path>
            </a:pathLst>
          </a:custGeom>
          <a:ln w="14719">
            <a:solidFill>
              <a:srgbClr val="99BA3C"/>
            </a:solidFill>
          </a:ln>
        </p:spPr>
        <p:txBody>
          <a:bodyPr wrap="square" lIns="0" tIns="0" rIns="0" bIns="0" rtlCol="0"/>
          <a:lstStyle/>
          <a:p>
            <a:endParaRPr dirty="0"/>
          </a:p>
        </p:txBody>
      </p:sp>
      <p:sp>
        <p:nvSpPr>
          <p:cNvPr id="286" name="object 148">
            <a:extLst>
              <a:ext uri="{FF2B5EF4-FFF2-40B4-BE49-F238E27FC236}">
                <a16:creationId xmlns:a16="http://schemas.microsoft.com/office/drawing/2014/main" id="{318CAD10-12CB-43C4-B671-5B8A0ECB370F}"/>
              </a:ext>
            </a:extLst>
          </p:cNvPr>
          <p:cNvSpPr/>
          <p:nvPr/>
        </p:nvSpPr>
        <p:spPr>
          <a:xfrm>
            <a:off x="7842407" y="4194155"/>
            <a:ext cx="832199" cy="166440"/>
          </a:xfrm>
          <a:custGeom>
            <a:avLst/>
            <a:gdLst/>
            <a:ahLst/>
            <a:cxnLst/>
            <a:rect l="l" t="t" r="r" b="b"/>
            <a:pathLst>
              <a:path w="835025" h="167004">
                <a:moveTo>
                  <a:pt x="813892" y="0"/>
                </a:moveTo>
                <a:lnTo>
                  <a:pt x="20866" y="0"/>
                </a:lnTo>
                <a:lnTo>
                  <a:pt x="12740" y="1640"/>
                </a:lnTo>
                <a:lnTo>
                  <a:pt x="6108" y="6113"/>
                </a:lnTo>
                <a:lnTo>
                  <a:pt x="1638" y="12746"/>
                </a:lnTo>
                <a:lnTo>
                  <a:pt x="0" y="20866"/>
                </a:lnTo>
                <a:lnTo>
                  <a:pt x="0" y="146075"/>
                </a:lnTo>
                <a:lnTo>
                  <a:pt x="1638" y="154202"/>
                </a:lnTo>
                <a:lnTo>
                  <a:pt x="6108" y="160839"/>
                </a:lnTo>
                <a:lnTo>
                  <a:pt x="12740" y="165313"/>
                </a:lnTo>
                <a:lnTo>
                  <a:pt x="20866" y="166954"/>
                </a:lnTo>
                <a:lnTo>
                  <a:pt x="813892" y="166954"/>
                </a:lnTo>
                <a:lnTo>
                  <a:pt x="822012" y="165313"/>
                </a:lnTo>
                <a:lnTo>
                  <a:pt x="828644" y="160839"/>
                </a:lnTo>
                <a:lnTo>
                  <a:pt x="833117" y="154202"/>
                </a:lnTo>
                <a:lnTo>
                  <a:pt x="834758" y="146075"/>
                </a:lnTo>
                <a:lnTo>
                  <a:pt x="834758" y="20866"/>
                </a:lnTo>
                <a:lnTo>
                  <a:pt x="833117" y="12746"/>
                </a:lnTo>
                <a:lnTo>
                  <a:pt x="828644" y="6113"/>
                </a:lnTo>
                <a:lnTo>
                  <a:pt x="822012" y="1640"/>
                </a:lnTo>
                <a:lnTo>
                  <a:pt x="813892" y="0"/>
                </a:lnTo>
                <a:close/>
              </a:path>
            </a:pathLst>
          </a:custGeom>
          <a:solidFill>
            <a:srgbClr val="E2E8C8"/>
          </a:solidFill>
        </p:spPr>
        <p:txBody>
          <a:bodyPr wrap="square" lIns="0" tIns="0" rIns="0" bIns="0" rtlCol="0"/>
          <a:lstStyle/>
          <a:p>
            <a:endParaRPr dirty="0"/>
          </a:p>
        </p:txBody>
      </p:sp>
      <p:sp>
        <p:nvSpPr>
          <p:cNvPr id="287" name="object 149">
            <a:extLst>
              <a:ext uri="{FF2B5EF4-FFF2-40B4-BE49-F238E27FC236}">
                <a16:creationId xmlns:a16="http://schemas.microsoft.com/office/drawing/2014/main" id="{AEB6AB97-007F-4FDB-99A3-F268715B4262}"/>
              </a:ext>
            </a:extLst>
          </p:cNvPr>
          <p:cNvSpPr/>
          <p:nvPr/>
        </p:nvSpPr>
        <p:spPr>
          <a:xfrm>
            <a:off x="7849741" y="4258080"/>
            <a:ext cx="0" cy="50628"/>
          </a:xfrm>
          <a:custGeom>
            <a:avLst/>
            <a:gdLst/>
            <a:ahLst/>
            <a:cxnLst/>
            <a:rect l="l" t="t" r="r" b="b"/>
            <a:pathLst>
              <a:path h="50800">
                <a:moveTo>
                  <a:pt x="0" y="0"/>
                </a:moveTo>
                <a:lnTo>
                  <a:pt x="0" y="50634"/>
                </a:lnTo>
              </a:path>
            </a:pathLst>
          </a:custGeom>
          <a:ln w="14719">
            <a:solidFill>
              <a:srgbClr val="99BA3C"/>
            </a:solidFill>
            <a:prstDash val="sysDash"/>
          </a:ln>
        </p:spPr>
        <p:txBody>
          <a:bodyPr wrap="square" lIns="0" tIns="0" rIns="0" bIns="0" rtlCol="0"/>
          <a:lstStyle/>
          <a:p>
            <a:endParaRPr dirty="0"/>
          </a:p>
        </p:txBody>
      </p:sp>
      <p:sp>
        <p:nvSpPr>
          <p:cNvPr id="288" name="object 150">
            <a:extLst>
              <a:ext uri="{FF2B5EF4-FFF2-40B4-BE49-F238E27FC236}">
                <a16:creationId xmlns:a16="http://schemas.microsoft.com/office/drawing/2014/main" id="{CB614FDD-A57C-4127-933E-662E292FAA8C}"/>
              </a:ext>
            </a:extLst>
          </p:cNvPr>
          <p:cNvSpPr/>
          <p:nvPr/>
        </p:nvSpPr>
        <p:spPr>
          <a:xfrm>
            <a:off x="8667005" y="4246150"/>
            <a:ext cx="0" cy="50628"/>
          </a:xfrm>
          <a:custGeom>
            <a:avLst/>
            <a:gdLst/>
            <a:ahLst/>
            <a:cxnLst/>
            <a:rect l="l" t="t" r="r" b="b"/>
            <a:pathLst>
              <a:path h="50800">
                <a:moveTo>
                  <a:pt x="0" y="50634"/>
                </a:moveTo>
                <a:lnTo>
                  <a:pt x="0" y="0"/>
                </a:lnTo>
              </a:path>
            </a:pathLst>
          </a:custGeom>
          <a:ln w="14719">
            <a:solidFill>
              <a:srgbClr val="99BA3C"/>
            </a:solidFill>
            <a:prstDash val="sysDash"/>
          </a:ln>
        </p:spPr>
        <p:txBody>
          <a:bodyPr wrap="square" lIns="0" tIns="0" rIns="0" bIns="0" rtlCol="0"/>
          <a:lstStyle/>
          <a:p>
            <a:endParaRPr dirty="0"/>
          </a:p>
        </p:txBody>
      </p:sp>
      <p:sp>
        <p:nvSpPr>
          <p:cNvPr id="289" name="object 151">
            <a:extLst>
              <a:ext uri="{FF2B5EF4-FFF2-40B4-BE49-F238E27FC236}">
                <a16:creationId xmlns:a16="http://schemas.microsoft.com/office/drawing/2014/main" id="{877A944F-D9ED-4C14-A875-919C189BA207}"/>
              </a:ext>
            </a:extLst>
          </p:cNvPr>
          <p:cNvSpPr/>
          <p:nvPr/>
        </p:nvSpPr>
        <p:spPr>
          <a:xfrm>
            <a:off x="7899128" y="4201491"/>
            <a:ext cx="704363" cy="0"/>
          </a:xfrm>
          <a:custGeom>
            <a:avLst/>
            <a:gdLst/>
            <a:ahLst/>
            <a:cxnLst/>
            <a:rect l="l" t="t" r="r" b="b"/>
            <a:pathLst>
              <a:path w="706755">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290" name="object 152">
            <a:extLst>
              <a:ext uri="{FF2B5EF4-FFF2-40B4-BE49-F238E27FC236}">
                <a16:creationId xmlns:a16="http://schemas.microsoft.com/office/drawing/2014/main" id="{87711049-50A9-4535-81BC-2860FBE8CD32}"/>
              </a:ext>
            </a:extLst>
          </p:cNvPr>
          <p:cNvSpPr/>
          <p:nvPr/>
        </p:nvSpPr>
        <p:spPr>
          <a:xfrm>
            <a:off x="7849741" y="4201487"/>
            <a:ext cx="817643" cy="151884"/>
          </a:xfrm>
          <a:custGeom>
            <a:avLst/>
            <a:gdLst/>
            <a:ahLst/>
            <a:cxnLst/>
            <a:rect l="l" t="t" r="r" b="b"/>
            <a:pathLst>
              <a:path w="820419" h="152400">
                <a:moveTo>
                  <a:pt x="0" y="119392"/>
                </a:moveTo>
                <a:lnTo>
                  <a:pt x="0" y="138722"/>
                </a:lnTo>
                <a:lnTo>
                  <a:pt x="0" y="146177"/>
                </a:lnTo>
                <a:lnTo>
                  <a:pt x="6057" y="152234"/>
                </a:lnTo>
                <a:lnTo>
                  <a:pt x="13512" y="152234"/>
                </a:lnTo>
                <a:lnTo>
                  <a:pt x="35217" y="152234"/>
                </a:lnTo>
              </a:path>
              <a:path w="820419" h="152400">
                <a:moveTo>
                  <a:pt x="784821" y="152234"/>
                </a:moveTo>
                <a:lnTo>
                  <a:pt x="806538" y="152234"/>
                </a:lnTo>
                <a:lnTo>
                  <a:pt x="813981" y="152234"/>
                </a:lnTo>
                <a:lnTo>
                  <a:pt x="820038" y="146177"/>
                </a:lnTo>
                <a:lnTo>
                  <a:pt x="820038" y="138722"/>
                </a:lnTo>
                <a:lnTo>
                  <a:pt x="820038" y="119392"/>
                </a:lnTo>
              </a:path>
              <a:path w="820419" h="152400">
                <a:moveTo>
                  <a:pt x="820038" y="32842"/>
                </a:moveTo>
                <a:lnTo>
                  <a:pt x="820038" y="13512"/>
                </a:lnTo>
                <a:lnTo>
                  <a:pt x="820038" y="6057"/>
                </a:lnTo>
                <a:lnTo>
                  <a:pt x="813981" y="0"/>
                </a:lnTo>
                <a:lnTo>
                  <a:pt x="806538" y="0"/>
                </a:lnTo>
                <a:lnTo>
                  <a:pt x="784821" y="0"/>
                </a:lnTo>
              </a:path>
              <a:path w="820419" h="152400">
                <a:moveTo>
                  <a:pt x="35217" y="0"/>
                </a:moveTo>
                <a:lnTo>
                  <a:pt x="13512" y="0"/>
                </a:lnTo>
                <a:lnTo>
                  <a:pt x="6057" y="0"/>
                </a:lnTo>
                <a:lnTo>
                  <a:pt x="0" y="6057"/>
                </a:lnTo>
                <a:lnTo>
                  <a:pt x="0" y="13512"/>
                </a:lnTo>
                <a:lnTo>
                  <a:pt x="0" y="32842"/>
                </a:lnTo>
              </a:path>
            </a:pathLst>
          </a:custGeom>
          <a:ln w="14719">
            <a:solidFill>
              <a:srgbClr val="99BA3C"/>
            </a:solidFill>
          </a:ln>
        </p:spPr>
        <p:txBody>
          <a:bodyPr wrap="square" lIns="0" tIns="0" rIns="0" bIns="0" rtlCol="0"/>
          <a:lstStyle/>
          <a:p>
            <a:endParaRPr dirty="0"/>
          </a:p>
        </p:txBody>
      </p:sp>
      <p:sp>
        <p:nvSpPr>
          <p:cNvPr id="291" name="object 153">
            <a:extLst>
              <a:ext uri="{FF2B5EF4-FFF2-40B4-BE49-F238E27FC236}">
                <a16:creationId xmlns:a16="http://schemas.microsoft.com/office/drawing/2014/main" id="{3F8F3795-D0D6-461A-85E8-42EC515FB87D}"/>
              </a:ext>
            </a:extLst>
          </p:cNvPr>
          <p:cNvSpPr/>
          <p:nvPr/>
        </p:nvSpPr>
        <p:spPr>
          <a:xfrm>
            <a:off x="7842407" y="4430013"/>
            <a:ext cx="832199" cy="166440"/>
          </a:xfrm>
          <a:custGeom>
            <a:avLst/>
            <a:gdLst/>
            <a:ahLst/>
            <a:cxnLst/>
            <a:rect l="l" t="t" r="r" b="b"/>
            <a:pathLst>
              <a:path w="835025" h="167004">
                <a:moveTo>
                  <a:pt x="813892" y="0"/>
                </a:moveTo>
                <a:lnTo>
                  <a:pt x="20866" y="0"/>
                </a:lnTo>
                <a:lnTo>
                  <a:pt x="12740" y="1640"/>
                </a:lnTo>
                <a:lnTo>
                  <a:pt x="6108" y="6113"/>
                </a:lnTo>
                <a:lnTo>
                  <a:pt x="1638" y="12746"/>
                </a:lnTo>
                <a:lnTo>
                  <a:pt x="0" y="20866"/>
                </a:lnTo>
                <a:lnTo>
                  <a:pt x="0" y="146075"/>
                </a:lnTo>
                <a:lnTo>
                  <a:pt x="1638" y="154202"/>
                </a:lnTo>
                <a:lnTo>
                  <a:pt x="6108" y="160839"/>
                </a:lnTo>
                <a:lnTo>
                  <a:pt x="12740" y="165313"/>
                </a:lnTo>
                <a:lnTo>
                  <a:pt x="20866" y="166954"/>
                </a:lnTo>
                <a:lnTo>
                  <a:pt x="813892" y="166954"/>
                </a:lnTo>
                <a:lnTo>
                  <a:pt x="822012" y="165313"/>
                </a:lnTo>
                <a:lnTo>
                  <a:pt x="828644" y="160839"/>
                </a:lnTo>
                <a:lnTo>
                  <a:pt x="833117" y="154202"/>
                </a:lnTo>
                <a:lnTo>
                  <a:pt x="834758" y="146075"/>
                </a:lnTo>
                <a:lnTo>
                  <a:pt x="834758" y="20866"/>
                </a:lnTo>
                <a:lnTo>
                  <a:pt x="833117" y="12746"/>
                </a:lnTo>
                <a:lnTo>
                  <a:pt x="828644" y="6113"/>
                </a:lnTo>
                <a:lnTo>
                  <a:pt x="822012" y="1640"/>
                </a:lnTo>
                <a:lnTo>
                  <a:pt x="813892" y="0"/>
                </a:lnTo>
                <a:close/>
              </a:path>
            </a:pathLst>
          </a:custGeom>
          <a:solidFill>
            <a:srgbClr val="E2E8C8"/>
          </a:solidFill>
        </p:spPr>
        <p:txBody>
          <a:bodyPr wrap="square" lIns="0" tIns="0" rIns="0" bIns="0" rtlCol="0"/>
          <a:lstStyle/>
          <a:p>
            <a:endParaRPr dirty="0"/>
          </a:p>
        </p:txBody>
      </p:sp>
      <p:sp>
        <p:nvSpPr>
          <p:cNvPr id="292" name="object 154">
            <a:extLst>
              <a:ext uri="{FF2B5EF4-FFF2-40B4-BE49-F238E27FC236}">
                <a16:creationId xmlns:a16="http://schemas.microsoft.com/office/drawing/2014/main" id="{97CF8C9E-217E-4414-8B3E-BC143810DEBA}"/>
              </a:ext>
            </a:extLst>
          </p:cNvPr>
          <p:cNvSpPr/>
          <p:nvPr/>
        </p:nvSpPr>
        <p:spPr>
          <a:xfrm>
            <a:off x="7849741" y="4493938"/>
            <a:ext cx="0" cy="50628"/>
          </a:xfrm>
          <a:custGeom>
            <a:avLst/>
            <a:gdLst/>
            <a:ahLst/>
            <a:cxnLst/>
            <a:rect l="l" t="t" r="r" b="b"/>
            <a:pathLst>
              <a:path h="50800">
                <a:moveTo>
                  <a:pt x="0" y="0"/>
                </a:moveTo>
                <a:lnTo>
                  <a:pt x="0" y="50634"/>
                </a:lnTo>
              </a:path>
            </a:pathLst>
          </a:custGeom>
          <a:ln w="14719">
            <a:solidFill>
              <a:srgbClr val="99BA3C"/>
            </a:solidFill>
            <a:prstDash val="sysDash"/>
          </a:ln>
        </p:spPr>
        <p:txBody>
          <a:bodyPr wrap="square" lIns="0" tIns="0" rIns="0" bIns="0" rtlCol="0"/>
          <a:lstStyle/>
          <a:p>
            <a:endParaRPr dirty="0"/>
          </a:p>
        </p:txBody>
      </p:sp>
      <p:sp>
        <p:nvSpPr>
          <p:cNvPr id="293" name="object 155">
            <a:extLst>
              <a:ext uri="{FF2B5EF4-FFF2-40B4-BE49-F238E27FC236}">
                <a16:creationId xmlns:a16="http://schemas.microsoft.com/office/drawing/2014/main" id="{7EA16618-54B4-435D-A0BF-7E0EEDB69754}"/>
              </a:ext>
            </a:extLst>
          </p:cNvPr>
          <p:cNvSpPr/>
          <p:nvPr/>
        </p:nvSpPr>
        <p:spPr>
          <a:xfrm>
            <a:off x="7913421" y="4589063"/>
            <a:ext cx="704363" cy="0"/>
          </a:xfrm>
          <a:custGeom>
            <a:avLst/>
            <a:gdLst/>
            <a:ahLst/>
            <a:cxnLst/>
            <a:rect l="l" t="t" r="r" b="b"/>
            <a:pathLst>
              <a:path w="706755">
                <a:moveTo>
                  <a:pt x="0" y="0"/>
                </a:moveTo>
                <a:lnTo>
                  <a:pt x="706589" y="0"/>
                </a:lnTo>
              </a:path>
            </a:pathLst>
          </a:custGeom>
          <a:ln w="14719">
            <a:solidFill>
              <a:srgbClr val="99BA3C"/>
            </a:solidFill>
            <a:prstDash val="sysDash"/>
          </a:ln>
        </p:spPr>
        <p:txBody>
          <a:bodyPr wrap="square" lIns="0" tIns="0" rIns="0" bIns="0" rtlCol="0"/>
          <a:lstStyle/>
          <a:p>
            <a:endParaRPr dirty="0"/>
          </a:p>
        </p:txBody>
      </p:sp>
      <p:sp>
        <p:nvSpPr>
          <p:cNvPr id="294" name="object 156">
            <a:extLst>
              <a:ext uri="{FF2B5EF4-FFF2-40B4-BE49-F238E27FC236}">
                <a16:creationId xmlns:a16="http://schemas.microsoft.com/office/drawing/2014/main" id="{AF10950C-5BF7-4812-9F38-D144460DECC5}"/>
              </a:ext>
            </a:extLst>
          </p:cNvPr>
          <p:cNvSpPr/>
          <p:nvPr/>
        </p:nvSpPr>
        <p:spPr>
          <a:xfrm>
            <a:off x="8667005" y="4482007"/>
            <a:ext cx="0" cy="50628"/>
          </a:xfrm>
          <a:custGeom>
            <a:avLst/>
            <a:gdLst/>
            <a:ahLst/>
            <a:cxnLst/>
            <a:rect l="l" t="t" r="r" b="b"/>
            <a:pathLst>
              <a:path h="50800">
                <a:moveTo>
                  <a:pt x="0" y="50634"/>
                </a:moveTo>
                <a:lnTo>
                  <a:pt x="0" y="0"/>
                </a:lnTo>
              </a:path>
            </a:pathLst>
          </a:custGeom>
          <a:ln w="14719">
            <a:solidFill>
              <a:srgbClr val="99BA3C"/>
            </a:solidFill>
            <a:prstDash val="sysDash"/>
          </a:ln>
        </p:spPr>
        <p:txBody>
          <a:bodyPr wrap="square" lIns="0" tIns="0" rIns="0" bIns="0" rtlCol="0"/>
          <a:lstStyle/>
          <a:p>
            <a:endParaRPr dirty="0"/>
          </a:p>
        </p:txBody>
      </p:sp>
      <p:sp>
        <p:nvSpPr>
          <p:cNvPr id="295" name="object 157">
            <a:extLst>
              <a:ext uri="{FF2B5EF4-FFF2-40B4-BE49-F238E27FC236}">
                <a16:creationId xmlns:a16="http://schemas.microsoft.com/office/drawing/2014/main" id="{11C8B7EF-25E4-4A5B-9EBB-FAE87BE40684}"/>
              </a:ext>
            </a:extLst>
          </p:cNvPr>
          <p:cNvSpPr/>
          <p:nvPr/>
        </p:nvSpPr>
        <p:spPr>
          <a:xfrm>
            <a:off x="7849741" y="4437344"/>
            <a:ext cx="817643" cy="151884"/>
          </a:xfrm>
          <a:custGeom>
            <a:avLst/>
            <a:gdLst/>
            <a:ahLst/>
            <a:cxnLst/>
            <a:rect l="l" t="t" r="r" b="b"/>
            <a:pathLst>
              <a:path w="820419" h="152400">
                <a:moveTo>
                  <a:pt x="0" y="119392"/>
                </a:moveTo>
                <a:lnTo>
                  <a:pt x="0" y="138722"/>
                </a:lnTo>
                <a:lnTo>
                  <a:pt x="0" y="146177"/>
                </a:lnTo>
                <a:lnTo>
                  <a:pt x="6057" y="152234"/>
                </a:lnTo>
                <a:lnTo>
                  <a:pt x="13512" y="152234"/>
                </a:lnTo>
                <a:lnTo>
                  <a:pt x="35217" y="152234"/>
                </a:lnTo>
              </a:path>
              <a:path w="820419" h="152400">
                <a:moveTo>
                  <a:pt x="784821" y="152234"/>
                </a:moveTo>
                <a:lnTo>
                  <a:pt x="806538" y="152234"/>
                </a:lnTo>
                <a:lnTo>
                  <a:pt x="813981" y="152234"/>
                </a:lnTo>
                <a:lnTo>
                  <a:pt x="820038" y="146177"/>
                </a:lnTo>
                <a:lnTo>
                  <a:pt x="820038" y="138722"/>
                </a:lnTo>
                <a:lnTo>
                  <a:pt x="820038" y="119392"/>
                </a:lnTo>
              </a:path>
              <a:path w="820419" h="152400">
                <a:moveTo>
                  <a:pt x="820038" y="32842"/>
                </a:moveTo>
                <a:lnTo>
                  <a:pt x="820038" y="13512"/>
                </a:lnTo>
                <a:lnTo>
                  <a:pt x="820038" y="6057"/>
                </a:lnTo>
                <a:lnTo>
                  <a:pt x="813981" y="0"/>
                </a:lnTo>
                <a:lnTo>
                  <a:pt x="806538" y="0"/>
                </a:lnTo>
                <a:lnTo>
                  <a:pt x="784821" y="0"/>
                </a:lnTo>
              </a:path>
              <a:path w="820419" h="152400">
                <a:moveTo>
                  <a:pt x="35217" y="0"/>
                </a:moveTo>
                <a:lnTo>
                  <a:pt x="13512" y="0"/>
                </a:lnTo>
                <a:lnTo>
                  <a:pt x="6057" y="0"/>
                </a:lnTo>
                <a:lnTo>
                  <a:pt x="0" y="6057"/>
                </a:lnTo>
                <a:lnTo>
                  <a:pt x="0" y="13512"/>
                </a:lnTo>
                <a:lnTo>
                  <a:pt x="0" y="32842"/>
                </a:lnTo>
              </a:path>
            </a:pathLst>
          </a:custGeom>
          <a:ln w="14719">
            <a:solidFill>
              <a:srgbClr val="99BA3C"/>
            </a:solidFill>
          </a:ln>
        </p:spPr>
        <p:txBody>
          <a:bodyPr wrap="square" lIns="0" tIns="0" rIns="0" bIns="0" rtlCol="0"/>
          <a:lstStyle/>
          <a:p>
            <a:endParaRPr dirty="0"/>
          </a:p>
        </p:txBody>
      </p:sp>
      <p:sp>
        <p:nvSpPr>
          <p:cNvPr id="296" name="object 158">
            <a:extLst>
              <a:ext uri="{FF2B5EF4-FFF2-40B4-BE49-F238E27FC236}">
                <a16:creationId xmlns:a16="http://schemas.microsoft.com/office/drawing/2014/main" id="{9C491679-9B73-41F5-9D3F-95A36326F85A}"/>
              </a:ext>
            </a:extLst>
          </p:cNvPr>
          <p:cNvSpPr/>
          <p:nvPr/>
        </p:nvSpPr>
        <p:spPr>
          <a:xfrm>
            <a:off x="7849735" y="4673064"/>
            <a:ext cx="817643" cy="151884"/>
          </a:xfrm>
          <a:custGeom>
            <a:avLst/>
            <a:gdLst/>
            <a:ahLst/>
            <a:cxnLst/>
            <a:rect l="l" t="t" r="r" b="b"/>
            <a:pathLst>
              <a:path w="820419" h="152400">
                <a:moveTo>
                  <a:pt x="813981" y="0"/>
                </a:moveTo>
                <a:lnTo>
                  <a:pt x="13512" y="0"/>
                </a:lnTo>
                <a:lnTo>
                  <a:pt x="6070" y="0"/>
                </a:lnTo>
                <a:lnTo>
                  <a:pt x="0" y="6057"/>
                </a:lnTo>
                <a:lnTo>
                  <a:pt x="0" y="146164"/>
                </a:lnTo>
                <a:lnTo>
                  <a:pt x="6070" y="152234"/>
                </a:lnTo>
                <a:lnTo>
                  <a:pt x="813981" y="152234"/>
                </a:lnTo>
                <a:lnTo>
                  <a:pt x="820038" y="146164"/>
                </a:lnTo>
                <a:lnTo>
                  <a:pt x="820038" y="6057"/>
                </a:lnTo>
                <a:lnTo>
                  <a:pt x="813981" y="0"/>
                </a:lnTo>
                <a:close/>
              </a:path>
            </a:pathLst>
          </a:custGeom>
          <a:solidFill>
            <a:srgbClr val="99BA3C"/>
          </a:solidFill>
        </p:spPr>
        <p:txBody>
          <a:bodyPr wrap="square" lIns="0" tIns="0" rIns="0" bIns="0" rtlCol="0"/>
          <a:lstStyle/>
          <a:p>
            <a:endParaRPr dirty="0"/>
          </a:p>
        </p:txBody>
      </p:sp>
      <p:sp>
        <p:nvSpPr>
          <p:cNvPr id="297" name="object 159">
            <a:extLst>
              <a:ext uri="{FF2B5EF4-FFF2-40B4-BE49-F238E27FC236}">
                <a16:creationId xmlns:a16="http://schemas.microsoft.com/office/drawing/2014/main" id="{22FC328E-BB10-4004-870B-2BB0CE706A4E}"/>
              </a:ext>
            </a:extLst>
          </p:cNvPr>
          <p:cNvSpPr txBox="1"/>
          <p:nvPr/>
        </p:nvSpPr>
        <p:spPr>
          <a:xfrm>
            <a:off x="7849736" y="4673064"/>
            <a:ext cx="817643" cy="135475"/>
          </a:xfrm>
          <a:prstGeom prst="rect">
            <a:avLst/>
          </a:prstGeom>
          <a:ln w="20859">
            <a:solidFill>
              <a:srgbClr val="99BA3C"/>
            </a:solidFill>
          </a:ln>
        </p:spPr>
        <p:txBody>
          <a:bodyPr vert="horz" wrap="square" lIns="0" tIns="12700" rIns="0" bIns="0" rtlCol="0">
            <a:spAutoFit/>
          </a:bodyPr>
          <a:lstStyle/>
          <a:p>
            <a:pPr algn="ctr">
              <a:lnSpc>
                <a:spcPct val="100000"/>
              </a:lnSpc>
              <a:spcBef>
                <a:spcPts val="100"/>
              </a:spcBef>
            </a:pPr>
            <a:r>
              <a:rPr sz="800" b="1" spc="20" dirty="0">
                <a:latin typeface="Century Gothic"/>
                <a:cs typeface="Century Gothic"/>
              </a:rPr>
              <a:t>G</a:t>
            </a:r>
            <a:endParaRPr sz="800" dirty="0">
              <a:latin typeface="Century Gothic"/>
              <a:cs typeface="Century Gothic"/>
            </a:endParaRPr>
          </a:p>
        </p:txBody>
      </p:sp>
      <p:sp>
        <p:nvSpPr>
          <p:cNvPr id="298" name="object 160">
            <a:extLst>
              <a:ext uri="{FF2B5EF4-FFF2-40B4-BE49-F238E27FC236}">
                <a16:creationId xmlns:a16="http://schemas.microsoft.com/office/drawing/2014/main" id="{6F68AB12-8B48-4115-A2A4-6E6ED68BC892}"/>
              </a:ext>
            </a:extLst>
          </p:cNvPr>
          <p:cNvSpPr/>
          <p:nvPr/>
        </p:nvSpPr>
        <p:spPr>
          <a:xfrm>
            <a:off x="6511304" y="4312154"/>
            <a:ext cx="832199" cy="166440"/>
          </a:xfrm>
          <a:custGeom>
            <a:avLst/>
            <a:gdLst/>
            <a:ahLst/>
            <a:cxnLst/>
            <a:rect l="l" t="t" r="r" b="b"/>
            <a:pathLst>
              <a:path w="835025" h="167004">
                <a:moveTo>
                  <a:pt x="813892" y="0"/>
                </a:moveTo>
                <a:lnTo>
                  <a:pt x="20866" y="0"/>
                </a:lnTo>
                <a:lnTo>
                  <a:pt x="12740" y="1640"/>
                </a:lnTo>
                <a:lnTo>
                  <a:pt x="6108" y="6113"/>
                </a:lnTo>
                <a:lnTo>
                  <a:pt x="1638" y="12746"/>
                </a:lnTo>
                <a:lnTo>
                  <a:pt x="0" y="20866"/>
                </a:lnTo>
                <a:lnTo>
                  <a:pt x="0" y="146075"/>
                </a:lnTo>
                <a:lnTo>
                  <a:pt x="1638" y="154202"/>
                </a:lnTo>
                <a:lnTo>
                  <a:pt x="6108" y="160839"/>
                </a:lnTo>
                <a:lnTo>
                  <a:pt x="12740" y="165313"/>
                </a:lnTo>
                <a:lnTo>
                  <a:pt x="20866" y="166954"/>
                </a:lnTo>
                <a:lnTo>
                  <a:pt x="813892" y="166954"/>
                </a:lnTo>
                <a:lnTo>
                  <a:pt x="822012" y="165313"/>
                </a:lnTo>
                <a:lnTo>
                  <a:pt x="828644" y="160839"/>
                </a:lnTo>
                <a:lnTo>
                  <a:pt x="833117" y="154202"/>
                </a:lnTo>
                <a:lnTo>
                  <a:pt x="834758" y="146075"/>
                </a:lnTo>
                <a:lnTo>
                  <a:pt x="834758" y="20866"/>
                </a:lnTo>
                <a:lnTo>
                  <a:pt x="833117" y="12746"/>
                </a:lnTo>
                <a:lnTo>
                  <a:pt x="828644" y="6113"/>
                </a:lnTo>
                <a:lnTo>
                  <a:pt x="822012" y="1640"/>
                </a:lnTo>
                <a:lnTo>
                  <a:pt x="813892" y="0"/>
                </a:lnTo>
                <a:close/>
              </a:path>
            </a:pathLst>
          </a:custGeom>
          <a:solidFill>
            <a:srgbClr val="E2E8C8"/>
          </a:solidFill>
        </p:spPr>
        <p:txBody>
          <a:bodyPr wrap="square" lIns="0" tIns="0" rIns="0" bIns="0" rtlCol="0"/>
          <a:lstStyle/>
          <a:p>
            <a:endParaRPr dirty="0"/>
          </a:p>
        </p:txBody>
      </p:sp>
      <p:grpSp>
        <p:nvGrpSpPr>
          <p:cNvPr id="300" name="object 162">
            <a:extLst>
              <a:ext uri="{FF2B5EF4-FFF2-40B4-BE49-F238E27FC236}">
                <a16:creationId xmlns:a16="http://schemas.microsoft.com/office/drawing/2014/main" id="{EC5F3ABE-3C1E-4701-A6CA-072B3432D399}"/>
              </a:ext>
            </a:extLst>
          </p:cNvPr>
          <p:cNvGrpSpPr/>
          <p:nvPr/>
        </p:nvGrpSpPr>
        <p:grpSpPr>
          <a:xfrm>
            <a:off x="6511043" y="4311891"/>
            <a:ext cx="832832" cy="513241"/>
            <a:chOff x="11091144" y="9186472"/>
            <a:chExt cx="835660" cy="514984"/>
          </a:xfrm>
        </p:grpSpPr>
        <p:sp>
          <p:nvSpPr>
            <p:cNvPr id="301" name="object 163">
              <a:extLst>
                <a:ext uri="{FF2B5EF4-FFF2-40B4-BE49-F238E27FC236}">
                  <a16:creationId xmlns:a16="http://schemas.microsoft.com/office/drawing/2014/main" id="{0E6EADAC-2860-4575-95B2-474D879F9138}"/>
                </a:ext>
              </a:extLst>
            </p:cNvPr>
            <p:cNvSpPr/>
            <p:nvPr/>
          </p:nvSpPr>
          <p:spPr>
            <a:xfrm>
              <a:off x="11098764" y="9250878"/>
              <a:ext cx="0" cy="50800"/>
            </a:xfrm>
            <a:custGeom>
              <a:avLst/>
              <a:gdLst/>
              <a:ahLst/>
              <a:cxnLst/>
              <a:rect l="l" t="t" r="r" b="b"/>
              <a:pathLst>
                <a:path h="50800">
                  <a:moveTo>
                    <a:pt x="0" y="0"/>
                  </a:moveTo>
                  <a:lnTo>
                    <a:pt x="0" y="50634"/>
                  </a:lnTo>
                </a:path>
              </a:pathLst>
            </a:custGeom>
            <a:ln w="14719">
              <a:solidFill>
                <a:srgbClr val="99BA3C"/>
              </a:solidFill>
              <a:prstDash val="sysDash"/>
            </a:ln>
          </p:spPr>
          <p:txBody>
            <a:bodyPr wrap="square" lIns="0" tIns="0" rIns="0" bIns="0" rtlCol="0"/>
            <a:lstStyle/>
            <a:p>
              <a:endParaRPr dirty="0"/>
            </a:p>
          </p:txBody>
        </p:sp>
        <p:sp>
          <p:nvSpPr>
            <p:cNvPr id="302" name="object 164">
              <a:extLst>
                <a:ext uri="{FF2B5EF4-FFF2-40B4-BE49-F238E27FC236}">
                  <a16:creationId xmlns:a16="http://schemas.microsoft.com/office/drawing/2014/main" id="{91DBEA41-B2C6-4AC9-B300-5794EDEC7059}"/>
                </a:ext>
              </a:extLst>
            </p:cNvPr>
            <p:cNvSpPr/>
            <p:nvPr/>
          </p:nvSpPr>
          <p:spPr>
            <a:xfrm>
              <a:off x="11918803" y="9238908"/>
              <a:ext cx="0" cy="50800"/>
            </a:xfrm>
            <a:custGeom>
              <a:avLst/>
              <a:gdLst/>
              <a:ahLst/>
              <a:cxnLst/>
              <a:rect l="l" t="t" r="r" b="b"/>
              <a:pathLst>
                <a:path h="50800">
                  <a:moveTo>
                    <a:pt x="0" y="50634"/>
                  </a:moveTo>
                  <a:lnTo>
                    <a:pt x="0" y="0"/>
                  </a:lnTo>
                </a:path>
              </a:pathLst>
            </a:custGeom>
            <a:ln w="14719">
              <a:solidFill>
                <a:srgbClr val="99BA3C"/>
              </a:solidFill>
              <a:prstDash val="sysDash"/>
            </a:ln>
          </p:spPr>
          <p:txBody>
            <a:bodyPr wrap="square" lIns="0" tIns="0" rIns="0" bIns="0" rtlCol="0"/>
            <a:lstStyle/>
            <a:p>
              <a:endParaRPr dirty="0"/>
            </a:p>
          </p:txBody>
        </p:sp>
        <p:sp>
          <p:nvSpPr>
            <p:cNvPr id="303" name="object 165">
              <a:extLst>
                <a:ext uri="{FF2B5EF4-FFF2-40B4-BE49-F238E27FC236}">
                  <a16:creationId xmlns:a16="http://schemas.microsoft.com/office/drawing/2014/main" id="{0698A458-A7C0-4A71-85DF-6BF26B113A9B}"/>
                </a:ext>
              </a:extLst>
            </p:cNvPr>
            <p:cNvSpPr/>
            <p:nvPr/>
          </p:nvSpPr>
          <p:spPr>
            <a:xfrm>
              <a:off x="11148318" y="9194097"/>
              <a:ext cx="706755" cy="0"/>
            </a:xfrm>
            <a:custGeom>
              <a:avLst/>
              <a:gdLst/>
              <a:ahLst/>
              <a:cxnLst/>
              <a:rect l="l" t="t" r="r" b="b"/>
              <a:pathLst>
                <a:path w="706754">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304" name="object 166">
              <a:extLst>
                <a:ext uri="{FF2B5EF4-FFF2-40B4-BE49-F238E27FC236}">
                  <a16:creationId xmlns:a16="http://schemas.microsoft.com/office/drawing/2014/main" id="{979BCE26-5891-453B-ACA2-781BC6FFE600}"/>
                </a:ext>
              </a:extLst>
            </p:cNvPr>
            <p:cNvSpPr/>
            <p:nvPr/>
          </p:nvSpPr>
          <p:spPr>
            <a:xfrm>
              <a:off x="11098764" y="9194092"/>
              <a:ext cx="820419" cy="152400"/>
            </a:xfrm>
            <a:custGeom>
              <a:avLst/>
              <a:gdLst/>
              <a:ahLst/>
              <a:cxnLst/>
              <a:rect l="l" t="t" r="r" b="b"/>
              <a:pathLst>
                <a:path w="820420" h="152400">
                  <a:moveTo>
                    <a:pt x="0" y="119392"/>
                  </a:moveTo>
                  <a:lnTo>
                    <a:pt x="0" y="138722"/>
                  </a:lnTo>
                  <a:lnTo>
                    <a:pt x="0" y="146176"/>
                  </a:lnTo>
                  <a:lnTo>
                    <a:pt x="6057" y="152234"/>
                  </a:lnTo>
                  <a:lnTo>
                    <a:pt x="13512" y="152234"/>
                  </a:lnTo>
                  <a:lnTo>
                    <a:pt x="35217" y="152234"/>
                  </a:lnTo>
                </a:path>
                <a:path w="820420" h="152400">
                  <a:moveTo>
                    <a:pt x="784821" y="152234"/>
                  </a:moveTo>
                  <a:lnTo>
                    <a:pt x="806526" y="152234"/>
                  </a:lnTo>
                  <a:lnTo>
                    <a:pt x="813981" y="152234"/>
                  </a:lnTo>
                  <a:lnTo>
                    <a:pt x="820038" y="146176"/>
                  </a:lnTo>
                  <a:lnTo>
                    <a:pt x="820038" y="138722"/>
                  </a:lnTo>
                  <a:lnTo>
                    <a:pt x="820038" y="119392"/>
                  </a:lnTo>
                </a:path>
                <a:path w="820420" h="152400">
                  <a:moveTo>
                    <a:pt x="820038" y="32842"/>
                  </a:moveTo>
                  <a:lnTo>
                    <a:pt x="820038" y="13512"/>
                  </a:lnTo>
                  <a:lnTo>
                    <a:pt x="820038" y="6057"/>
                  </a:lnTo>
                  <a:lnTo>
                    <a:pt x="813981" y="0"/>
                  </a:lnTo>
                  <a:lnTo>
                    <a:pt x="806526" y="0"/>
                  </a:lnTo>
                  <a:lnTo>
                    <a:pt x="784821" y="0"/>
                  </a:lnTo>
                </a:path>
                <a:path w="820420" h="152400">
                  <a:moveTo>
                    <a:pt x="35217" y="0"/>
                  </a:moveTo>
                  <a:lnTo>
                    <a:pt x="13512" y="0"/>
                  </a:lnTo>
                  <a:lnTo>
                    <a:pt x="6057" y="0"/>
                  </a:lnTo>
                  <a:lnTo>
                    <a:pt x="0" y="6057"/>
                  </a:lnTo>
                  <a:lnTo>
                    <a:pt x="0" y="13512"/>
                  </a:lnTo>
                  <a:lnTo>
                    <a:pt x="0" y="32842"/>
                  </a:lnTo>
                </a:path>
              </a:pathLst>
            </a:custGeom>
            <a:ln w="14719">
              <a:solidFill>
                <a:srgbClr val="99BA3C"/>
              </a:solidFill>
            </a:ln>
          </p:spPr>
          <p:txBody>
            <a:bodyPr wrap="square" lIns="0" tIns="0" rIns="0" bIns="0" rtlCol="0"/>
            <a:lstStyle/>
            <a:p>
              <a:endParaRPr dirty="0"/>
            </a:p>
          </p:txBody>
        </p:sp>
        <p:sp>
          <p:nvSpPr>
            <p:cNvPr id="305" name="object 167">
              <a:extLst>
                <a:ext uri="{FF2B5EF4-FFF2-40B4-BE49-F238E27FC236}">
                  <a16:creationId xmlns:a16="http://schemas.microsoft.com/office/drawing/2014/main" id="{18DA8CC1-C875-4007-B9F4-56A9BFA82128}"/>
                </a:ext>
              </a:extLst>
            </p:cNvPr>
            <p:cNvSpPr/>
            <p:nvPr/>
          </p:nvSpPr>
          <p:spPr>
            <a:xfrm>
              <a:off x="11098759" y="9548872"/>
              <a:ext cx="820419" cy="152400"/>
            </a:xfrm>
            <a:custGeom>
              <a:avLst/>
              <a:gdLst/>
              <a:ahLst/>
              <a:cxnLst/>
              <a:rect l="l" t="t" r="r" b="b"/>
              <a:pathLst>
                <a:path w="820420" h="152400">
                  <a:moveTo>
                    <a:pt x="813981" y="0"/>
                  </a:moveTo>
                  <a:lnTo>
                    <a:pt x="13512" y="0"/>
                  </a:lnTo>
                  <a:lnTo>
                    <a:pt x="6070" y="0"/>
                  </a:lnTo>
                  <a:lnTo>
                    <a:pt x="0" y="6057"/>
                  </a:lnTo>
                  <a:lnTo>
                    <a:pt x="0" y="146164"/>
                  </a:lnTo>
                  <a:lnTo>
                    <a:pt x="6070" y="152234"/>
                  </a:lnTo>
                  <a:lnTo>
                    <a:pt x="813981" y="152234"/>
                  </a:lnTo>
                  <a:lnTo>
                    <a:pt x="820038" y="146164"/>
                  </a:lnTo>
                  <a:lnTo>
                    <a:pt x="820038" y="6057"/>
                  </a:lnTo>
                  <a:lnTo>
                    <a:pt x="813981" y="0"/>
                  </a:lnTo>
                  <a:close/>
                </a:path>
              </a:pathLst>
            </a:custGeom>
            <a:solidFill>
              <a:srgbClr val="99BA3C"/>
            </a:solidFill>
          </p:spPr>
          <p:txBody>
            <a:bodyPr wrap="square" lIns="0" tIns="0" rIns="0" bIns="0" rtlCol="0"/>
            <a:lstStyle/>
            <a:p>
              <a:endParaRPr dirty="0"/>
            </a:p>
          </p:txBody>
        </p:sp>
      </p:grpSp>
      <p:sp>
        <p:nvSpPr>
          <p:cNvPr id="307" name="object 169">
            <a:extLst>
              <a:ext uri="{FF2B5EF4-FFF2-40B4-BE49-F238E27FC236}">
                <a16:creationId xmlns:a16="http://schemas.microsoft.com/office/drawing/2014/main" id="{63ECB59B-6716-462A-A9B1-C099A64EB922}"/>
              </a:ext>
            </a:extLst>
          </p:cNvPr>
          <p:cNvSpPr txBox="1"/>
          <p:nvPr/>
        </p:nvSpPr>
        <p:spPr>
          <a:xfrm>
            <a:off x="6518633" y="4673064"/>
            <a:ext cx="817643" cy="135475"/>
          </a:xfrm>
          <a:prstGeom prst="rect">
            <a:avLst/>
          </a:prstGeom>
          <a:ln w="20859">
            <a:solidFill>
              <a:srgbClr val="99BA3C"/>
            </a:solidFill>
          </a:ln>
        </p:spPr>
        <p:txBody>
          <a:bodyPr vert="horz" wrap="square" lIns="0" tIns="12700" rIns="0" bIns="0" rtlCol="0">
            <a:spAutoFit/>
          </a:bodyPr>
          <a:lstStyle/>
          <a:p>
            <a:pPr algn="ctr">
              <a:lnSpc>
                <a:spcPct val="100000"/>
              </a:lnSpc>
              <a:spcBef>
                <a:spcPts val="100"/>
              </a:spcBef>
            </a:pPr>
            <a:r>
              <a:rPr sz="800" b="1" spc="40" dirty="0">
                <a:latin typeface="Century Gothic"/>
                <a:cs typeface="Century Gothic"/>
              </a:rPr>
              <a:t>1</a:t>
            </a:r>
            <a:endParaRPr sz="800" dirty="0">
              <a:latin typeface="Century Gothic"/>
              <a:cs typeface="Century Gothic"/>
            </a:endParaRPr>
          </a:p>
        </p:txBody>
      </p:sp>
      <p:grpSp>
        <p:nvGrpSpPr>
          <p:cNvPr id="308" name="object 170">
            <a:extLst>
              <a:ext uri="{FF2B5EF4-FFF2-40B4-BE49-F238E27FC236}">
                <a16:creationId xmlns:a16="http://schemas.microsoft.com/office/drawing/2014/main" id="{CD36E1A9-FD53-48A2-A355-FB2E853BFBDF}"/>
              </a:ext>
            </a:extLst>
          </p:cNvPr>
          <p:cNvGrpSpPr/>
          <p:nvPr/>
        </p:nvGrpSpPr>
        <p:grpSpPr>
          <a:xfrm>
            <a:off x="6053734" y="4795979"/>
            <a:ext cx="1747302" cy="55691"/>
            <a:chOff x="10632282" y="9672204"/>
            <a:chExt cx="1753235" cy="55880"/>
          </a:xfrm>
        </p:grpSpPr>
        <p:sp>
          <p:nvSpPr>
            <p:cNvPr id="309" name="object 171">
              <a:extLst>
                <a:ext uri="{FF2B5EF4-FFF2-40B4-BE49-F238E27FC236}">
                  <a16:creationId xmlns:a16="http://schemas.microsoft.com/office/drawing/2014/main" id="{4326C94A-AB66-4774-A0F0-849F2387251B}"/>
                </a:ext>
              </a:extLst>
            </p:cNvPr>
            <p:cNvSpPr/>
            <p:nvPr/>
          </p:nvSpPr>
          <p:spPr>
            <a:xfrm>
              <a:off x="10632282" y="9700106"/>
              <a:ext cx="361315" cy="0"/>
            </a:xfrm>
            <a:custGeom>
              <a:avLst/>
              <a:gdLst/>
              <a:ahLst/>
              <a:cxnLst/>
              <a:rect l="l" t="t" r="r" b="b"/>
              <a:pathLst>
                <a:path w="361315">
                  <a:moveTo>
                    <a:pt x="0" y="0"/>
                  </a:moveTo>
                  <a:lnTo>
                    <a:pt x="361200" y="0"/>
                  </a:lnTo>
                </a:path>
              </a:pathLst>
            </a:custGeom>
            <a:ln w="7365">
              <a:solidFill>
                <a:srgbClr val="20438D"/>
              </a:solidFill>
            </a:ln>
          </p:spPr>
          <p:txBody>
            <a:bodyPr wrap="square" lIns="0" tIns="0" rIns="0" bIns="0" rtlCol="0"/>
            <a:lstStyle/>
            <a:p>
              <a:endParaRPr dirty="0"/>
            </a:p>
          </p:txBody>
        </p:sp>
        <p:sp>
          <p:nvSpPr>
            <p:cNvPr id="310" name="object 172">
              <a:extLst>
                <a:ext uri="{FF2B5EF4-FFF2-40B4-BE49-F238E27FC236}">
                  <a16:creationId xmlns:a16="http://schemas.microsoft.com/office/drawing/2014/main" id="{CED9F244-E536-45B1-A028-6BA56B8054D6}"/>
                </a:ext>
              </a:extLst>
            </p:cNvPr>
            <p:cNvSpPr/>
            <p:nvPr/>
          </p:nvSpPr>
          <p:spPr>
            <a:xfrm>
              <a:off x="10973008" y="9672204"/>
              <a:ext cx="76835" cy="55880"/>
            </a:xfrm>
            <a:custGeom>
              <a:avLst/>
              <a:gdLst/>
              <a:ahLst/>
              <a:cxnLst/>
              <a:rect l="l" t="t" r="r" b="b"/>
              <a:pathLst>
                <a:path w="76834" h="55879">
                  <a:moveTo>
                    <a:pt x="0" y="0"/>
                  </a:moveTo>
                  <a:lnTo>
                    <a:pt x="11515" y="16566"/>
                  </a:lnTo>
                  <a:lnTo>
                    <a:pt x="15354" y="27901"/>
                  </a:lnTo>
                  <a:lnTo>
                    <a:pt x="11515" y="39237"/>
                  </a:lnTo>
                  <a:lnTo>
                    <a:pt x="0" y="55803"/>
                  </a:lnTo>
                  <a:lnTo>
                    <a:pt x="76657" y="27901"/>
                  </a:lnTo>
                  <a:lnTo>
                    <a:pt x="0" y="0"/>
                  </a:lnTo>
                  <a:close/>
                </a:path>
              </a:pathLst>
            </a:custGeom>
            <a:solidFill>
              <a:srgbClr val="20438D"/>
            </a:solidFill>
          </p:spPr>
          <p:txBody>
            <a:bodyPr wrap="square" lIns="0" tIns="0" rIns="0" bIns="0" rtlCol="0"/>
            <a:lstStyle/>
            <a:p>
              <a:endParaRPr dirty="0"/>
            </a:p>
          </p:txBody>
        </p:sp>
        <p:sp>
          <p:nvSpPr>
            <p:cNvPr id="311" name="object 173">
              <a:extLst>
                <a:ext uri="{FF2B5EF4-FFF2-40B4-BE49-F238E27FC236}">
                  <a16:creationId xmlns:a16="http://schemas.microsoft.com/office/drawing/2014/main" id="{BEC517E8-4C6B-45F5-98DC-281A495342F3}"/>
                </a:ext>
              </a:extLst>
            </p:cNvPr>
            <p:cNvSpPr/>
            <p:nvPr/>
          </p:nvSpPr>
          <p:spPr>
            <a:xfrm>
              <a:off x="11967904" y="9700106"/>
              <a:ext cx="361315" cy="0"/>
            </a:xfrm>
            <a:custGeom>
              <a:avLst/>
              <a:gdLst/>
              <a:ahLst/>
              <a:cxnLst/>
              <a:rect l="l" t="t" r="r" b="b"/>
              <a:pathLst>
                <a:path w="361315">
                  <a:moveTo>
                    <a:pt x="0" y="0"/>
                  </a:moveTo>
                  <a:lnTo>
                    <a:pt x="361200" y="0"/>
                  </a:lnTo>
                </a:path>
              </a:pathLst>
            </a:custGeom>
            <a:ln w="7365">
              <a:solidFill>
                <a:srgbClr val="20438D"/>
              </a:solidFill>
            </a:ln>
          </p:spPr>
          <p:txBody>
            <a:bodyPr wrap="square" lIns="0" tIns="0" rIns="0" bIns="0" rtlCol="0"/>
            <a:lstStyle/>
            <a:p>
              <a:endParaRPr dirty="0"/>
            </a:p>
          </p:txBody>
        </p:sp>
        <p:sp>
          <p:nvSpPr>
            <p:cNvPr id="312" name="object 174">
              <a:extLst>
                <a:ext uri="{FF2B5EF4-FFF2-40B4-BE49-F238E27FC236}">
                  <a16:creationId xmlns:a16="http://schemas.microsoft.com/office/drawing/2014/main" id="{1FB303FD-ECAD-4208-95E1-7030182373CB}"/>
                </a:ext>
              </a:extLst>
            </p:cNvPr>
            <p:cNvSpPr/>
            <p:nvPr/>
          </p:nvSpPr>
          <p:spPr>
            <a:xfrm>
              <a:off x="12308618" y="9672204"/>
              <a:ext cx="76835" cy="55880"/>
            </a:xfrm>
            <a:custGeom>
              <a:avLst/>
              <a:gdLst/>
              <a:ahLst/>
              <a:cxnLst/>
              <a:rect l="l" t="t" r="r" b="b"/>
              <a:pathLst>
                <a:path w="76834" h="55879">
                  <a:moveTo>
                    <a:pt x="0" y="0"/>
                  </a:moveTo>
                  <a:lnTo>
                    <a:pt x="11522" y="16566"/>
                  </a:lnTo>
                  <a:lnTo>
                    <a:pt x="15363" y="27901"/>
                  </a:lnTo>
                  <a:lnTo>
                    <a:pt x="11522" y="39237"/>
                  </a:lnTo>
                  <a:lnTo>
                    <a:pt x="0" y="55803"/>
                  </a:lnTo>
                  <a:lnTo>
                    <a:pt x="76669" y="27901"/>
                  </a:lnTo>
                  <a:lnTo>
                    <a:pt x="0" y="0"/>
                  </a:lnTo>
                  <a:close/>
                </a:path>
              </a:pathLst>
            </a:custGeom>
            <a:solidFill>
              <a:srgbClr val="20438D"/>
            </a:solidFill>
          </p:spPr>
          <p:txBody>
            <a:bodyPr wrap="square" lIns="0" tIns="0" rIns="0" bIns="0" rtlCol="0"/>
            <a:lstStyle/>
            <a:p>
              <a:endParaRPr dirty="0"/>
            </a:p>
          </p:txBody>
        </p:sp>
      </p:grpSp>
      <p:sp>
        <p:nvSpPr>
          <p:cNvPr id="313" name="object 35">
            <a:extLst>
              <a:ext uri="{FF2B5EF4-FFF2-40B4-BE49-F238E27FC236}">
                <a16:creationId xmlns:a16="http://schemas.microsoft.com/office/drawing/2014/main" id="{B13B2C80-F777-4ECE-8056-298D832F510F}"/>
              </a:ext>
            </a:extLst>
          </p:cNvPr>
          <p:cNvSpPr/>
          <p:nvPr/>
        </p:nvSpPr>
        <p:spPr>
          <a:xfrm>
            <a:off x="4771567" y="2113245"/>
            <a:ext cx="1233427" cy="235421"/>
          </a:xfrm>
          <a:custGeom>
            <a:avLst/>
            <a:gdLst/>
            <a:ahLst/>
            <a:cxnLst/>
            <a:rect l="l" t="t" r="r" b="b"/>
            <a:pathLst>
              <a:path w="1237615" h="236220">
                <a:moveTo>
                  <a:pt x="1203045" y="0"/>
                </a:moveTo>
                <a:lnTo>
                  <a:pt x="34378" y="0"/>
                </a:lnTo>
                <a:lnTo>
                  <a:pt x="21013" y="2705"/>
                </a:lnTo>
                <a:lnTo>
                  <a:pt x="10083" y="10079"/>
                </a:lnTo>
                <a:lnTo>
                  <a:pt x="2707" y="21007"/>
                </a:lnTo>
                <a:lnTo>
                  <a:pt x="0" y="34378"/>
                </a:lnTo>
                <a:lnTo>
                  <a:pt x="0" y="201333"/>
                </a:lnTo>
                <a:lnTo>
                  <a:pt x="2707" y="214698"/>
                </a:lnTo>
                <a:lnTo>
                  <a:pt x="10083" y="225628"/>
                </a:lnTo>
                <a:lnTo>
                  <a:pt x="21013" y="233004"/>
                </a:lnTo>
                <a:lnTo>
                  <a:pt x="34378" y="235711"/>
                </a:lnTo>
                <a:lnTo>
                  <a:pt x="1203045" y="235711"/>
                </a:lnTo>
                <a:lnTo>
                  <a:pt x="1216416" y="233004"/>
                </a:lnTo>
                <a:lnTo>
                  <a:pt x="1227345" y="225628"/>
                </a:lnTo>
                <a:lnTo>
                  <a:pt x="1234719" y="214698"/>
                </a:lnTo>
                <a:lnTo>
                  <a:pt x="1237424" y="201333"/>
                </a:lnTo>
                <a:lnTo>
                  <a:pt x="1237424" y="34378"/>
                </a:lnTo>
                <a:lnTo>
                  <a:pt x="1234719" y="21007"/>
                </a:lnTo>
                <a:lnTo>
                  <a:pt x="1227345" y="10079"/>
                </a:lnTo>
                <a:lnTo>
                  <a:pt x="1216416" y="2705"/>
                </a:lnTo>
                <a:lnTo>
                  <a:pt x="1203045" y="0"/>
                </a:lnTo>
                <a:close/>
              </a:path>
            </a:pathLst>
          </a:custGeom>
          <a:solidFill>
            <a:srgbClr val="D35227"/>
          </a:solidFill>
        </p:spPr>
        <p:txBody>
          <a:bodyPr wrap="square" lIns="0" tIns="0" rIns="0" bIns="0" rtlCol="0"/>
          <a:lstStyle/>
          <a:p>
            <a:endParaRPr dirty="0"/>
          </a:p>
        </p:txBody>
      </p:sp>
      <p:sp>
        <p:nvSpPr>
          <p:cNvPr id="314" name="object 36">
            <a:extLst>
              <a:ext uri="{FF2B5EF4-FFF2-40B4-BE49-F238E27FC236}">
                <a16:creationId xmlns:a16="http://schemas.microsoft.com/office/drawing/2014/main" id="{398DF6DE-F563-48A9-8B07-73DB321C105E}"/>
              </a:ext>
            </a:extLst>
          </p:cNvPr>
          <p:cNvSpPr txBox="1"/>
          <p:nvPr/>
        </p:nvSpPr>
        <p:spPr>
          <a:xfrm>
            <a:off x="4814889" y="2160440"/>
            <a:ext cx="1143562" cy="148720"/>
          </a:xfrm>
          <a:prstGeom prst="rect">
            <a:avLst/>
          </a:prstGeom>
        </p:spPr>
        <p:txBody>
          <a:bodyPr vert="horz" wrap="square" lIns="0" tIns="13970" rIns="0" bIns="0" rtlCol="0">
            <a:spAutoFit/>
          </a:bodyPr>
          <a:lstStyle/>
          <a:p>
            <a:pPr marL="12700">
              <a:lnSpc>
                <a:spcPct val="100000"/>
              </a:lnSpc>
              <a:spcBef>
                <a:spcPts val="110"/>
              </a:spcBef>
            </a:pPr>
            <a:r>
              <a:rPr sz="800" b="1" spc="25" dirty="0">
                <a:solidFill>
                  <a:srgbClr val="FFFFFF"/>
                </a:solidFill>
                <a:latin typeface="Century Gothic"/>
                <a:cs typeface="Century Gothic"/>
              </a:rPr>
              <a:t>Cambridge</a:t>
            </a:r>
            <a:r>
              <a:rPr sz="800" b="1" dirty="0">
                <a:solidFill>
                  <a:srgbClr val="FFFFFF"/>
                </a:solidFill>
                <a:latin typeface="Century Gothic"/>
                <a:cs typeface="Century Gothic"/>
              </a:rPr>
              <a:t> </a:t>
            </a:r>
            <a:r>
              <a:rPr sz="800" b="1" spc="25" dirty="0">
                <a:solidFill>
                  <a:srgbClr val="FFFFFF"/>
                </a:solidFill>
                <a:latin typeface="Century Gothic"/>
                <a:cs typeface="Century Gothic"/>
              </a:rPr>
              <a:t>Nationals</a:t>
            </a:r>
            <a:endParaRPr sz="800" dirty="0">
              <a:latin typeface="Century Gothic"/>
              <a:cs typeface="Century Gothic"/>
            </a:endParaRPr>
          </a:p>
        </p:txBody>
      </p:sp>
      <p:sp>
        <p:nvSpPr>
          <p:cNvPr id="315" name="object 37">
            <a:extLst>
              <a:ext uri="{FF2B5EF4-FFF2-40B4-BE49-F238E27FC236}">
                <a16:creationId xmlns:a16="http://schemas.microsoft.com/office/drawing/2014/main" id="{40466B6F-162D-4102-BFCB-1A36B6BA5904}"/>
              </a:ext>
            </a:extLst>
          </p:cNvPr>
          <p:cNvSpPr/>
          <p:nvPr/>
        </p:nvSpPr>
        <p:spPr>
          <a:xfrm>
            <a:off x="4771567" y="2120358"/>
            <a:ext cx="1233427" cy="235421"/>
          </a:xfrm>
          <a:custGeom>
            <a:avLst/>
            <a:gdLst/>
            <a:ahLst/>
            <a:cxnLst/>
            <a:rect l="l" t="t" r="r" b="b"/>
            <a:pathLst>
              <a:path w="1237615" h="236220">
                <a:moveTo>
                  <a:pt x="34378" y="0"/>
                </a:moveTo>
                <a:lnTo>
                  <a:pt x="21013" y="2705"/>
                </a:lnTo>
                <a:lnTo>
                  <a:pt x="10083" y="10079"/>
                </a:lnTo>
                <a:lnTo>
                  <a:pt x="2707" y="21007"/>
                </a:lnTo>
                <a:lnTo>
                  <a:pt x="0" y="34378"/>
                </a:lnTo>
                <a:lnTo>
                  <a:pt x="0" y="201333"/>
                </a:lnTo>
                <a:lnTo>
                  <a:pt x="2707" y="214698"/>
                </a:lnTo>
                <a:lnTo>
                  <a:pt x="10083" y="225628"/>
                </a:lnTo>
                <a:lnTo>
                  <a:pt x="21013" y="233004"/>
                </a:lnTo>
                <a:lnTo>
                  <a:pt x="34378" y="235711"/>
                </a:lnTo>
                <a:lnTo>
                  <a:pt x="1203045" y="235711"/>
                </a:lnTo>
                <a:lnTo>
                  <a:pt x="1216416" y="233004"/>
                </a:lnTo>
                <a:lnTo>
                  <a:pt x="1227345" y="225628"/>
                </a:lnTo>
                <a:lnTo>
                  <a:pt x="1234719" y="214698"/>
                </a:lnTo>
                <a:lnTo>
                  <a:pt x="1237424" y="201333"/>
                </a:lnTo>
                <a:lnTo>
                  <a:pt x="1237424" y="34378"/>
                </a:lnTo>
                <a:lnTo>
                  <a:pt x="1234719" y="21007"/>
                </a:lnTo>
                <a:lnTo>
                  <a:pt x="1227345" y="10079"/>
                </a:lnTo>
                <a:lnTo>
                  <a:pt x="1216416" y="2705"/>
                </a:lnTo>
                <a:lnTo>
                  <a:pt x="1203045" y="0"/>
                </a:lnTo>
                <a:lnTo>
                  <a:pt x="34378" y="0"/>
                </a:lnTo>
                <a:close/>
              </a:path>
            </a:pathLst>
          </a:custGeom>
          <a:ln w="14719">
            <a:solidFill>
              <a:srgbClr val="D35227"/>
            </a:solidFill>
          </a:ln>
        </p:spPr>
        <p:txBody>
          <a:bodyPr wrap="square" lIns="0" tIns="0" rIns="0" bIns="0" rtlCol="0"/>
          <a:lstStyle/>
          <a:p>
            <a:endParaRPr dirty="0"/>
          </a:p>
        </p:txBody>
      </p:sp>
      <p:sp>
        <p:nvSpPr>
          <p:cNvPr id="317" name="object 55">
            <a:extLst>
              <a:ext uri="{FF2B5EF4-FFF2-40B4-BE49-F238E27FC236}">
                <a16:creationId xmlns:a16="http://schemas.microsoft.com/office/drawing/2014/main" id="{84C7A1D1-814E-4706-BD03-B7E8D0C0595A}"/>
              </a:ext>
            </a:extLst>
          </p:cNvPr>
          <p:cNvSpPr txBox="1"/>
          <p:nvPr/>
        </p:nvSpPr>
        <p:spPr>
          <a:xfrm>
            <a:off x="6518636" y="2120358"/>
            <a:ext cx="817643" cy="235421"/>
          </a:xfrm>
          <a:prstGeom prst="rect">
            <a:avLst/>
          </a:prstGeom>
          <a:ln w="20859">
            <a:noFill/>
          </a:ln>
        </p:spPr>
        <p:txBody>
          <a:bodyPr vert="horz" wrap="square" lIns="0" tIns="53975" rIns="0" bIns="0" rtlCol="0">
            <a:spAutoFit/>
          </a:bodyPr>
          <a:lstStyle/>
          <a:p>
            <a:pPr marL="125095">
              <a:lnSpc>
                <a:spcPct val="100000"/>
              </a:lnSpc>
              <a:spcBef>
                <a:spcPts val="425"/>
              </a:spcBef>
            </a:pPr>
            <a:r>
              <a:rPr sz="800" b="1" spc="25" dirty="0">
                <a:latin typeface="Century Gothic"/>
                <a:cs typeface="Century Gothic"/>
              </a:rPr>
              <a:t>GCSE</a:t>
            </a:r>
            <a:r>
              <a:rPr sz="800" b="1" spc="-15" dirty="0">
                <a:latin typeface="Century Gothic"/>
                <a:cs typeface="Century Gothic"/>
              </a:rPr>
              <a:t> </a:t>
            </a:r>
            <a:r>
              <a:rPr sz="800" b="1" spc="20" dirty="0">
                <a:latin typeface="Century Gothic"/>
                <a:cs typeface="Century Gothic"/>
              </a:rPr>
              <a:t>(9-1)</a:t>
            </a:r>
            <a:endParaRPr sz="800" dirty="0">
              <a:latin typeface="Century Gothic"/>
              <a:cs typeface="Century Gothic"/>
            </a:endParaRPr>
          </a:p>
        </p:txBody>
      </p:sp>
      <p:sp>
        <p:nvSpPr>
          <p:cNvPr id="318" name="object 79">
            <a:extLst>
              <a:ext uri="{FF2B5EF4-FFF2-40B4-BE49-F238E27FC236}">
                <a16:creationId xmlns:a16="http://schemas.microsoft.com/office/drawing/2014/main" id="{97520EBD-CC7C-4C4F-8068-CFF8F76B6741}"/>
              </a:ext>
            </a:extLst>
          </p:cNvPr>
          <p:cNvSpPr/>
          <p:nvPr/>
        </p:nvSpPr>
        <p:spPr>
          <a:xfrm>
            <a:off x="7824160" y="2121218"/>
            <a:ext cx="817643" cy="235421"/>
          </a:xfrm>
          <a:custGeom>
            <a:avLst/>
            <a:gdLst/>
            <a:ahLst/>
            <a:cxnLst/>
            <a:rect l="l" t="t" r="r" b="b"/>
            <a:pathLst>
              <a:path w="820419" h="236220">
                <a:moveTo>
                  <a:pt x="785660" y="0"/>
                </a:moveTo>
                <a:lnTo>
                  <a:pt x="34378" y="0"/>
                </a:lnTo>
                <a:lnTo>
                  <a:pt x="21007" y="2705"/>
                </a:lnTo>
                <a:lnTo>
                  <a:pt x="10079" y="10079"/>
                </a:lnTo>
                <a:lnTo>
                  <a:pt x="2705" y="21007"/>
                </a:lnTo>
                <a:lnTo>
                  <a:pt x="0" y="34378"/>
                </a:lnTo>
                <a:lnTo>
                  <a:pt x="0" y="201333"/>
                </a:lnTo>
                <a:lnTo>
                  <a:pt x="2705" y="214698"/>
                </a:lnTo>
                <a:lnTo>
                  <a:pt x="10079" y="225628"/>
                </a:lnTo>
                <a:lnTo>
                  <a:pt x="21007" y="233004"/>
                </a:lnTo>
                <a:lnTo>
                  <a:pt x="34378" y="235711"/>
                </a:lnTo>
                <a:lnTo>
                  <a:pt x="785660" y="235711"/>
                </a:lnTo>
                <a:lnTo>
                  <a:pt x="799031" y="233004"/>
                </a:lnTo>
                <a:lnTo>
                  <a:pt x="809959" y="225628"/>
                </a:lnTo>
                <a:lnTo>
                  <a:pt x="817333" y="214698"/>
                </a:lnTo>
                <a:lnTo>
                  <a:pt x="820038" y="201333"/>
                </a:lnTo>
                <a:lnTo>
                  <a:pt x="820038" y="34378"/>
                </a:lnTo>
                <a:lnTo>
                  <a:pt x="817333" y="21007"/>
                </a:lnTo>
                <a:lnTo>
                  <a:pt x="809959" y="10079"/>
                </a:lnTo>
                <a:lnTo>
                  <a:pt x="799031" y="2705"/>
                </a:lnTo>
                <a:lnTo>
                  <a:pt x="785660" y="0"/>
                </a:lnTo>
                <a:close/>
              </a:path>
            </a:pathLst>
          </a:custGeom>
          <a:solidFill>
            <a:srgbClr val="99BA3C"/>
          </a:solidFill>
        </p:spPr>
        <p:txBody>
          <a:bodyPr wrap="square" lIns="0" tIns="0" rIns="0" bIns="0" rtlCol="0"/>
          <a:lstStyle/>
          <a:p>
            <a:endParaRPr dirty="0"/>
          </a:p>
        </p:txBody>
      </p:sp>
      <p:sp>
        <p:nvSpPr>
          <p:cNvPr id="319" name="object 80">
            <a:extLst>
              <a:ext uri="{FF2B5EF4-FFF2-40B4-BE49-F238E27FC236}">
                <a16:creationId xmlns:a16="http://schemas.microsoft.com/office/drawing/2014/main" id="{0BD182DE-C5E3-47B7-A954-FDD649F0A868}"/>
              </a:ext>
            </a:extLst>
          </p:cNvPr>
          <p:cNvSpPr txBox="1"/>
          <p:nvPr/>
        </p:nvSpPr>
        <p:spPr>
          <a:xfrm>
            <a:off x="7886041" y="2160438"/>
            <a:ext cx="739803" cy="148720"/>
          </a:xfrm>
          <a:prstGeom prst="rect">
            <a:avLst/>
          </a:prstGeom>
        </p:spPr>
        <p:txBody>
          <a:bodyPr vert="horz" wrap="square" lIns="0" tIns="13970" rIns="0" bIns="0" rtlCol="0">
            <a:spAutoFit/>
          </a:bodyPr>
          <a:lstStyle/>
          <a:p>
            <a:pPr marL="38100">
              <a:lnSpc>
                <a:spcPct val="100000"/>
              </a:lnSpc>
              <a:spcBef>
                <a:spcPts val="110"/>
              </a:spcBef>
            </a:pPr>
            <a:r>
              <a:rPr sz="800" b="1" spc="25" dirty="0">
                <a:latin typeface="Century Gothic"/>
                <a:cs typeface="Century Gothic"/>
              </a:rPr>
              <a:t>GCSE</a:t>
            </a:r>
            <a:r>
              <a:rPr sz="800" b="1" spc="-20" dirty="0">
                <a:latin typeface="Century Gothic"/>
                <a:cs typeface="Century Gothic"/>
              </a:rPr>
              <a:t> </a:t>
            </a:r>
            <a:r>
              <a:rPr sz="800" b="1" spc="45" dirty="0">
                <a:latin typeface="Century Gothic"/>
                <a:cs typeface="Century Gothic"/>
              </a:rPr>
              <a:t>(A</a:t>
            </a:r>
            <a:r>
              <a:rPr sz="675" b="1" spc="67" baseline="30864" dirty="0">
                <a:latin typeface="Century Gothic"/>
                <a:cs typeface="Century Gothic"/>
              </a:rPr>
              <a:t>*</a:t>
            </a:r>
            <a:r>
              <a:rPr sz="800" b="1" spc="45" dirty="0">
                <a:latin typeface="Century Gothic"/>
                <a:cs typeface="Century Gothic"/>
              </a:rPr>
              <a:t>–G)</a:t>
            </a:r>
            <a:endParaRPr sz="800" dirty="0">
              <a:latin typeface="Century Gothic"/>
              <a:cs typeface="Century Gothic"/>
            </a:endParaRPr>
          </a:p>
        </p:txBody>
      </p:sp>
      <p:sp>
        <p:nvSpPr>
          <p:cNvPr id="164" name="object 146">
            <a:extLst>
              <a:ext uri="{FF2B5EF4-FFF2-40B4-BE49-F238E27FC236}">
                <a16:creationId xmlns:a16="http://schemas.microsoft.com/office/drawing/2014/main" id="{734B4D3F-CB69-1940-8E29-BAC798FDC3AA}"/>
              </a:ext>
            </a:extLst>
          </p:cNvPr>
          <p:cNvSpPr/>
          <p:nvPr/>
        </p:nvSpPr>
        <p:spPr>
          <a:xfrm>
            <a:off x="7899128" y="4112618"/>
            <a:ext cx="704363" cy="0"/>
          </a:xfrm>
          <a:custGeom>
            <a:avLst/>
            <a:gdLst/>
            <a:ahLst/>
            <a:cxnLst/>
            <a:rect l="l" t="t" r="r" b="b"/>
            <a:pathLst>
              <a:path w="706755">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165" name="object 146">
            <a:extLst>
              <a:ext uri="{FF2B5EF4-FFF2-40B4-BE49-F238E27FC236}">
                <a16:creationId xmlns:a16="http://schemas.microsoft.com/office/drawing/2014/main" id="{7C0ACD9F-9FD7-BB44-A293-3DED1856EBE3}"/>
              </a:ext>
            </a:extLst>
          </p:cNvPr>
          <p:cNvSpPr/>
          <p:nvPr/>
        </p:nvSpPr>
        <p:spPr>
          <a:xfrm>
            <a:off x="7899128" y="4355550"/>
            <a:ext cx="704363" cy="0"/>
          </a:xfrm>
          <a:custGeom>
            <a:avLst/>
            <a:gdLst/>
            <a:ahLst/>
            <a:cxnLst/>
            <a:rect l="l" t="t" r="r" b="b"/>
            <a:pathLst>
              <a:path w="706755">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166" name="object 146">
            <a:extLst>
              <a:ext uri="{FF2B5EF4-FFF2-40B4-BE49-F238E27FC236}">
                <a16:creationId xmlns:a16="http://schemas.microsoft.com/office/drawing/2014/main" id="{0F4126BC-3EFB-ED44-A242-6D212D080172}"/>
              </a:ext>
            </a:extLst>
          </p:cNvPr>
          <p:cNvSpPr/>
          <p:nvPr/>
        </p:nvSpPr>
        <p:spPr>
          <a:xfrm>
            <a:off x="7899128" y="4431658"/>
            <a:ext cx="704363" cy="0"/>
          </a:xfrm>
          <a:custGeom>
            <a:avLst/>
            <a:gdLst/>
            <a:ahLst/>
            <a:cxnLst/>
            <a:rect l="l" t="t" r="r" b="b"/>
            <a:pathLst>
              <a:path w="706755">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167" name="object 92">
            <a:extLst>
              <a:ext uri="{FF2B5EF4-FFF2-40B4-BE49-F238E27FC236}">
                <a16:creationId xmlns:a16="http://schemas.microsoft.com/office/drawing/2014/main" id="{CE48EE8E-CFC7-DF45-B0AC-D2CD96E06AC5}"/>
              </a:ext>
            </a:extLst>
          </p:cNvPr>
          <p:cNvSpPr txBox="1"/>
          <p:nvPr/>
        </p:nvSpPr>
        <p:spPr>
          <a:xfrm>
            <a:off x="8195180" y="3964502"/>
            <a:ext cx="89232" cy="136753"/>
          </a:xfrm>
          <a:prstGeom prst="rect">
            <a:avLst/>
          </a:prstGeom>
        </p:spPr>
        <p:txBody>
          <a:bodyPr vert="horz" wrap="square" lIns="0" tIns="13970" rIns="0" bIns="0" rtlCol="0">
            <a:spAutoFit/>
          </a:bodyPr>
          <a:lstStyle/>
          <a:p>
            <a:pPr marL="12700">
              <a:lnSpc>
                <a:spcPct val="100000"/>
              </a:lnSpc>
              <a:spcBef>
                <a:spcPts val="110"/>
              </a:spcBef>
            </a:pPr>
            <a:r>
              <a:rPr lang="en-GB" sz="800" b="1" spc="35" dirty="0">
                <a:latin typeface="Century Gothic"/>
                <a:cs typeface="Century Gothic"/>
              </a:rPr>
              <a:t>D</a:t>
            </a:r>
            <a:endParaRPr sz="800" dirty="0">
              <a:latin typeface="Century Gothic"/>
              <a:cs typeface="Century Gothic"/>
            </a:endParaRPr>
          </a:p>
        </p:txBody>
      </p:sp>
      <p:sp>
        <p:nvSpPr>
          <p:cNvPr id="168" name="object 92">
            <a:extLst>
              <a:ext uri="{FF2B5EF4-FFF2-40B4-BE49-F238E27FC236}">
                <a16:creationId xmlns:a16="http://schemas.microsoft.com/office/drawing/2014/main" id="{4F454CFB-7723-C04C-8B1A-8EA28E9F535E}"/>
              </a:ext>
            </a:extLst>
          </p:cNvPr>
          <p:cNvSpPr txBox="1"/>
          <p:nvPr/>
        </p:nvSpPr>
        <p:spPr>
          <a:xfrm>
            <a:off x="8195180" y="4207434"/>
            <a:ext cx="89232" cy="136753"/>
          </a:xfrm>
          <a:prstGeom prst="rect">
            <a:avLst/>
          </a:prstGeom>
        </p:spPr>
        <p:txBody>
          <a:bodyPr vert="horz" wrap="square" lIns="0" tIns="13970" rIns="0" bIns="0" rtlCol="0">
            <a:spAutoFit/>
          </a:bodyPr>
          <a:lstStyle/>
          <a:p>
            <a:pPr marL="12700">
              <a:lnSpc>
                <a:spcPct val="100000"/>
              </a:lnSpc>
              <a:spcBef>
                <a:spcPts val="110"/>
              </a:spcBef>
            </a:pPr>
            <a:r>
              <a:rPr lang="en-GB" sz="800" b="1" spc="35" dirty="0">
                <a:latin typeface="Century Gothic"/>
                <a:cs typeface="Century Gothic"/>
              </a:rPr>
              <a:t>E</a:t>
            </a:r>
            <a:endParaRPr sz="800" dirty="0">
              <a:latin typeface="Century Gothic"/>
              <a:cs typeface="Century Gothic"/>
            </a:endParaRPr>
          </a:p>
        </p:txBody>
      </p:sp>
      <p:sp>
        <p:nvSpPr>
          <p:cNvPr id="173" name="object 92">
            <a:extLst>
              <a:ext uri="{FF2B5EF4-FFF2-40B4-BE49-F238E27FC236}">
                <a16:creationId xmlns:a16="http://schemas.microsoft.com/office/drawing/2014/main" id="{BEC01281-FB71-F943-8C05-61A76D87BBC3}"/>
              </a:ext>
            </a:extLst>
          </p:cNvPr>
          <p:cNvSpPr txBox="1"/>
          <p:nvPr/>
        </p:nvSpPr>
        <p:spPr>
          <a:xfrm>
            <a:off x="8195180" y="4443958"/>
            <a:ext cx="89232" cy="136753"/>
          </a:xfrm>
          <a:prstGeom prst="rect">
            <a:avLst/>
          </a:prstGeom>
        </p:spPr>
        <p:txBody>
          <a:bodyPr vert="horz" wrap="square" lIns="0" tIns="13970" rIns="0" bIns="0" rtlCol="0">
            <a:spAutoFit/>
          </a:bodyPr>
          <a:lstStyle/>
          <a:p>
            <a:pPr marL="12700">
              <a:lnSpc>
                <a:spcPct val="100000"/>
              </a:lnSpc>
              <a:spcBef>
                <a:spcPts val="110"/>
              </a:spcBef>
            </a:pPr>
            <a:r>
              <a:rPr lang="en-GB" sz="800" b="1" spc="35" dirty="0">
                <a:latin typeface="Century Gothic"/>
                <a:cs typeface="Century Gothic"/>
              </a:rPr>
              <a:t>F</a:t>
            </a:r>
            <a:endParaRPr sz="800" dirty="0">
              <a:latin typeface="Century Gothic"/>
              <a:cs typeface="Century Gothic"/>
            </a:endParaRPr>
          </a:p>
        </p:txBody>
      </p:sp>
      <p:sp>
        <p:nvSpPr>
          <p:cNvPr id="175" name="object 146">
            <a:extLst>
              <a:ext uri="{FF2B5EF4-FFF2-40B4-BE49-F238E27FC236}">
                <a16:creationId xmlns:a16="http://schemas.microsoft.com/office/drawing/2014/main" id="{38AC11F3-34EA-404F-8DCF-BD6B54277028}"/>
              </a:ext>
            </a:extLst>
          </p:cNvPr>
          <p:cNvSpPr/>
          <p:nvPr/>
        </p:nvSpPr>
        <p:spPr>
          <a:xfrm>
            <a:off x="6565419" y="4112618"/>
            <a:ext cx="704363" cy="0"/>
          </a:xfrm>
          <a:custGeom>
            <a:avLst/>
            <a:gdLst/>
            <a:ahLst/>
            <a:cxnLst/>
            <a:rect l="l" t="t" r="r" b="b"/>
            <a:pathLst>
              <a:path w="706755">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192" name="object 146">
            <a:extLst>
              <a:ext uri="{FF2B5EF4-FFF2-40B4-BE49-F238E27FC236}">
                <a16:creationId xmlns:a16="http://schemas.microsoft.com/office/drawing/2014/main" id="{62AF4149-76A4-3244-85A2-808E4A1A97BD}"/>
              </a:ext>
            </a:extLst>
          </p:cNvPr>
          <p:cNvSpPr/>
          <p:nvPr/>
        </p:nvSpPr>
        <p:spPr>
          <a:xfrm>
            <a:off x="6565419" y="4472661"/>
            <a:ext cx="704363" cy="0"/>
          </a:xfrm>
          <a:custGeom>
            <a:avLst/>
            <a:gdLst/>
            <a:ahLst/>
            <a:cxnLst/>
            <a:rect l="l" t="t" r="r" b="b"/>
            <a:pathLst>
              <a:path w="706755">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193" name="object 92">
            <a:extLst>
              <a:ext uri="{FF2B5EF4-FFF2-40B4-BE49-F238E27FC236}">
                <a16:creationId xmlns:a16="http://schemas.microsoft.com/office/drawing/2014/main" id="{88B5F1BE-454B-B740-BD24-006EED92604E}"/>
              </a:ext>
            </a:extLst>
          </p:cNvPr>
          <p:cNvSpPr txBox="1"/>
          <p:nvPr/>
        </p:nvSpPr>
        <p:spPr>
          <a:xfrm>
            <a:off x="6876256" y="3964502"/>
            <a:ext cx="89232" cy="136753"/>
          </a:xfrm>
          <a:prstGeom prst="rect">
            <a:avLst/>
          </a:prstGeom>
        </p:spPr>
        <p:txBody>
          <a:bodyPr vert="horz" wrap="square" lIns="0" tIns="13970" rIns="0" bIns="0" rtlCol="0">
            <a:spAutoFit/>
          </a:bodyPr>
          <a:lstStyle/>
          <a:p>
            <a:pPr marL="12700">
              <a:lnSpc>
                <a:spcPct val="100000"/>
              </a:lnSpc>
              <a:spcBef>
                <a:spcPts val="110"/>
              </a:spcBef>
            </a:pPr>
            <a:r>
              <a:rPr lang="en-GB" sz="800" b="1" spc="35" dirty="0">
                <a:latin typeface="Century Gothic"/>
                <a:cs typeface="Century Gothic"/>
              </a:rPr>
              <a:t>3</a:t>
            </a:r>
            <a:endParaRPr sz="800" dirty="0">
              <a:latin typeface="Century Gothic"/>
              <a:cs typeface="Century Gothic"/>
            </a:endParaRPr>
          </a:p>
        </p:txBody>
      </p:sp>
      <p:sp>
        <p:nvSpPr>
          <p:cNvPr id="217" name="object 92">
            <a:extLst>
              <a:ext uri="{FF2B5EF4-FFF2-40B4-BE49-F238E27FC236}">
                <a16:creationId xmlns:a16="http://schemas.microsoft.com/office/drawing/2014/main" id="{37B8DA8B-AD5F-3D43-A7B4-023F70BFC664}"/>
              </a:ext>
            </a:extLst>
          </p:cNvPr>
          <p:cNvSpPr txBox="1"/>
          <p:nvPr/>
        </p:nvSpPr>
        <p:spPr>
          <a:xfrm>
            <a:off x="6876256" y="4328645"/>
            <a:ext cx="89232" cy="136753"/>
          </a:xfrm>
          <a:prstGeom prst="rect">
            <a:avLst/>
          </a:prstGeom>
        </p:spPr>
        <p:txBody>
          <a:bodyPr vert="horz" wrap="square" lIns="0" tIns="13970" rIns="0" bIns="0" rtlCol="0">
            <a:spAutoFit/>
          </a:bodyPr>
          <a:lstStyle/>
          <a:p>
            <a:pPr marL="12700">
              <a:lnSpc>
                <a:spcPct val="100000"/>
              </a:lnSpc>
              <a:spcBef>
                <a:spcPts val="110"/>
              </a:spcBef>
            </a:pPr>
            <a:r>
              <a:rPr lang="en-GB" sz="800" b="1" spc="35" dirty="0">
                <a:latin typeface="Century Gothic"/>
                <a:cs typeface="Century Gothic"/>
              </a:rPr>
              <a:t>2</a:t>
            </a:r>
            <a:endParaRPr sz="800" dirty="0">
              <a:latin typeface="Century Gothic"/>
              <a:cs typeface="Century Gothic"/>
            </a:endParaRPr>
          </a:p>
        </p:txBody>
      </p:sp>
      <p:sp>
        <p:nvSpPr>
          <p:cNvPr id="218" name="object 146">
            <a:extLst>
              <a:ext uri="{FF2B5EF4-FFF2-40B4-BE49-F238E27FC236}">
                <a16:creationId xmlns:a16="http://schemas.microsoft.com/office/drawing/2014/main" id="{6C2CDBCC-A237-F84C-A875-065398A61890}"/>
              </a:ext>
            </a:extLst>
          </p:cNvPr>
          <p:cNvSpPr/>
          <p:nvPr/>
        </p:nvSpPr>
        <p:spPr>
          <a:xfrm>
            <a:off x="6565419" y="3520154"/>
            <a:ext cx="704363" cy="0"/>
          </a:xfrm>
          <a:custGeom>
            <a:avLst/>
            <a:gdLst/>
            <a:ahLst/>
            <a:cxnLst/>
            <a:rect l="l" t="t" r="r" b="b"/>
            <a:pathLst>
              <a:path w="706755">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219" name="object 146">
            <a:extLst>
              <a:ext uri="{FF2B5EF4-FFF2-40B4-BE49-F238E27FC236}">
                <a16:creationId xmlns:a16="http://schemas.microsoft.com/office/drawing/2014/main" id="{2069BBAC-61BF-E044-AE71-5B19800BD374}"/>
              </a:ext>
            </a:extLst>
          </p:cNvPr>
          <p:cNvSpPr/>
          <p:nvPr/>
        </p:nvSpPr>
        <p:spPr>
          <a:xfrm>
            <a:off x="6565419" y="3312330"/>
            <a:ext cx="704363" cy="0"/>
          </a:xfrm>
          <a:custGeom>
            <a:avLst/>
            <a:gdLst/>
            <a:ahLst/>
            <a:cxnLst/>
            <a:rect l="l" t="t" r="r" b="b"/>
            <a:pathLst>
              <a:path w="706755">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321" name="object 146">
            <a:extLst>
              <a:ext uri="{FF2B5EF4-FFF2-40B4-BE49-F238E27FC236}">
                <a16:creationId xmlns:a16="http://schemas.microsoft.com/office/drawing/2014/main" id="{D8265521-F056-9446-8065-F58D7B94459A}"/>
              </a:ext>
            </a:extLst>
          </p:cNvPr>
          <p:cNvSpPr/>
          <p:nvPr/>
        </p:nvSpPr>
        <p:spPr>
          <a:xfrm>
            <a:off x="6565419" y="2892585"/>
            <a:ext cx="704363" cy="0"/>
          </a:xfrm>
          <a:custGeom>
            <a:avLst/>
            <a:gdLst/>
            <a:ahLst/>
            <a:cxnLst/>
            <a:rect l="l" t="t" r="r" b="b"/>
            <a:pathLst>
              <a:path w="706755">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322" name="object 146">
            <a:extLst>
              <a:ext uri="{FF2B5EF4-FFF2-40B4-BE49-F238E27FC236}">
                <a16:creationId xmlns:a16="http://schemas.microsoft.com/office/drawing/2014/main" id="{930D7057-2A76-4E49-AFCE-84508C1617D9}"/>
              </a:ext>
            </a:extLst>
          </p:cNvPr>
          <p:cNvSpPr/>
          <p:nvPr/>
        </p:nvSpPr>
        <p:spPr>
          <a:xfrm>
            <a:off x="6565419" y="2664260"/>
            <a:ext cx="704363" cy="0"/>
          </a:xfrm>
          <a:custGeom>
            <a:avLst/>
            <a:gdLst/>
            <a:ahLst/>
            <a:cxnLst/>
            <a:rect l="l" t="t" r="r" b="b"/>
            <a:pathLst>
              <a:path w="706755">
                <a:moveTo>
                  <a:pt x="706589" y="0"/>
                </a:moveTo>
                <a:lnTo>
                  <a:pt x="0" y="0"/>
                </a:lnTo>
              </a:path>
            </a:pathLst>
          </a:custGeom>
          <a:ln w="14719">
            <a:solidFill>
              <a:srgbClr val="99BA3C"/>
            </a:solidFill>
            <a:prstDash val="sysDash"/>
          </a:ln>
        </p:spPr>
        <p:txBody>
          <a:bodyPr wrap="square" lIns="0" tIns="0" rIns="0" bIns="0" rtlCol="0"/>
          <a:lstStyle/>
          <a:p>
            <a:endParaRPr dirty="0"/>
          </a:p>
        </p:txBody>
      </p:sp>
      <p:sp>
        <p:nvSpPr>
          <p:cNvPr id="323" name="object 92">
            <a:extLst>
              <a:ext uri="{FF2B5EF4-FFF2-40B4-BE49-F238E27FC236}">
                <a16:creationId xmlns:a16="http://schemas.microsoft.com/office/drawing/2014/main" id="{3578F064-88FB-7B4E-A007-ECBB292A4BAC}"/>
              </a:ext>
            </a:extLst>
          </p:cNvPr>
          <p:cNvSpPr txBox="1"/>
          <p:nvPr/>
        </p:nvSpPr>
        <p:spPr>
          <a:xfrm>
            <a:off x="6876256" y="3363838"/>
            <a:ext cx="89232" cy="136753"/>
          </a:xfrm>
          <a:prstGeom prst="rect">
            <a:avLst/>
          </a:prstGeom>
        </p:spPr>
        <p:txBody>
          <a:bodyPr vert="horz" wrap="square" lIns="0" tIns="13970" rIns="0" bIns="0" rtlCol="0">
            <a:spAutoFit/>
          </a:bodyPr>
          <a:lstStyle/>
          <a:p>
            <a:pPr marL="12700">
              <a:lnSpc>
                <a:spcPct val="100000"/>
              </a:lnSpc>
              <a:spcBef>
                <a:spcPts val="110"/>
              </a:spcBef>
            </a:pPr>
            <a:r>
              <a:rPr lang="en-GB" sz="800" b="1" spc="35" dirty="0">
                <a:latin typeface="Century Gothic"/>
                <a:cs typeface="Century Gothic"/>
              </a:rPr>
              <a:t>5</a:t>
            </a:r>
            <a:endParaRPr sz="800" dirty="0">
              <a:latin typeface="Century Gothic"/>
              <a:cs typeface="Century Gothic"/>
            </a:endParaRPr>
          </a:p>
        </p:txBody>
      </p:sp>
      <p:sp>
        <p:nvSpPr>
          <p:cNvPr id="324" name="object 92">
            <a:extLst>
              <a:ext uri="{FF2B5EF4-FFF2-40B4-BE49-F238E27FC236}">
                <a16:creationId xmlns:a16="http://schemas.microsoft.com/office/drawing/2014/main" id="{2CA7D133-0870-C64B-8438-FAA8CE3BF626}"/>
              </a:ext>
            </a:extLst>
          </p:cNvPr>
          <p:cNvSpPr txBox="1"/>
          <p:nvPr/>
        </p:nvSpPr>
        <p:spPr>
          <a:xfrm>
            <a:off x="6876256" y="3164214"/>
            <a:ext cx="89232" cy="136753"/>
          </a:xfrm>
          <a:prstGeom prst="rect">
            <a:avLst/>
          </a:prstGeom>
        </p:spPr>
        <p:txBody>
          <a:bodyPr vert="horz" wrap="square" lIns="0" tIns="13970" rIns="0" bIns="0" rtlCol="0">
            <a:spAutoFit/>
          </a:bodyPr>
          <a:lstStyle/>
          <a:p>
            <a:pPr marL="12700">
              <a:lnSpc>
                <a:spcPct val="100000"/>
              </a:lnSpc>
              <a:spcBef>
                <a:spcPts val="110"/>
              </a:spcBef>
            </a:pPr>
            <a:r>
              <a:rPr lang="en-GB" sz="800" b="1" spc="35" dirty="0">
                <a:latin typeface="Century Gothic"/>
                <a:cs typeface="Century Gothic"/>
              </a:rPr>
              <a:t>6</a:t>
            </a:r>
            <a:endParaRPr sz="800" dirty="0">
              <a:latin typeface="Century Gothic"/>
              <a:cs typeface="Century Gothic"/>
            </a:endParaRPr>
          </a:p>
        </p:txBody>
      </p:sp>
      <p:sp>
        <p:nvSpPr>
          <p:cNvPr id="331" name="object 92">
            <a:extLst>
              <a:ext uri="{FF2B5EF4-FFF2-40B4-BE49-F238E27FC236}">
                <a16:creationId xmlns:a16="http://schemas.microsoft.com/office/drawing/2014/main" id="{A15F8BBC-7A95-1642-9945-AD42B18DA03D}"/>
              </a:ext>
            </a:extLst>
          </p:cNvPr>
          <p:cNvSpPr txBox="1"/>
          <p:nvPr/>
        </p:nvSpPr>
        <p:spPr>
          <a:xfrm>
            <a:off x="6876256" y="2748566"/>
            <a:ext cx="89232" cy="136753"/>
          </a:xfrm>
          <a:prstGeom prst="rect">
            <a:avLst/>
          </a:prstGeom>
        </p:spPr>
        <p:txBody>
          <a:bodyPr vert="horz" wrap="square" lIns="0" tIns="13970" rIns="0" bIns="0" rtlCol="0">
            <a:spAutoFit/>
          </a:bodyPr>
          <a:lstStyle/>
          <a:p>
            <a:pPr marL="12700">
              <a:lnSpc>
                <a:spcPct val="100000"/>
              </a:lnSpc>
              <a:spcBef>
                <a:spcPts val="110"/>
              </a:spcBef>
            </a:pPr>
            <a:r>
              <a:rPr lang="en-GB" sz="800" b="1" spc="35" dirty="0">
                <a:latin typeface="Century Gothic"/>
                <a:cs typeface="Century Gothic"/>
              </a:rPr>
              <a:t>8</a:t>
            </a:r>
            <a:endParaRPr sz="800" dirty="0">
              <a:latin typeface="Century Gothic"/>
              <a:cs typeface="Century Gothic"/>
            </a:endParaRPr>
          </a:p>
        </p:txBody>
      </p:sp>
      <p:sp>
        <p:nvSpPr>
          <p:cNvPr id="332" name="object 92">
            <a:extLst>
              <a:ext uri="{FF2B5EF4-FFF2-40B4-BE49-F238E27FC236}">
                <a16:creationId xmlns:a16="http://schemas.microsoft.com/office/drawing/2014/main" id="{73DAD69B-6512-C342-8C6F-4C6E3F94AD6C}"/>
              </a:ext>
            </a:extLst>
          </p:cNvPr>
          <p:cNvSpPr txBox="1"/>
          <p:nvPr/>
        </p:nvSpPr>
        <p:spPr>
          <a:xfrm>
            <a:off x="6876256" y="2524343"/>
            <a:ext cx="89232" cy="136753"/>
          </a:xfrm>
          <a:prstGeom prst="rect">
            <a:avLst/>
          </a:prstGeom>
        </p:spPr>
        <p:txBody>
          <a:bodyPr vert="horz" wrap="square" lIns="0" tIns="13970" rIns="0" bIns="0" rtlCol="0">
            <a:spAutoFit/>
          </a:bodyPr>
          <a:lstStyle/>
          <a:p>
            <a:pPr marL="12700">
              <a:lnSpc>
                <a:spcPct val="100000"/>
              </a:lnSpc>
              <a:spcBef>
                <a:spcPts val="110"/>
              </a:spcBef>
            </a:pPr>
            <a:r>
              <a:rPr lang="en-GB" sz="800" b="1" spc="35" dirty="0">
                <a:latin typeface="Century Gothic"/>
                <a:cs typeface="Century Gothic"/>
              </a:rPr>
              <a:t>9</a:t>
            </a:r>
            <a:endParaRPr sz="800" dirty="0">
              <a:latin typeface="Century Gothic"/>
              <a:cs typeface="Century Gothic"/>
            </a:endParaRPr>
          </a:p>
        </p:txBody>
      </p:sp>
    </p:spTree>
    <p:extLst>
      <p:ext uri="{BB962C8B-B14F-4D97-AF65-F5344CB8AC3E}">
        <p14:creationId xmlns:p14="http://schemas.microsoft.com/office/powerpoint/2010/main" val="10364230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2C7C4A7-A377-224E-9D71-F5A89C6A17F2}"/>
              </a:ext>
            </a:extLst>
          </p:cNvPr>
          <p:cNvSpPr/>
          <p:nvPr/>
        </p:nvSpPr>
        <p:spPr>
          <a:xfrm>
            <a:off x="-1" y="734246"/>
            <a:ext cx="4422889" cy="4409251"/>
          </a:xfrm>
          <a:prstGeom prst="rect">
            <a:avLst/>
          </a:prstGeom>
          <a:solidFill>
            <a:srgbClr val="5F6D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person writing on a whiteboard&#10;&#10;Description automatically generated with low confidence">
            <a:extLst>
              <a:ext uri="{FF2B5EF4-FFF2-40B4-BE49-F238E27FC236}">
                <a16:creationId xmlns:a16="http://schemas.microsoft.com/office/drawing/2014/main" id="{F9485E6F-3158-3E42-A52F-C6796EF5BD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22889" y="734246"/>
            <a:ext cx="2128724" cy="4409251"/>
          </a:xfrm>
          <a:prstGeom prst="rect">
            <a:avLst/>
          </a:prstGeom>
        </p:spPr>
      </p:pic>
      <p:pic>
        <p:nvPicPr>
          <p:cNvPr id="26" name="Picture 25" descr="A picture containing person, sky, outdoor, smiling&#10;&#10;Description automatically generated">
            <a:extLst>
              <a:ext uri="{FF2B5EF4-FFF2-40B4-BE49-F238E27FC236}">
                <a16:creationId xmlns:a16="http://schemas.microsoft.com/office/drawing/2014/main" id="{8F681CFA-4299-F24A-A770-4A768B96018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551613" y="734246"/>
            <a:ext cx="2592387" cy="4409251"/>
          </a:xfrm>
          <a:prstGeom prst="rect">
            <a:avLst/>
          </a:prstGeom>
        </p:spPr>
      </p:pic>
      <p:sp>
        <p:nvSpPr>
          <p:cNvPr id="18" name="Rectangle 17">
            <a:extLst>
              <a:ext uri="{FF2B5EF4-FFF2-40B4-BE49-F238E27FC236}">
                <a16:creationId xmlns:a16="http://schemas.microsoft.com/office/drawing/2014/main" id="{C9657ED7-C635-B24D-8C63-0715EAC10FE6}"/>
              </a:ext>
            </a:extLst>
          </p:cNvPr>
          <p:cNvSpPr/>
          <p:nvPr/>
        </p:nvSpPr>
        <p:spPr>
          <a:xfrm>
            <a:off x="0" y="0"/>
            <a:ext cx="9144000" cy="7342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20631D7F-16A3-4D4F-B543-57910904E7CE}"/>
              </a:ext>
            </a:extLst>
          </p:cNvPr>
          <p:cNvSpPr/>
          <p:nvPr/>
        </p:nvSpPr>
        <p:spPr>
          <a:xfrm>
            <a:off x="348614" y="2066537"/>
            <a:ext cx="3583306" cy="1553117"/>
          </a:xfrm>
          <a:prstGeom prst="rect">
            <a:avLst/>
          </a:prstGeom>
        </p:spPr>
        <p:txBody>
          <a:bodyPr wrap="square" lIns="0" tIns="0" rIns="0" bIns="0">
            <a:spAutoFit/>
          </a:bodyPr>
          <a:lstStyle/>
          <a:p>
            <a:pPr>
              <a:lnSpc>
                <a:spcPts val="4000"/>
              </a:lnSpc>
            </a:pPr>
            <a:r>
              <a:rPr lang="en-GB" sz="4400" b="1" dirty="0">
                <a:solidFill>
                  <a:srgbClr val="FFFFFF"/>
                </a:solidFill>
                <a:latin typeface="ITC Avant Garde Std Md" panose="020B0602020202020204" pitchFamily="34" charset="77"/>
              </a:rPr>
              <a:t>ENTERPRISE </a:t>
            </a:r>
            <a:br>
              <a:rPr lang="en-GB" sz="4400" b="1" dirty="0">
                <a:solidFill>
                  <a:srgbClr val="FFFFFF"/>
                </a:solidFill>
                <a:latin typeface="ITC Avant Garde Std Md" panose="020B0602020202020204" pitchFamily="34" charset="77"/>
              </a:rPr>
            </a:br>
            <a:r>
              <a:rPr lang="en-GB" sz="4400" b="1" dirty="0">
                <a:solidFill>
                  <a:srgbClr val="FFFFFF"/>
                </a:solidFill>
                <a:latin typeface="ITC Avant Garde Std Md" panose="020B0602020202020204" pitchFamily="34" charset="77"/>
              </a:rPr>
              <a:t>AND </a:t>
            </a:r>
            <a:br>
              <a:rPr lang="en-GB" sz="4400" b="1" dirty="0">
                <a:solidFill>
                  <a:srgbClr val="FFFFFF"/>
                </a:solidFill>
                <a:latin typeface="ITC Avant Garde Std Md" panose="020B0602020202020204" pitchFamily="34" charset="77"/>
              </a:rPr>
            </a:br>
            <a:r>
              <a:rPr lang="en-GB" sz="4400" b="1" dirty="0">
                <a:solidFill>
                  <a:srgbClr val="FFFFFF"/>
                </a:solidFill>
                <a:latin typeface="ITC Avant Garde Std Md" panose="020B0602020202020204" pitchFamily="34" charset="77"/>
              </a:rPr>
              <a:t>MARKETING</a:t>
            </a:r>
            <a:endParaRPr lang="en-GB" sz="4400" b="1" dirty="0">
              <a:solidFill>
                <a:srgbClr val="FFFFFF"/>
              </a:solidFill>
              <a:effectLst/>
              <a:latin typeface="ITC Avant Garde Std Md" panose="020B0602020202020204" pitchFamily="34" charset="77"/>
            </a:endParaRPr>
          </a:p>
        </p:txBody>
      </p:sp>
      <p:sp>
        <p:nvSpPr>
          <p:cNvPr id="24" name="Rectangle 23">
            <a:extLst>
              <a:ext uri="{FF2B5EF4-FFF2-40B4-BE49-F238E27FC236}">
                <a16:creationId xmlns:a16="http://schemas.microsoft.com/office/drawing/2014/main" id="{4131036D-8B4A-AA4F-A58D-690209A189E3}"/>
              </a:ext>
            </a:extLst>
          </p:cNvPr>
          <p:cNvSpPr/>
          <p:nvPr/>
        </p:nvSpPr>
        <p:spPr>
          <a:xfrm>
            <a:off x="358775" y="1541848"/>
            <a:ext cx="4221423" cy="246221"/>
          </a:xfrm>
          <a:prstGeom prst="rect">
            <a:avLst/>
          </a:prstGeom>
        </p:spPr>
        <p:txBody>
          <a:bodyPr wrap="square" lIns="0" tIns="0" rIns="0" bIns="0">
            <a:spAutoFit/>
          </a:bodyPr>
          <a:lstStyle/>
          <a:p>
            <a:r>
              <a:rPr lang="en-GB" sz="1600" dirty="0">
                <a:solidFill>
                  <a:schemeClr val="bg1"/>
                </a:solidFill>
                <a:latin typeface="ITC Avant Garde Std Bk" panose="020B0502020202020204" pitchFamily="34" charset="77"/>
              </a:rPr>
              <a:t>Cambridge National in</a:t>
            </a:r>
          </a:p>
        </p:txBody>
      </p:sp>
      <p:pic>
        <p:nvPicPr>
          <p:cNvPr id="16" name="Picture 15" descr="Logo, company name&#10;&#10;Description automatically generated">
            <a:extLst>
              <a:ext uri="{FF2B5EF4-FFF2-40B4-BE49-F238E27FC236}">
                <a16:creationId xmlns:a16="http://schemas.microsoft.com/office/drawing/2014/main" id="{72625102-B51B-FB41-A7AE-1C291BA7FAE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0" name="Picture 19" descr="Logo, company name&#10;&#10;Description automatically generated">
            <a:extLst>
              <a:ext uri="{FF2B5EF4-FFF2-40B4-BE49-F238E27FC236}">
                <a16:creationId xmlns:a16="http://schemas.microsoft.com/office/drawing/2014/main" id="{69D7D1A6-B94C-5847-99C6-878E2A2E72F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spTree>
    <p:extLst>
      <p:ext uri="{BB962C8B-B14F-4D97-AF65-F5344CB8AC3E}">
        <p14:creationId xmlns:p14="http://schemas.microsoft.com/office/powerpoint/2010/main" val="8307757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0D9765E-0C04-574B-9174-F5A3DCFE4AB9}"/>
              </a:ext>
            </a:extLst>
          </p:cNvPr>
          <p:cNvSpPr/>
          <p:nvPr/>
        </p:nvSpPr>
        <p:spPr>
          <a:xfrm>
            <a:off x="0" y="735607"/>
            <a:ext cx="9144000" cy="1184940"/>
          </a:xfrm>
          <a:prstGeom prst="rect">
            <a:avLst/>
          </a:prstGeom>
          <a:solidFill>
            <a:srgbClr val="5F6D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CD9D40B-97C0-BE40-8662-5B2751E51AAD}"/>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Enterprise and Marketing</a:t>
            </a:r>
            <a:endParaRPr lang="en-GB" sz="2000" dirty="0">
              <a:solidFill>
                <a:schemeClr val="bg1"/>
              </a:solidFill>
              <a:effectLst/>
              <a:latin typeface="ITC Avant Garde Std Md" panose="020B0602020202020204" pitchFamily="34" charset="77"/>
            </a:endParaRPr>
          </a:p>
        </p:txBody>
      </p:sp>
      <p:sp>
        <p:nvSpPr>
          <p:cNvPr id="13" name="Rectangle 12">
            <a:extLst>
              <a:ext uri="{FF2B5EF4-FFF2-40B4-BE49-F238E27FC236}">
                <a16:creationId xmlns:a16="http://schemas.microsoft.com/office/drawing/2014/main" id="{A497EE40-3530-CC47-BD81-5CAF57EBA3BE}"/>
              </a:ext>
            </a:extLst>
          </p:cNvPr>
          <p:cNvSpPr/>
          <p:nvPr/>
        </p:nvSpPr>
        <p:spPr>
          <a:xfrm>
            <a:off x="350618" y="2565421"/>
            <a:ext cx="2642333" cy="1598771"/>
          </a:xfrm>
          <a:prstGeom prst="rect">
            <a:avLst/>
          </a:prstGeom>
        </p:spPr>
        <p:txBody>
          <a:bodyPr wrap="square" lIns="0" tIns="0" rIns="0" bIns="0">
            <a:spAutoFit/>
          </a:bodyPr>
          <a:lstStyle/>
          <a:p>
            <a:pPr>
              <a:lnSpc>
                <a:spcPts val="1800"/>
              </a:lnSpc>
            </a:pPr>
            <a:r>
              <a:rPr lang="en-GB" sz="1200" dirty="0">
                <a:solidFill>
                  <a:srgbClr val="5F6DAC"/>
                </a:solidFill>
              </a:rPr>
              <a:t>Cambridge National in Enterprise and Marketing encourages you to develop the skills and applied knowledge you’ll need in the business and enterprise sector. </a:t>
            </a:r>
          </a:p>
          <a:p>
            <a:pPr>
              <a:lnSpc>
                <a:spcPts val="1800"/>
              </a:lnSpc>
            </a:pPr>
            <a:r>
              <a:rPr lang="en-GB" sz="1200" dirty="0">
                <a:solidFill>
                  <a:srgbClr val="5F6DAC"/>
                </a:solidFill>
              </a:rPr>
              <a:t>It’s a vocational qualification, equivalent in value as a GCSE and contains both practical and theoretical elements. </a:t>
            </a:r>
          </a:p>
        </p:txBody>
      </p:sp>
      <p:sp>
        <p:nvSpPr>
          <p:cNvPr id="14" name="Rectangle 13">
            <a:extLst>
              <a:ext uri="{FF2B5EF4-FFF2-40B4-BE49-F238E27FC236}">
                <a16:creationId xmlns:a16="http://schemas.microsoft.com/office/drawing/2014/main" id="{6B876462-FC08-CF46-9BB1-BAA88CC0270D}"/>
              </a:ext>
            </a:extLst>
          </p:cNvPr>
          <p:cNvSpPr/>
          <p:nvPr/>
        </p:nvSpPr>
        <p:spPr>
          <a:xfrm>
            <a:off x="3108024" y="2602905"/>
            <a:ext cx="2748917" cy="2291268"/>
          </a:xfrm>
          <a:prstGeom prst="rect">
            <a:avLst/>
          </a:prstGeom>
        </p:spPr>
        <p:txBody>
          <a:bodyPr wrap="square" lIns="0" tIns="0" rIns="0" bIns="0">
            <a:spAutoFit/>
          </a:bodyPr>
          <a:lstStyle/>
          <a:p>
            <a:pPr marL="182563" indent="-182563">
              <a:lnSpc>
                <a:spcPts val="1800"/>
              </a:lnSpc>
              <a:buClr>
                <a:srgbClr val="5F6DAC"/>
              </a:buClr>
              <a:buFont typeface="Arial" panose="020B0604020202020204" pitchFamily="34" charset="0"/>
              <a:buChar char="•"/>
            </a:pPr>
            <a:r>
              <a:rPr lang="en-GB" sz="1200" dirty="0"/>
              <a:t>Applying real life business techniques to understand your customers and develop</a:t>
            </a:r>
            <a:br>
              <a:rPr lang="en-GB" sz="1200" dirty="0"/>
            </a:br>
            <a:r>
              <a:rPr lang="en-GB" sz="1200" dirty="0"/>
              <a:t>a product</a:t>
            </a:r>
          </a:p>
          <a:p>
            <a:pPr marL="182563" indent="-182563">
              <a:lnSpc>
                <a:spcPts val="1800"/>
              </a:lnSpc>
              <a:buClr>
                <a:srgbClr val="5F6DAC"/>
              </a:buClr>
              <a:buFont typeface="Arial" panose="020B0604020202020204" pitchFamily="34" charset="0"/>
              <a:buChar char="•"/>
            </a:pPr>
            <a:endParaRPr lang="en-GB" sz="1200" dirty="0"/>
          </a:p>
          <a:p>
            <a:pPr marL="182563" indent="-182563">
              <a:lnSpc>
                <a:spcPts val="1800"/>
              </a:lnSpc>
              <a:buClr>
                <a:srgbClr val="5F6DAC"/>
              </a:buClr>
              <a:buFont typeface="Arial" panose="020B0604020202020204" pitchFamily="34" charset="0"/>
              <a:buChar char="•"/>
            </a:pPr>
            <a:r>
              <a:rPr lang="en-GB" sz="1200" dirty="0"/>
              <a:t>How businesses attract and keep their customers</a:t>
            </a:r>
          </a:p>
          <a:p>
            <a:pPr marL="182563" indent="-182563">
              <a:lnSpc>
                <a:spcPts val="1800"/>
              </a:lnSpc>
              <a:buClr>
                <a:srgbClr val="5F6DAC"/>
              </a:buClr>
              <a:buFont typeface="Arial" panose="020B0604020202020204" pitchFamily="34" charset="0"/>
              <a:buChar char="•"/>
            </a:pPr>
            <a:endParaRPr lang="en-GB" sz="1200" dirty="0"/>
          </a:p>
          <a:p>
            <a:pPr marL="182563" indent="-182563">
              <a:lnSpc>
                <a:spcPts val="1800"/>
              </a:lnSpc>
              <a:buClr>
                <a:srgbClr val="5F6DAC"/>
              </a:buClr>
              <a:buFont typeface="Arial" panose="020B0604020202020204" pitchFamily="34" charset="0"/>
              <a:buChar char="•"/>
            </a:pPr>
            <a:r>
              <a:rPr lang="en-GB" sz="1200" dirty="0"/>
              <a:t>Researching and designing your own business proposal – complete with facts and figures</a:t>
            </a:r>
          </a:p>
        </p:txBody>
      </p:sp>
      <p:sp>
        <p:nvSpPr>
          <p:cNvPr id="15" name="Rectangle 14">
            <a:extLst>
              <a:ext uri="{FF2B5EF4-FFF2-40B4-BE49-F238E27FC236}">
                <a16:creationId xmlns:a16="http://schemas.microsoft.com/office/drawing/2014/main" id="{5C396DCA-4431-3D46-886F-A0C4F3DC20B6}"/>
              </a:ext>
            </a:extLst>
          </p:cNvPr>
          <p:cNvSpPr/>
          <p:nvPr/>
        </p:nvSpPr>
        <p:spPr>
          <a:xfrm>
            <a:off x="3108024" y="2205868"/>
            <a:ext cx="8211788" cy="221599"/>
          </a:xfrm>
          <a:prstGeom prst="rect">
            <a:avLst/>
          </a:prstGeom>
        </p:spPr>
        <p:txBody>
          <a:bodyPr wrap="square" lIns="0" tIns="0" rIns="0" bIns="0">
            <a:spAutoFit/>
          </a:bodyPr>
          <a:lstStyle/>
          <a:p>
            <a:pPr>
              <a:lnSpc>
                <a:spcPts val="1580"/>
              </a:lnSpc>
            </a:pPr>
            <a:r>
              <a:rPr lang="en-GB" sz="2000" b="1" dirty="0">
                <a:solidFill>
                  <a:srgbClr val="5F6DAC"/>
                </a:solidFill>
              </a:rPr>
              <a:t>As part of the Cambridge National, you’ll cover:</a:t>
            </a:r>
          </a:p>
        </p:txBody>
      </p:sp>
      <p:sp>
        <p:nvSpPr>
          <p:cNvPr id="16" name="Rectangle 15">
            <a:extLst>
              <a:ext uri="{FF2B5EF4-FFF2-40B4-BE49-F238E27FC236}">
                <a16:creationId xmlns:a16="http://schemas.microsoft.com/office/drawing/2014/main" id="{5AE7072A-A3B9-6D41-9D79-3DBE5751007D}"/>
              </a:ext>
            </a:extLst>
          </p:cNvPr>
          <p:cNvSpPr/>
          <p:nvPr/>
        </p:nvSpPr>
        <p:spPr>
          <a:xfrm>
            <a:off x="6266121" y="2619821"/>
            <a:ext cx="2448033" cy="2060436"/>
          </a:xfrm>
          <a:prstGeom prst="rect">
            <a:avLst/>
          </a:prstGeom>
        </p:spPr>
        <p:txBody>
          <a:bodyPr wrap="square" lIns="0" tIns="0" rIns="0" bIns="0">
            <a:spAutoFit/>
          </a:bodyPr>
          <a:lstStyle/>
          <a:p>
            <a:pPr marL="182563" indent="-182563">
              <a:lnSpc>
                <a:spcPts val="1800"/>
              </a:lnSpc>
              <a:buClr>
                <a:srgbClr val="5F6DAC"/>
              </a:buClr>
              <a:buFont typeface="Arial" panose="020B0604020202020204" pitchFamily="34" charset="0"/>
              <a:buChar char="•"/>
            </a:pPr>
            <a:r>
              <a:rPr lang="en-GB" sz="1200" dirty="0"/>
              <a:t>How to research potential customers, present data and act on feedback</a:t>
            </a:r>
          </a:p>
          <a:p>
            <a:pPr marL="182563" indent="-182563">
              <a:lnSpc>
                <a:spcPts val="1800"/>
              </a:lnSpc>
              <a:buClr>
                <a:srgbClr val="5F6DAC"/>
              </a:buClr>
              <a:buFont typeface="Arial" panose="020B0604020202020204" pitchFamily="34" charset="0"/>
              <a:buChar char="•"/>
            </a:pPr>
            <a:endParaRPr lang="en-GB" sz="1200" dirty="0"/>
          </a:p>
          <a:p>
            <a:pPr marL="182563" indent="-182563">
              <a:lnSpc>
                <a:spcPts val="1800"/>
              </a:lnSpc>
              <a:buClr>
                <a:srgbClr val="5F6DAC"/>
              </a:buClr>
              <a:buFont typeface="Arial" panose="020B0604020202020204" pitchFamily="34" charset="0"/>
              <a:buChar char="•"/>
            </a:pPr>
            <a:r>
              <a:rPr lang="en-GB" sz="1200" dirty="0"/>
              <a:t>Preparing a business proposal and pitching your idea</a:t>
            </a:r>
          </a:p>
          <a:p>
            <a:pPr marL="182563" indent="-182563">
              <a:lnSpc>
                <a:spcPts val="1800"/>
              </a:lnSpc>
              <a:buClr>
                <a:srgbClr val="5F6DAC"/>
              </a:buClr>
              <a:buFont typeface="Arial" panose="020B0604020202020204" pitchFamily="34" charset="0"/>
              <a:buChar char="•"/>
            </a:pPr>
            <a:endParaRPr lang="en-GB" sz="1200" dirty="0"/>
          </a:p>
          <a:p>
            <a:pPr marL="182563" indent="-182563">
              <a:lnSpc>
                <a:spcPts val="1800"/>
              </a:lnSpc>
              <a:buClr>
                <a:srgbClr val="5F6DAC"/>
              </a:buClr>
              <a:buFont typeface="Arial" panose="020B0604020202020204" pitchFamily="34" charset="0"/>
              <a:buChar char="•"/>
            </a:pPr>
            <a:r>
              <a:rPr lang="en-GB" sz="1200" dirty="0"/>
              <a:t>How to develop a brand identity and promote your product</a:t>
            </a:r>
          </a:p>
        </p:txBody>
      </p:sp>
      <p:pic>
        <p:nvPicPr>
          <p:cNvPr id="19" name="Picture 18" descr="A person writing on a whiteboard&#10;&#10;Description automatically generated with low confidence">
            <a:extLst>
              <a:ext uri="{FF2B5EF4-FFF2-40B4-BE49-F238E27FC236}">
                <a16:creationId xmlns:a16="http://schemas.microsoft.com/office/drawing/2014/main" id="{98A37CD5-C4BE-6341-814D-D7DAD7D3DB4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33846" y="735607"/>
            <a:ext cx="2110154" cy="1184940"/>
          </a:xfrm>
          <a:prstGeom prst="rect">
            <a:avLst/>
          </a:prstGeom>
        </p:spPr>
      </p:pic>
      <p:pic>
        <p:nvPicPr>
          <p:cNvPr id="6" name="Picture 5" descr="A person smiling for the picture&#10;&#10;Description automatically generated with medium confidence">
            <a:extLst>
              <a:ext uri="{FF2B5EF4-FFF2-40B4-BE49-F238E27FC236}">
                <a16:creationId xmlns:a16="http://schemas.microsoft.com/office/drawing/2014/main" id="{68438876-9F2A-264C-BD65-B6B5052B527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111262" y="734107"/>
            <a:ext cx="1922584" cy="1184940"/>
          </a:xfrm>
          <a:prstGeom prst="rect">
            <a:avLst/>
          </a:prstGeom>
        </p:spPr>
      </p:pic>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pic>
        <p:nvPicPr>
          <p:cNvPr id="17" name="Picture 16">
            <a:extLst>
              <a:ext uri="{FF2B5EF4-FFF2-40B4-BE49-F238E27FC236}">
                <a16:creationId xmlns:a16="http://schemas.microsoft.com/office/drawing/2014/main" id="{B168EBB4-14FE-3944-A4FE-1B7A804B714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5111750" y="-1430939"/>
            <a:ext cx="2003413" cy="1189037"/>
          </a:xfrm>
          <a:prstGeom prst="rect">
            <a:avLst/>
          </a:prstGeom>
        </p:spPr>
      </p:pic>
    </p:spTree>
    <p:extLst>
      <p:ext uri="{BB962C8B-B14F-4D97-AF65-F5344CB8AC3E}">
        <p14:creationId xmlns:p14="http://schemas.microsoft.com/office/powerpoint/2010/main" val="2475588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0D9765E-0C04-574B-9174-F5A3DCFE4AB9}"/>
              </a:ext>
            </a:extLst>
          </p:cNvPr>
          <p:cNvSpPr/>
          <p:nvPr/>
        </p:nvSpPr>
        <p:spPr>
          <a:xfrm>
            <a:off x="0" y="735607"/>
            <a:ext cx="9144000" cy="1184940"/>
          </a:xfrm>
          <a:prstGeom prst="rect">
            <a:avLst/>
          </a:prstGeom>
          <a:solidFill>
            <a:srgbClr val="5F6D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Rectangle 3">
            <a:extLst>
              <a:ext uri="{FF2B5EF4-FFF2-40B4-BE49-F238E27FC236}">
                <a16:creationId xmlns:a16="http://schemas.microsoft.com/office/drawing/2014/main" id="{3CD9D40B-97C0-BE40-8662-5B2751E51AAD}"/>
              </a:ext>
            </a:extLst>
          </p:cNvPr>
          <p:cNvSpPr/>
          <p:nvPr/>
        </p:nvSpPr>
        <p:spPr>
          <a:xfrm>
            <a:off x="359173" y="1186809"/>
            <a:ext cx="4026613" cy="307777"/>
          </a:xfrm>
          <a:prstGeom prst="rect">
            <a:avLst/>
          </a:prstGeom>
        </p:spPr>
        <p:txBody>
          <a:bodyPr wrap="square" lIns="0" tIns="0" rIns="0" bIns="0">
            <a:spAutoFit/>
          </a:bodyPr>
          <a:lstStyle/>
          <a:p>
            <a:r>
              <a:rPr lang="en-GB" sz="2000" dirty="0">
                <a:solidFill>
                  <a:schemeClr val="bg1"/>
                </a:solidFill>
                <a:latin typeface="ITC Avant Garde Std Md" panose="020B0602020202020204" pitchFamily="34" charset="77"/>
              </a:rPr>
              <a:t>Enterprise and Marketing</a:t>
            </a:r>
            <a:endParaRPr lang="en-GB" sz="2000" dirty="0">
              <a:solidFill>
                <a:schemeClr val="bg1"/>
              </a:solidFill>
              <a:effectLst/>
              <a:latin typeface="ITC Avant Garde Std Md" panose="020B0602020202020204" pitchFamily="34" charset="77"/>
            </a:endParaRPr>
          </a:p>
        </p:txBody>
      </p:sp>
      <p:sp>
        <p:nvSpPr>
          <p:cNvPr id="14" name="Rectangle 13">
            <a:extLst>
              <a:ext uri="{FF2B5EF4-FFF2-40B4-BE49-F238E27FC236}">
                <a16:creationId xmlns:a16="http://schemas.microsoft.com/office/drawing/2014/main" id="{6B876462-FC08-CF46-9BB1-BAA88CC0270D}"/>
              </a:ext>
            </a:extLst>
          </p:cNvPr>
          <p:cNvSpPr/>
          <p:nvPr/>
        </p:nvSpPr>
        <p:spPr>
          <a:xfrm>
            <a:off x="697379" y="2728516"/>
            <a:ext cx="7749241" cy="1367939"/>
          </a:xfrm>
          <a:prstGeom prst="rect">
            <a:avLst/>
          </a:prstGeom>
        </p:spPr>
        <p:txBody>
          <a:bodyPr wrap="square" lIns="0" tIns="0" rIns="0" bIns="0">
            <a:spAutoFit/>
          </a:bodyPr>
          <a:lstStyle/>
          <a:p>
            <a:pPr>
              <a:lnSpc>
                <a:spcPts val="1800"/>
              </a:lnSpc>
              <a:buClr>
                <a:srgbClr val="5F6DAC"/>
              </a:buClr>
            </a:pPr>
            <a:r>
              <a:rPr lang="en-GB" sz="1200" dirty="0"/>
              <a:t>By developing applied knowledge and practical skills in setting up and running a successful business enterprise, this course will help give you the opportunity to progress on to A Level Business, a Cambridge Technical in Business, a T Level in Digital Business, or an apprenticeship before starting university or work. </a:t>
            </a:r>
          </a:p>
          <a:p>
            <a:pPr>
              <a:lnSpc>
                <a:spcPts val="1800"/>
              </a:lnSpc>
              <a:buClr>
                <a:srgbClr val="5F6DAC"/>
              </a:buClr>
            </a:pPr>
            <a:endParaRPr lang="en-GB" sz="1200" dirty="0"/>
          </a:p>
          <a:p>
            <a:pPr>
              <a:lnSpc>
                <a:spcPts val="1800"/>
              </a:lnSpc>
              <a:buClr>
                <a:srgbClr val="5F6DAC"/>
              </a:buClr>
            </a:pPr>
            <a:r>
              <a:rPr lang="en-GB" sz="1200" dirty="0"/>
              <a:t>Careers in Business could take you anywhere – from working in top city offices to launching your own business and being an entrepreneur. </a:t>
            </a:r>
          </a:p>
        </p:txBody>
      </p:sp>
      <p:sp>
        <p:nvSpPr>
          <p:cNvPr id="15" name="Rectangle 14">
            <a:extLst>
              <a:ext uri="{FF2B5EF4-FFF2-40B4-BE49-F238E27FC236}">
                <a16:creationId xmlns:a16="http://schemas.microsoft.com/office/drawing/2014/main" id="{5C396DCA-4431-3D46-886F-A0C4F3DC20B6}"/>
              </a:ext>
            </a:extLst>
          </p:cNvPr>
          <p:cNvSpPr/>
          <p:nvPr/>
        </p:nvSpPr>
        <p:spPr>
          <a:xfrm>
            <a:off x="697379" y="2259449"/>
            <a:ext cx="8211788" cy="221599"/>
          </a:xfrm>
          <a:prstGeom prst="rect">
            <a:avLst/>
          </a:prstGeom>
        </p:spPr>
        <p:txBody>
          <a:bodyPr wrap="square" lIns="0" tIns="0" rIns="0" bIns="0">
            <a:spAutoFit/>
          </a:bodyPr>
          <a:lstStyle/>
          <a:p>
            <a:pPr>
              <a:lnSpc>
                <a:spcPts val="1580"/>
              </a:lnSpc>
            </a:pPr>
            <a:r>
              <a:rPr lang="en-GB" sz="2000" b="1" dirty="0">
                <a:solidFill>
                  <a:srgbClr val="5F6DAC"/>
                </a:solidFill>
              </a:rPr>
              <a:t>Future opportunities</a:t>
            </a:r>
          </a:p>
        </p:txBody>
      </p:sp>
      <p:pic>
        <p:nvPicPr>
          <p:cNvPr id="19" name="Picture 18" descr="A person writing on a whiteboard&#10;&#10;Description automatically generated with low confidence">
            <a:extLst>
              <a:ext uri="{FF2B5EF4-FFF2-40B4-BE49-F238E27FC236}">
                <a16:creationId xmlns:a16="http://schemas.microsoft.com/office/drawing/2014/main" id="{98A37CD5-C4BE-6341-814D-D7DAD7D3DB4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33846" y="735607"/>
            <a:ext cx="2110154" cy="1184940"/>
          </a:xfrm>
          <a:prstGeom prst="rect">
            <a:avLst/>
          </a:prstGeom>
        </p:spPr>
      </p:pic>
      <p:pic>
        <p:nvPicPr>
          <p:cNvPr id="18" name="Picture 17" descr="Logo, company name&#10;&#10;Description automatically generated">
            <a:extLst>
              <a:ext uri="{FF2B5EF4-FFF2-40B4-BE49-F238E27FC236}">
                <a16:creationId xmlns:a16="http://schemas.microsoft.com/office/drawing/2014/main" id="{F5092B07-C56B-6142-990D-8A34C1A2C7F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97229" y="216844"/>
            <a:ext cx="814218" cy="336841"/>
          </a:xfrm>
          <a:prstGeom prst="rect">
            <a:avLst/>
          </a:prstGeom>
        </p:spPr>
      </p:pic>
      <p:pic>
        <p:nvPicPr>
          <p:cNvPr id="21" name="Picture 20" descr="Logo, company name&#10;&#10;Description automatically generated">
            <a:extLst>
              <a:ext uri="{FF2B5EF4-FFF2-40B4-BE49-F238E27FC236}">
                <a16:creationId xmlns:a16="http://schemas.microsoft.com/office/drawing/2014/main" id="{EDAA9E84-22FD-2547-9E59-B1C5E647297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8775" y="143033"/>
            <a:ext cx="493829" cy="475912"/>
          </a:xfrm>
          <a:prstGeom prst="rect">
            <a:avLst/>
          </a:prstGeom>
        </p:spPr>
      </p:pic>
      <p:pic>
        <p:nvPicPr>
          <p:cNvPr id="11" name="Picture 10" descr="A person smiling for the picture&#10;&#10;Description automatically generated with medium confidence">
            <a:extLst>
              <a:ext uri="{FF2B5EF4-FFF2-40B4-BE49-F238E27FC236}">
                <a16:creationId xmlns:a16="http://schemas.microsoft.com/office/drawing/2014/main" id="{0A16C1D7-D06A-124C-896C-A2C23A59BF15}"/>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111262" y="734107"/>
            <a:ext cx="1922584" cy="1184940"/>
          </a:xfrm>
          <a:prstGeom prst="rect">
            <a:avLst/>
          </a:prstGeom>
        </p:spPr>
      </p:pic>
    </p:spTree>
    <p:extLst>
      <p:ext uri="{BB962C8B-B14F-4D97-AF65-F5344CB8AC3E}">
        <p14:creationId xmlns:p14="http://schemas.microsoft.com/office/powerpoint/2010/main" val="295130036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2382</TotalTime>
  <Words>2731</Words>
  <Application>Microsoft Office PowerPoint</Application>
  <PresentationFormat>On-screen Show (16:9)</PresentationFormat>
  <Paragraphs>431</Paragraphs>
  <Slides>47</Slides>
  <Notes>47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47</vt:i4>
      </vt:variant>
    </vt:vector>
  </HeadingPairs>
  <TitlesOfParts>
    <vt:vector size="56" baseType="lpstr">
      <vt:lpstr>Arial</vt:lpstr>
      <vt:lpstr>Calibri</vt:lpstr>
      <vt:lpstr>Calibri Light</vt:lpstr>
      <vt:lpstr>Century Gothic</vt:lpstr>
      <vt:lpstr>ITC Avant Garde Gothic Std</vt:lpstr>
      <vt:lpstr>ITC Avant Garde Pro Md</vt:lpstr>
      <vt:lpstr>ITC Avant Garde Std Bk</vt:lpstr>
      <vt:lpstr>ITC Avant Garde Std Md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Redeveloped Cambridge Nationals Options PowerPoint</dc:title>
  <dc:subject>Cambridge Nationals</dc:subject>
  <dc:creator>OCR</dc:creator>
  <cp:keywords>Redeveloped Cambridge Nationals; Child Development; Creative iMedia; Enterprise and Marketing; Health and Social Care; IT; Engineering Design; Engineering Manufacture; Engineering Programmable Systems; Sport Science; Sport Studies</cp:keywords>
  <cp:lastModifiedBy>Elaine McKerrecher</cp:lastModifiedBy>
  <cp:revision>169</cp:revision>
  <dcterms:created xsi:type="dcterms:W3CDTF">2021-07-12T09:23:48Z</dcterms:created>
  <dcterms:modified xsi:type="dcterms:W3CDTF">2022-01-18T13:36:19Z</dcterms:modified>
</cp:coreProperties>
</file>